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2" r:id="rId5"/>
    <p:sldId id="257" r:id="rId6"/>
    <p:sldId id="263" r:id="rId7"/>
    <p:sldId id="259" r:id="rId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8A80B-DBEE-4ED9-8FA3-EE24D65A602B}" type="datetimeFigureOut">
              <a:rPr lang="it-IT" smtClean="0"/>
              <a:pPr/>
              <a:t>17/05/2012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94FB9-5AC7-4263-B2DF-3D01572E8E0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8A80B-DBEE-4ED9-8FA3-EE24D65A602B}" type="datetimeFigureOut">
              <a:rPr lang="it-IT" smtClean="0"/>
              <a:pPr/>
              <a:t>17/05/2012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94FB9-5AC7-4263-B2DF-3D01572E8E0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8A80B-DBEE-4ED9-8FA3-EE24D65A602B}" type="datetimeFigureOut">
              <a:rPr lang="it-IT" smtClean="0"/>
              <a:pPr/>
              <a:t>17/05/2012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94FB9-5AC7-4263-B2DF-3D01572E8E0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8A80B-DBEE-4ED9-8FA3-EE24D65A602B}" type="datetimeFigureOut">
              <a:rPr lang="it-IT" smtClean="0"/>
              <a:pPr/>
              <a:t>17/05/2012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94FB9-5AC7-4263-B2DF-3D01572E8E0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8A80B-DBEE-4ED9-8FA3-EE24D65A602B}" type="datetimeFigureOut">
              <a:rPr lang="it-IT" smtClean="0"/>
              <a:pPr/>
              <a:t>17/05/2012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94FB9-5AC7-4263-B2DF-3D01572E8E0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8A80B-DBEE-4ED9-8FA3-EE24D65A602B}" type="datetimeFigureOut">
              <a:rPr lang="it-IT" smtClean="0"/>
              <a:pPr/>
              <a:t>17/05/2012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94FB9-5AC7-4263-B2DF-3D01572E8E0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8A80B-DBEE-4ED9-8FA3-EE24D65A602B}" type="datetimeFigureOut">
              <a:rPr lang="it-IT" smtClean="0"/>
              <a:pPr/>
              <a:t>17/05/2012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94FB9-5AC7-4263-B2DF-3D01572E8E0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8A80B-DBEE-4ED9-8FA3-EE24D65A602B}" type="datetimeFigureOut">
              <a:rPr lang="it-IT" smtClean="0"/>
              <a:pPr/>
              <a:t>17/05/2012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94FB9-5AC7-4263-B2DF-3D01572E8E0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8A80B-DBEE-4ED9-8FA3-EE24D65A602B}" type="datetimeFigureOut">
              <a:rPr lang="it-IT" smtClean="0"/>
              <a:pPr/>
              <a:t>17/05/2012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94FB9-5AC7-4263-B2DF-3D01572E8E0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8A80B-DBEE-4ED9-8FA3-EE24D65A602B}" type="datetimeFigureOut">
              <a:rPr lang="it-IT" smtClean="0"/>
              <a:pPr/>
              <a:t>17/05/2012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94FB9-5AC7-4263-B2DF-3D01572E8E0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8A80B-DBEE-4ED9-8FA3-EE24D65A602B}" type="datetimeFigureOut">
              <a:rPr lang="it-IT" smtClean="0"/>
              <a:pPr/>
              <a:t>17/05/2012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94FB9-5AC7-4263-B2DF-3D01572E8E0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78A80B-DBEE-4ED9-8FA3-EE24D65A602B}" type="datetimeFigureOut">
              <a:rPr lang="it-IT" smtClean="0"/>
              <a:pPr/>
              <a:t>17/05/2012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294FB9-5AC7-4263-B2DF-3D01572E8E0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71472" y="158775"/>
            <a:ext cx="7772400" cy="147002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it-IT" b="1" dirty="0" smtClean="0"/>
              <a:t>STATUS OF PS APPARATUS</a:t>
            </a:r>
            <a:endParaRPr lang="it-IT" b="1" dirty="0"/>
          </a:p>
        </p:txBody>
      </p:sp>
      <p:pic>
        <p:nvPicPr>
          <p:cNvPr id="4" name="Immagine 3" descr="officin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810376"/>
            <a:ext cx="6215074" cy="3274808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2339752" y="5373216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Lea Di </a:t>
            </a:r>
            <a:r>
              <a:rPr lang="en-US" sz="2400" dirty="0" err="1" smtClean="0"/>
              <a:t>Noto</a:t>
            </a:r>
            <a:r>
              <a:rPr lang="en-US" sz="2400" dirty="0" smtClean="0"/>
              <a:t> and Trento </a:t>
            </a:r>
            <a:r>
              <a:rPr lang="en-US" sz="2400" dirty="0" smtClean="0"/>
              <a:t>Group</a:t>
            </a:r>
            <a:endParaRPr lang="en-US" sz="2400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6047840" y="6309320"/>
            <a:ext cx="1908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Milano, 17-5-2012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sezione tre quarti.jpg"/>
          <p:cNvPicPr>
            <a:picLocks noChangeAspect="1"/>
          </p:cNvPicPr>
          <p:nvPr/>
        </p:nvPicPr>
        <p:blipFill>
          <a:blip r:embed="rId2" cstate="print"/>
          <a:srcRect l="34375" r="35156" b="10017"/>
          <a:stretch>
            <a:fillRect/>
          </a:stretch>
        </p:blipFill>
        <p:spPr>
          <a:xfrm rot="16200000">
            <a:off x="2001639" y="-470324"/>
            <a:ext cx="5363325" cy="8715403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2888077" y="1755337"/>
            <a:ext cx="102253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err="1" smtClean="0"/>
              <a:t>Buncher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1571604" y="2143116"/>
            <a:ext cx="119461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err="1" smtClean="0"/>
              <a:t>Mu</a:t>
            </a:r>
            <a:r>
              <a:rPr lang="it-IT" dirty="0" smtClean="0"/>
              <a:t> metal</a:t>
            </a:r>
          </a:p>
          <a:p>
            <a:r>
              <a:rPr lang="it-IT" dirty="0" smtClean="0"/>
              <a:t> </a:t>
            </a:r>
            <a:r>
              <a:rPr lang="it-IT" dirty="0" err="1" smtClean="0"/>
              <a:t>electrode</a:t>
            </a:r>
            <a:endParaRPr lang="it-IT" dirty="0"/>
          </a:p>
        </p:txBody>
      </p:sp>
      <p:cxnSp>
        <p:nvCxnSpPr>
          <p:cNvPr id="9" name="Connettore 2 8"/>
          <p:cNvCxnSpPr/>
          <p:nvPr/>
        </p:nvCxnSpPr>
        <p:spPr>
          <a:xfrm rot="5400000">
            <a:off x="1321571" y="2893215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2 10"/>
          <p:cNvCxnSpPr/>
          <p:nvPr/>
        </p:nvCxnSpPr>
        <p:spPr>
          <a:xfrm rot="5400000">
            <a:off x="2536017" y="2821777"/>
            <a:ext cx="1428760" cy="714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Connettore 2 14"/>
          <p:cNvCxnSpPr/>
          <p:nvPr/>
        </p:nvCxnSpPr>
        <p:spPr>
          <a:xfrm>
            <a:off x="571472" y="4857760"/>
            <a:ext cx="8358246" cy="7143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7" name="CasellaDiTesto 16"/>
          <p:cNvSpPr txBox="1"/>
          <p:nvPr/>
        </p:nvSpPr>
        <p:spPr>
          <a:xfrm>
            <a:off x="2714612" y="5143512"/>
            <a:ext cx="1508416" cy="5847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1600" dirty="0" smtClean="0"/>
              <a:t>Total lenght=120cm</a:t>
            </a:r>
            <a:endParaRPr lang="it-IT" sz="1600" dirty="0"/>
          </a:p>
        </p:txBody>
      </p:sp>
      <p:sp>
        <p:nvSpPr>
          <p:cNvPr id="19" name="CasellaDiTesto 18"/>
          <p:cNvSpPr txBox="1"/>
          <p:nvPr/>
        </p:nvSpPr>
        <p:spPr>
          <a:xfrm>
            <a:off x="3786182" y="2357430"/>
            <a:ext cx="1028356" cy="73866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tx1"/>
                </a:solidFill>
              </a:rPr>
              <a:t>108 mm</a:t>
            </a:r>
          </a:p>
          <a:p>
            <a:r>
              <a:rPr lang="it-IT" sz="1400" dirty="0" err="1" smtClean="0">
                <a:solidFill>
                  <a:schemeClr val="tx1"/>
                </a:solidFill>
              </a:rPr>
              <a:t>of</a:t>
            </a:r>
            <a:r>
              <a:rPr lang="it-IT" sz="1400" dirty="0" smtClean="0">
                <a:solidFill>
                  <a:schemeClr val="tx1"/>
                </a:solidFill>
              </a:rPr>
              <a:t> </a:t>
            </a:r>
            <a:r>
              <a:rPr lang="it-IT" sz="1400" dirty="0" err="1" smtClean="0">
                <a:solidFill>
                  <a:schemeClr val="tx1"/>
                </a:solidFill>
              </a:rPr>
              <a:t>external</a:t>
            </a:r>
            <a:endParaRPr lang="it-IT" sz="1400" dirty="0" smtClean="0">
              <a:solidFill>
                <a:schemeClr val="tx1"/>
              </a:solidFill>
            </a:endParaRPr>
          </a:p>
          <a:p>
            <a:r>
              <a:rPr lang="it-IT" sz="1400" dirty="0" smtClean="0">
                <a:solidFill>
                  <a:schemeClr val="tx1"/>
                </a:solidFill>
              </a:rPr>
              <a:t> </a:t>
            </a:r>
            <a:r>
              <a:rPr lang="it-IT" sz="1400" dirty="0" err="1" smtClean="0">
                <a:solidFill>
                  <a:schemeClr val="tx1"/>
                </a:solidFill>
              </a:rPr>
              <a:t>diameter</a:t>
            </a:r>
            <a:endParaRPr lang="it-IT" sz="1400" dirty="0">
              <a:solidFill>
                <a:schemeClr val="tx1"/>
              </a:solidFill>
            </a:endParaRPr>
          </a:p>
        </p:txBody>
      </p:sp>
      <p:cxnSp>
        <p:nvCxnSpPr>
          <p:cNvPr id="21" name="Connettore 2 20"/>
          <p:cNvCxnSpPr/>
          <p:nvPr/>
        </p:nvCxnSpPr>
        <p:spPr>
          <a:xfrm rot="5400000">
            <a:off x="3678231" y="3679033"/>
            <a:ext cx="786612" cy="79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38" name="Rettangolo 37"/>
          <p:cNvSpPr/>
          <p:nvPr/>
        </p:nvSpPr>
        <p:spPr>
          <a:xfrm>
            <a:off x="1071538" y="3143248"/>
            <a:ext cx="357190" cy="21431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800" dirty="0" err="1" smtClean="0"/>
              <a:t>coil</a:t>
            </a:r>
            <a:endParaRPr lang="it-IT" sz="800" dirty="0" smtClean="0"/>
          </a:p>
        </p:txBody>
      </p:sp>
      <p:sp>
        <p:nvSpPr>
          <p:cNvPr id="40" name="Rettangolo 39"/>
          <p:cNvSpPr/>
          <p:nvPr/>
        </p:nvSpPr>
        <p:spPr>
          <a:xfrm>
            <a:off x="1071538" y="4071942"/>
            <a:ext cx="357190" cy="21431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800" dirty="0" err="1" smtClean="0"/>
              <a:t>coil</a:t>
            </a:r>
            <a:endParaRPr lang="it-IT" sz="800" dirty="0"/>
          </a:p>
        </p:txBody>
      </p:sp>
      <p:sp>
        <p:nvSpPr>
          <p:cNvPr id="41" name="CasellaDiTesto 40"/>
          <p:cNvSpPr txBox="1"/>
          <p:nvPr/>
        </p:nvSpPr>
        <p:spPr>
          <a:xfrm>
            <a:off x="7429520" y="3500438"/>
            <a:ext cx="959493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t-IT" dirty="0" err="1" smtClean="0"/>
              <a:t>Cryostat</a:t>
            </a:r>
            <a:endParaRPr lang="it-IT" dirty="0"/>
          </a:p>
        </p:txBody>
      </p:sp>
      <p:sp>
        <p:nvSpPr>
          <p:cNvPr id="42" name="CasellaDiTesto 41"/>
          <p:cNvSpPr txBox="1"/>
          <p:nvPr/>
        </p:nvSpPr>
        <p:spPr>
          <a:xfrm>
            <a:off x="1571604" y="428604"/>
            <a:ext cx="52253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 err="1" smtClean="0"/>
              <a:t>General</a:t>
            </a:r>
            <a:r>
              <a:rPr lang="it-IT" sz="2800" dirty="0" smtClean="0"/>
              <a:t> </a:t>
            </a:r>
            <a:r>
              <a:rPr lang="it-IT" sz="2800" dirty="0" err="1" smtClean="0"/>
              <a:t>overview</a:t>
            </a:r>
            <a:r>
              <a:rPr lang="it-IT" sz="2800" dirty="0" smtClean="0"/>
              <a:t> </a:t>
            </a:r>
            <a:r>
              <a:rPr lang="it-IT" sz="2800" dirty="0" err="1" smtClean="0"/>
              <a:t>of</a:t>
            </a:r>
            <a:r>
              <a:rPr lang="it-IT" sz="2800" dirty="0" smtClean="0"/>
              <a:t> the </a:t>
            </a:r>
            <a:r>
              <a:rPr lang="it-IT" sz="2800" dirty="0" err="1" smtClean="0"/>
              <a:t>apparatus</a:t>
            </a:r>
            <a:endParaRPr lang="it-IT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flange ottagonox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0049" t="23044" r="16128" b="21712"/>
          <a:stretch>
            <a:fillRect/>
          </a:stretch>
        </p:blipFill>
        <p:spPr>
          <a:xfrm>
            <a:off x="0" y="2428868"/>
            <a:ext cx="9052215" cy="3727383"/>
          </a:xfrm>
        </p:spPr>
      </p:pic>
      <p:sp>
        <p:nvSpPr>
          <p:cNvPr id="5" name="CasellaDiTesto 4"/>
          <p:cNvSpPr txBox="1"/>
          <p:nvPr/>
        </p:nvSpPr>
        <p:spPr>
          <a:xfrm>
            <a:off x="571472" y="714356"/>
            <a:ext cx="4293035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u="sng" dirty="0" smtClean="0"/>
              <a:t>7 flange CF63 are </a:t>
            </a:r>
            <a:r>
              <a:rPr lang="it-IT" u="sng" dirty="0" err="1" smtClean="0"/>
              <a:t>overlooked</a:t>
            </a:r>
            <a:r>
              <a:rPr lang="it-IT" u="sng" dirty="0" smtClean="0"/>
              <a:t> at the sample </a:t>
            </a:r>
          </a:p>
          <a:p>
            <a:r>
              <a:rPr lang="it-IT" dirty="0" smtClean="0"/>
              <a:t>-2 </a:t>
            </a:r>
            <a:r>
              <a:rPr lang="it-IT" dirty="0" err="1" smtClean="0"/>
              <a:t>for</a:t>
            </a:r>
            <a:r>
              <a:rPr lang="it-IT" dirty="0" smtClean="0"/>
              <a:t> laser </a:t>
            </a:r>
          </a:p>
          <a:p>
            <a:r>
              <a:rPr lang="it-IT" dirty="0" smtClean="0"/>
              <a:t>-5 </a:t>
            </a:r>
            <a:r>
              <a:rPr lang="it-IT" dirty="0" err="1" smtClean="0"/>
              <a:t>for</a:t>
            </a:r>
            <a:r>
              <a:rPr lang="it-IT" dirty="0" smtClean="0"/>
              <a:t> </a:t>
            </a:r>
            <a:r>
              <a:rPr lang="it-IT" dirty="0" err="1" smtClean="0"/>
              <a:t>channeltron</a:t>
            </a:r>
            <a:r>
              <a:rPr lang="it-IT" dirty="0" smtClean="0"/>
              <a:t> or MCP,</a:t>
            </a:r>
          </a:p>
          <a:p>
            <a:r>
              <a:rPr lang="it-IT" dirty="0" smtClean="0"/>
              <a:t>     </a:t>
            </a:r>
            <a:r>
              <a:rPr lang="it-IT" dirty="0" err="1" smtClean="0"/>
              <a:t>for</a:t>
            </a:r>
            <a:r>
              <a:rPr lang="it-IT" dirty="0" smtClean="0"/>
              <a:t> PbF2, </a:t>
            </a:r>
          </a:p>
          <a:p>
            <a:r>
              <a:rPr lang="it-IT" dirty="0" smtClean="0"/>
              <a:t>     </a:t>
            </a:r>
            <a:r>
              <a:rPr lang="it-IT" dirty="0" err="1" smtClean="0"/>
              <a:t>for</a:t>
            </a:r>
            <a:r>
              <a:rPr lang="it-IT" dirty="0" smtClean="0"/>
              <a:t> </a:t>
            </a:r>
            <a:r>
              <a:rPr lang="it-IT" dirty="0" err="1" smtClean="0"/>
              <a:t>microwave</a:t>
            </a:r>
            <a:endParaRPr lang="it-IT" dirty="0"/>
          </a:p>
        </p:txBody>
      </p:sp>
      <p:pic>
        <p:nvPicPr>
          <p:cNvPr id="6" name="Segnaposto contenuto 3" descr="dall'alto.jpg"/>
          <p:cNvPicPr>
            <a:picLocks noChangeAspect="1"/>
          </p:cNvPicPr>
          <p:nvPr/>
        </p:nvPicPr>
        <p:blipFill>
          <a:blip r:embed="rId3" cstate="print"/>
          <a:srcRect l="26197" r="17869"/>
          <a:stretch>
            <a:fillRect/>
          </a:stretch>
        </p:blipFill>
        <p:spPr>
          <a:xfrm>
            <a:off x="5786446" y="142852"/>
            <a:ext cx="2448519" cy="2353686"/>
          </a:xfrm>
          <a:prstGeom prst="rect">
            <a:avLst/>
          </a:prstGeom>
        </p:spPr>
      </p:pic>
      <p:cxnSp>
        <p:nvCxnSpPr>
          <p:cNvPr id="8" name="Connettore 2 7"/>
          <p:cNvCxnSpPr/>
          <p:nvPr/>
        </p:nvCxnSpPr>
        <p:spPr>
          <a:xfrm rot="5400000">
            <a:off x="7179487" y="321447"/>
            <a:ext cx="285752" cy="2143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Connettore 2 8"/>
          <p:cNvCxnSpPr/>
          <p:nvPr/>
        </p:nvCxnSpPr>
        <p:spPr>
          <a:xfrm rot="10800000" flipV="1">
            <a:off x="7572396" y="857232"/>
            <a:ext cx="357190" cy="2143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Connettore 2 10"/>
          <p:cNvCxnSpPr/>
          <p:nvPr/>
        </p:nvCxnSpPr>
        <p:spPr>
          <a:xfrm rot="10800000">
            <a:off x="7500958" y="1714488"/>
            <a:ext cx="357190" cy="142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Connettore 2 12"/>
          <p:cNvCxnSpPr/>
          <p:nvPr/>
        </p:nvCxnSpPr>
        <p:spPr>
          <a:xfrm rot="16200000" flipV="1">
            <a:off x="7072330" y="2143116"/>
            <a:ext cx="285752" cy="142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Connettore 2 15"/>
          <p:cNvCxnSpPr/>
          <p:nvPr/>
        </p:nvCxnSpPr>
        <p:spPr>
          <a:xfrm flipV="1">
            <a:off x="5857884" y="1643050"/>
            <a:ext cx="285752" cy="142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Connettore 2 17"/>
          <p:cNvCxnSpPr/>
          <p:nvPr/>
        </p:nvCxnSpPr>
        <p:spPr>
          <a:xfrm>
            <a:off x="5786446" y="857232"/>
            <a:ext cx="285752" cy="142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Connettore 2 20"/>
          <p:cNvCxnSpPr/>
          <p:nvPr/>
        </p:nvCxnSpPr>
        <p:spPr>
          <a:xfrm rot="16200000" flipH="1">
            <a:off x="6286512" y="357166"/>
            <a:ext cx="285752" cy="142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4" name="Connettore 2 23"/>
          <p:cNvCxnSpPr/>
          <p:nvPr/>
        </p:nvCxnSpPr>
        <p:spPr>
          <a:xfrm rot="16200000" flipH="1">
            <a:off x="3464711" y="2107397"/>
            <a:ext cx="2214578" cy="11430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5" name="CasellaDiTesto 24"/>
          <p:cNvSpPr txBox="1"/>
          <p:nvPr/>
        </p:nvSpPr>
        <p:spPr>
          <a:xfrm>
            <a:off x="357158" y="5857892"/>
            <a:ext cx="8815555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t-IT" dirty="0" err="1" smtClean="0"/>
              <a:t>Every</a:t>
            </a:r>
            <a:r>
              <a:rPr lang="it-IT" dirty="0" smtClean="0"/>
              <a:t> </a:t>
            </a:r>
            <a:r>
              <a:rPr lang="it-IT" dirty="0" err="1" smtClean="0"/>
              <a:t>plan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the </a:t>
            </a:r>
            <a:r>
              <a:rPr lang="it-IT" dirty="0" err="1" smtClean="0"/>
              <a:t>flanges</a:t>
            </a:r>
            <a:r>
              <a:rPr lang="it-IT" dirty="0" smtClean="0"/>
              <a:t> </a:t>
            </a:r>
            <a:r>
              <a:rPr lang="it-IT" dirty="0" err="1" smtClean="0"/>
              <a:t>has</a:t>
            </a:r>
            <a:r>
              <a:rPr lang="it-IT" dirty="0" smtClean="0"/>
              <a:t> </a:t>
            </a:r>
            <a:r>
              <a:rPr lang="it-IT" dirty="0" err="1" smtClean="0"/>
              <a:t>four</a:t>
            </a:r>
            <a:r>
              <a:rPr lang="it-IT" dirty="0" smtClean="0"/>
              <a:t> </a:t>
            </a:r>
            <a:r>
              <a:rPr lang="it-IT" dirty="0" err="1" smtClean="0"/>
              <a:t>threaded</a:t>
            </a:r>
            <a:r>
              <a:rPr lang="it-IT" dirty="0" smtClean="0"/>
              <a:t> </a:t>
            </a:r>
            <a:r>
              <a:rPr lang="it-IT" dirty="0" err="1" smtClean="0"/>
              <a:t>holes</a:t>
            </a:r>
            <a:r>
              <a:rPr lang="it-IT" dirty="0" smtClean="0"/>
              <a:t> </a:t>
            </a:r>
            <a:r>
              <a:rPr lang="it-IT" dirty="0" err="1" smtClean="0"/>
              <a:t>to</a:t>
            </a:r>
            <a:r>
              <a:rPr lang="it-IT" dirty="0" smtClean="0"/>
              <a:t> </a:t>
            </a:r>
            <a:r>
              <a:rPr lang="it-IT" dirty="0" err="1" smtClean="0"/>
              <a:t>eventually</a:t>
            </a:r>
            <a:r>
              <a:rPr lang="it-IT" dirty="0" smtClean="0"/>
              <a:t> </a:t>
            </a:r>
            <a:r>
              <a:rPr lang="it-IT" dirty="0" err="1" smtClean="0"/>
              <a:t>attach</a:t>
            </a:r>
            <a:r>
              <a:rPr lang="it-IT" dirty="0" smtClean="0"/>
              <a:t> some detector </a:t>
            </a:r>
            <a:r>
              <a:rPr lang="it-IT" dirty="0" err="1" smtClean="0"/>
              <a:t>board</a:t>
            </a:r>
            <a:r>
              <a:rPr lang="it-IT" dirty="0" smtClean="0"/>
              <a:t>  </a:t>
            </a:r>
            <a:endParaRPr lang="it-IT" dirty="0"/>
          </a:p>
        </p:txBody>
      </p:sp>
      <p:sp>
        <p:nvSpPr>
          <p:cNvPr id="26" name="CasellaDiTesto 25"/>
          <p:cNvSpPr txBox="1"/>
          <p:nvPr/>
        </p:nvSpPr>
        <p:spPr>
          <a:xfrm>
            <a:off x="5715008" y="2285992"/>
            <a:ext cx="1295547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t-IT" dirty="0" err="1" smtClean="0"/>
              <a:t>Special</a:t>
            </a:r>
            <a:r>
              <a:rPr lang="it-IT" dirty="0" smtClean="0"/>
              <a:t> </a:t>
            </a:r>
            <a:r>
              <a:rPr lang="it-IT" dirty="0" err="1" smtClean="0"/>
              <a:t>port</a:t>
            </a:r>
            <a:endParaRPr lang="it-IT" dirty="0"/>
          </a:p>
        </p:txBody>
      </p:sp>
      <p:cxnSp>
        <p:nvCxnSpPr>
          <p:cNvPr id="28" name="Connettore 2 27"/>
          <p:cNvCxnSpPr/>
          <p:nvPr/>
        </p:nvCxnSpPr>
        <p:spPr>
          <a:xfrm rot="5400000" flipH="1" flipV="1">
            <a:off x="6286512" y="2000240"/>
            <a:ext cx="214314" cy="2143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Connettore 2 29"/>
          <p:cNvCxnSpPr/>
          <p:nvPr/>
        </p:nvCxnSpPr>
        <p:spPr>
          <a:xfrm flipV="1">
            <a:off x="4000496" y="4857760"/>
            <a:ext cx="928694" cy="8572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2" name="Connettore 2 31"/>
          <p:cNvCxnSpPr/>
          <p:nvPr/>
        </p:nvCxnSpPr>
        <p:spPr>
          <a:xfrm>
            <a:off x="4500562" y="3857628"/>
            <a:ext cx="357190" cy="2857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4" name="Connettore 2 33"/>
          <p:cNvCxnSpPr/>
          <p:nvPr/>
        </p:nvCxnSpPr>
        <p:spPr>
          <a:xfrm rot="16200000" flipV="1">
            <a:off x="5679289" y="4893479"/>
            <a:ext cx="357190" cy="2857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6" name="Connettore 2 35"/>
          <p:cNvCxnSpPr/>
          <p:nvPr/>
        </p:nvCxnSpPr>
        <p:spPr>
          <a:xfrm rot="5400000">
            <a:off x="5715008" y="3857628"/>
            <a:ext cx="285752" cy="2857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3" name="Connettore 2 42"/>
          <p:cNvCxnSpPr/>
          <p:nvPr/>
        </p:nvCxnSpPr>
        <p:spPr>
          <a:xfrm rot="10800000" flipV="1">
            <a:off x="5357818" y="4286256"/>
            <a:ext cx="1000132" cy="142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4" name="CasellaDiTesto 43"/>
          <p:cNvSpPr txBox="1"/>
          <p:nvPr/>
        </p:nvSpPr>
        <p:spPr>
          <a:xfrm>
            <a:off x="6072198" y="4286256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sample</a:t>
            </a:r>
            <a:endParaRPr lang="it-IT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flangia hoga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7174" y="1500174"/>
            <a:ext cx="8509626" cy="4575451"/>
          </a:xfrm>
        </p:spPr>
      </p:pic>
      <p:sp>
        <p:nvSpPr>
          <p:cNvPr id="5" name="CasellaDiTesto 4"/>
          <p:cNvSpPr txBox="1"/>
          <p:nvPr/>
        </p:nvSpPr>
        <p:spPr>
          <a:xfrm>
            <a:off x="913477" y="293747"/>
            <a:ext cx="6454524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t-IT" sz="2400" dirty="0" err="1" smtClean="0"/>
              <a:t>This</a:t>
            </a:r>
            <a:r>
              <a:rPr lang="it-IT" sz="2400" dirty="0" smtClean="0"/>
              <a:t> </a:t>
            </a:r>
            <a:r>
              <a:rPr lang="it-IT" sz="2400" dirty="0" err="1" smtClean="0"/>
              <a:t>is</a:t>
            </a:r>
            <a:r>
              <a:rPr lang="it-IT" sz="2400" dirty="0" smtClean="0"/>
              <a:t> the </a:t>
            </a:r>
            <a:r>
              <a:rPr lang="it-IT" sz="2400" dirty="0" err="1" smtClean="0"/>
              <a:t>special</a:t>
            </a:r>
            <a:r>
              <a:rPr lang="it-IT" sz="2400" dirty="0" smtClean="0"/>
              <a:t> </a:t>
            </a:r>
            <a:r>
              <a:rPr lang="it-IT" sz="2400" dirty="0" err="1" smtClean="0"/>
              <a:t>port</a:t>
            </a:r>
            <a:r>
              <a:rPr lang="it-IT" sz="2400" dirty="0" smtClean="0"/>
              <a:t> </a:t>
            </a:r>
            <a:r>
              <a:rPr lang="it-IT" sz="2400" dirty="0" err="1" smtClean="0"/>
              <a:t>as</a:t>
            </a:r>
            <a:r>
              <a:rPr lang="it-IT" sz="2400" dirty="0" smtClean="0"/>
              <a:t> </a:t>
            </a:r>
            <a:r>
              <a:rPr lang="it-IT" sz="2400" dirty="0" err="1" smtClean="0"/>
              <a:t>request</a:t>
            </a:r>
            <a:r>
              <a:rPr lang="it-IT" sz="2400" dirty="0" smtClean="0"/>
              <a:t> </a:t>
            </a:r>
            <a:r>
              <a:rPr lang="it-IT" sz="2400" dirty="0" err="1" smtClean="0"/>
              <a:t>by</a:t>
            </a:r>
            <a:r>
              <a:rPr lang="it-IT" sz="2400" dirty="0" smtClean="0"/>
              <a:t> </a:t>
            </a:r>
            <a:r>
              <a:rPr lang="it-IT" sz="2400" dirty="0" smtClean="0"/>
              <a:t>Zurich </a:t>
            </a:r>
            <a:r>
              <a:rPr lang="it-IT" sz="2400" dirty="0" smtClean="0"/>
              <a:t>Group </a:t>
            </a:r>
          </a:p>
          <a:p>
            <a:r>
              <a:rPr lang="it-IT" dirty="0" err="1" smtClean="0"/>
              <a:t>It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a CF40 </a:t>
            </a:r>
            <a:r>
              <a:rPr lang="it-IT" dirty="0" err="1" smtClean="0"/>
              <a:t>centered</a:t>
            </a:r>
            <a:r>
              <a:rPr lang="it-IT" dirty="0" smtClean="0"/>
              <a:t> at </a:t>
            </a:r>
            <a:r>
              <a:rPr lang="it-IT" dirty="0" err="1" smtClean="0"/>
              <a:t>distance</a:t>
            </a:r>
            <a:r>
              <a:rPr lang="it-IT" dirty="0" smtClean="0"/>
              <a:t> 27 mm   </a:t>
            </a:r>
            <a:r>
              <a:rPr lang="it-IT" dirty="0" err="1" smtClean="0"/>
              <a:t>from</a:t>
            </a:r>
            <a:r>
              <a:rPr lang="it-IT" dirty="0" smtClean="0"/>
              <a:t> the sample </a:t>
            </a:r>
            <a:r>
              <a:rPr lang="it-IT" dirty="0" err="1" smtClean="0"/>
              <a:t>plane</a:t>
            </a:r>
            <a:r>
              <a:rPr lang="it-IT" sz="2400" dirty="0" smtClean="0"/>
              <a:t> </a:t>
            </a:r>
            <a:endParaRPr lang="it-IT" sz="2400" dirty="0"/>
          </a:p>
        </p:txBody>
      </p:sp>
      <p:cxnSp>
        <p:nvCxnSpPr>
          <p:cNvPr id="7" name="Connettore 2 6"/>
          <p:cNvCxnSpPr/>
          <p:nvPr/>
        </p:nvCxnSpPr>
        <p:spPr>
          <a:xfrm>
            <a:off x="3563888" y="1124744"/>
            <a:ext cx="1222426" cy="21613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 rot="16200000" flipH="1">
            <a:off x="2607455" y="3750471"/>
            <a:ext cx="3714776" cy="71438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4000496" y="1571612"/>
            <a:ext cx="1451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accent6"/>
                </a:solidFill>
              </a:rPr>
              <a:t>Sample </a:t>
            </a:r>
            <a:r>
              <a:rPr lang="it-IT" dirty="0" err="1" smtClean="0">
                <a:solidFill>
                  <a:schemeClr val="accent6"/>
                </a:solidFill>
              </a:rPr>
              <a:t>plane</a:t>
            </a:r>
            <a:endParaRPr lang="it-IT" dirty="0">
              <a:solidFill>
                <a:schemeClr val="accent6"/>
              </a:solidFill>
            </a:endParaRPr>
          </a:p>
        </p:txBody>
      </p:sp>
      <p:cxnSp>
        <p:nvCxnSpPr>
          <p:cNvPr id="13" name="Connettore 2 12"/>
          <p:cNvCxnSpPr/>
          <p:nvPr/>
        </p:nvCxnSpPr>
        <p:spPr>
          <a:xfrm>
            <a:off x="4464000" y="3786190"/>
            <a:ext cx="322314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7" name="CasellaDiTesto 16"/>
          <p:cNvSpPr txBox="1"/>
          <p:nvPr/>
        </p:nvSpPr>
        <p:spPr>
          <a:xfrm>
            <a:off x="142844" y="5488560"/>
            <a:ext cx="5020542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t-IT" dirty="0" err="1" smtClean="0"/>
              <a:t>There</a:t>
            </a:r>
            <a:r>
              <a:rPr lang="it-IT" dirty="0" smtClean="0"/>
              <a:t> are 6 </a:t>
            </a:r>
            <a:r>
              <a:rPr lang="it-IT" dirty="0" err="1" smtClean="0"/>
              <a:t>threaded</a:t>
            </a:r>
            <a:r>
              <a:rPr lang="it-IT" dirty="0" smtClean="0"/>
              <a:t> </a:t>
            </a:r>
            <a:r>
              <a:rPr lang="it-IT" dirty="0" err="1" smtClean="0"/>
              <a:t>holes</a:t>
            </a:r>
            <a:r>
              <a:rPr lang="it-IT" dirty="0" smtClean="0"/>
              <a:t> </a:t>
            </a:r>
            <a:r>
              <a:rPr lang="it-IT" dirty="0" err="1" smtClean="0"/>
              <a:t>to</a:t>
            </a:r>
            <a:r>
              <a:rPr lang="it-IT" dirty="0" smtClean="0"/>
              <a:t> </a:t>
            </a:r>
            <a:r>
              <a:rPr lang="it-IT" dirty="0" err="1" smtClean="0"/>
              <a:t>attach</a:t>
            </a:r>
            <a:r>
              <a:rPr lang="it-IT" dirty="0" smtClean="0"/>
              <a:t> MCP system.   </a:t>
            </a:r>
            <a:endParaRPr lang="it-IT" dirty="0"/>
          </a:p>
        </p:txBody>
      </p:sp>
      <p:cxnSp>
        <p:nvCxnSpPr>
          <p:cNvPr id="19" name="Connettore 2 18"/>
          <p:cNvCxnSpPr/>
          <p:nvPr/>
        </p:nvCxnSpPr>
        <p:spPr>
          <a:xfrm rot="5400000" flipH="1" flipV="1">
            <a:off x="3071802" y="4572008"/>
            <a:ext cx="1000132" cy="5715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4" name="Connettore 2 23"/>
          <p:cNvCxnSpPr/>
          <p:nvPr/>
        </p:nvCxnSpPr>
        <p:spPr>
          <a:xfrm>
            <a:off x="3000364" y="3143248"/>
            <a:ext cx="928694" cy="2857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6" name="CasellaDiTesto 25"/>
          <p:cNvSpPr txBox="1"/>
          <p:nvPr/>
        </p:nvSpPr>
        <p:spPr>
          <a:xfrm>
            <a:off x="1357290" y="2928934"/>
            <a:ext cx="1928826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err="1" smtClean="0"/>
              <a:t>Two</a:t>
            </a:r>
            <a:r>
              <a:rPr lang="it-IT" dirty="0" smtClean="0"/>
              <a:t> flange CF16 </a:t>
            </a:r>
            <a:r>
              <a:rPr lang="it-IT" dirty="0" err="1" smtClean="0"/>
              <a:t>that</a:t>
            </a:r>
            <a:r>
              <a:rPr lang="it-IT" dirty="0" smtClean="0"/>
              <a:t> can </a:t>
            </a:r>
            <a:r>
              <a:rPr lang="it-IT" dirty="0" err="1" smtClean="0"/>
              <a:t>be</a:t>
            </a:r>
            <a:r>
              <a:rPr lang="it-IT" dirty="0" smtClean="0"/>
              <a:t> </a:t>
            </a:r>
            <a:r>
              <a:rPr lang="it-IT" dirty="0" err="1" smtClean="0"/>
              <a:t>useful</a:t>
            </a:r>
            <a:endParaRPr lang="it-IT" dirty="0"/>
          </a:p>
        </p:txBody>
      </p:sp>
      <p:sp>
        <p:nvSpPr>
          <p:cNvPr id="27" name="CasellaDiTesto 26"/>
          <p:cNvSpPr txBox="1"/>
          <p:nvPr/>
        </p:nvSpPr>
        <p:spPr>
          <a:xfrm>
            <a:off x="4421623" y="3754283"/>
            <a:ext cx="5501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 smtClean="0">
                <a:solidFill>
                  <a:schemeClr val="accent6"/>
                </a:solidFill>
              </a:rPr>
              <a:t>27 mm</a:t>
            </a:r>
            <a:endParaRPr lang="it-IT" sz="10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flange ottagonox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0049" t="23044" r="16128" b="21712"/>
          <a:stretch>
            <a:fillRect/>
          </a:stretch>
        </p:blipFill>
        <p:spPr>
          <a:xfrm>
            <a:off x="0" y="1916195"/>
            <a:ext cx="9052215" cy="3727383"/>
          </a:xfrm>
        </p:spPr>
      </p:pic>
      <p:sp>
        <p:nvSpPr>
          <p:cNvPr id="22" name="CasellaDiTesto 21"/>
          <p:cNvSpPr txBox="1"/>
          <p:nvPr/>
        </p:nvSpPr>
        <p:spPr>
          <a:xfrm>
            <a:off x="2036167" y="1273718"/>
            <a:ext cx="4159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1. </a:t>
            </a:r>
            <a:r>
              <a:rPr lang="it-IT" dirty="0" err="1" smtClean="0"/>
              <a:t>By</a:t>
            </a:r>
            <a:r>
              <a:rPr lang="it-IT" dirty="0" smtClean="0"/>
              <a:t> a week the </a:t>
            </a:r>
            <a:r>
              <a:rPr lang="it-IT" dirty="0" err="1" smtClean="0"/>
              <a:t>chamber</a:t>
            </a:r>
            <a:r>
              <a:rPr lang="it-IT" dirty="0" smtClean="0"/>
              <a:t> </a:t>
            </a:r>
            <a:r>
              <a:rPr lang="it-IT" dirty="0" err="1" smtClean="0"/>
              <a:t>will</a:t>
            </a:r>
            <a:r>
              <a:rPr lang="it-IT" dirty="0" smtClean="0"/>
              <a:t> </a:t>
            </a:r>
            <a:r>
              <a:rPr lang="it-IT" dirty="0" err="1" smtClean="0"/>
              <a:t>be</a:t>
            </a:r>
            <a:r>
              <a:rPr lang="it-IT" dirty="0" smtClean="0"/>
              <a:t> in Trento</a:t>
            </a:r>
            <a:endParaRPr lang="it-IT" dirty="0"/>
          </a:p>
        </p:txBody>
      </p:sp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/>
          <a:lstStyle/>
          <a:p>
            <a:r>
              <a:rPr lang="it-IT" dirty="0" err="1" smtClean="0"/>
              <a:t>Time</a:t>
            </a:r>
            <a:r>
              <a:rPr lang="it-IT" dirty="0" smtClean="0"/>
              <a:t> </a:t>
            </a:r>
            <a:r>
              <a:rPr lang="it-IT" dirty="0" err="1" smtClean="0"/>
              <a:t>table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1691680" y="6021288"/>
            <a:ext cx="5587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2. </a:t>
            </a:r>
            <a:r>
              <a:rPr lang="it-IT" dirty="0" err="1" smtClean="0"/>
              <a:t>By</a:t>
            </a:r>
            <a:r>
              <a:rPr lang="it-IT" dirty="0" smtClean="0"/>
              <a:t> </a:t>
            </a:r>
            <a:r>
              <a:rPr lang="it-IT" dirty="0" err="1" smtClean="0"/>
              <a:t>fifteen</a:t>
            </a:r>
            <a:r>
              <a:rPr lang="it-IT" dirty="0" smtClean="0"/>
              <a:t> </a:t>
            </a:r>
            <a:r>
              <a:rPr lang="it-IT" dirty="0" err="1" smtClean="0"/>
              <a:t>days</a:t>
            </a:r>
            <a:r>
              <a:rPr lang="it-IT" dirty="0" smtClean="0"/>
              <a:t> </a:t>
            </a:r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err="1" smtClean="0"/>
              <a:t>will</a:t>
            </a:r>
            <a:r>
              <a:rPr lang="it-IT" dirty="0" smtClean="0"/>
              <a:t> start </a:t>
            </a:r>
            <a:r>
              <a:rPr lang="it-IT" dirty="0" smtClean="0"/>
              <a:t>the </a:t>
            </a:r>
            <a:r>
              <a:rPr lang="it-IT" dirty="0" err="1" smtClean="0"/>
              <a:t>mounting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the </a:t>
            </a:r>
            <a:r>
              <a:rPr lang="it-IT" dirty="0" err="1" smtClean="0"/>
              <a:t>optics</a:t>
            </a:r>
            <a:r>
              <a:rPr lang="it-IT" dirty="0" smtClean="0"/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ea\Pictures\4-17-2012\DSC068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073778" y="1066682"/>
            <a:ext cx="6156176" cy="4617132"/>
          </a:xfrm>
          <a:prstGeom prst="rect">
            <a:avLst/>
          </a:prstGeom>
          <a:noFill/>
        </p:spPr>
      </p:pic>
      <p:sp>
        <p:nvSpPr>
          <p:cNvPr id="5" name="Rettangolo 4"/>
          <p:cNvSpPr/>
          <p:nvPr/>
        </p:nvSpPr>
        <p:spPr>
          <a:xfrm>
            <a:off x="539552" y="1700808"/>
            <a:ext cx="2636936" cy="34163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dirty="0" smtClean="0"/>
              <a:t>The </a:t>
            </a:r>
            <a:r>
              <a:rPr lang="it-IT" dirty="0" err="1" smtClean="0"/>
              <a:t>chamber</a:t>
            </a:r>
            <a:r>
              <a:rPr lang="it-IT" dirty="0" smtClean="0"/>
              <a:t> </a:t>
            </a:r>
            <a:r>
              <a:rPr lang="it-IT" dirty="0" err="1" smtClean="0"/>
              <a:t>will</a:t>
            </a:r>
            <a:r>
              <a:rPr lang="it-IT" dirty="0" smtClean="0"/>
              <a:t> </a:t>
            </a:r>
            <a:r>
              <a:rPr lang="it-IT" dirty="0" err="1" smtClean="0"/>
              <a:t>be</a:t>
            </a:r>
            <a:r>
              <a:rPr lang="it-IT" dirty="0" smtClean="0"/>
              <a:t> set-up on a </a:t>
            </a:r>
            <a:r>
              <a:rPr lang="it-IT" dirty="0" err="1" smtClean="0"/>
              <a:t>support</a:t>
            </a:r>
            <a:r>
              <a:rPr lang="it-IT" dirty="0" smtClean="0"/>
              <a:t> </a:t>
            </a:r>
            <a:r>
              <a:rPr lang="it-IT" dirty="0" err="1" smtClean="0"/>
              <a:t>simulating</a:t>
            </a:r>
            <a:r>
              <a:rPr lang="it-IT" dirty="0" smtClean="0"/>
              <a:t> the CERN’s </a:t>
            </a:r>
            <a:r>
              <a:rPr lang="it-IT" dirty="0" err="1" smtClean="0"/>
              <a:t>one</a:t>
            </a:r>
            <a:r>
              <a:rPr lang="it-IT" dirty="0" smtClean="0"/>
              <a:t>.</a:t>
            </a:r>
          </a:p>
          <a:p>
            <a:endParaRPr lang="it-IT" dirty="0" smtClean="0"/>
          </a:p>
          <a:p>
            <a:r>
              <a:rPr lang="it-IT" dirty="0" err="1" smtClean="0"/>
              <a:t>This</a:t>
            </a:r>
            <a:r>
              <a:rPr lang="it-IT" dirty="0" smtClean="0"/>
              <a:t> </a:t>
            </a:r>
            <a:r>
              <a:rPr lang="it-IT" dirty="0" err="1" smtClean="0"/>
              <a:t>will</a:t>
            </a:r>
            <a:r>
              <a:rPr lang="it-IT" dirty="0" smtClean="0"/>
              <a:t> </a:t>
            </a:r>
            <a:r>
              <a:rPr lang="it-IT" dirty="0" err="1" smtClean="0"/>
              <a:t>allow</a:t>
            </a:r>
            <a:r>
              <a:rPr lang="it-IT" dirty="0" smtClean="0"/>
              <a:t>:</a:t>
            </a:r>
          </a:p>
          <a:p>
            <a:pPr>
              <a:buFont typeface="Wingdings"/>
              <a:buChar char="à"/>
            </a:pPr>
            <a:r>
              <a:rPr lang="it-IT" dirty="0" err="1" smtClean="0"/>
              <a:t>to</a:t>
            </a:r>
            <a:r>
              <a:rPr lang="it-IT" dirty="0" smtClean="0"/>
              <a:t> </a:t>
            </a:r>
            <a:r>
              <a:rPr lang="it-IT" dirty="0" err="1" smtClean="0"/>
              <a:t>construct</a:t>
            </a:r>
            <a:r>
              <a:rPr lang="it-IT" dirty="0" smtClean="0"/>
              <a:t> </a:t>
            </a:r>
            <a:r>
              <a:rPr lang="it-IT" dirty="0" err="1" smtClean="0"/>
              <a:t>mu-metal</a:t>
            </a:r>
            <a:r>
              <a:rPr lang="it-IT" dirty="0" smtClean="0"/>
              <a:t> </a:t>
            </a:r>
            <a:r>
              <a:rPr lang="it-IT" dirty="0" err="1" smtClean="0"/>
              <a:t>multi-shield</a:t>
            </a:r>
            <a:r>
              <a:rPr lang="it-IT" dirty="0" smtClean="0"/>
              <a:t> </a:t>
            </a:r>
            <a:r>
              <a:rPr lang="it-IT" dirty="0" err="1" smtClean="0"/>
              <a:t>without</a:t>
            </a:r>
            <a:r>
              <a:rPr lang="it-IT" dirty="0" smtClean="0"/>
              <a:t> </a:t>
            </a:r>
            <a:r>
              <a:rPr lang="it-IT" dirty="0" err="1" smtClean="0"/>
              <a:t>further</a:t>
            </a:r>
            <a:r>
              <a:rPr lang="it-IT" dirty="0" smtClean="0"/>
              <a:t> design.</a:t>
            </a:r>
          </a:p>
          <a:p>
            <a:pPr>
              <a:buFont typeface="Wingdings"/>
              <a:buChar char="à"/>
            </a:pPr>
            <a:endParaRPr lang="it-IT" dirty="0" smtClean="0"/>
          </a:p>
          <a:p>
            <a:pPr>
              <a:buFont typeface="Wingdings"/>
              <a:buChar char="à"/>
            </a:pPr>
            <a:r>
              <a:rPr lang="it-IT" dirty="0" err="1" smtClean="0"/>
              <a:t>to</a:t>
            </a:r>
            <a:r>
              <a:rPr lang="it-IT" dirty="0" smtClean="0"/>
              <a:t> </a:t>
            </a:r>
            <a:r>
              <a:rPr lang="it-IT" dirty="0" err="1" smtClean="0"/>
              <a:t>built</a:t>
            </a:r>
            <a:r>
              <a:rPr lang="it-IT" dirty="0" smtClean="0"/>
              <a:t> the </a:t>
            </a:r>
            <a:r>
              <a:rPr lang="it-IT" dirty="0" err="1" smtClean="0"/>
              <a:t>support</a:t>
            </a:r>
            <a:r>
              <a:rPr lang="it-IT" dirty="0" smtClean="0"/>
              <a:t> in 	Trento </a:t>
            </a:r>
            <a:endParaRPr lang="it-IT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611560" y="3573016"/>
            <a:ext cx="8280920" cy="29523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ttangolo 6"/>
          <p:cNvSpPr/>
          <p:nvPr/>
        </p:nvSpPr>
        <p:spPr>
          <a:xfrm>
            <a:off x="611560" y="404664"/>
            <a:ext cx="8208912" cy="302433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83568" y="1268760"/>
            <a:ext cx="8258204" cy="4911741"/>
          </a:xfrm>
        </p:spPr>
        <p:txBody>
          <a:bodyPr>
            <a:normAutofit lnSpcReduction="10000"/>
          </a:bodyPr>
          <a:lstStyle/>
          <a:p>
            <a:r>
              <a:rPr lang="it-IT" sz="2400" dirty="0" err="1" smtClean="0"/>
              <a:t>To</a:t>
            </a:r>
            <a:r>
              <a:rPr lang="it-IT" sz="2400" dirty="0" smtClean="0"/>
              <a:t> design the PbF2 </a:t>
            </a:r>
            <a:r>
              <a:rPr lang="it-IT" sz="2400" dirty="0" err="1" smtClean="0"/>
              <a:t>holders</a:t>
            </a:r>
            <a:r>
              <a:rPr lang="it-IT" sz="2400" dirty="0" smtClean="0"/>
              <a:t> (</a:t>
            </a:r>
            <a:r>
              <a:rPr lang="it-IT" sz="2400" dirty="0" err="1" smtClean="0"/>
              <a:t>we</a:t>
            </a:r>
            <a:r>
              <a:rPr lang="it-IT" sz="2400" dirty="0" smtClean="0"/>
              <a:t> </a:t>
            </a:r>
            <a:r>
              <a:rPr lang="it-IT" sz="2400" dirty="0" err="1" smtClean="0"/>
              <a:t>need</a:t>
            </a:r>
            <a:r>
              <a:rPr lang="it-IT" sz="2400" dirty="0" smtClean="0"/>
              <a:t> the </a:t>
            </a:r>
            <a:r>
              <a:rPr lang="it-IT" sz="2400" dirty="0" err="1" smtClean="0"/>
              <a:t>specific</a:t>
            </a:r>
            <a:r>
              <a:rPr lang="it-IT" sz="2400" dirty="0" smtClean="0"/>
              <a:t>)</a:t>
            </a:r>
          </a:p>
          <a:p>
            <a:endParaRPr lang="it-IT" sz="2400" dirty="0" smtClean="0"/>
          </a:p>
          <a:p>
            <a:r>
              <a:rPr lang="it-IT" sz="2400" dirty="0" err="1" smtClean="0"/>
              <a:t>To</a:t>
            </a:r>
            <a:r>
              <a:rPr lang="it-IT" sz="2400" dirty="0" smtClean="0"/>
              <a:t> </a:t>
            </a:r>
            <a:r>
              <a:rPr lang="it-IT" sz="2400" dirty="0" err="1" smtClean="0"/>
              <a:t>construct</a:t>
            </a:r>
            <a:r>
              <a:rPr lang="it-IT" sz="2400" dirty="0" smtClean="0"/>
              <a:t> the </a:t>
            </a:r>
            <a:r>
              <a:rPr lang="it-IT" sz="2400" dirty="0" err="1" smtClean="0"/>
              <a:t>mu-metal</a:t>
            </a:r>
            <a:r>
              <a:rPr lang="it-IT" sz="2400" dirty="0" smtClean="0"/>
              <a:t> </a:t>
            </a:r>
            <a:r>
              <a:rPr lang="it-IT" sz="2400" dirty="0" err="1" smtClean="0"/>
              <a:t>shield</a:t>
            </a:r>
            <a:r>
              <a:rPr lang="it-IT" sz="2400" dirty="0" smtClean="0"/>
              <a:t> (</a:t>
            </a:r>
            <a:r>
              <a:rPr lang="it-IT" sz="2400" dirty="0" err="1" smtClean="0"/>
              <a:t>we</a:t>
            </a:r>
            <a:r>
              <a:rPr lang="it-IT" sz="2400" dirty="0" smtClean="0"/>
              <a:t> </a:t>
            </a:r>
            <a:r>
              <a:rPr lang="it-IT" sz="2400" dirty="0" err="1" smtClean="0"/>
              <a:t>need</a:t>
            </a:r>
            <a:r>
              <a:rPr lang="it-IT" sz="2400" dirty="0" smtClean="0"/>
              <a:t> the </a:t>
            </a:r>
            <a:r>
              <a:rPr lang="it-IT" sz="2400" dirty="0" err="1" smtClean="0"/>
              <a:t>dimensions</a:t>
            </a:r>
            <a:r>
              <a:rPr lang="it-IT" sz="2400" dirty="0" smtClean="0"/>
              <a:t> </a:t>
            </a:r>
            <a:r>
              <a:rPr lang="it-IT" sz="2400" dirty="0" err="1" smtClean="0"/>
              <a:t>of</a:t>
            </a:r>
            <a:r>
              <a:rPr lang="it-IT" sz="2400" dirty="0" smtClean="0"/>
              <a:t> the </a:t>
            </a:r>
            <a:r>
              <a:rPr lang="it-IT" sz="2400" dirty="0" err="1" smtClean="0"/>
              <a:t>necessary</a:t>
            </a:r>
            <a:r>
              <a:rPr lang="it-IT" sz="2400" dirty="0" smtClean="0"/>
              <a:t> </a:t>
            </a:r>
            <a:r>
              <a:rPr lang="it-IT" sz="2400" dirty="0" err="1" smtClean="0"/>
              <a:t>space</a:t>
            </a:r>
            <a:r>
              <a:rPr lang="it-IT" sz="2400" dirty="0" smtClean="0"/>
              <a:t> </a:t>
            </a:r>
            <a:r>
              <a:rPr lang="it-IT" sz="2400" dirty="0" err="1" smtClean="0"/>
              <a:t>for</a:t>
            </a:r>
            <a:r>
              <a:rPr lang="it-IT" sz="2400" dirty="0" smtClean="0"/>
              <a:t> laser </a:t>
            </a:r>
            <a:r>
              <a:rPr lang="it-IT" sz="2400" dirty="0" err="1" smtClean="0"/>
              <a:t>table</a:t>
            </a:r>
            <a:r>
              <a:rPr lang="it-IT" sz="2400" dirty="0" smtClean="0"/>
              <a:t> and </a:t>
            </a:r>
            <a:r>
              <a:rPr lang="it-IT" sz="2400" dirty="0" err="1" smtClean="0"/>
              <a:t>other</a:t>
            </a:r>
            <a:r>
              <a:rPr lang="it-IT" sz="2400" dirty="0" smtClean="0"/>
              <a:t> </a:t>
            </a:r>
            <a:r>
              <a:rPr lang="it-IT" sz="2400" dirty="0" err="1" smtClean="0"/>
              <a:t>boards</a:t>
            </a:r>
            <a:r>
              <a:rPr lang="it-IT" sz="2400" dirty="0" smtClean="0"/>
              <a:t> </a:t>
            </a:r>
            <a:r>
              <a:rPr lang="it-IT" sz="2400" dirty="0" err="1" smtClean="0"/>
              <a:t>attached</a:t>
            </a:r>
            <a:r>
              <a:rPr lang="it-IT" sz="2400" dirty="0" smtClean="0"/>
              <a:t> </a:t>
            </a:r>
            <a:r>
              <a:rPr lang="it-IT" sz="2400" dirty="0" err="1" smtClean="0"/>
              <a:t>to</a:t>
            </a:r>
            <a:r>
              <a:rPr lang="it-IT" sz="2400" dirty="0" smtClean="0"/>
              <a:t> the </a:t>
            </a:r>
            <a:r>
              <a:rPr lang="it-IT" sz="2400" dirty="0" err="1" smtClean="0"/>
              <a:t>chamber</a:t>
            </a:r>
            <a:r>
              <a:rPr lang="it-IT" sz="2400" dirty="0" smtClean="0"/>
              <a:t> </a:t>
            </a:r>
            <a:r>
              <a:rPr lang="it-IT" sz="2400" dirty="0" err="1" smtClean="0"/>
              <a:t>ports</a:t>
            </a:r>
            <a:r>
              <a:rPr lang="it-IT" sz="2400" dirty="0" smtClean="0"/>
              <a:t>).  </a:t>
            </a:r>
          </a:p>
          <a:p>
            <a:endParaRPr lang="it-IT" sz="2400" dirty="0"/>
          </a:p>
          <a:p>
            <a:pPr>
              <a:buNone/>
            </a:pPr>
            <a:r>
              <a:rPr lang="it-IT" sz="4000" dirty="0" err="1" smtClean="0"/>
              <a:t>We</a:t>
            </a:r>
            <a:r>
              <a:rPr lang="it-IT" sz="4000" dirty="0" smtClean="0"/>
              <a:t> </a:t>
            </a:r>
            <a:r>
              <a:rPr lang="it-IT" sz="4000" dirty="0" err="1" smtClean="0"/>
              <a:t>need</a:t>
            </a:r>
            <a:r>
              <a:rPr lang="it-IT" sz="4000" dirty="0" smtClean="0"/>
              <a:t> (and </a:t>
            </a:r>
            <a:r>
              <a:rPr lang="it-IT" sz="4000" dirty="0" err="1" smtClean="0"/>
              <a:t>we</a:t>
            </a:r>
            <a:r>
              <a:rPr lang="it-IT" sz="4000" dirty="0" smtClean="0"/>
              <a:t> </a:t>
            </a:r>
            <a:r>
              <a:rPr lang="it-IT" sz="4000" dirty="0" err="1" smtClean="0"/>
              <a:t>have</a:t>
            </a:r>
            <a:r>
              <a:rPr lang="it-IT" sz="4000" dirty="0" smtClean="0"/>
              <a:t> no </a:t>
            </a:r>
            <a:r>
              <a:rPr lang="it-IT" sz="4000" dirty="0" err="1" smtClean="0"/>
              <a:t>money</a:t>
            </a:r>
            <a:r>
              <a:rPr lang="it-IT" sz="4000" dirty="0" smtClean="0"/>
              <a:t> </a:t>
            </a:r>
            <a:r>
              <a:rPr lang="it-IT" sz="4000" dirty="0" err="1" smtClean="0"/>
              <a:t>for</a:t>
            </a:r>
            <a:r>
              <a:rPr lang="it-IT" sz="4000" dirty="0" smtClean="0"/>
              <a:t>) :</a:t>
            </a:r>
          </a:p>
          <a:p>
            <a:pPr lvl="2"/>
            <a:endParaRPr lang="it-IT" dirty="0"/>
          </a:p>
          <a:p>
            <a:pPr lvl="2"/>
            <a:r>
              <a:rPr lang="it-IT" sz="2800" dirty="0" err="1" smtClean="0"/>
              <a:t>Skroll</a:t>
            </a:r>
            <a:r>
              <a:rPr lang="it-IT" sz="2800" dirty="0" smtClean="0"/>
              <a:t> </a:t>
            </a:r>
            <a:r>
              <a:rPr lang="it-IT" sz="2800" dirty="0" err="1" smtClean="0"/>
              <a:t>pump</a:t>
            </a:r>
            <a:endParaRPr lang="it-IT" sz="2800" dirty="0" smtClean="0"/>
          </a:p>
          <a:p>
            <a:pPr lvl="2"/>
            <a:r>
              <a:rPr lang="it-IT" sz="2800" dirty="0" err="1" smtClean="0"/>
              <a:t>Variac</a:t>
            </a:r>
            <a:r>
              <a:rPr lang="it-IT" sz="2800" dirty="0" smtClean="0"/>
              <a:t>  </a:t>
            </a:r>
            <a:r>
              <a:rPr lang="it-IT" sz="2800" dirty="0" err="1" smtClean="0"/>
              <a:t>fro</a:t>
            </a:r>
            <a:r>
              <a:rPr lang="it-IT" sz="2800" dirty="0" smtClean="0"/>
              <a:t> </a:t>
            </a:r>
            <a:r>
              <a:rPr lang="it-IT" sz="2800" dirty="0" err="1" smtClean="0"/>
              <a:t>baking</a:t>
            </a:r>
            <a:r>
              <a:rPr lang="it-IT" sz="2800" dirty="0" smtClean="0"/>
              <a:t> (</a:t>
            </a:r>
            <a:r>
              <a:rPr lang="it-IT" sz="2800" dirty="0" err="1" smtClean="0"/>
              <a:t>we</a:t>
            </a:r>
            <a:r>
              <a:rPr lang="it-IT" sz="2800" dirty="0" smtClean="0"/>
              <a:t> </a:t>
            </a:r>
            <a:r>
              <a:rPr lang="it-IT" sz="2800" dirty="0" err="1" smtClean="0"/>
              <a:t>have</a:t>
            </a:r>
            <a:r>
              <a:rPr lang="it-IT" sz="2800" dirty="0" smtClean="0"/>
              <a:t> </a:t>
            </a:r>
            <a:r>
              <a:rPr lang="it-IT" sz="2800" dirty="0" err="1" smtClean="0"/>
              <a:t>to</a:t>
            </a:r>
            <a:r>
              <a:rPr lang="it-IT" sz="2800" dirty="0" smtClean="0"/>
              <a:t> </a:t>
            </a:r>
            <a:r>
              <a:rPr lang="it-IT" sz="2800" dirty="0" err="1" smtClean="0"/>
              <a:t>ask</a:t>
            </a:r>
            <a:r>
              <a:rPr lang="it-IT" sz="2800" dirty="0" smtClean="0"/>
              <a:t> </a:t>
            </a:r>
            <a:r>
              <a:rPr lang="it-IT" sz="2800" dirty="0" err="1" smtClean="0"/>
              <a:t>if</a:t>
            </a:r>
            <a:r>
              <a:rPr lang="it-IT" sz="2800" dirty="0" smtClean="0"/>
              <a:t> </a:t>
            </a:r>
            <a:r>
              <a:rPr lang="it-IT" sz="2800" dirty="0" err="1" smtClean="0"/>
              <a:t>we</a:t>
            </a:r>
            <a:r>
              <a:rPr lang="it-IT" sz="2800" dirty="0" smtClean="0"/>
              <a:t> can </a:t>
            </a:r>
            <a:r>
              <a:rPr lang="it-IT" sz="2800" dirty="0" err="1" smtClean="0"/>
              <a:t>use</a:t>
            </a:r>
            <a:r>
              <a:rPr lang="it-IT" sz="2800" dirty="0" smtClean="0"/>
              <a:t> the CERN’s </a:t>
            </a:r>
            <a:r>
              <a:rPr lang="it-IT" sz="2800" dirty="0" err="1" smtClean="0"/>
              <a:t>one</a:t>
            </a:r>
            <a:r>
              <a:rPr lang="it-IT" sz="2800" dirty="0" smtClean="0"/>
              <a:t>)</a:t>
            </a:r>
          </a:p>
          <a:p>
            <a:pPr lvl="2"/>
            <a:endParaRPr lang="it-IT" sz="28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3500943" y="416858"/>
            <a:ext cx="14310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To do </a:t>
            </a:r>
            <a:endParaRPr lang="en-US" sz="4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247</Words>
  <Application>Microsoft Office PowerPoint</Application>
  <PresentationFormat>Presentazione su schermo (4:3)</PresentationFormat>
  <Paragraphs>46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Tema di Office</vt:lpstr>
      <vt:lpstr>STATUS OF PS APPARATUS</vt:lpstr>
      <vt:lpstr>Diapositiva 2</vt:lpstr>
      <vt:lpstr>Diapositiva 3</vt:lpstr>
      <vt:lpstr>Diapositiva 4</vt:lpstr>
      <vt:lpstr>Time table</vt:lpstr>
      <vt:lpstr>Diapositiva 6</vt:lpstr>
      <vt:lpstr>Diapositiva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Utente</dc:creator>
  <cp:lastModifiedBy>Lea</cp:lastModifiedBy>
  <cp:revision>20</cp:revision>
  <dcterms:created xsi:type="dcterms:W3CDTF">2012-05-16T13:07:02Z</dcterms:created>
  <dcterms:modified xsi:type="dcterms:W3CDTF">2012-05-17T08:35:01Z</dcterms:modified>
</cp:coreProperties>
</file>