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56" r:id="rId2"/>
    <p:sldId id="257" r:id="rId3"/>
    <p:sldId id="258" r:id="rId4"/>
    <p:sldId id="259" r:id="rId5"/>
    <p:sldId id="260" r:id="rId6"/>
    <p:sldId id="268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9144000" cy="6858000" type="screen4x3"/>
  <p:notesSz cx="6858000" cy="91440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003399"/>
    <a:srgbClr val="336699"/>
    <a:srgbClr val="008080"/>
    <a:srgbClr val="009999"/>
    <a:srgbClr val="FF99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614" autoAdjust="0"/>
    <p:restoredTop sz="90709" autoAdjust="0"/>
  </p:normalViewPr>
  <p:slideViewPr>
    <p:cSldViewPr>
      <p:cViewPr varScale="1">
        <p:scale>
          <a:sx n="88" d="100"/>
          <a:sy n="88" d="100"/>
        </p:scale>
        <p:origin x="-1128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varming\AppData\Local\Temp\degrader_actuator_scan.ods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varming\AppData\Local\Temp\degrader_actuator_scan.od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GB"/>
  <c:chart>
    <c:title>
      <c:tx>
        <c:rich>
          <a:bodyPr/>
          <a:lstStyle/>
          <a:p>
            <a:pPr>
              <a:defRPr sz="1800" b="1" i="0" u="none" strike="noStrike">
                <a:solidFill>
                  <a:srgbClr val="000000"/>
                </a:solidFill>
                <a:latin typeface="Calibri"/>
              </a:defRPr>
            </a:pPr>
            <a:r>
              <a:rPr lang="en-GB"/>
              <a:t>degrader actuator scan</a:t>
            </a:r>
          </a:p>
        </c:rich>
      </c:tx>
      <c:layout>
        <c:manualLayout>
          <c:xMode val="edge"/>
          <c:yMode val="edge"/>
          <c:x val="0.37110781985718844"/>
          <c:y val="3.7076049784683658E-2"/>
        </c:manualLayout>
      </c:layout>
    </c:title>
    <c:plotArea>
      <c:layout>
        <c:manualLayout>
          <c:xMode val="edge"/>
          <c:yMode val="edge"/>
          <c:x val="3.1940835498700797E-2"/>
          <c:y val="0.11159465332029288"/>
          <c:w val="0.94807115730561664"/>
          <c:h val="0.868001393590077"/>
        </c:manualLayout>
      </c:layout>
      <c:scatterChart>
        <c:scatterStyle val="lineMarker"/>
        <c:ser>
          <c:idx val="0"/>
          <c:order val="0"/>
          <c:spPr>
            <a:ln>
              <a:noFill/>
            </a:ln>
          </c:spPr>
          <c:marker>
            <c:symbol val="diamond"/>
            <c:size val="5"/>
          </c:marker>
          <c:xVal>
            <c:numRef>
              <c:f>Sheet1!$D$5:$D$41</c:f>
              <c:numCache>
                <c:formatCode>[$-409]General</c:formatCode>
                <c:ptCount val="37"/>
                <c:pt idx="0">
                  <c:v>87</c:v>
                </c:pt>
                <c:pt idx="4">
                  <c:v>89</c:v>
                </c:pt>
                <c:pt idx="8">
                  <c:v>91</c:v>
                </c:pt>
                <c:pt idx="12">
                  <c:v>85</c:v>
                </c:pt>
                <c:pt idx="16">
                  <c:v>83</c:v>
                </c:pt>
                <c:pt idx="20">
                  <c:v>81</c:v>
                </c:pt>
                <c:pt idx="24">
                  <c:v>93</c:v>
                </c:pt>
                <c:pt idx="28">
                  <c:v>96</c:v>
                </c:pt>
                <c:pt idx="32">
                  <c:v>100</c:v>
                </c:pt>
                <c:pt idx="34">
                  <c:v>73</c:v>
                </c:pt>
                <c:pt idx="35">
                  <c:v>113</c:v>
                </c:pt>
                <c:pt idx="36">
                  <c:v>104</c:v>
                </c:pt>
              </c:numCache>
            </c:numRef>
          </c:xVal>
          <c:yVal>
            <c:numRef>
              <c:f>Sheet1!$E$5:$E$41</c:f>
              <c:numCache>
                <c:formatCode>[$-409]General</c:formatCode>
                <c:ptCount val="37"/>
                <c:pt idx="0">
                  <c:v>2425.37960954447</c:v>
                </c:pt>
                <c:pt idx="4">
                  <c:v>3537.0491803278701</c:v>
                </c:pt>
                <c:pt idx="8">
                  <c:v>4063.07189542484</c:v>
                </c:pt>
                <c:pt idx="12">
                  <c:v>2130.2631578947398</c:v>
                </c:pt>
                <c:pt idx="16">
                  <c:v>1806.8403908794801</c:v>
                </c:pt>
                <c:pt idx="20">
                  <c:v>1766.50485436893</c:v>
                </c:pt>
                <c:pt idx="24">
                  <c:v>3957.28476821192</c:v>
                </c:pt>
                <c:pt idx="28">
                  <c:v>3409.44625407166</c:v>
                </c:pt>
                <c:pt idx="32">
                  <c:v>1953.2119914346899</c:v>
                </c:pt>
                <c:pt idx="34">
                  <c:v>4071</c:v>
                </c:pt>
                <c:pt idx="35">
                  <c:v>3957</c:v>
                </c:pt>
                <c:pt idx="36">
                  <c:v>1662.4390243902401</c:v>
                </c:pt>
              </c:numCache>
            </c:numRef>
          </c:yVal>
        </c:ser>
        <c:axId val="139000064"/>
        <c:axId val="138998144"/>
      </c:scatterChart>
      <c:valAx>
        <c:axId val="138998144"/>
        <c:scaling>
          <c:orientation val="minMax"/>
        </c:scaling>
        <c:axPos val="l"/>
        <c:majorGridlines>
          <c:spPr>
            <a:ln w="9360">
              <a:solidFill>
                <a:srgbClr val="878787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pPr>
                  <a:defRPr sz="1600" b="1" i="0" u="none" strike="noStrike">
                    <a:solidFill>
                      <a:srgbClr val="000000"/>
                    </a:solidFill>
                    <a:latin typeface="Calibri"/>
                  </a:defRPr>
                </a:pPr>
                <a:r>
                  <a:rPr lang="en-GB"/>
                  <a:t>counts</a:t>
                </a:r>
              </a:p>
            </c:rich>
          </c:tx>
          <c:layout>
            <c:manualLayout>
              <c:xMode val="edge"/>
              <c:yMode val="edge"/>
              <c:x val="2.0027983210073975E-2"/>
              <c:y val="0.48592965593528892"/>
            </c:manualLayout>
          </c:layout>
        </c:title>
        <c:numFmt formatCode="[$-409]General" sourceLinked="1"/>
        <c:majorTickMark val="none"/>
        <c:tickLblPos val="nextTo"/>
        <c:spPr>
          <a:ln w="9360">
            <a:solidFill>
              <a:srgbClr val="878787"/>
            </a:solidFill>
            <a:prstDash val="solid"/>
          </a:ln>
        </c:spPr>
        <c:txPr>
          <a:bodyPr/>
          <a:lstStyle/>
          <a:p>
            <a:pPr>
              <a:defRPr sz="1000" b="0" i="0" u="none" strike="noStrike">
                <a:solidFill>
                  <a:srgbClr val="000000"/>
                </a:solidFill>
                <a:latin typeface="Calibri"/>
              </a:defRPr>
            </a:pPr>
            <a:endParaRPr lang="en-US"/>
          </a:p>
        </c:txPr>
        <c:crossAx val="139000064"/>
        <c:crosses val="autoZero"/>
        <c:crossBetween val="midCat"/>
      </c:valAx>
      <c:valAx>
        <c:axId val="139000064"/>
        <c:scaling>
          <c:orientation val="minMax"/>
          <c:max val="120"/>
          <c:min val="70"/>
        </c:scaling>
        <c:axPos val="b"/>
        <c:majorGridlines>
          <c:spPr>
            <a:ln w="9360">
              <a:solidFill>
                <a:srgbClr val="878787"/>
              </a:solidFill>
              <a:prstDash val="solid"/>
            </a:ln>
          </c:spPr>
        </c:majorGridlines>
        <c:minorGridlines>
          <c:spPr>
            <a:ln w="9360">
              <a:solidFill>
                <a:srgbClr val="B7B7B7"/>
              </a:solidFill>
              <a:prstDash val="solid"/>
            </a:ln>
          </c:spPr>
        </c:minorGridlines>
        <c:title>
          <c:tx>
            <c:rich>
              <a:bodyPr/>
              <a:lstStyle/>
              <a:p>
                <a:pPr>
                  <a:defRPr sz="1000" b="1" i="0" u="none" strike="noStrike">
                    <a:solidFill>
                      <a:srgbClr val="000000"/>
                    </a:solidFill>
                    <a:latin typeface="Calibri"/>
                  </a:defRPr>
                </a:pPr>
                <a:r>
                  <a:rPr lang="en-GB"/>
                  <a:t>Degrader position (mm)</a:t>
                </a:r>
              </a:p>
            </c:rich>
          </c:tx>
          <c:layout>
            <c:manualLayout>
              <c:xMode val="edge"/>
              <c:yMode val="edge"/>
              <c:x val="0.45924434228351879"/>
              <c:y val="0.94168840905360762"/>
            </c:manualLayout>
          </c:layout>
        </c:title>
        <c:numFmt formatCode="[$-409]General" sourceLinked="1"/>
        <c:majorTickMark val="none"/>
        <c:tickLblPos val="nextTo"/>
        <c:spPr>
          <a:ln w="9360">
            <a:solidFill>
              <a:srgbClr val="878787"/>
            </a:solidFill>
            <a:prstDash val="solid"/>
          </a:ln>
        </c:spPr>
        <c:txPr>
          <a:bodyPr/>
          <a:lstStyle/>
          <a:p>
            <a:pPr>
              <a:defRPr sz="1000" b="0" i="0" u="none" strike="noStrike">
                <a:solidFill>
                  <a:srgbClr val="000000"/>
                </a:solidFill>
                <a:latin typeface="Calibri"/>
              </a:defRPr>
            </a:pPr>
            <a:endParaRPr lang="en-US"/>
          </a:p>
        </c:txPr>
        <c:crossAx val="138998144"/>
        <c:crosses val="autoZero"/>
        <c:crossBetween val="midCat"/>
      </c:valAx>
      <c:spPr>
        <a:solidFill>
          <a:srgbClr val="FFFFFF"/>
        </a:solidFill>
        <a:ln>
          <a:solidFill>
            <a:srgbClr val="000000"/>
          </a:solidFill>
        </a:ln>
      </c:spPr>
    </c:plotArea>
    <c:plotVisOnly val="1"/>
  </c:chart>
  <c:spPr>
    <a:solidFill>
      <a:srgbClr val="FFFFFF"/>
    </a:solidFill>
    <a:ln w="9360">
      <a:solidFill>
        <a:srgbClr val="878787"/>
      </a:solidFill>
      <a:prstDash val="solid"/>
    </a:ln>
  </c:sp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GB"/>
  <c:chart>
    <c:autoTitleDeleted val="1"/>
    <c:plotArea>
      <c:layout>
        <c:manualLayout>
          <c:xMode val="edge"/>
          <c:yMode val="edge"/>
          <c:x val="3.1919980871921591E-2"/>
          <c:y val="0.11039334093180406"/>
          <c:w val="0.94811497657695953"/>
          <c:h val="0.86880102940893189"/>
        </c:manualLayout>
      </c:layout>
      <c:scatterChart>
        <c:scatterStyle val="lineMarker"/>
        <c:ser>
          <c:idx val="0"/>
          <c:order val="0"/>
          <c:spPr>
            <a:ln>
              <a:noFill/>
            </a:ln>
          </c:spPr>
          <c:marker>
            <c:symbol val="diamond"/>
            <c:size val="5"/>
          </c:marker>
          <c:xVal>
            <c:numRef>
              <c:f>Sheet1!$D$43:$D$57</c:f>
              <c:numCache>
                <c:formatCode>[$-409]General</c:formatCode>
                <c:ptCount val="15"/>
                <c:pt idx="0">
                  <c:v>21</c:v>
                </c:pt>
                <c:pt idx="3">
                  <c:v>22</c:v>
                </c:pt>
                <c:pt idx="6">
                  <c:v>20</c:v>
                </c:pt>
                <c:pt idx="9">
                  <c:v>19</c:v>
                </c:pt>
                <c:pt idx="11">
                  <c:v>18</c:v>
                </c:pt>
                <c:pt idx="14">
                  <c:v>23</c:v>
                </c:pt>
              </c:numCache>
            </c:numRef>
          </c:xVal>
          <c:yVal>
            <c:numRef>
              <c:f>Sheet1!$E$43:$E$57</c:f>
              <c:numCache>
                <c:formatCode>[$-409]General</c:formatCode>
                <c:ptCount val="15"/>
                <c:pt idx="0">
                  <c:v>3957.28476821192</c:v>
                </c:pt>
                <c:pt idx="3">
                  <c:v>3527.8745644599298</c:v>
                </c:pt>
                <c:pt idx="6">
                  <c:v>4071.3815789473701</c:v>
                </c:pt>
                <c:pt idx="9">
                  <c:v>3650</c:v>
                </c:pt>
                <c:pt idx="11">
                  <c:v>3278.8524590163902</c:v>
                </c:pt>
                <c:pt idx="14">
                  <c:v>2379.5744680851099</c:v>
                </c:pt>
              </c:numCache>
            </c:numRef>
          </c:yVal>
        </c:ser>
        <c:axId val="139008640"/>
        <c:axId val="139006720"/>
      </c:scatterChart>
      <c:valAx>
        <c:axId val="139006720"/>
        <c:scaling>
          <c:orientation val="minMax"/>
          <c:min val="0"/>
        </c:scaling>
        <c:axPos val="l"/>
        <c:majorGridlines>
          <c:spPr>
            <a:ln w="9360">
              <a:solidFill>
                <a:srgbClr val="878787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pPr>
                  <a:defRPr sz="1100" b="1" i="0" u="none" strike="noStrike">
                    <a:solidFill>
                      <a:srgbClr val="000000"/>
                    </a:solidFill>
                    <a:latin typeface="Calibri"/>
                  </a:defRPr>
                </a:pPr>
                <a:r>
                  <a:rPr lang="en-GB"/>
                  <a:t>counts</a:t>
                </a:r>
              </a:p>
            </c:rich>
          </c:tx>
          <c:layout>
            <c:manualLayout>
              <c:xMode val="edge"/>
              <c:yMode val="edge"/>
              <c:x val="2.0004782019606281E-2"/>
              <c:y val="0.47738918376432538"/>
            </c:manualLayout>
          </c:layout>
        </c:title>
        <c:numFmt formatCode="[$-409]General" sourceLinked="1"/>
        <c:majorTickMark val="none"/>
        <c:tickLblPos val="nextTo"/>
        <c:spPr>
          <a:ln w="9360">
            <a:solidFill>
              <a:srgbClr val="878787"/>
            </a:solidFill>
            <a:prstDash val="solid"/>
          </a:ln>
        </c:spPr>
        <c:txPr>
          <a:bodyPr/>
          <a:lstStyle/>
          <a:p>
            <a:pPr>
              <a:defRPr sz="1000" b="0" i="0" u="none" strike="noStrike">
                <a:solidFill>
                  <a:srgbClr val="000000"/>
                </a:solidFill>
                <a:latin typeface="Calibri"/>
              </a:defRPr>
            </a:pPr>
            <a:endParaRPr lang="en-US"/>
          </a:p>
        </c:txPr>
        <c:crossAx val="139008640"/>
        <c:crosses val="autoZero"/>
        <c:crossBetween val="midCat"/>
      </c:valAx>
      <c:valAx>
        <c:axId val="139008640"/>
        <c:scaling>
          <c:orientation val="minMax"/>
          <c:min val="17"/>
        </c:scaling>
        <c:axPos val="b"/>
        <c:majorGridlines>
          <c:spPr>
            <a:ln w="9360">
              <a:solidFill>
                <a:srgbClr val="878787"/>
              </a:solidFill>
              <a:prstDash val="solid"/>
            </a:ln>
          </c:spPr>
        </c:majorGridlines>
        <c:minorGridlines>
          <c:spPr>
            <a:ln w="9360">
              <a:solidFill>
                <a:srgbClr val="B7B7B7"/>
              </a:solidFill>
              <a:prstDash val="solid"/>
            </a:ln>
          </c:spPr>
        </c:minorGridlines>
        <c:title>
          <c:tx>
            <c:rich>
              <a:bodyPr/>
              <a:lstStyle/>
              <a:p>
                <a:pPr>
                  <a:defRPr sz="1800" b="1" i="0" u="none" strike="noStrike">
                    <a:solidFill>
                      <a:srgbClr val="000000"/>
                    </a:solidFill>
                    <a:latin typeface="Calibri"/>
                  </a:defRPr>
                </a:pPr>
                <a:r>
                  <a:rPr lang="en-GB"/>
                  <a:t>Degrader thickness</a:t>
                </a:r>
              </a:p>
            </c:rich>
          </c:tx>
          <c:layout>
            <c:manualLayout>
              <c:xMode val="edge"/>
              <c:yMode val="edge"/>
              <c:x val="0.39822268271299932"/>
              <c:y val="0.90965252962308418"/>
            </c:manualLayout>
          </c:layout>
        </c:title>
        <c:numFmt formatCode="[$-409]General" sourceLinked="1"/>
        <c:majorTickMark val="none"/>
        <c:tickLblPos val="nextTo"/>
        <c:spPr>
          <a:ln w="9360">
            <a:solidFill>
              <a:srgbClr val="878787"/>
            </a:solidFill>
            <a:prstDash val="solid"/>
          </a:ln>
        </c:spPr>
        <c:txPr>
          <a:bodyPr/>
          <a:lstStyle/>
          <a:p>
            <a:pPr>
              <a:defRPr sz="1000" b="0" i="0" u="none" strike="noStrike">
                <a:solidFill>
                  <a:srgbClr val="000000"/>
                </a:solidFill>
                <a:latin typeface="Calibri"/>
              </a:defRPr>
            </a:pPr>
            <a:endParaRPr lang="en-US"/>
          </a:p>
        </c:txPr>
        <c:crossAx val="139006720"/>
        <c:crosses val="autoZero"/>
        <c:crossBetween val="midCat"/>
      </c:valAx>
      <c:spPr>
        <a:solidFill>
          <a:srgbClr val="FFFFFF"/>
        </a:solidFill>
        <a:ln>
          <a:solidFill>
            <a:srgbClr val="000000"/>
          </a:solidFill>
        </a:ln>
      </c:spPr>
    </c:plotArea>
    <c:plotVisOnly val="1"/>
  </c:chart>
  <c:spPr>
    <a:solidFill>
      <a:srgbClr val="FFFFFF"/>
    </a:solidFill>
    <a:ln w="9360">
      <a:solidFill>
        <a:srgbClr val="878787"/>
      </a:solidFill>
      <a:prstDash val="solid"/>
    </a:ln>
  </c:spPr>
  <c:externalData r:id="rId1"/>
</c:chartSpace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en-GB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endParaRPr lang="en-GB"/>
          </a:p>
        </p:txBody>
      </p:sp>
      <p:sp>
        <p:nvSpPr>
          <p:cNvPr id="1741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en-GB"/>
          </a:p>
        </p:txBody>
      </p:sp>
      <p:sp>
        <p:nvSpPr>
          <p:cNvPr id="1741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005EEF04-785C-407E-A304-038902C5A670}" type="slidenum">
              <a:rPr lang="en-GB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en-GB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endParaRPr lang="en-GB"/>
          </a:p>
        </p:txBody>
      </p:sp>
      <p:sp>
        <p:nvSpPr>
          <p:cNvPr id="15364" name="Rectangle 4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536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en-GB"/>
          </a:p>
        </p:txBody>
      </p:sp>
      <p:sp>
        <p:nvSpPr>
          <p:cNvPr id="1536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19361BB3-D79B-4A82-85A7-6BD0B699361F}" type="slidenum">
              <a:rPr lang="en-GB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Line 2"/>
          <p:cNvSpPr>
            <a:spLocks noChangeShapeType="1"/>
          </p:cNvSpPr>
          <p:nvPr/>
        </p:nvSpPr>
        <p:spPr bwMode="auto">
          <a:xfrm>
            <a:off x="0" y="1708150"/>
            <a:ext cx="9147175" cy="0"/>
          </a:xfrm>
          <a:prstGeom prst="line">
            <a:avLst/>
          </a:prstGeom>
          <a:noFill/>
          <a:ln w="12700" cap="sq">
            <a:solidFill>
              <a:schemeClr val="bg2"/>
            </a:solidFill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en-GB"/>
          </a:p>
        </p:txBody>
      </p:sp>
      <p:sp>
        <p:nvSpPr>
          <p:cNvPr id="3075" name="Arc 3"/>
          <p:cNvSpPr>
            <a:spLocks/>
          </p:cNvSpPr>
          <p:nvPr/>
        </p:nvSpPr>
        <p:spPr bwMode="auto">
          <a:xfrm>
            <a:off x="0" y="842963"/>
            <a:ext cx="2897188" cy="6015037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accent2"/>
              </a:gs>
            </a:gsLst>
            <a:lin ang="540000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kumimoji="1"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2743200" y="427038"/>
            <a:ext cx="6399213" cy="1524000"/>
          </a:xfrm>
        </p:spPr>
        <p:txBody>
          <a:bodyPr anchor="b"/>
          <a:lstStyle>
            <a:lvl1pPr>
              <a:lnSpc>
                <a:spcPct val="80000"/>
              </a:lnSpc>
              <a:defRPr sz="6600"/>
            </a:lvl1pPr>
          </a:lstStyle>
          <a:p>
            <a:r>
              <a:rPr lang="en-GB" smtClean="0"/>
              <a:t>Click to edit Master title style</a:t>
            </a:r>
            <a:endParaRPr lang="en-GB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191000" y="1828800"/>
            <a:ext cx="45720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400"/>
            </a:lvl1pPr>
          </a:lstStyle>
          <a:p>
            <a:r>
              <a:rPr lang="en-GB" smtClean="0"/>
              <a:t>Click to edit Master subtitle style</a:t>
            </a:r>
            <a:endParaRPr lang="en-GB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A9EF4507-0C91-4F92-95F1-1DCE2FD78945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BF5248-B112-4D3E-9161-2F860C8CC583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609600"/>
            <a:ext cx="1524000" cy="5486400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19400" y="609600"/>
            <a:ext cx="4419600" cy="5486400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F05613-4F2F-4C53-949A-4A37F0095AAB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1E9F49-F8E7-4FD5-AB99-299CD236DA6B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C4F607-0D1F-444B-BFF1-C34ABFFB05E0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19400" y="1981200"/>
            <a:ext cx="2971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43600" y="1981200"/>
            <a:ext cx="2971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FBA8C5-83AA-4B02-8CF3-105FC988B889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152C14-7ED3-4C87-8180-7BF9B9605AE3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2D41F6-083C-4C4F-A06D-44836BCC48E0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94EF8B-9D16-4A79-A1C8-969336394F85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AD8245-D1BA-4C02-9B77-792CA911C4A1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smtClean="0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11F751-2582-4B46-BC8A-0D0B159BF30A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rc 2"/>
          <p:cNvSpPr>
            <a:spLocks/>
          </p:cNvSpPr>
          <p:nvPr/>
        </p:nvSpPr>
        <p:spPr bwMode="auto">
          <a:xfrm>
            <a:off x="0" y="842963"/>
            <a:ext cx="2897188" cy="6015037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accent2"/>
              </a:gs>
            </a:gsLst>
            <a:lin ang="540000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kumimoji="1" 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819400" y="609600"/>
            <a:ext cx="6096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  <a:endParaRPr lang="en-GB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19400" y="1981200"/>
            <a:ext cx="60960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GB" smtClean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endParaRPr lang="en-GB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endParaRPr lang="en-GB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fld id="{7291B9A8-A8E0-440D-8CC5-E254B3FD2C76}" type="slidenum">
              <a:rPr lang="en-GB"/>
              <a:pPr/>
              <a:t>‹#›</a:t>
            </a:fld>
            <a:endParaRPr lang="en-GB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fontAlgn="base" hangingPunct="1">
        <a:lnSpc>
          <a:spcPct val="7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7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Arial Narrow" pitchFamily="34" charset="0"/>
        </a:defRPr>
      </a:lvl2pPr>
      <a:lvl3pPr algn="l" rtl="0" eaLnBrk="1" fontAlgn="base" hangingPunct="1">
        <a:lnSpc>
          <a:spcPct val="7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Arial Narrow" pitchFamily="34" charset="0"/>
        </a:defRPr>
      </a:lvl3pPr>
      <a:lvl4pPr algn="l" rtl="0" eaLnBrk="1" fontAlgn="base" hangingPunct="1">
        <a:lnSpc>
          <a:spcPct val="7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Arial Narrow" pitchFamily="34" charset="0"/>
        </a:defRPr>
      </a:lvl4pPr>
      <a:lvl5pPr algn="l" rtl="0" eaLnBrk="1" fontAlgn="base" hangingPunct="1">
        <a:lnSpc>
          <a:spcPct val="7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Arial Narrow" pitchFamily="34" charset="0"/>
        </a:defRPr>
      </a:lvl5pPr>
      <a:lvl6pPr marL="457200" algn="l" rtl="0" eaLnBrk="1" fontAlgn="base" hangingPunct="1">
        <a:lnSpc>
          <a:spcPct val="7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Arial Narrow" pitchFamily="34" charset="0"/>
        </a:defRPr>
      </a:lvl6pPr>
      <a:lvl7pPr marL="914400" algn="l" rtl="0" eaLnBrk="1" fontAlgn="base" hangingPunct="1">
        <a:lnSpc>
          <a:spcPct val="7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Arial Narrow" pitchFamily="34" charset="0"/>
        </a:defRPr>
      </a:lvl7pPr>
      <a:lvl8pPr marL="1371600" algn="l" rtl="0" eaLnBrk="1" fontAlgn="base" hangingPunct="1">
        <a:lnSpc>
          <a:spcPct val="7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Arial Narrow" pitchFamily="34" charset="0"/>
        </a:defRPr>
      </a:lvl8pPr>
      <a:lvl9pPr marL="1828800" algn="l" rtl="0" eaLnBrk="1" fontAlgn="base" hangingPunct="1">
        <a:lnSpc>
          <a:spcPct val="7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Arial Narrow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65000"/>
        <a:buFont typeface="Wingdings" pitchFamily="2" charset="2"/>
        <a:buChar char="u"/>
        <a:defRPr sz="26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«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100000"/>
        <a:buChar char="•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oleObject" Target="../embeddings/oleObject1.bin"/><Relationship Id="rId4" Type="http://schemas.openxmlformats.org/officeDocument/2006/relationships/chart" Target="../charts/char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2" name="Rectangle 6"/>
          <p:cNvSpPr>
            <a:spLocks noGrp="1" noChangeArrowheads="1"/>
          </p:cNvSpPr>
          <p:nvPr>
            <p:ph type="ctrTitle"/>
          </p:nvPr>
        </p:nvSpPr>
        <p:spPr>
          <a:xfrm>
            <a:off x="539552" y="427038"/>
            <a:ext cx="8602861" cy="1524000"/>
          </a:xfrm>
        </p:spPr>
        <p:txBody>
          <a:bodyPr/>
          <a:lstStyle/>
          <a:p>
            <a:r>
              <a:rPr lang="en-GB" dirty="0" err="1" smtClean="0"/>
              <a:t>AEgIS</a:t>
            </a:r>
            <a:r>
              <a:rPr lang="en-GB" dirty="0" smtClean="0"/>
              <a:t> situation at CERN</a:t>
            </a:r>
            <a:endParaRPr lang="en-GB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3347864" y="2780928"/>
            <a:ext cx="4572000" cy="1752600"/>
          </a:xfrm>
        </p:spPr>
        <p:txBody>
          <a:bodyPr/>
          <a:lstStyle/>
          <a:p>
            <a:r>
              <a:rPr lang="en-GB" dirty="0" smtClean="0"/>
              <a:t>The progress so far!</a:t>
            </a:r>
          </a:p>
          <a:p>
            <a:endParaRPr lang="en-GB" dirty="0"/>
          </a:p>
          <a:p>
            <a:endParaRPr lang="en-GB" dirty="0" smtClean="0"/>
          </a:p>
          <a:p>
            <a:r>
              <a:rPr lang="en-GB" dirty="0" smtClean="0">
                <a:solidFill>
                  <a:schemeClr val="tx1">
                    <a:lumMod val="50000"/>
                  </a:schemeClr>
                </a:solidFill>
              </a:rPr>
              <a:t>Lars V. J</a:t>
            </a:r>
            <a:r>
              <a:rPr lang="da-DK" dirty="0" smtClean="0">
                <a:solidFill>
                  <a:schemeClr val="tx1">
                    <a:lumMod val="50000"/>
                  </a:schemeClr>
                </a:solidFill>
              </a:rPr>
              <a:t>ø</a:t>
            </a:r>
            <a:r>
              <a:rPr lang="en-GB" dirty="0" err="1" smtClean="0">
                <a:solidFill>
                  <a:schemeClr val="tx1">
                    <a:lumMod val="50000"/>
                  </a:schemeClr>
                </a:solidFill>
              </a:rPr>
              <a:t>rgensen</a:t>
            </a:r>
            <a:endParaRPr lang="en-GB" dirty="0">
              <a:solidFill>
                <a:schemeClr val="tx1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4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Next Steps </a:t>
            </a:r>
          </a:p>
        </p:txBody>
      </p:sp>
      <p:pic>
        <p:nvPicPr>
          <p:cNvPr id="6" name="Picture 5" descr="SDC1159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cut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Content Placeholder 3" descr="SDC1159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7021" y="20266"/>
            <a:ext cx="9116979" cy="6837734"/>
          </a:xfr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 descr="SDC1159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...in other news!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I have a new job from 1 June</a:t>
            </a:r>
          </a:p>
          <a:p>
            <a:r>
              <a:rPr lang="en-GB" dirty="0" smtClean="0"/>
              <a:t>Working on the AD/ELENA + Electron Coolers at CERN</a:t>
            </a:r>
          </a:p>
          <a:p>
            <a:r>
              <a:rPr lang="en-GB" dirty="0" smtClean="0"/>
              <a:t>Will try to stay involved in </a:t>
            </a:r>
            <a:r>
              <a:rPr lang="en-GB" dirty="0" err="1" smtClean="0"/>
              <a:t>AEgIS</a:t>
            </a:r>
            <a:r>
              <a:rPr lang="en-GB" dirty="0" smtClean="0"/>
              <a:t>, but probably mostly on a consultative basis!</a:t>
            </a:r>
            <a:endParaRPr lang="en-GB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6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Antiprotons</a:t>
            </a:r>
            <a:endParaRPr lang="en-GB" dirty="0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3 weeks of beam time so far</a:t>
            </a:r>
            <a:endParaRPr lang="en-GB" dirty="0"/>
          </a:p>
          <a:p>
            <a:r>
              <a:rPr lang="en-GB" dirty="0" smtClean="0"/>
              <a:t>No time off!!! ALPHA and ATRAP are not ready!</a:t>
            </a:r>
          </a:p>
          <a:p>
            <a:r>
              <a:rPr lang="en-GB" dirty="0" smtClean="0"/>
              <a:t>Lots of progress:</a:t>
            </a:r>
          </a:p>
          <a:p>
            <a:r>
              <a:rPr lang="en-GB" dirty="0" smtClean="0"/>
              <a:t>- we are trapping antiprotons</a:t>
            </a:r>
          </a:p>
          <a:p>
            <a:r>
              <a:rPr lang="en-GB" dirty="0" smtClean="0"/>
              <a:t>- we are optimizing trapping</a:t>
            </a:r>
          </a:p>
          <a:p>
            <a:r>
              <a:rPr lang="en-GB" dirty="0" smtClean="0"/>
              <a:t>- we have </a:t>
            </a:r>
            <a:r>
              <a:rPr lang="en-GB" dirty="0" err="1" smtClean="0"/>
              <a:t>succesfully</a:t>
            </a:r>
            <a:r>
              <a:rPr lang="en-GB" dirty="0" smtClean="0"/>
              <a:t> electron cooled antiprotons</a:t>
            </a:r>
            <a:endParaRPr lang="en-GB" dirty="0"/>
          </a:p>
        </p:txBody>
      </p:sp>
    </p:spTree>
  </p:cSld>
  <p:clrMapOvr>
    <a:masterClrMapping/>
  </p:clrMapOvr>
  <p:transition>
    <p:cut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0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AEgIS</a:t>
            </a:r>
            <a:r>
              <a:rPr lang="en-GB" dirty="0" smtClean="0"/>
              <a:t> Control room</a:t>
            </a:r>
            <a:endParaRPr lang="en-GB" dirty="0"/>
          </a:p>
        </p:txBody>
      </p:sp>
      <p:pic>
        <p:nvPicPr>
          <p:cNvPr id="7" name="Picture 6" descr="Aegis_cc_170520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63688" y="2060848"/>
            <a:ext cx="6096000" cy="45720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123728" y="1628800"/>
            <a:ext cx="40687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latin typeface="+mn-lt"/>
              </a:rPr>
              <a:t>The place to be during shift!!</a:t>
            </a:r>
            <a:endParaRPr lang="en-GB" dirty="0">
              <a:latin typeface="+mn-lt"/>
            </a:endParaRPr>
          </a:p>
        </p:txBody>
      </p:sp>
    </p:spTree>
  </p:cSld>
  <p:clrMapOvr>
    <a:masterClrMapping/>
  </p:clrMapOvr>
  <p:transition>
    <p:cut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4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AEgIS</a:t>
            </a:r>
            <a:r>
              <a:rPr lang="en-GB" dirty="0" smtClean="0"/>
              <a:t> zone</a:t>
            </a:r>
            <a:endParaRPr lang="en-GB" dirty="0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1907704" y="1844824"/>
            <a:ext cx="6096000" cy="871736"/>
          </a:xfrm>
        </p:spPr>
        <p:txBody>
          <a:bodyPr/>
          <a:lstStyle/>
          <a:p>
            <a:pPr>
              <a:buNone/>
            </a:pPr>
            <a:r>
              <a:rPr lang="en-GB" dirty="0" smtClean="0"/>
              <a:t>Deserted during shifts!</a:t>
            </a:r>
            <a:endParaRPr lang="en-GB" dirty="0"/>
          </a:p>
        </p:txBody>
      </p:sp>
      <p:pic>
        <p:nvPicPr>
          <p:cNvPr id="6" name="Picture 5" descr="Aegis_zone_1705201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91680" y="2483514"/>
            <a:ext cx="5832648" cy="4374486"/>
          </a:xfrm>
          <a:prstGeom prst="rect">
            <a:avLst/>
          </a:prstGeom>
        </p:spPr>
      </p:pic>
    </p:spTree>
  </p:cSld>
  <p:clrMapOvr>
    <a:masterClrMapping/>
  </p:clrMapOvr>
  <p:transition>
    <p:cut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DC116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143500" cy="6858000"/>
          </a:xfrm>
          <a:prstGeom prst="rect">
            <a:avLst/>
          </a:prstGeom>
        </p:spPr>
      </p:pic>
      <p:sp>
        <p:nvSpPr>
          <p:cNvPr id="8198" name="Rectangle 6"/>
          <p:cNvSpPr>
            <a:spLocks noGrp="1" noChangeArrowheads="1"/>
          </p:cNvSpPr>
          <p:nvPr>
            <p:ph type="title"/>
          </p:nvPr>
        </p:nvSpPr>
        <p:spPr>
          <a:xfrm>
            <a:off x="5148064" y="620688"/>
            <a:ext cx="6096000" cy="1143000"/>
          </a:xfrm>
        </p:spPr>
        <p:txBody>
          <a:bodyPr/>
          <a:lstStyle/>
          <a:p>
            <a:r>
              <a:rPr lang="en-GB" dirty="0" err="1" smtClean="0"/>
              <a:t>AEgIS</a:t>
            </a:r>
            <a:r>
              <a:rPr lang="en-GB" dirty="0" smtClean="0"/>
              <a:t> zone</a:t>
            </a:r>
            <a:endParaRPr lang="en-GB" dirty="0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5148064" y="1916832"/>
            <a:ext cx="3995936" cy="4114800"/>
          </a:xfrm>
        </p:spPr>
        <p:txBody>
          <a:bodyPr/>
          <a:lstStyle/>
          <a:p>
            <a:r>
              <a:rPr lang="en-GB" dirty="0" smtClean="0"/>
              <a:t>Space limitations!</a:t>
            </a:r>
            <a:endParaRPr lang="en-GB" dirty="0"/>
          </a:p>
          <a:p>
            <a:r>
              <a:rPr lang="en-GB" dirty="0" smtClean="0"/>
              <a:t>Platforms above zone</a:t>
            </a:r>
            <a:endParaRPr lang="en-GB" dirty="0"/>
          </a:p>
          <a:p>
            <a:r>
              <a:rPr lang="en-GB" dirty="0" smtClean="0"/>
              <a:t>Compressors + electronics</a:t>
            </a:r>
            <a:endParaRPr lang="en-GB" dirty="0"/>
          </a:p>
        </p:txBody>
      </p:sp>
    </p:spTree>
  </p:cSld>
  <p:clrMapOvr>
    <a:masterClrMapping/>
  </p:clrMapOvr>
  <p:transition>
    <p:cut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27784" y="116632"/>
            <a:ext cx="6096000" cy="1143000"/>
          </a:xfrm>
        </p:spPr>
        <p:txBody>
          <a:bodyPr/>
          <a:lstStyle/>
          <a:p>
            <a:r>
              <a:rPr lang="en-GB" dirty="0" smtClean="0"/>
              <a:t>Some results!</a:t>
            </a:r>
            <a:endParaRPr lang="en-GB" dirty="0"/>
          </a:p>
        </p:txBody>
      </p:sp>
      <p:graphicFrame>
        <p:nvGraphicFramePr>
          <p:cNvPr id="4" name="Chart 3"/>
          <p:cNvGraphicFramePr/>
          <p:nvPr/>
        </p:nvGraphicFramePr>
        <p:xfrm>
          <a:off x="138989" y="4509120"/>
          <a:ext cx="4865059" cy="22102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Chart 4"/>
          <p:cNvGraphicFramePr/>
          <p:nvPr/>
        </p:nvGraphicFramePr>
        <p:xfrm>
          <a:off x="179512" y="1844824"/>
          <a:ext cx="4824536" cy="21825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6" name="Content Placeholder 5"/>
          <p:cNvGraphicFramePr>
            <a:graphicFrameLocks noChangeAspect="1"/>
          </p:cNvGraphicFramePr>
          <p:nvPr>
            <p:ph idx="1"/>
          </p:nvPr>
        </p:nvGraphicFramePr>
        <p:xfrm>
          <a:off x="5057982" y="980728"/>
          <a:ext cx="4086018" cy="2887960"/>
        </p:xfrm>
        <a:graphic>
          <a:graphicData uri="http://schemas.openxmlformats.org/presentationml/2006/ole">
            <p:oleObj spid="_x0000_s19458" name="Acrobat Document" r:id="rId5" imgW="8019048" imgH="5668166" progId="AcroExch.Document.7">
              <p:embed/>
            </p:oleObj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/>
        </p:nvGraphicFramePr>
        <p:xfrm>
          <a:off x="4788024" y="3664273"/>
          <a:ext cx="4518632" cy="3193727"/>
        </p:xfrm>
        <a:graphic>
          <a:graphicData uri="http://schemas.openxmlformats.org/presentationml/2006/ole">
            <p:oleObj spid="_x0000_s19459" name="Acrobat Document" r:id="rId6" imgW="8019048" imgH="5668166" progId="AcroExch.Document.7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2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Positron status</a:t>
            </a:r>
            <a:endParaRPr lang="en-GB" dirty="0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2819400" y="1981200"/>
            <a:ext cx="6096000" cy="3536032"/>
          </a:xfrm>
        </p:spPr>
        <p:txBody>
          <a:bodyPr/>
          <a:lstStyle/>
          <a:p>
            <a:r>
              <a:rPr lang="en-GB" sz="2400" dirty="0" smtClean="0"/>
              <a:t>Some shielding needed for saddle coil in RGM section</a:t>
            </a:r>
            <a:endParaRPr lang="en-GB" sz="2400" dirty="0"/>
          </a:p>
          <a:p>
            <a:r>
              <a:rPr lang="en-GB" sz="2400" dirty="0" smtClean="0"/>
              <a:t>We are now routinely trapping positrons!</a:t>
            </a:r>
            <a:endParaRPr lang="en-GB" sz="2400" dirty="0"/>
          </a:p>
          <a:p>
            <a:r>
              <a:rPr lang="en-GB" sz="2400" dirty="0" smtClean="0"/>
              <a:t>Optimization and automation still to do</a:t>
            </a:r>
          </a:p>
          <a:p>
            <a:r>
              <a:rPr lang="en-GB" sz="2400" dirty="0" smtClean="0"/>
              <a:t>Difficult with the extra antiproton beam time we are getting</a:t>
            </a:r>
          </a:p>
          <a:p>
            <a:r>
              <a:rPr lang="en-GB" sz="2400" dirty="0" smtClean="0"/>
              <a:t>All detectors should be placed in standard configurations and tested</a:t>
            </a:r>
          </a:p>
          <a:p>
            <a:r>
              <a:rPr lang="en-GB" sz="2400" dirty="0" smtClean="0"/>
              <a:t>Camera should be built into </a:t>
            </a:r>
            <a:r>
              <a:rPr lang="en-GB" sz="2400" dirty="0" err="1" smtClean="0"/>
              <a:t>LabView</a:t>
            </a:r>
            <a:r>
              <a:rPr lang="en-GB" sz="2400" dirty="0" smtClean="0"/>
              <a:t> code and automated.</a:t>
            </a:r>
          </a:p>
          <a:p>
            <a:r>
              <a:rPr lang="en-GB" sz="2400" dirty="0" smtClean="0"/>
              <a:t>Working on these items!</a:t>
            </a:r>
            <a:endParaRPr lang="en-GB" sz="2400" dirty="0"/>
          </a:p>
        </p:txBody>
      </p:sp>
    </p:spTree>
  </p:cSld>
  <p:clrMapOvr>
    <a:masterClrMapping/>
  </p:clrMapOvr>
  <p:transition>
    <p:cut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6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Positron beam</a:t>
            </a:r>
            <a:endParaRPr lang="en-GB" dirty="0"/>
          </a:p>
        </p:txBody>
      </p:sp>
      <p:sp>
        <p:nvSpPr>
          <p:cNvPr id="10247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r>
              <a:rPr lang="en-GB" dirty="0" smtClean="0"/>
              <a:t>- After shielding</a:t>
            </a:r>
            <a:endParaRPr lang="en-GB" dirty="0"/>
          </a:p>
        </p:txBody>
      </p:sp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3140968"/>
            <a:ext cx="4476750" cy="3411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ut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0" name="Rectangle 6"/>
          <p:cNvSpPr>
            <a:spLocks noGrp="1" noChangeArrowheads="1"/>
          </p:cNvSpPr>
          <p:nvPr>
            <p:ph type="title"/>
          </p:nvPr>
        </p:nvSpPr>
        <p:spPr>
          <a:xfrm>
            <a:off x="1331640" y="609600"/>
            <a:ext cx="7583760" cy="1143000"/>
          </a:xfrm>
        </p:spPr>
        <p:txBody>
          <a:bodyPr/>
          <a:lstStyle/>
          <a:p>
            <a:r>
              <a:rPr lang="en-GB" dirty="0" smtClean="0"/>
              <a:t>Positron accumulator status</a:t>
            </a:r>
            <a:endParaRPr lang="en-GB" dirty="0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Russian magnet on its way to CERN</a:t>
            </a:r>
            <a:endParaRPr lang="en-GB" dirty="0"/>
          </a:p>
          <a:p>
            <a:r>
              <a:rPr lang="en-GB" dirty="0" smtClean="0"/>
              <a:t>Accumulator parts from First Point has arrived at CERN and we are checking it and preparing assembly</a:t>
            </a:r>
            <a:endParaRPr lang="en-GB" dirty="0"/>
          </a:p>
        </p:txBody>
      </p:sp>
    </p:spTree>
  </p:cSld>
  <p:clrMapOvr>
    <a:masterClrMapping/>
  </p:clrMapOvr>
  <p:transition>
    <p:cut/>
  </p:transition>
</p:sld>
</file>

<file path=ppt/theme/theme1.xml><?xml version="1.0" encoding="utf-8"?>
<a:theme xmlns:a="http://schemas.openxmlformats.org/drawingml/2006/main" name="Generic">
  <a:themeElements>
    <a:clrScheme name="Default Design 1">
      <a:dk1>
        <a:srgbClr val="800000"/>
      </a:dk1>
      <a:lt1>
        <a:srgbClr val="FFFFFF"/>
      </a:lt1>
      <a:dk2>
        <a:srgbClr val="000000"/>
      </a:dk2>
      <a:lt2>
        <a:srgbClr val="FFFFCC"/>
      </a:lt2>
      <a:accent1>
        <a:srgbClr val="777777"/>
      </a:accent1>
      <a:accent2>
        <a:srgbClr val="0033CC"/>
      </a:accent2>
      <a:accent3>
        <a:srgbClr val="AAAAAA"/>
      </a:accent3>
      <a:accent4>
        <a:srgbClr val="DADADA"/>
      </a:accent4>
      <a:accent5>
        <a:srgbClr val="BDBDBD"/>
      </a:accent5>
      <a:accent6>
        <a:srgbClr val="002DB9"/>
      </a:accent6>
      <a:hlink>
        <a:srgbClr val="800000"/>
      </a:hlink>
      <a:folHlink>
        <a:srgbClr val="660066"/>
      </a:folHlink>
    </a:clrScheme>
    <a:fontScheme name="Default Design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800000"/>
        </a:dk1>
        <a:lt1>
          <a:srgbClr val="FFFFFF"/>
        </a:lt1>
        <a:dk2>
          <a:srgbClr val="000000"/>
        </a:dk2>
        <a:lt2>
          <a:srgbClr val="FFFFCC"/>
        </a:lt2>
        <a:accent1>
          <a:srgbClr val="777777"/>
        </a:accent1>
        <a:accent2>
          <a:srgbClr val="0033CC"/>
        </a:accent2>
        <a:accent3>
          <a:srgbClr val="AAAAAA"/>
        </a:accent3>
        <a:accent4>
          <a:srgbClr val="DADADA"/>
        </a:accent4>
        <a:accent5>
          <a:srgbClr val="BDBDBD"/>
        </a:accent5>
        <a:accent6>
          <a:srgbClr val="002DB9"/>
        </a:accent6>
        <a:hlink>
          <a:srgbClr val="800000"/>
        </a:hlink>
        <a:folHlink>
          <a:srgbClr val="6600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9999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8282"/>
        </a:accent4>
        <a:accent5>
          <a:srgbClr val="E2F4FF"/>
        </a:accent5>
        <a:accent6>
          <a:srgbClr val="E7E7B9"/>
        </a:accent6>
        <a:hlink>
          <a:srgbClr val="FF9966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C0C0C0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C8C8C8"/>
        </a:accent6>
        <a:hlink>
          <a:srgbClr val="5F5F5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Generic</Template>
  <TotalTime>179</TotalTime>
  <Words>228</Words>
  <Application>Microsoft Office PowerPoint</Application>
  <PresentationFormat>On-screen Show (4:3)</PresentationFormat>
  <Paragraphs>44</Paragraphs>
  <Slides>13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Times New Roman</vt:lpstr>
      <vt:lpstr>Arial Narrow</vt:lpstr>
      <vt:lpstr>Arial</vt:lpstr>
      <vt:lpstr>Wingdings</vt:lpstr>
      <vt:lpstr>Generic</vt:lpstr>
      <vt:lpstr>Adobe Acrobat Document</vt:lpstr>
      <vt:lpstr>AEgIS situation at CERN</vt:lpstr>
      <vt:lpstr>Antiprotons</vt:lpstr>
      <vt:lpstr>AEgIS Control room</vt:lpstr>
      <vt:lpstr>AEgIS zone</vt:lpstr>
      <vt:lpstr>AEgIS zone</vt:lpstr>
      <vt:lpstr>Some results!</vt:lpstr>
      <vt:lpstr>Positron status</vt:lpstr>
      <vt:lpstr>Positron beam</vt:lpstr>
      <vt:lpstr>Positron accumulator status</vt:lpstr>
      <vt:lpstr>Next Steps </vt:lpstr>
      <vt:lpstr>Slide 11</vt:lpstr>
      <vt:lpstr>Slide 12</vt:lpstr>
      <vt:lpstr>...in other news!</vt:lpstr>
    </vt:vector>
  </TitlesOfParts>
  <Company>CERN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AEgIS situation at CERN</dc:title>
  <dc:creator>varming</dc:creator>
  <cp:lastModifiedBy>varming</cp:lastModifiedBy>
  <cp:revision>18</cp:revision>
  <cp:lastPrinted>1601-01-01T00:00:00Z</cp:lastPrinted>
  <dcterms:created xsi:type="dcterms:W3CDTF">2012-05-17T08:38:34Z</dcterms:created>
  <dcterms:modified xsi:type="dcterms:W3CDTF">2012-05-17T11:37:44Z</dcterms:modified>
</cp:coreProperties>
</file>