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6" r:id="rId3"/>
    <p:sldMasterId id="2147483701" r:id="rId4"/>
    <p:sldMasterId id="2147483713" r:id="rId5"/>
  </p:sldMasterIdLst>
  <p:notesMasterIdLst>
    <p:notesMasterId r:id="rId87"/>
  </p:notesMasterIdLst>
  <p:sldIdLst>
    <p:sldId id="1217" r:id="rId6"/>
    <p:sldId id="1071" r:id="rId7"/>
    <p:sldId id="1163" r:id="rId8"/>
    <p:sldId id="1107" r:id="rId9"/>
    <p:sldId id="1197" r:id="rId10"/>
    <p:sldId id="1198" r:id="rId11"/>
    <p:sldId id="1199" r:id="rId12"/>
    <p:sldId id="1201" r:id="rId13"/>
    <p:sldId id="1162" r:id="rId14"/>
    <p:sldId id="1202" r:id="rId15"/>
    <p:sldId id="1174" r:id="rId16"/>
    <p:sldId id="337" r:id="rId17"/>
    <p:sldId id="1190" r:id="rId18"/>
    <p:sldId id="1176" r:id="rId19"/>
    <p:sldId id="1177" r:id="rId20"/>
    <p:sldId id="1200" r:id="rId21"/>
    <p:sldId id="1165" r:id="rId22"/>
    <p:sldId id="1170" r:id="rId23"/>
    <p:sldId id="1167" r:id="rId24"/>
    <p:sldId id="1192" r:id="rId25"/>
    <p:sldId id="1172" r:id="rId26"/>
    <p:sldId id="1168" r:id="rId27"/>
    <p:sldId id="1193" r:id="rId28"/>
    <p:sldId id="1171" r:id="rId29"/>
    <p:sldId id="1169" r:id="rId30"/>
    <p:sldId id="294" r:id="rId31"/>
    <p:sldId id="295" r:id="rId32"/>
    <p:sldId id="1178" r:id="rId33"/>
    <p:sldId id="285" r:id="rId34"/>
    <p:sldId id="286" r:id="rId35"/>
    <p:sldId id="288" r:id="rId36"/>
    <p:sldId id="289" r:id="rId37"/>
    <p:sldId id="1191" r:id="rId38"/>
    <p:sldId id="287" r:id="rId39"/>
    <p:sldId id="1195" r:id="rId40"/>
    <p:sldId id="1194" r:id="rId41"/>
    <p:sldId id="290" r:id="rId42"/>
    <p:sldId id="1189" r:id="rId43"/>
    <p:sldId id="291" r:id="rId44"/>
    <p:sldId id="1188" r:id="rId45"/>
    <p:sldId id="256" r:id="rId46"/>
    <p:sldId id="257" r:id="rId47"/>
    <p:sldId id="258" r:id="rId48"/>
    <p:sldId id="260" r:id="rId49"/>
    <p:sldId id="261" r:id="rId50"/>
    <p:sldId id="262" r:id="rId51"/>
    <p:sldId id="263" r:id="rId52"/>
    <p:sldId id="264" r:id="rId53"/>
    <p:sldId id="265" r:id="rId54"/>
    <p:sldId id="292" r:id="rId55"/>
    <p:sldId id="1181" r:id="rId56"/>
    <p:sldId id="1185" r:id="rId57"/>
    <p:sldId id="275" r:id="rId58"/>
    <p:sldId id="274" r:id="rId59"/>
    <p:sldId id="1186" r:id="rId60"/>
    <p:sldId id="293" r:id="rId61"/>
    <p:sldId id="1182" r:id="rId62"/>
    <p:sldId id="1180" r:id="rId63"/>
    <p:sldId id="266" r:id="rId64"/>
    <p:sldId id="267" r:id="rId65"/>
    <p:sldId id="268" r:id="rId66"/>
    <p:sldId id="1206" r:id="rId67"/>
    <p:sldId id="1183" r:id="rId68"/>
    <p:sldId id="1203" r:id="rId69"/>
    <p:sldId id="1204" r:id="rId70"/>
    <p:sldId id="1205" r:id="rId71"/>
    <p:sldId id="1214" r:id="rId72"/>
    <p:sldId id="1207" r:id="rId73"/>
    <p:sldId id="1179" r:id="rId74"/>
    <p:sldId id="1173" r:id="rId75"/>
    <p:sldId id="1208" r:id="rId76"/>
    <p:sldId id="1209" r:id="rId77"/>
    <p:sldId id="1210" r:id="rId78"/>
    <p:sldId id="1211" r:id="rId79"/>
    <p:sldId id="1212" r:id="rId80"/>
    <p:sldId id="1213" r:id="rId81"/>
    <p:sldId id="1216" r:id="rId82"/>
    <p:sldId id="756" r:id="rId83"/>
    <p:sldId id="725" r:id="rId84"/>
    <p:sldId id="1164" r:id="rId85"/>
    <p:sldId id="1187" r:id="rId8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800080"/>
    <a:srgbClr val="A02B93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00"/>
    <p:restoredTop sz="94801"/>
  </p:normalViewPr>
  <p:slideViewPr>
    <p:cSldViewPr snapToGrid="0">
      <p:cViewPr>
        <p:scale>
          <a:sx n="76" d="100"/>
          <a:sy n="76" d="100"/>
        </p:scale>
        <p:origin x="720" y="1040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5.xml"/><Relationship Id="rId90" Type="http://schemas.openxmlformats.org/officeDocument/2006/relationships/theme" Target="theme/theme1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1CBA9-73BB-8042-9B36-73250E13A3BA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51F94-91AF-3346-ACDB-FAB957126FC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629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51F94-91AF-3346-ACDB-FAB957126FC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9142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31E1E-48A7-4726-9E09-0242272EEA0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3017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31E1E-48A7-4726-9E09-0242272EEA0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3017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31E1E-48A7-4726-9E09-0242272EEA0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3017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51F94-91AF-3346-ACDB-FAB957126FC9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8127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31E1E-48A7-4726-9E09-0242272EEA0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3017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31E1E-48A7-4726-9E09-0242272EEA0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3017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31E1E-48A7-4726-9E09-0242272EEA06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3017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31E1E-48A7-4726-9E09-0242272EEA06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3017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it-IT" dirty="0"/>
              <a:t>Predictions are “pretty bad”! Why?</a:t>
            </a:r>
          </a:p>
          <a:p>
            <a:pPr lvl="1">
              <a:lnSpc>
                <a:spcPct val="90000"/>
              </a:lnSpc>
            </a:pPr>
            <a:r>
              <a:rPr lang="en-GB" altLang="it-IT" dirty="0"/>
              <a:t>intrinsic nucleon magnetic moment influenced by environment (</a:t>
            </a:r>
            <a:r>
              <a:rPr lang="en-GB" altLang="it-IT" dirty="0">
                <a:solidFill>
                  <a:schemeClr val="hlink"/>
                </a:solidFill>
              </a:rPr>
              <a:t>compound nucleons</a:t>
            </a:r>
            <a:r>
              <a:rPr lang="en-GB" altLang="it-IT" dirty="0"/>
              <a:t>)</a:t>
            </a:r>
          </a:p>
          <a:p>
            <a:pPr lvl="1">
              <a:lnSpc>
                <a:spcPct val="90000"/>
              </a:lnSpc>
            </a:pPr>
            <a:r>
              <a:rPr lang="en-GB" altLang="it-IT" dirty="0">
                <a:solidFill>
                  <a:schemeClr val="hlink"/>
                </a:solidFill>
              </a:rPr>
              <a:t>Configuration mixing</a:t>
            </a:r>
            <a:r>
              <a:rPr lang="en-GB" altLang="it-IT" dirty="0"/>
              <a:t>: The pairing of spins is not exact. Many configurations possible with slightly “unpaired” nucleons to give one effective unpaired nucleon</a:t>
            </a:r>
          </a:p>
          <a:p>
            <a:pPr lvl="1">
              <a:lnSpc>
                <a:spcPct val="90000"/>
              </a:lnSpc>
            </a:pPr>
            <a:r>
              <a:rPr lang="en-GB" altLang="it-IT" dirty="0"/>
              <a:t>Nucleon-Nucleon interaction has “charged component” (</a:t>
            </a:r>
            <a:r>
              <a:rPr lang="en-GB" altLang="it-IT" b="1" dirty="0">
                <a:latin typeface="Symbol" pitchFamily="2" charset="2"/>
              </a:rPr>
              <a:t>p</a:t>
            </a:r>
            <a:r>
              <a:rPr lang="en-US" altLang="it-IT" baseline="30000" dirty="0"/>
              <a:t>±</a:t>
            </a:r>
            <a:r>
              <a:rPr lang="en-US" altLang="it-IT" dirty="0"/>
              <a:t> exchange) giving extra currents!</a:t>
            </a:r>
          </a:p>
          <a:p>
            <a:pPr lvl="1">
              <a:lnSpc>
                <a:spcPct val="90000"/>
              </a:lnSpc>
            </a:pPr>
            <a:r>
              <a:rPr lang="en-US" altLang="it-IT" dirty="0"/>
              <a:t>nuclei are not really spherical as assumed (see collective model)</a:t>
            </a:r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31E1E-48A7-4726-9E09-0242272EEA06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3017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D51F94-91AF-3346-ACDB-FAB957126FC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386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51F94-91AF-3346-ACDB-FAB957126FC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8861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>
                <a:effectLst/>
                <a:latin typeface="Helvetica Neue" panose="02000503000000020004" pitchFamily="2" charset="0"/>
              </a:rPr>
              <a:t>hyperfine</a:t>
            </a:r>
            <a:r>
              <a:rPr lang="it-IT" dirty="0">
                <a:effectLst/>
                <a:latin typeface="Helvetica Neue" panose="02000503000000020004" pitchFamily="2" charset="0"/>
              </a:rPr>
              <a:t> </a:t>
            </a:r>
            <a:r>
              <a:rPr lang="it-IT" dirty="0" err="1">
                <a:effectLst/>
                <a:latin typeface="Helvetica Neue" panose="02000503000000020004" pitchFamily="2" charset="0"/>
              </a:rPr>
              <a:t>structure</a:t>
            </a:r>
            <a:r>
              <a:rPr lang="it-IT" dirty="0">
                <a:effectLst/>
                <a:latin typeface="Helvetica Neue" panose="02000503000000020004" pitchFamily="2" charset="0"/>
              </a:rPr>
              <a:t> </a:t>
            </a:r>
            <a:r>
              <a:rPr lang="it-IT" dirty="0" err="1">
                <a:effectLst/>
                <a:latin typeface="Helvetica Neue" panose="02000503000000020004" pitchFamily="2" charset="0"/>
              </a:rPr>
              <a:t>refers</a:t>
            </a:r>
            <a:r>
              <a:rPr lang="it-IT" dirty="0">
                <a:effectLst/>
                <a:latin typeface="Helvetica Neue" panose="02000503000000020004" pitchFamily="2" charset="0"/>
              </a:rPr>
              <a:t> to small shifts and </a:t>
            </a:r>
            <a:r>
              <a:rPr lang="it-IT" dirty="0" err="1">
                <a:effectLst/>
                <a:latin typeface="Helvetica Neue" panose="02000503000000020004" pitchFamily="2" charset="0"/>
              </a:rPr>
              <a:t>splittings</a:t>
            </a:r>
            <a:r>
              <a:rPr lang="it-IT" dirty="0">
                <a:effectLst/>
                <a:latin typeface="Helvetica Neue" panose="02000503000000020004" pitchFamily="2" charset="0"/>
              </a:rPr>
              <a:t> in the </a:t>
            </a:r>
            <a:r>
              <a:rPr lang="it-IT" dirty="0" err="1">
                <a:effectLst/>
                <a:latin typeface="Helvetica Neue" panose="02000503000000020004" pitchFamily="2" charset="0"/>
              </a:rPr>
              <a:t>atomic</a:t>
            </a:r>
            <a:r>
              <a:rPr lang="it-IT" dirty="0">
                <a:effectLst/>
                <a:latin typeface="Helvetica Neue" panose="02000503000000020004" pitchFamily="2" charset="0"/>
              </a:rPr>
              <a:t>, </a:t>
            </a:r>
            <a:r>
              <a:rPr lang="it-IT" dirty="0" err="1">
                <a:effectLst/>
                <a:latin typeface="Helvetica Neue" panose="02000503000000020004" pitchFamily="2" charset="0"/>
              </a:rPr>
              <a:t>ionic</a:t>
            </a:r>
            <a:r>
              <a:rPr lang="it-IT" dirty="0">
                <a:effectLst/>
                <a:latin typeface="Helvetica Neue" panose="02000503000000020004" pitchFamily="2" charset="0"/>
              </a:rPr>
              <a:t>, or </a:t>
            </a:r>
            <a:r>
              <a:rPr lang="it-IT" dirty="0" err="1">
                <a:effectLst/>
                <a:latin typeface="Helvetica Neue" panose="02000503000000020004" pitchFamily="2" charset="0"/>
              </a:rPr>
              <a:t>molecular</a:t>
            </a:r>
            <a:r>
              <a:rPr lang="it-IT" dirty="0">
                <a:effectLst/>
                <a:latin typeface="Helvetica Neue" panose="02000503000000020004" pitchFamily="2" charset="0"/>
              </a:rPr>
              <a:t> energy </a:t>
            </a:r>
            <a:r>
              <a:rPr lang="it-IT" dirty="0" err="1">
                <a:effectLst/>
                <a:latin typeface="Helvetica Neue" panose="02000503000000020004" pitchFamily="2" charset="0"/>
              </a:rPr>
              <a:t>levels</a:t>
            </a:r>
            <a:r>
              <a:rPr lang="it-IT" dirty="0">
                <a:effectLst/>
                <a:latin typeface="Helvetica Neue" panose="02000503000000020004" pitchFamily="2" charset="0"/>
              </a:rPr>
              <a:t>, </a:t>
            </a:r>
            <a:r>
              <a:rPr lang="it-IT" dirty="0" err="1">
                <a:effectLst/>
                <a:latin typeface="Helvetica Neue" panose="02000503000000020004" pitchFamily="2" charset="0"/>
              </a:rPr>
              <a:t>which</a:t>
            </a:r>
            <a:r>
              <a:rPr lang="it-IT" dirty="0">
                <a:effectLst/>
                <a:latin typeface="Helvetica Neue" panose="02000503000000020004" pitchFamily="2" charset="0"/>
              </a:rPr>
              <a:t> </a:t>
            </a:r>
            <a:r>
              <a:rPr lang="it-IT" dirty="0" err="1">
                <a:effectLst/>
                <a:latin typeface="Helvetica Neue" panose="02000503000000020004" pitchFamily="2" charset="0"/>
              </a:rPr>
              <a:t>result</a:t>
            </a:r>
            <a:r>
              <a:rPr lang="it-IT" dirty="0">
                <a:effectLst/>
                <a:latin typeface="Helvetica Neue" panose="02000503000000020004" pitchFamily="2" charset="0"/>
              </a:rPr>
              <a:t> from the interactions of the </a:t>
            </a:r>
            <a:r>
              <a:rPr lang="it-IT" dirty="0" err="1">
                <a:effectLst/>
                <a:latin typeface="Helvetica Neue" panose="02000503000000020004" pitchFamily="2" charset="0"/>
              </a:rPr>
              <a:t>nucleus</a:t>
            </a:r>
            <a:r>
              <a:rPr lang="it-IT" dirty="0">
                <a:effectLst/>
                <a:latin typeface="Helvetica Neue" panose="02000503000000020004" pitchFamily="2" charset="0"/>
              </a:rPr>
              <a:t> with </a:t>
            </a:r>
            <a:r>
              <a:rPr lang="it-IT" dirty="0" err="1">
                <a:effectLst/>
                <a:latin typeface="Helvetica Neue" panose="02000503000000020004" pitchFamily="2" charset="0"/>
              </a:rPr>
              <a:t>internally</a:t>
            </a:r>
            <a:r>
              <a:rPr lang="it-IT" dirty="0">
                <a:effectLst/>
                <a:latin typeface="Helvetica Neue" panose="02000503000000020004" pitchFamily="2" charset="0"/>
              </a:rPr>
              <a:t> </a:t>
            </a:r>
            <a:r>
              <a:rPr lang="it-IT" dirty="0" err="1">
                <a:effectLst/>
                <a:latin typeface="Helvetica Neue" panose="02000503000000020004" pitchFamily="2" charset="0"/>
              </a:rPr>
              <a:t>generated</a:t>
            </a:r>
            <a:r>
              <a:rPr lang="it-IT" dirty="0">
                <a:effectLst/>
                <a:latin typeface="Helvetica Neue" panose="02000503000000020004" pitchFamily="2" charset="0"/>
              </a:rPr>
              <a:t> </a:t>
            </a:r>
            <a:r>
              <a:rPr lang="it-IT" dirty="0" err="1">
                <a:effectLst/>
                <a:latin typeface="Helvetica Neue" panose="02000503000000020004" pitchFamily="2" charset="0"/>
              </a:rPr>
              <a:t>electric</a:t>
            </a:r>
            <a:r>
              <a:rPr lang="it-IT" dirty="0">
                <a:effectLst/>
                <a:latin typeface="Helvetica Neue" panose="02000503000000020004" pitchFamily="2" charset="0"/>
              </a:rPr>
              <a:t> and </a:t>
            </a:r>
            <a:r>
              <a:rPr lang="it-IT" dirty="0" err="1">
                <a:effectLst/>
                <a:latin typeface="Helvetica Neue" panose="02000503000000020004" pitchFamily="2" charset="0"/>
              </a:rPr>
              <a:t>magnetic</a:t>
            </a:r>
            <a:r>
              <a:rPr lang="it-IT" dirty="0">
                <a:effectLst/>
                <a:latin typeface="Helvetica Neue" panose="02000503000000020004" pitchFamily="2" charset="0"/>
              </a:rPr>
              <a:t> fields</a:t>
            </a:r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D51F94-91AF-3346-ACDB-FAB957126FC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6220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D51F94-91AF-3346-ACDB-FAB957126FC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403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D51F94-91AF-3346-ACDB-FAB957126FC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11599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D51F94-91AF-3346-ACDB-FAB957126FC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15310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chemist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D51F94-91AF-3346-ACDB-FAB957126FC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16869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9345A9-7AE4-194C-8E50-EDB2C47BA9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1519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51F94-91AF-3346-ACDB-FAB957126FC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73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51F94-91AF-3346-ACDB-FAB957126FC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434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51F94-91AF-3346-ACDB-FAB957126FC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9740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51F94-91AF-3346-ACDB-FAB957126FC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206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51F94-91AF-3346-ACDB-FAB957126FC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829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51F94-91AF-3346-ACDB-FAB957126FC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6363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31E1E-48A7-4726-9E09-0242272EEA0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301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F9D4BB-855E-F08A-20E7-A2634B6287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8BDAAF8-7F8C-D4D6-A810-AD0D8B991F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EA90280-A752-0CB1-3F9F-0F36DE355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2FC90-6BD7-564A-8984-01534156EDA0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893222-FA08-FA37-DE34-404033488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C01B638-B657-A706-5A8B-5DEBEAF31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AF94-2841-C645-9F37-3143CA17D0E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614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B88393-C566-10A0-0C88-DA0888641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BAA6F9C-AA5D-3B89-AECF-DBF1945014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11409F-FE5B-413A-27A8-0198D6441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2FC90-6BD7-564A-8984-01534156EDA0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54C5668-837B-875A-519A-03C6287C9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26CD8F0-B2E3-3E69-C523-C7C8AAC93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AF94-2841-C645-9F37-3143CA17D0E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018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4FB51F2-007C-078D-8660-AF34F3D91C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4983601-8DAC-81EC-4417-2A0A4910CF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743D22-4CED-84F3-382B-32DEE9FEC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2FC90-6BD7-564A-8984-01534156EDA0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F8287CD-917E-54E7-9629-1EA7CC2C8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BD7ECD0-7F5A-DA9C-C787-258874315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AF94-2841-C645-9F37-3143CA17D0E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876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429728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12884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800557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384804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2237799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1684182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985761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792544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282EFC-54F8-5E4D-DF78-E5FCD81B7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0AD9AD-8BC2-34DB-9ADF-F2F3AB194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D6ADBB4-B9AD-97DC-996C-413093266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2FC90-6BD7-564A-8984-01534156EDA0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FB6EF8-9EB1-9CC7-04E4-8D71BD865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2A6474F-C94C-E92B-C73D-B2A87CB8E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AF94-2841-C645-9F37-3143CA17D0E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8859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</p:spTree>
    <p:extLst>
      <p:ext uri="{BB962C8B-B14F-4D97-AF65-F5344CB8AC3E}">
        <p14:creationId xmlns:p14="http://schemas.microsoft.com/office/powerpoint/2010/main" val="1927760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62060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0091386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44500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3769466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5666297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4A35908-9E19-6D46-91EF-E5D2D9A547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6F3478A-C9E0-D04E-A96F-338903256B98}" type="datetime1">
              <a:rPr lang="it-IT" altLang="it-IT"/>
              <a:pPr/>
              <a:t>31/10/25</a:t>
            </a:fld>
            <a:endParaRPr lang="it-IT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BE4E328-7618-5C4E-8BFD-5CB3F1C7F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B303189-B23F-4944-B9AC-6BECC8294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F1B049E-DDB0-3B4E-AC21-C940261538F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01687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196BD50-658B-1741-4B4A-D0B20CAFE0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W. Udo Schröder, 2007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26A459A-076B-E0F5-7F5F-D1D3F53F7F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Nuclear Sizes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3E3EE88-4DC7-2EB9-49F7-C4199D4662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it-IT"/>
              <a:t>  </a:t>
            </a:r>
            <a:fld id="{E220998A-EEC2-1B48-8322-6787B1754A4B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0097411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37161"/>
            <a:ext cx="10972800" cy="57943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3D33A-2E98-0789-A885-567D64714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W. Udo Schröder, 2007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1999C2-DBDA-4735-79A5-2EFBF27A3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Nuclear Sizes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C50AE-E93C-7E69-5CDF-7C94328C5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it-IT"/>
              <a:t>  </a:t>
            </a:r>
            <a:fld id="{D29938D2-F1B3-994B-BD3E-3187830F80D5}" type="slidenum">
              <a:rPr lang="en-US" altLang="it-IT">
                <a:solidFill>
                  <a:srgbClr val="7F7F7F"/>
                </a:solidFill>
              </a:rPr>
              <a:pPr/>
              <a:t>‹N›</a:t>
            </a:fld>
            <a:endParaRPr lang="en-US" altLang="it-IT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8034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61F7F4E-6BBF-A279-DF50-47A4754CB9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W. Udo Schröder, 2007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93A74BC-2B11-5B0E-A8DC-465C0173DF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Nuclear Sizes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E999588-A82B-B264-2097-12AA9D4D64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it-IT"/>
              <a:t>  </a:t>
            </a:r>
            <a:fld id="{60673955-2FFA-6443-B18C-E6AB5DFB0F05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241832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A06A99-A969-6077-CEE1-DDDAF2EEE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E5C44D1-A97E-DF87-1DD3-8E92FD4DE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D657259-2ABE-C22C-B0C3-101E11898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2FC90-6BD7-564A-8984-01534156EDA0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2D8DB7-3D28-E1AC-EE70-4580971FF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50CA8D2-AD5E-AAFF-E572-01F8279AE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AF94-2841-C645-9F37-3143CA17D0E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2495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2F1A9F-4D00-8DDF-D667-5CA40B66A4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W. Udo Schröder, 2007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C0A2C7-4208-693A-882D-3B874FB9C8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Nuclear Sizes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66BC8C-918C-77F1-ABDA-310C62E5AA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it-IT"/>
              <a:t>  </a:t>
            </a:r>
            <a:fld id="{1AB6510F-4E15-084C-835A-3977F11195DF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7834221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D286BF7-5DF0-0B50-F69F-7D3163FBC2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W. Udo Schröder, 2007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6B0C591-CA56-52C2-2042-FB53F014B0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Nuclear Sizes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B6B7DE3-A949-76DC-8039-444C8DC6D1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it-IT"/>
              <a:t>  </a:t>
            </a:r>
            <a:fld id="{1B8B9BB0-4669-1541-8159-E3CE8C4E8411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1537362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6205A43-316F-273C-6B3A-6375856FBE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W. Udo Schröder, 2007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F9A4544-0172-6538-D44D-491C514EB3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Nuclear Sizes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B9F0F89-E9AC-8C8A-F8BE-BC0C0D9649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it-IT"/>
              <a:t>  </a:t>
            </a:r>
            <a:fld id="{4757D084-40B2-3F4B-A937-DA54DC22FA50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0447012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38EDAD4-95C6-E088-38A2-3BF8BD16E5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W. Udo Schröder, 2007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661B9D4-FAF8-0117-27B4-A1FD8B2F3E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Nuclear Sizes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57791C2-54D2-F917-8299-692A37C006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it-IT"/>
              <a:t>  </a:t>
            </a:r>
            <a:fld id="{B24BBF84-C857-1646-9F3F-692CBC8C98F6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354389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26E210-CB4A-E5EE-2CA0-69A6A82EAF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W. Udo Schröder, 2007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3A992E-2CC0-968E-9DD3-EA44A11163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Nuclear Sizes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FA4C0C-BABF-2AD4-C27D-C5D68C2538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it-IT"/>
              <a:t>  </a:t>
            </a:r>
            <a:fld id="{62D7E2FF-0EAF-7546-9BDC-4F39B503444A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5664262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A3E694-550F-4C62-FFEB-CE006A8644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W. Udo Schröder, 2007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7CC250-9B93-13D3-DD90-67E99818A0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Nuclear Sizes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B9E27D-245F-E40A-9238-1A1807F59F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it-IT"/>
              <a:t>  </a:t>
            </a:r>
            <a:fld id="{4585296B-1E08-A344-B0F3-EC8502C00430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2994334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698FCBE-C372-3152-5C2F-B13ACFB8BA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W. Udo Schröder, 2007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9D799F3-7EAF-55EF-87FD-D655D62C15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Nuclear Sizes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6C8AB7-F258-2189-3977-2DC0708F49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it-IT"/>
              <a:t>  </a:t>
            </a:r>
            <a:fld id="{2977C074-9245-FB46-A93A-59FDF7A51EBD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270069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28589"/>
            <a:ext cx="2743200" cy="59975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28589"/>
            <a:ext cx="8026400" cy="59975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5D4899E-402E-8041-EA5A-C5ACBCEA02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W. Udo Schröder, 2007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A62F2C6-F6DD-6267-AE48-C35DB353FD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Nuclear Sizes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7ECD6D5-58B0-76DE-DC35-0927ACB862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it-IT"/>
              <a:t>  </a:t>
            </a:r>
            <a:fld id="{CD1B36A3-3FC4-C449-B50F-F8B85923B1B7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5365452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AEB0-2C41-D341-B646-CC30E41F978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10/31/25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D403-DDED-F442-A9C7-9DBD649C7BF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53238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AEB0-2C41-D341-B646-CC30E41F978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10/31/25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D403-DDED-F442-A9C7-9DBD649C7BF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7517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B41583-10B0-78BB-BA40-3844FF470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2712C4-CCAE-9E26-798E-D8A1C6AB4A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5EE2B13-7C8E-95C5-4D41-E15125D27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50CD4D0-4500-5A23-9443-9E12691B7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2FC90-6BD7-564A-8984-01534156EDA0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33586E1-1007-A4D8-5428-3D2FF269A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1A9DF4C-9F1C-1957-7781-A97D7E4A2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AF94-2841-C645-9F37-3143CA17D0E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2441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AEB0-2C41-D341-B646-CC30E41F978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10/31/25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D403-DDED-F442-A9C7-9DBD649C7BF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9341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AEB0-2C41-D341-B646-CC30E41F978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10/31/25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D403-DDED-F442-A9C7-9DBD649C7BF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04897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AEB0-2C41-D341-B646-CC30E41F978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10/31/25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D403-DDED-F442-A9C7-9DBD649C7BF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09379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AEB0-2C41-D341-B646-CC30E41F978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10/31/25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D403-DDED-F442-A9C7-9DBD649C7BF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59625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AEB0-2C41-D341-B646-CC30E41F978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10/31/25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D403-DDED-F442-A9C7-9DBD649C7BF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7738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AEB0-2C41-D341-B646-CC30E41F978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10/31/25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D403-DDED-F442-A9C7-9DBD649C7BF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0349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AEB0-2C41-D341-B646-CC30E41F978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10/31/25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D403-DDED-F442-A9C7-9DBD649C7BF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19537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AEB0-2C41-D341-B646-CC30E41F978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10/31/25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D403-DDED-F442-A9C7-9DBD649C7BF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71751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AEB0-2C41-D341-B646-CC30E41F978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10/31/25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D403-DDED-F442-A9C7-9DBD649C7BF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19218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0861D9-E8E0-E486-61B7-34326CEF4C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9234E7-B5ED-80EC-2C96-1D66D9BE60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D9A26E-2DF0-9B3E-E6FE-EEED32185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F5BEE17-F049-1C25-FE57-DBB9727D4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1E3D07-DA74-4660-FB41-62C3FE254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2687C-21E9-3C42-993F-DCF86CE1581A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624708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B64986-14A0-4920-DF12-810B14D01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22EBF41-2AE1-9CBA-21B2-592D2C3CE4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5F7BE93-AA3D-A7DD-70B0-69B12D9A52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488F4F3-C44E-A38B-C6C7-0577FC21BB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A63F47B-C385-14C6-4EF3-9758B5F58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5C797BC-6056-D927-2AAB-ED323C0E0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2FC90-6BD7-564A-8984-01534156EDA0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4CA8461-FF26-271E-6AA2-154848BA5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0B6F26E-EF89-829C-891E-14B9224AD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AF94-2841-C645-9F37-3143CA17D0E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1840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9F5110-F28E-8C2F-B246-F61C671B8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73A09A-BF53-3B44-987B-A516FA06C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354C40B-0517-2C39-053E-25756C630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2844CF-D287-2096-307E-54782632A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BA7C1D-9EC7-652A-124C-A061ABB0B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9C7639-411C-E941-99B0-25A3F8DB4BB3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7809217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4C0321-ACCD-D5A7-CD64-FF8B96604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262AF74-6ED5-6913-7C58-F05BF3BD9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B037E54-BAA5-8588-5812-4DA3B79C6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186DA84-0B4F-A891-E644-81128F781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61CA972-7A26-878C-1EB4-89D09F5B1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25C916-56C8-004D-8A59-B8CC55F18768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8210844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ACE205-A30B-1F39-BEFA-110AC1C7F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10221B-0C09-0621-780C-D3D67AF67C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F70E93A-F107-4FF8-42FE-75B50BFFC7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76A6B1C-408B-DFEB-F0C7-A1397E51A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33D6D41-86E8-4A8E-8CE1-875CE0348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4ADFF5B-255C-73BA-CD46-12D8E76E4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8D75AD-8828-B14E-AD22-51000925E9A0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1375179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08BE6E-8470-9E56-94F8-912F4E168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4913A36-7082-4928-1A23-22D7AF036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1F823F6-2766-B2D4-99FF-A4F2449EFC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3AA3D31-86CE-0F5A-E536-DA1E1DFAD5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B71A134-AC33-75D9-1F94-5948E4CAF0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E00987F-2AC2-EB1B-FE0F-62C089F6C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26DBFD8-E8A8-3D1C-5868-73DFDDDBD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C5D2A64-BAD8-FE7D-96F1-D2C808381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95558C-1D8E-824B-8D07-482602F6027E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6015999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513594-DF68-86A2-1211-6471A8FB8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EE921D7-4A80-C692-E939-BEA900EB6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1A62DB0-9AE6-A06D-8430-E26DFD090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89634CB-C9EB-77CD-E717-2A7390965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21E941-4E48-5F4E-BC2A-37A0D43DF28D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9571499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01E11A8-DAD2-D41F-B53D-22F90897C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D33C852-E4F5-547E-9913-61AAEB766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6A79D4F-1616-B756-2F54-0C9B6CCCD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D59F9B-244F-CD4D-A322-6DCDD488ED77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8482830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FEB56C-290B-CE37-E6A5-D3D513B8B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AA76F5-E5ED-0C12-7DAE-B63B3F5B7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F7FF086-0646-D95F-6527-6B6131D72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8B39EEB-6C68-56DB-1689-6C4FA56BA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4CC7A13-7677-173D-9403-E85D4EEEE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62A3C1A-1DEE-A1BD-E7EA-E29B260CA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AE169-B7ED-334C-B82C-8C95CDBDE1D1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37785170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1CF95B-AEAA-F03B-9971-8127E79FD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24FBAA7-4904-09D7-FADA-99D4510995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D4E0B3B-BF37-385B-3824-F7EC10E37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6D5BB3F-F689-EDDD-C910-061C1C226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B9E9ACC-12C3-A3A6-3274-14956212D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294AA3D-7425-08B4-3EEB-E22B0DDA4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B6A0C3-2246-5948-88FE-77C923238FFB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9548561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608446-8054-ACFB-4C8E-ADB486D59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ADF1464-368B-F2BC-F762-E5B11DCE3C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1BDB3D5-C0FC-23F3-5D16-1468C9049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9C88C58-1BF8-F689-C0BF-2BF5D5BAC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87003CE-B4B5-F9F5-C63E-1742AEC6D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40C4B-5B6F-1541-9572-CA1E25117507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8453101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0631690-2B41-5C62-266C-C51E6247ED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587317" y="188913"/>
            <a:ext cx="2766483" cy="598805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0435ED2-2B48-824D-B391-268784156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87867" y="188913"/>
            <a:ext cx="8096251" cy="59880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70A81C3-C082-D4AB-5C18-99ADEA39B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C8E0BD4-7F34-D187-5CDB-8269E30B8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9A34AEA-5701-4EAD-E480-AE1D82129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BE00FC-1105-9B46-B6C7-B461C4040E4D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707697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A13157-C939-E5B2-BCB6-F79F644CC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00A1C59-7E5A-B692-BA31-738AFEDB4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2FC90-6BD7-564A-8984-01534156EDA0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BEE2B25-2EFD-B552-7386-DB460109E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1E30B29-BD56-F5B8-FAB8-F51A3B946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AF94-2841-C645-9F37-3143CA17D0E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623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2974767-79B7-D219-178A-817EB0D8D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2FC90-6BD7-564A-8984-01534156EDA0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7992A02-DF0B-3B22-63E5-57803B791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11B469B-87AB-DE58-6A19-5C000B1A1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AF94-2841-C645-9F37-3143CA17D0E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592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0C9446-3E33-461C-E727-0E7ED9B87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F4DDD3-5EE3-0645-6706-1C97861F6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DA66FF2-A9F5-611A-2B87-3367F2E279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21B3681-1845-FDEC-14A7-7CC0BA4F3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2FC90-6BD7-564A-8984-01534156EDA0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C6DF52-B606-C727-E7AF-2DBD172F7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4897B82-30F6-56DB-D55D-605789A5C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AF94-2841-C645-9F37-3143CA17D0E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38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15D1CB-DED6-357C-EC91-9C24C7F3F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37D9F9C-1F6B-AA0B-2B9D-88B2C0375E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E63269B-6757-F6B3-C7B2-CBC09ED8D4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500D643-2DDD-2832-8705-F3455FB72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2FC90-6BD7-564A-8984-01534156EDA0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E58DBFF-992B-BEBA-2813-EF06C6A24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3A46EA9-F063-6A27-371D-A7ED0D02D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AF94-2841-C645-9F37-3143CA17D0E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570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8F0C39B-032E-D3EC-5D22-6F0BE1C1C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31A00D3-DD1A-B0A2-4C82-DCD027DBA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41429F3-C889-14A0-3496-3B5270C3B7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42FC90-6BD7-564A-8984-01534156EDA0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EB8D6C0-8CD7-18DC-8098-5A66CAD46B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E09BFCE-CFA7-B780-DF89-8D05F1CA75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6AAF94-2841-C645-9F37-3143CA17D0E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793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8" r:id="rId12"/>
    <p:sldLayoutId id="2147483699" r:id="rId13"/>
    <p:sldLayoutId id="214748370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4">
            <a:extLst>
              <a:ext uri="{FF2B5EF4-FFF2-40B4-BE49-F238E27FC236}">
                <a16:creationId xmlns:a16="http://schemas.microsoft.com/office/drawing/2014/main" id="{2B0B82AA-C27D-FC4F-800F-31AFEFC29E1A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0" y="906464"/>
            <a:ext cx="12192000" cy="7937"/>
          </a:xfrm>
          <a:prstGeom prst="line">
            <a:avLst/>
          </a:prstGeom>
          <a:noFill/>
          <a:ln w="9525">
            <a:solidFill>
              <a:srgbClr val="17217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800">
              <a:latin typeface="Arial" pitchFamily="-105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pic>
        <p:nvPicPr>
          <p:cNvPr id="13315" name="Immagine 9" descr="PPT_ScienzeFarmaceutiche-03.png">
            <a:extLst>
              <a:ext uri="{FF2B5EF4-FFF2-40B4-BE49-F238E27FC236}">
                <a16:creationId xmlns:a16="http://schemas.microsoft.com/office/drawing/2014/main" id="{998B7AEF-DE99-D448-966D-D004C41CCCA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64276"/>
            <a:ext cx="121920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7582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Geneva" pitchFamily="-112" charset="-128"/>
          <a:cs typeface="Geneva" pitchFamily="-84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>
            <a:extLst>
              <a:ext uri="{FF2B5EF4-FFF2-40B4-BE49-F238E27FC236}">
                <a16:creationId xmlns:a16="http://schemas.microsoft.com/office/drawing/2014/main" id="{D5D94FD5-1A40-6F75-E18D-9C892F80F1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28589"/>
            <a:ext cx="10972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Title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6F8BE5E-1499-1BE6-0D29-6CF5DF1FBDE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81776"/>
            <a:ext cx="3232151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W. Udo Schröder, 2007</a:t>
            </a:r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519A1DF6-F6DD-077C-97C7-032845B800C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 rot="16200000">
            <a:off x="-1160991" y="4770967"/>
            <a:ext cx="2743200" cy="421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Nuclear Sizes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3C797015-62B6-CCC0-F1A8-3AF970EAFDA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 rot="16200000">
            <a:off x="-377824" y="2566988"/>
            <a:ext cx="1295400" cy="539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Comic Sans MS" panose="030F0902030302020204" pitchFamily="66" charset="0"/>
              </a:defRPr>
            </a:lvl1pPr>
          </a:lstStyle>
          <a:p>
            <a:r>
              <a:rPr lang="en-US" altLang="it-IT"/>
              <a:t>  </a:t>
            </a:r>
            <a:fld id="{BA2A9C89-5C34-CB44-AAF3-5AA2F44221D6}" type="slidenum">
              <a:rPr lang="en-US" altLang="it-IT"/>
              <a:pPr/>
              <a:t>‹N›</a:t>
            </a:fld>
            <a:endParaRPr lang="en-US" altLang="it-IT"/>
          </a:p>
        </p:txBody>
      </p:sp>
      <p:sp>
        <p:nvSpPr>
          <p:cNvPr id="3079" name="Line 7">
            <a:extLst>
              <a:ext uri="{FF2B5EF4-FFF2-40B4-BE49-F238E27FC236}">
                <a16:creationId xmlns:a16="http://schemas.microsoft.com/office/drawing/2014/main" id="{0B1E6878-AD28-F7D9-0202-DED932A72316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37118" y="663575"/>
            <a:ext cx="10913533" cy="0"/>
          </a:xfrm>
          <a:prstGeom prst="line">
            <a:avLst/>
          </a:prstGeom>
          <a:noFill/>
          <a:ln w="38100" cmpd="tri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800"/>
          </a:p>
        </p:txBody>
      </p:sp>
      <p:sp>
        <p:nvSpPr>
          <p:cNvPr id="3080" name="Line 8">
            <a:extLst>
              <a:ext uri="{FF2B5EF4-FFF2-40B4-BE49-F238E27FC236}">
                <a16:creationId xmlns:a16="http://schemas.microsoft.com/office/drawing/2014/main" id="{4B6C0742-6C2A-FE2E-6A0B-EB426A181CD6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32884" y="715963"/>
            <a:ext cx="1091353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08948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7AEB0-2C41-D341-B646-CC30E41F978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10/31/25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4D403-DDED-F442-A9C7-9DBD649C7BF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8844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339CCCD1-572B-C0EC-9AE5-EDBAD3DB4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87867" y="188913"/>
            <a:ext cx="1631951" cy="417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16.451 - 2003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8C16477-3F8E-002C-29DA-DA9C3589F04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E624B445-DC2D-EB35-E4FF-9D685173463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 altLang="it-IT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0DCE59DA-13F5-5E7D-9FB9-779E9A8E864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0EB0C363-182A-2E4C-95B3-8DB6D35F8ABC}" type="slidenum">
              <a:rPr lang="en-US" altLang="it-IT"/>
              <a:pPr/>
              <a:t>‹N›</a:t>
            </a:fld>
            <a:endParaRPr lang="en-US" altLang="it-IT"/>
          </a:p>
        </p:txBody>
      </p:sp>
      <p:sp>
        <p:nvSpPr>
          <p:cNvPr id="4102" name="Line 6">
            <a:extLst>
              <a:ext uri="{FF2B5EF4-FFF2-40B4-BE49-F238E27FC236}">
                <a16:creationId xmlns:a16="http://schemas.microsoft.com/office/drawing/2014/main" id="{9EDB63E3-F3DA-6D2F-02FC-83CC5CCB04B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118" y="620713"/>
            <a:ext cx="1128183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408589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1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Comic Sans MS" panose="030F0902030302020204" pitchFamily="66" charset="0"/>
        </a:defRPr>
      </a:lvl2pPr>
      <a:lvl3pPr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Comic Sans MS" panose="030F0902030302020204" pitchFamily="66" charset="0"/>
        </a:defRPr>
      </a:lvl3pPr>
      <a:lvl4pPr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Comic Sans MS" panose="030F0902030302020204" pitchFamily="66" charset="0"/>
        </a:defRPr>
      </a:lvl4pPr>
      <a:lvl5pPr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Comic Sans MS" panose="030F0902030302020204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Comic Sans MS" panose="030F0902030302020204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Comic Sans MS" panose="030F0902030302020204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Comic Sans MS" panose="030F0902030302020204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Comic Sans MS" panose="030F0902030302020204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31.wmf"/><Relationship Id="rId3" Type="http://schemas.openxmlformats.org/officeDocument/2006/relationships/image" Target="../media/image26.jpeg"/><Relationship Id="rId7" Type="http://schemas.openxmlformats.org/officeDocument/2006/relationships/image" Target="../media/image28.wmf"/><Relationship Id="rId12" Type="http://schemas.openxmlformats.org/officeDocument/2006/relationships/oleObject" Target="../embeddings/oleObject5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30.wmf"/><Relationship Id="rId5" Type="http://schemas.openxmlformats.org/officeDocument/2006/relationships/image" Target="../media/image27.wmf"/><Relationship Id="rId15" Type="http://schemas.openxmlformats.org/officeDocument/2006/relationships/image" Target="../media/image33.jpeg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29.wmf"/><Relationship Id="rId1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2.jpeg"/><Relationship Id="rId4" Type="http://schemas.openxmlformats.org/officeDocument/2006/relationships/image" Target="../media/image2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340.png"/><Relationship Id="rId7" Type="http://schemas.openxmlformats.org/officeDocument/2006/relationships/image" Target="../media/image38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390.png"/><Relationship Id="rId7" Type="http://schemas.openxmlformats.org/officeDocument/2006/relationships/image" Target="../media/image70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10" Type="http://schemas.openxmlformats.org/officeDocument/2006/relationships/image" Target="../media/image73.png"/><Relationship Id="rId4" Type="http://schemas.openxmlformats.org/officeDocument/2006/relationships/image" Target="../media/image32.jpeg"/><Relationship Id="rId9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40.png"/><Relationship Id="rId18" Type="http://schemas.openxmlformats.org/officeDocument/2006/relationships/image" Target="../media/image32.jpeg"/><Relationship Id="rId3" Type="http://schemas.openxmlformats.org/officeDocument/2006/relationships/image" Target="../media/image48.png"/><Relationship Id="rId7" Type="http://schemas.openxmlformats.org/officeDocument/2006/relationships/image" Target="../media/image50.emf"/><Relationship Id="rId12" Type="http://schemas.openxmlformats.org/officeDocument/2006/relationships/image" Target="../media/image450.pn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490.png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52.emf"/><Relationship Id="rId5" Type="http://schemas.openxmlformats.org/officeDocument/2006/relationships/image" Target="../media/image49.png"/><Relationship Id="rId15" Type="http://schemas.openxmlformats.org/officeDocument/2006/relationships/image" Target="../media/image480.png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51.emf"/><Relationship Id="rId1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980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97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11" Type="http://schemas.openxmlformats.org/officeDocument/2006/relationships/image" Target="../media/image960.png"/><Relationship Id="rId5" Type="http://schemas.openxmlformats.org/officeDocument/2006/relationships/image" Target="../media/image530.png"/><Relationship Id="rId15" Type="http://schemas.openxmlformats.org/officeDocument/2006/relationships/image" Target="../media/image48.png"/><Relationship Id="rId10" Type="http://schemas.openxmlformats.org/officeDocument/2006/relationships/image" Target="../media/image95.png"/><Relationship Id="rId4" Type="http://schemas.openxmlformats.org/officeDocument/2006/relationships/image" Target="../media/image52.png"/><Relationship Id="rId14" Type="http://schemas.openxmlformats.org/officeDocument/2006/relationships/image" Target="../media/image99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6.png"/><Relationship Id="rId4" Type="http://schemas.openxmlformats.org/officeDocument/2006/relationships/image" Target="../media/image6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67.png"/><Relationship Id="rId7" Type="http://schemas.openxmlformats.org/officeDocument/2006/relationships/image" Target="../media/image67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60.pn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png"/><Relationship Id="rId5" Type="http://schemas.openxmlformats.org/officeDocument/2006/relationships/image" Target="../media/image580.png"/><Relationship Id="rId4" Type="http://schemas.openxmlformats.org/officeDocument/2006/relationships/image" Target="../media/image57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7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83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82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85.emf"/><Relationship Id="rId4" Type="http://schemas.openxmlformats.org/officeDocument/2006/relationships/oleObject" Target="../embeddings/oleObject13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87.emf"/><Relationship Id="rId4" Type="http://schemas.openxmlformats.org/officeDocument/2006/relationships/oleObject" Target="../embeddings/oleObject15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88.emf"/><Relationship Id="rId7" Type="http://schemas.openxmlformats.org/officeDocument/2006/relationships/image" Target="../media/image90.e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55.x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92.emf"/><Relationship Id="rId5" Type="http://schemas.openxmlformats.org/officeDocument/2006/relationships/image" Target="../media/image89.emf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7.bin"/><Relationship Id="rId9" Type="http://schemas.openxmlformats.org/officeDocument/2006/relationships/image" Target="../media/image91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5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5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5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94.emf"/><Relationship Id="rId4" Type="http://schemas.openxmlformats.org/officeDocument/2006/relationships/oleObject" Target="../embeddings/oleObject21.bin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5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0.png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0.png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80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640.png"/><Relationship Id="rId7" Type="http://schemas.openxmlformats.org/officeDocument/2006/relationships/image" Target="../media/image8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0.png"/><Relationship Id="rId11" Type="http://schemas.openxmlformats.org/officeDocument/2006/relationships/image" Target="../media/image32.jpeg"/><Relationship Id="rId5" Type="http://schemas.openxmlformats.org/officeDocument/2006/relationships/image" Target="../media/image680.png"/><Relationship Id="rId10" Type="http://schemas.openxmlformats.org/officeDocument/2006/relationships/image" Target="../media/image103.wmf"/><Relationship Id="rId4" Type="http://schemas.openxmlformats.org/officeDocument/2006/relationships/image" Target="../media/image650.png"/><Relationship Id="rId9" Type="http://schemas.openxmlformats.org/officeDocument/2006/relationships/image" Target="../media/image10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10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5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5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0.pn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70.png"/><Relationship Id="rId11" Type="http://schemas.openxmlformats.org/officeDocument/2006/relationships/image" Target="../media/image1120.png"/><Relationship Id="rId5" Type="http://schemas.openxmlformats.org/officeDocument/2006/relationships/image" Target="../media/image1060.png"/><Relationship Id="rId10" Type="http://schemas.openxmlformats.org/officeDocument/2006/relationships/image" Target="../media/image1110.png"/><Relationship Id="rId4" Type="http://schemas.openxmlformats.org/officeDocument/2006/relationships/image" Target="../media/image1050.png"/><Relationship Id="rId9" Type="http://schemas.openxmlformats.org/officeDocument/2006/relationships/image" Target="../media/image110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370.png"/><Relationship Id="rId3" Type="http://schemas.openxmlformats.org/officeDocument/2006/relationships/image" Target="../media/image270.png"/><Relationship Id="rId7" Type="http://schemas.openxmlformats.org/officeDocument/2006/relationships/hyperlink" Target="http://www.google.co.in/url?sa=i&amp;rct=j&amp;q=&amp;esrc=s&amp;source=images&amp;cd=&amp;cad=rja&amp;uact=8&amp;ved=0ahUKEwjLwNTl9K_RAhXBtI8KHUfSAncQjRwIBw&amp;url=http://scienceblogs.de/astrodicticum-simplex/2014/03/07/buchklub-1-03-protonen-gibt-es-nicht/&amp;bvm=bv.143423383,d.c2I&amp;psig=AFQjCNGLlma4ZE0fLmboRGFKFTHHNz9JLw&amp;ust=1483874216382325" TargetMode="External"/><Relationship Id="rId12" Type="http://schemas.openxmlformats.org/officeDocument/2006/relationships/image" Target="../media/image36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50.png"/><Relationship Id="rId5" Type="http://schemas.openxmlformats.org/officeDocument/2006/relationships/image" Target="../media/image31.png"/><Relationship Id="rId15" Type="http://schemas.openxmlformats.org/officeDocument/2006/relationships/image" Target="../media/image391.png"/><Relationship Id="rId10" Type="http://schemas.openxmlformats.org/officeDocument/2006/relationships/image" Target="../media/image115.png"/><Relationship Id="rId4" Type="http://schemas.openxmlformats.org/officeDocument/2006/relationships/image" Target="../media/image30.png"/><Relationship Id="rId9" Type="http://schemas.openxmlformats.org/officeDocument/2006/relationships/hyperlink" Target="https://www.google.co.in/url?sa=i&amp;rct=j&amp;q=&amp;esrc=s&amp;source=images&amp;cd=&amp;cad=rja&amp;uact=8&amp;ved=0ahUKEwjHuNye9a_RAhXHvY8KHaxVAbkQjRwIBw&amp;url=https://en.wikipedia.org/wiki/File:Neutron.svg&amp;bvm=bv.143423383,d.c2I&amp;psig=AFQjCNENtoMrfhO0jqYDAOx7w4Oh--DLow&amp;ust=1483874423603546" TargetMode="External"/><Relationship Id="rId14" Type="http://schemas.openxmlformats.org/officeDocument/2006/relationships/image" Target="../media/image382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13" Type="http://schemas.openxmlformats.org/officeDocument/2006/relationships/image" Target="../media/image116.png"/><Relationship Id="rId3" Type="http://schemas.openxmlformats.org/officeDocument/2006/relationships/image" Target="../media/image401.png"/><Relationship Id="rId7" Type="http://schemas.openxmlformats.org/officeDocument/2006/relationships/image" Target="../media/image430.png"/><Relationship Id="rId12" Type="http://schemas.openxmlformats.org/officeDocument/2006/relationships/image" Target="../media/image470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0.png"/><Relationship Id="rId11" Type="http://schemas.openxmlformats.org/officeDocument/2006/relationships/image" Target="../media/image451.png"/><Relationship Id="rId5" Type="http://schemas.openxmlformats.org/officeDocument/2006/relationships/image" Target="../media/image410.png"/><Relationship Id="rId15" Type="http://schemas.openxmlformats.org/officeDocument/2006/relationships/image" Target="../media/image118.png"/><Relationship Id="rId10" Type="http://schemas.openxmlformats.org/officeDocument/2006/relationships/image" Target="../media/image460.png"/><Relationship Id="rId4" Type="http://schemas.openxmlformats.org/officeDocument/2006/relationships/image" Target="../media/image400.png"/><Relationship Id="rId14" Type="http://schemas.openxmlformats.org/officeDocument/2006/relationships/image" Target="../media/image117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13" Type="http://schemas.openxmlformats.org/officeDocument/2006/relationships/image" Target="../media/image730.png"/><Relationship Id="rId18" Type="http://schemas.openxmlformats.org/officeDocument/2006/relationships/image" Target="../media/image114.png"/><Relationship Id="rId3" Type="http://schemas.openxmlformats.org/officeDocument/2006/relationships/image" Target="../media/image119.wmf"/><Relationship Id="rId7" Type="http://schemas.openxmlformats.org/officeDocument/2006/relationships/image" Target="../media/image121.wmf"/><Relationship Id="rId12" Type="http://schemas.openxmlformats.org/officeDocument/2006/relationships/image" Target="../media/image124.png"/><Relationship Id="rId17" Type="http://schemas.openxmlformats.org/officeDocument/2006/relationships/hyperlink" Target="http://www.google.co.in/url?sa=i&amp;rct=j&amp;q=&amp;esrc=s&amp;source=images&amp;cd=&amp;cad=rja&amp;uact=8&amp;ved=0ahUKEwjLwNTl9K_RAhXBtI8KHUfSAncQjRwIBw&amp;url=http://scienceblogs.de/astrodicticum-simplex/2014/03/07/buchklub-1-03-protonen-gibt-es-nicht/&amp;bvm=bv.143423383,d.c2I&amp;psig=AFQjCNGLlma4ZE0fLmboRGFKFTHHNz9JLw&amp;ust=1483874216382325" TargetMode="External"/><Relationship Id="rId2" Type="http://schemas.openxmlformats.org/officeDocument/2006/relationships/oleObject" Target="../embeddings/oleObject23.bin"/><Relationship Id="rId16" Type="http://schemas.openxmlformats.org/officeDocument/2006/relationships/image" Target="../media/image115.png"/><Relationship Id="rId20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123.wmf"/><Relationship Id="rId5" Type="http://schemas.openxmlformats.org/officeDocument/2006/relationships/image" Target="../media/image120.wmf"/><Relationship Id="rId15" Type="http://schemas.openxmlformats.org/officeDocument/2006/relationships/hyperlink" Target="https://www.google.co.in/url?sa=i&amp;rct=j&amp;q=&amp;esrc=s&amp;source=images&amp;cd=&amp;cad=rja&amp;uact=8&amp;ved=0ahUKEwjHuNye9a_RAhXHvY8KHaxVAbkQjRwIBw&amp;url=https://en.wikipedia.org/wiki/File:Neutron.svg&amp;bvm=bv.143423383,d.c2I&amp;psig=AFQjCNENtoMrfhO0jqYDAOx7w4Oh--DLow&amp;ust=1483874423603546" TargetMode="External"/><Relationship Id="rId10" Type="http://schemas.openxmlformats.org/officeDocument/2006/relationships/oleObject" Target="../embeddings/oleObject27.bin"/><Relationship Id="rId19" Type="http://schemas.openxmlformats.org/officeDocument/2006/relationships/image" Target="../media/image125.png"/><Relationship Id="rId4" Type="http://schemas.openxmlformats.org/officeDocument/2006/relationships/oleObject" Target="../embeddings/oleObject24.bin"/><Relationship Id="rId9" Type="http://schemas.openxmlformats.org/officeDocument/2006/relationships/image" Target="../media/image122.wmf"/><Relationship Id="rId14" Type="http://schemas.openxmlformats.org/officeDocument/2006/relationships/image" Target="../media/image740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8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jpeg"/><Relationship Id="rId5" Type="http://schemas.openxmlformats.org/officeDocument/2006/relationships/image" Target="../media/image17.png"/><Relationship Id="rId4" Type="http://schemas.openxmlformats.org/officeDocument/2006/relationships/image" Target="../media/image131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7" Type="http://schemas.openxmlformats.org/officeDocument/2006/relationships/hyperlink" Target="https://home.cern/news/series/meet-isolde/meet-isolde-where-did-it-all-begin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ome.cern/news/series/meet-isolde" TargetMode="External"/><Relationship Id="rId5" Type="http://schemas.openxmlformats.org/officeDocument/2006/relationships/image" Target="../media/image138.png"/><Relationship Id="rId4" Type="http://schemas.openxmlformats.org/officeDocument/2006/relationships/image" Target="../media/image137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43.png"/><Relationship Id="rId7" Type="http://schemas.openxmlformats.org/officeDocument/2006/relationships/image" Target="../media/image961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0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Relationship Id="rId9" Type="http://schemas.openxmlformats.org/officeDocument/2006/relationships/image" Target="../media/image147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0.jpeg"/><Relationship Id="rId4" Type="http://schemas.openxmlformats.org/officeDocument/2006/relationships/image" Target="../media/image149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ginemediche.it/medicina-e-prevenzione/esami/risonanza-magnetica-nucleare-rmn" TargetMode="External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9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0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1A3BC2-7797-9D85-7F6C-EA443C27EC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vedi</a:t>
            </a:r>
            <a:r>
              <a:rPr lang="en-GB" dirty="0"/>
              <a:t> </a:t>
            </a:r>
            <a:r>
              <a:rPr lang="en-GB" dirty="0" err="1"/>
              <a:t>lezione</a:t>
            </a:r>
            <a:r>
              <a:rPr lang="en-GB" dirty="0"/>
              <a:t> </a:t>
            </a:r>
            <a:r>
              <a:rPr lang="en-GB" dirty="0" err="1"/>
              <a:t>Magliotti</a:t>
            </a:r>
            <a:r>
              <a:rPr lang="en-GB" dirty="0"/>
              <a:t> </a:t>
            </a:r>
            <a:r>
              <a:rPr lang="en-GB" dirty="0" err="1"/>
              <a:t>modello</a:t>
            </a:r>
            <a:r>
              <a:rPr lang="en-GB" dirty="0"/>
              <a:t> a shell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736BDD8-8D6D-41BF-F1AC-E555531F44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vedi</a:t>
            </a:r>
            <a:r>
              <a:rPr lang="en-GB" dirty="0"/>
              <a:t> testo Martin</a:t>
            </a:r>
          </a:p>
        </p:txBody>
      </p:sp>
    </p:spTree>
    <p:extLst>
      <p:ext uri="{BB962C8B-B14F-4D97-AF65-F5344CB8AC3E}">
        <p14:creationId xmlns:p14="http://schemas.microsoft.com/office/powerpoint/2010/main" val="990005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11A925B-85E5-7B42-5D20-6193A94E2F50}"/>
              </a:ext>
            </a:extLst>
          </p:cNvPr>
          <p:cNvSpPr txBox="1"/>
          <p:nvPr/>
        </p:nvSpPr>
        <p:spPr>
          <a:xfrm>
            <a:off x="3176" y="23885"/>
            <a:ext cx="12188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Spin: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magnitude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projections</a:t>
            </a:r>
            <a:endParaRPr lang="it-IT" sz="3200" b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800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sz="2800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measurable</a:t>
            </a:r>
            <a:r>
              <a:rPr lang="it-IT" sz="2800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800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quantities</a:t>
            </a:r>
            <a:r>
              <a:rPr lang="it-IT" sz="2800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5" name="Picture 2" descr="I_examples_final.jpg">
            <a:extLst>
              <a:ext uri="{FF2B5EF4-FFF2-40B4-BE49-F238E27FC236}">
                <a16:creationId xmlns:a16="http://schemas.microsoft.com/office/drawing/2014/main" id="{22BF6168-9C44-1C23-3E9B-2529E76E8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23" y="3511285"/>
            <a:ext cx="6734130" cy="326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2">
                <a:extLst>
                  <a:ext uri="{FF2B5EF4-FFF2-40B4-BE49-F238E27FC236}">
                    <a16:creationId xmlns:a16="http://schemas.microsoft.com/office/drawing/2014/main" id="{46DBE56E-8574-B000-0B29-693B2D082CEE}"/>
                  </a:ext>
                </a:extLst>
              </p:cNvPr>
              <p:cNvSpPr txBox="1"/>
              <p:nvPr/>
            </p:nvSpPr>
            <p:spPr>
              <a:xfrm>
                <a:off x="3178267" y="1268460"/>
                <a:ext cx="5838642" cy="19731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 magnitude of the nuclear spin is given by </a:t>
                </a:r>
                <a:endParaRPr lang="de-DE" sz="600" i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de-DE" sz="600" i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𝐿</m:t>
                      </m:r>
                      <m:r>
                        <a:rPr lang="de-DE" sz="2000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=ℏ</m:t>
                      </m:r>
                      <m:rad>
                        <m:radPr>
                          <m:degHide m:val="on"/>
                          <m:ctrlPr>
                            <a:rPr lang="de-DE" sz="20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de-DE" sz="20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𝐼</m:t>
                          </m:r>
                          <m:d>
                            <m:dPr>
                              <m:ctrlPr>
                                <a:rPr lang="de-DE" sz="20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20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𝐼</m:t>
                              </m:r>
                              <m:r>
                                <a:rPr lang="de-DE" sz="20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de-DE" sz="2000" dirty="0">
                  <a:solidFill>
                    <a:srgbClr val="0000CC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de-DE" sz="600" dirty="0">
                  <a:solidFill>
                    <a:srgbClr val="0000CC"/>
                  </a:solidFill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  <a:p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 projection on the z-axis (arbitrarily chosen), takes on discretized values according to m, where </a:t>
                </a:r>
              </a:p>
              <a:p>
                <a:endParaRPr lang="en-US" sz="600" i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i="1">
                          <a:solidFill>
                            <a:srgbClr val="0000CC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de-DE" sz="2000" i="1">
                          <a:solidFill>
                            <a:srgbClr val="0000CC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=−</m:t>
                      </m:r>
                      <m:r>
                        <a:rPr lang="de-DE" sz="2000" i="1">
                          <a:solidFill>
                            <a:srgbClr val="0000CC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𝐼</m:t>
                      </m:r>
                      <m:r>
                        <a:rPr lang="de-DE" sz="2000" i="1">
                          <a:solidFill>
                            <a:srgbClr val="0000CC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, −</m:t>
                      </m:r>
                      <m:r>
                        <a:rPr lang="de-DE" sz="2000" i="1">
                          <a:solidFill>
                            <a:srgbClr val="0000CC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𝐼</m:t>
                      </m:r>
                      <m:r>
                        <a:rPr lang="de-DE" sz="2000" i="1">
                          <a:solidFill>
                            <a:srgbClr val="0000CC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+1, −</m:t>
                      </m:r>
                      <m:r>
                        <a:rPr lang="de-DE" sz="2000" i="1">
                          <a:solidFill>
                            <a:srgbClr val="0000CC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𝐼</m:t>
                      </m:r>
                      <m:r>
                        <a:rPr lang="de-DE" sz="2000" i="1">
                          <a:solidFill>
                            <a:srgbClr val="0000CC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+2, ⋯, +</m:t>
                      </m:r>
                      <m:r>
                        <a:rPr lang="de-DE" sz="2000" i="1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𝐼</m:t>
                      </m:r>
                    </m:oMath>
                  </m:oMathPara>
                </a14:m>
                <a:endParaRPr lang="en-US" sz="2000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feld 2">
                <a:extLst>
                  <a:ext uri="{FF2B5EF4-FFF2-40B4-BE49-F238E27FC236}">
                    <a16:creationId xmlns:a16="http://schemas.microsoft.com/office/drawing/2014/main" id="{46DBE56E-8574-B000-0B29-693B2D082C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267" y="1268460"/>
                <a:ext cx="5838642" cy="1973169"/>
              </a:xfrm>
              <a:prstGeom prst="rect">
                <a:avLst/>
              </a:prstGeom>
              <a:blipFill>
                <a:blip r:embed="rId3"/>
                <a:stretch>
                  <a:fillRect l="-1087" t="-1274" r="-17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934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A62537A0-06E3-E162-4D3A-DCC4FBCC5E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082" r="47833" b="23356"/>
          <a:stretch/>
        </p:blipFill>
        <p:spPr>
          <a:xfrm>
            <a:off x="343809" y="705843"/>
            <a:ext cx="4060994" cy="3391529"/>
          </a:xfrm>
          <a:prstGeom prst="rect">
            <a:avLst/>
          </a:prstGeom>
        </p:spPr>
      </p:pic>
      <p:sp>
        <p:nvSpPr>
          <p:cNvPr id="6" name="Text Box 5">
            <a:extLst>
              <a:ext uri="{FF2B5EF4-FFF2-40B4-BE49-F238E27FC236}">
                <a16:creationId xmlns:a16="http://schemas.microsoft.com/office/drawing/2014/main" id="{EC2C6B5A-A3B7-013D-6DC2-FC639891A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312348"/>
            <a:ext cx="9120405" cy="132846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A02B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it-IT" altLang="it-IT" sz="3200" dirty="0"/>
              <a:t>SHELL MODEL in </a:t>
            </a:r>
            <a:r>
              <a:rPr lang="it-IT" altLang="it-IT" sz="3200" dirty="0" err="1"/>
              <a:t>Atomic</a:t>
            </a:r>
            <a:r>
              <a:rPr lang="it-IT" altLang="it-IT" sz="3200" dirty="0"/>
              <a:t> </a:t>
            </a:r>
            <a:r>
              <a:rPr lang="it-IT" altLang="it-IT" sz="3200" dirty="0" err="1"/>
              <a:t>Physics</a:t>
            </a:r>
            <a:endParaRPr lang="it-IT" altLang="it-IT" sz="32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34C0E3C-DEE1-6126-3F89-D78DC7E327D9}"/>
              </a:ext>
            </a:extLst>
          </p:cNvPr>
          <p:cNvSpPr txBox="1"/>
          <p:nvPr/>
        </p:nvSpPr>
        <p:spPr>
          <a:xfrm>
            <a:off x="5845629" y="2258729"/>
            <a:ext cx="6228823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Dimensione atomica </a:t>
            </a:r>
            <a:r>
              <a:rPr lang="it-IT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decresce all’aumentare di </a:t>
            </a:r>
            <a:r>
              <a:rPr lang="it-IT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it-IT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a causa di maggiore attrazione di e da parte di carica nucleare</a:t>
            </a:r>
            <a:r>
              <a:rPr lang="it-IT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ed </a:t>
            </a:r>
            <a:r>
              <a:rPr lang="it-IT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 di legame</a:t>
            </a:r>
            <a:endParaRPr lang="it-IT" b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presentano </a:t>
            </a:r>
            <a:r>
              <a:rPr lang="it-IT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transizioni brusche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quando si passa al livello successivo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AE3AB4E-46B4-7CB7-3678-3E575C0917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067" t="58456"/>
          <a:stretch/>
        </p:blipFill>
        <p:spPr>
          <a:xfrm>
            <a:off x="6492135" y="3782108"/>
            <a:ext cx="4977801" cy="3004457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B77E4BE5-CD0A-2E42-E645-4DF0112607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65" t="14082" b="40315"/>
          <a:stretch/>
        </p:blipFill>
        <p:spPr>
          <a:xfrm>
            <a:off x="343809" y="4132982"/>
            <a:ext cx="4104557" cy="2725018"/>
          </a:xfrm>
          <a:prstGeom prst="rect">
            <a:avLst/>
          </a:prstGeom>
        </p:spPr>
      </p:pic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D80FC043-2C1F-420C-9AB6-D50A6BB344DF}"/>
              </a:ext>
            </a:extLst>
          </p:cNvPr>
          <p:cNvCxnSpPr>
            <a:cxnSpLocks/>
          </p:cNvCxnSpPr>
          <p:nvPr/>
        </p:nvCxnSpPr>
        <p:spPr>
          <a:xfrm flipH="1" flipV="1">
            <a:off x="7572375" y="3186113"/>
            <a:ext cx="614363" cy="1071562"/>
          </a:xfrm>
          <a:prstGeom prst="line">
            <a:avLst/>
          </a:prstGeom>
          <a:ln w="19050">
            <a:solidFill>
              <a:srgbClr val="0432FF"/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BD6BC344-79F4-7BFC-3A89-9CF2E1F69E49}"/>
              </a:ext>
            </a:extLst>
          </p:cNvPr>
          <p:cNvCxnSpPr>
            <a:cxnSpLocks/>
          </p:cNvCxnSpPr>
          <p:nvPr/>
        </p:nvCxnSpPr>
        <p:spPr>
          <a:xfrm flipV="1">
            <a:off x="4082143" y="2582139"/>
            <a:ext cx="1760603" cy="1863311"/>
          </a:xfrm>
          <a:prstGeom prst="line">
            <a:avLst/>
          </a:prstGeom>
          <a:ln w="25400">
            <a:solidFill>
              <a:srgbClr val="0432FF"/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820DF875-113D-4F3D-6044-24C72CA00F7D}"/>
              </a:ext>
            </a:extLst>
          </p:cNvPr>
          <p:cNvGrpSpPr/>
          <p:nvPr/>
        </p:nvGrpSpPr>
        <p:grpSpPr>
          <a:xfrm>
            <a:off x="6446811" y="335034"/>
            <a:ext cx="5647215" cy="1692771"/>
            <a:chOff x="6544785" y="302376"/>
            <a:chExt cx="5647215" cy="1692771"/>
          </a:xfrm>
        </p:grpSpPr>
        <p:sp>
          <p:nvSpPr>
            <p:cNvPr id="7" name="Textfeld 8">
              <a:extLst>
                <a:ext uri="{FF2B5EF4-FFF2-40B4-BE49-F238E27FC236}">
                  <a16:creationId xmlns:a16="http://schemas.microsoft.com/office/drawing/2014/main" id="{6E0C7B87-A8CF-F9B6-3E55-24F1F297A1C4}"/>
                </a:ext>
              </a:extLst>
            </p:cNvPr>
            <p:cNvSpPr txBox="1"/>
            <p:nvPr/>
          </p:nvSpPr>
          <p:spPr>
            <a:xfrm>
              <a:off x="6544785" y="302376"/>
              <a:ext cx="5647215" cy="1692771"/>
            </a:xfrm>
            <a:prstGeom prst="rect">
              <a:avLst/>
            </a:prstGeom>
            <a:noFill/>
            <a:ln w="158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Quantum Numbers:</a:t>
              </a:r>
            </a:p>
            <a:p>
              <a:pPr algn="ctr"/>
              <a:endParaRPr 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n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(principal)			</a:t>
              </a:r>
              <a:r>
                <a:rPr lang="en-US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1,2,3,…</a:t>
              </a:r>
            </a:p>
            <a:p>
              <a:r>
                <a:rPr lang="en-US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ℓ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(orbital angular momentum)              </a:t>
              </a:r>
              <a:r>
                <a:rPr lang="en-US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0, ..., n-1</a:t>
              </a:r>
            </a:p>
            <a:p>
              <a:r>
                <a:rPr lang="en-US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m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(magnetic, projection of ℓ on z)        </a:t>
              </a:r>
              <a:r>
                <a:rPr lang="en-US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ℓ  ≤ m  ≤ + ℓ</a:t>
              </a:r>
            </a:p>
            <a:p>
              <a:r>
                <a:rPr lang="en-US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s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(spin)                                         	  </a:t>
              </a:r>
              <a:r>
                <a:rPr lang="en-US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↑↓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or   </a:t>
              </a:r>
              <a:r>
                <a:rPr lang="en-US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+½ħ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-½ħ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ttangolo 17">
              <a:extLst>
                <a:ext uri="{FF2B5EF4-FFF2-40B4-BE49-F238E27FC236}">
                  <a16:creationId xmlns:a16="http://schemas.microsoft.com/office/drawing/2014/main" id="{2003D774-3D4F-2D75-145D-6D38AB7D6641}"/>
                </a:ext>
              </a:extLst>
            </p:cNvPr>
            <p:cNvSpPr/>
            <p:nvPr/>
          </p:nvSpPr>
          <p:spPr>
            <a:xfrm>
              <a:off x="7119257" y="335034"/>
              <a:ext cx="5004182" cy="1600438"/>
            </a:xfrm>
            <a:prstGeom prst="rect">
              <a:avLst/>
            </a:prstGeom>
            <a:noFill/>
            <a:ln w="31750">
              <a:solidFill>
                <a:srgbClr val="A02B9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9796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Segnaposto piè di pagina 3">
            <a:extLst>
              <a:ext uri="{FF2B5EF4-FFF2-40B4-BE49-F238E27FC236}">
                <a16:creationId xmlns:a16="http://schemas.microsoft.com/office/drawing/2014/main" id="{EF84C60D-2EE5-A14D-B9E1-54637B731DA2}"/>
              </a:ext>
            </a:extLst>
          </p:cNvPr>
          <p:cNvSpPr txBox="1">
            <a:spLocks/>
          </p:cNvSpPr>
          <p:nvPr/>
        </p:nvSpPr>
        <p:spPr bwMode="auto">
          <a:xfrm>
            <a:off x="2248630" y="6373587"/>
            <a:ext cx="3962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it-IT" altLang="it-IT" sz="1400" dirty="0">
                <a:solidFill>
                  <a:srgbClr val="FFFFFF"/>
                </a:solidFill>
                <a:latin typeface="Trebuchet MS" panose="020B0703020202090204" pitchFamily="34" charset="0"/>
              </a:rPr>
              <a:t>Prof. Angela Bracco</a:t>
            </a:r>
            <a:endParaRPr lang="it-IT" altLang="it-IT" sz="1400" dirty="0">
              <a:solidFill>
                <a:srgbClr val="000000"/>
              </a:solidFill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BF173863-87CA-6941-AE8D-A01D2AC3E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5" t="20483" r="19505" b="51781"/>
          <a:stretch>
            <a:fillRect/>
          </a:stretch>
        </p:blipFill>
        <p:spPr bwMode="auto">
          <a:xfrm>
            <a:off x="129716" y="774199"/>
            <a:ext cx="6696075" cy="1879600"/>
          </a:xfrm>
          <a:prstGeom prst="rect">
            <a:avLst/>
          </a:prstGeom>
          <a:noFill/>
          <a:ln w="38100" cap="rnd">
            <a:solidFill>
              <a:srgbClr val="FF33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052741D2-16D9-9440-A640-90E675750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90" r="2621" b="37354"/>
          <a:stretch>
            <a:fillRect/>
          </a:stretch>
        </p:blipFill>
        <p:spPr bwMode="auto">
          <a:xfrm>
            <a:off x="129717" y="2875074"/>
            <a:ext cx="8928100" cy="944562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FF892959-B738-684E-A314-FC35C702E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43" b="28931"/>
          <a:stretch>
            <a:fillRect/>
          </a:stretch>
        </p:blipFill>
        <p:spPr bwMode="auto">
          <a:xfrm>
            <a:off x="129717" y="3902029"/>
            <a:ext cx="7691437" cy="4318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C2FE81BA-3F35-264A-9E5E-4927D14B4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90" b="18066"/>
          <a:stretch>
            <a:fillRect/>
          </a:stretch>
        </p:blipFill>
        <p:spPr bwMode="auto">
          <a:xfrm>
            <a:off x="129716" y="4705401"/>
            <a:ext cx="7691438" cy="576262"/>
          </a:xfrm>
          <a:prstGeom prst="rect">
            <a:avLst/>
          </a:prstGeom>
          <a:noFill/>
          <a:ln w="9525">
            <a:solidFill>
              <a:srgbClr val="66FF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8134BA46-87B5-4F42-8A3F-04C844B37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76" t="80713" r="36346" b="9644"/>
          <a:stretch>
            <a:fillRect/>
          </a:stretch>
        </p:blipFill>
        <p:spPr bwMode="auto">
          <a:xfrm>
            <a:off x="2679241" y="5149764"/>
            <a:ext cx="2592387" cy="628650"/>
          </a:xfrm>
          <a:prstGeom prst="rect">
            <a:avLst/>
          </a:prstGeom>
          <a:noFill/>
          <a:ln w="38100">
            <a:solidFill>
              <a:srgbClr val="66FF33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66959B32-EC02-0C47-80E2-E205C50F9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82"/>
          <a:stretch>
            <a:fillRect/>
          </a:stretch>
        </p:blipFill>
        <p:spPr bwMode="auto">
          <a:xfrm>
            <a:off x="129717" y="5967461"/>
            <a:ext cx="7691437" cy="574675"/>
          </a:xfrm>
          <a:prstGeom prst="rect">
            <a:avLst/>
          </a:prstGeom>
          <a:noFill/>
          <a:ln w="9525">
            <a:solidFill>
              <a:srgbClr val="66FF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88C9E63-CAFE-BFCB-7B7C-5885BADB21B8}"/>
              </a:ext>
            </a:extLst>
          </p:cNvPr>
          <p:cNvSpPr txBox="1"/>
          <p:nvPr/>
        </p:nvSpPr>
        <p:spPr>
          <a:xfrm>
            <a:off x="2248630" y="2267248"/>
            <a:ext cx="819286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18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(due fermioni identici non possono avere gli stessi numeri quantici)</a:t>
            </a:r>
            <a:endParaRPr lang="en-GB" i="1" dirty="0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E78007BE-63EB-05B7-7C22-5C8BDCF78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312348"/>
            <a:ext cx="9120405" cy="132846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A02B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it-IT" altLang="it-IT" sz="3200" dirty="0"/>
              <a:t>SHELL MODEL in </a:t>
            </a:r>
            <a:r>
              <a:rPr lang="it-IT" altLang="it-IT" sz="3200" dirty="0" err="1"/>
              <a:t>Atomic</a:t>
            </a:r>
            <a:r>
              <a:rPr lang="it-IT" altLang="it-IT" sz="3200" dirty="0"/>
              <a:t> </a:t>
            </a:r>
            <a:r>
              <a:rPr lang="it-IT" altLang="it-IT" sz="3200" dirty="0" err="1"/>
              <a:t>Physics</a:t>
            </a:r>
            <a:endParaRPr lang="it-IT" altLang="it-IT" sz="3200" dirty="0"/>
          </a:p>
        </p:txBody>
      </p:sp>
      <p:cxnSp>
        <p:nvCxnSpPr>
          <p:cNvPr id="4" name="Connettore 1 3">
            <a:extLst>
              <a:ext uri="{FF2B5EF4-FFF2-40B4-BE49-F238E27FC236}">
                <a16:creationId xmlns:a16="http://schemas.microsoft.com/office/drawing/2014/main" id="{63CA2547-6432-00CC-A1AB-DADBF2C3E71E}"/>
              </a:ext>
            </a:extLst>
          </p:cNvPr>
          <p:cNvCxnSpPr/>
          <p:nvPr/>
        </p:nvCxnSpPr>
        <p:spPr>
          <a:xfrm>
            <a:off x="1828800" y="6287859"/>
            <a:ext cx="3200400" cy="0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4430273-3CE9-4701-E055-90EF28197BDF}"/>
              </a:ext>
            </a:extLst>
          </p:cNvPr>
          <p:cNvSpPr txBox="1"/>
          <p:nvPr/>
        </p:nvSpPr>
        <p:spPr>
          <a:xfrm>
            <a:off x="2143175" y="4321151"/>
            <a:ext cx="29146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sz="1400" i="1" dirty="0">
                <a:solidFill>
                  <a:srgbClr val="0432FF"/>
                </a:solidFill>
                <a:latin typeface="Dreaming Outloud Script Pro" panose="020F0502020204030204" pitchFamily="34" charset="0"/>
                <a:cs typeface="Dreaming Outloud Script Pro" panose="020F0502020204030204" pitchFamily="34" charset="0"/>
              </a:rPr>
              <a:t>l</a:t>
            </a:r>
            <a:r>
              <a:rPr lang="it-IT" sz="14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lettere= </a:t>
            </a:r>
            <a:r>
              <a:rPr lang="it-IT" sz="1400" i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t-IT" sz="14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400" i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sz="14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d, </a:t>
            </a:r>
            <a:r>
              <a:rPr lang="it-IT" sz="1400" i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sz="14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g, h, …) </a:t>
            </a:r>
            <a:endParaRPr lang="en-GB" sz="1400" i="1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29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8243655-1617-C951-A479-BE9187F6F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75" y="812277"/>
            <a:ext cx="12098849" cy="498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676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171D357-68B0-86D7-9CB2-626354F266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72"/>
          <a:stretch/>
        </p:blipFill>
        <p:spPr>
          <a:xfrm>
            <a:off x="1161143" y="1016119"/>
            <a:ext cx="9347200" cy="5565093"/>
          </a:xfrm>
          <a:prstGeom prst="rect">
            <a:avLst/>
          </a:prstGeom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15F890F5-D03C-4C35-8A54-833C1E37F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312348"/>
            <a:ext cx="9120405" cy="132846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A02B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it-IT" altLang="it-IT" sz="3200" dirty="0"/>
              <a:t>SHELL MODEL in </a:t>
            </a:r>
            <a:r>
              <a:rPr lang="it-IT" altLang="it-IT" sz="3200" dirty="0" err="1"/>
              <a:t>Atomic</a:t>
            </a:r>
            <a:r>
              <a:rPr lang="it-IT" altLang="it-IT" sz="3200" dirty="0"/>
              <a:t> </a:t>
            </a:r>
            <a:r>
              <a:rPr lang="it-IT" altLang="it-IT" sz="3200" dirty="0" err="1"/>
              <a:t>Physics</a:t>
            </a:r>
            <a:endParaRPr lang="it-IT" altLang="it-IT" sz="32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91A77FC-B1C4-6EE8-7C98-14C8008A1C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85" t="2147" r="2248" b="5784"/>
          <a:stretch/>
        </p:blipFill>
        <p:spPr>
          <a:xfrm>
            <a:off x="1683657" y="1265491"/>
            <a:ext cx="8824686" cy="5452881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1ED1C56-B95B-22A4-84AE-19D211D27230}"/>
              </a:ext>
            </a:extLst>
          </p:cNvPr>
          <p:cNvSpPr txBox="1"/>
          <p:nvPr/>
        </p:nvSpPr>
        <p:spPr>
          <a:xfrm>
            <a:off x="1451429" y="715368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Gruppo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54BBD64-2E5B-946F-37C7-26ADC28DA743}"/>
              </a:ext>
            </a:extLst>
          </p:cNvPr>
          <p:cNvSpPr txBox="1"/>
          <p:nvPr/>
        </p:nvSpPr>
        <p:spPr>
          <a:xfrm>
            <a:off x="9888095" y="481999"/>
            <a:ext cx="7697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solidFill>
                  <a:srgbClr val="FF0000"/>
                </a:solidFill>
              </a:rPr>
              <a:t>Gas </a:t>
            </a:r>
          </a:p>
          <a:p>
            <a:r>
              <a:rPr lang="it-IT" i="1" dirty="0">
                <a:solidFill>
                  <a:srgbClr val="FF0000"/>
                </a:solidFill>
              </a:rPr>
              <a:t>Nobili</a:t>
            </a: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140289C7-A01C-B189-199A-38C197136A35}"/>
              </a:ext>
            </a:extLst>
          </p:cNvPr>
          <p:cNvSpPr/>
          <p:nvPr/>
        </p:nvSpPr>
        <p:spPr>
          <a:xfrm>
            <a:off x="9905238" y="1265490"/>
            <a:ext cx="752620" cy="43270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BD0A903-594F-9DFF-54AA-90717883597E}"/>
              </a:ext>
            </a:extLst>
          </p:cNvPr>
          <p:cNvSpPr txBox="1"/>
          <p:nvPr/>
        </p:nvSpPr>
        <p:spPr>
          <a:xfrm>
            <a:off x="128452" y="2010050"/>
            <a:ext cx="17765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Periodo </a:t>
            </a:r>
            <a:r>
              <a:rPr lang="it-IT" sz="28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 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è il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numero</a:t>
            </a:r>
          </a:p>
          <a:p>
            <a:r>
              <a:rPr lang="it-IT" sz="2000" b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della </a:t>
            </a:r>
          </a:p>
          <a:p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shell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136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94E66-CDE6-E9C5-C1B4-0CF44BD59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C5893E4-93C8-D7D3-2857-E71CB56AA4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972"/>
          <a:stretch/>
        </p:blipFill>
        <p:spPr>
          <a:xfrm>
            <a:off x="1161143" y="1016119"/>
            <a:ext cx="9347200" cy="5565093"/>
          </a:xfrm>
          <a:prstGeom prst="rect">
            <a:avLst/>
          </a:prstGeom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AEB0AE43-7126-9A05-3732-71CAE9B11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312348"/>
            <a:ext cx="9120405" cy="132846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A02B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it-IT" altLang="it-IT" sz="3200" dirty="0"/>
              <a:t>SHELL MODEL in </a:t>
            </a:r>
            <a:r>
              <a:rPr lang="it-IT" altLang="it-IT" sz="3200" dirty="0" err="1"/>
              <a:t>Atomic</a:t>
            </a:r>
            <a:r>
              <a:rPr lang="it-IT" altLang="it-IT" sz="3200" dirty="0"/>
              <a:t> </a:t>
            </a:r>
            <a:r>
              <a:rPr lang="it-IT" altLang="it-IT" sz="3200" dirty="0" err="1"/>
              <a:t>Physics</a:t>
            </a:r>
            <a:endParaRPr lang="it-IT" altLang="it-IT" sz="32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FA547E1-4E17-BEF7-73E4-F5FFCBDF9231}"/>
              </a:ext>
            </a:extLst>
          </p:cNvPr>
          <p:cNvSpPr txBox="1"/>
          <p:nvPr/>
        </p:nvSpPr>
        <p:spPr>
          <a:xfrm>
            <a:off x="128452" y="2010050"/>
            <a:ext cx="17765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Periodo </a:t>
            </a:r>
            <a:r>
              <a:rPr lang="it-IT" sz="28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 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è il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numero</a:t>
            </a:r>
          </a:p>
          <a:p>
            <a:r>
              <a:rPr lang="it-IT" sz="2000" b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della </a:t>
            </a:r>
          </a:p>
          <a:p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shell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16BFF96C-BE3C-C769-DCF0-597DA146BD8B}"/>
              </a:ext>
            </a:extLst>
          </p:cNvPr>
          <p:cNvSpPr/>
          <p:nvPr/>
        </p:nvSpPr>
        <p:spPr>
          <a:xfrm>
            <a:off x="9791301" y="1016118"/>
            <a:ext cx="752620" cy="43270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8C30213-857C-CA98-3BB5-29B0A2B3D0B9}"/>
              </a:ext>
            </a:extLst>
          </p:cNvPr>
          <p:cNvSpPr txBox="1"/>
          <p:nvPr/>
        </p:nvSpPr>
        <p:spPr>
          <a:xfrm>
            <a:off x="1451429" y="715368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Gruppo 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</a:t>
            </a:r>
            <a:endParaRPr lang="it-IT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D6B7127-0F08-CE20-71AB-0220CE20ABAD}"/>
              </a:ext>
            </a:extLst>
          </p:cNvPr>
          <p:cNvSpPr txBox="1"/>
          <p:nvPr/>
        </p:nvSpPr>
        <p:spPr>
          <a:xfrm>
            <a:off x="9888095" y="481999"/>
            <a:ext cx="7697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solidFill>
                  <a:srgbClr val="FF0000"/>
                </a:solidFill>
              </a:rPr>
              <a:t>Gas </a:t>
            </a:r>
          </a:p>
          <a:p>
            <a:r>
              <a:rPr lang="it-IT" i="1" dirty="0">
                <a:solidFill>
                  <a:srgbClr val="FF0000"/>
                </a:solidFill>
              </a:rPr>
              <a:t>Nobili</a:t>
            </a:r>
          </a:p>
        </p:txBody>
      </p:sp>
    </p:spTree>
    <p:extLst>
      <p:ext uri="{BB962C8B-B14F-4D97-AF65-F5344CB8AC3E}">
        <p14:creationId xmlns:p14="http://schemas.microsoft.com/office/powerpoint/2010/main" val="1681419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59211-6D3B-1989-FC17-B120AD3D0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F6C587D3-F0E2-69BF-695A-DDDD67BF56FE}"/>
              </a:ext>
            </a:extLst>
          </p:cNvPr>
          <p:cNvSpPr/>
          <p:nvPr/>
        </p:nvSpPr>
        <p:spPr>
          <a:xfrm>
            <a:off x="249382" y="720436"/>
            <a:ext cx="11734800" cy="40588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29">
                <a:extLst>
                  <a:ext uri="{FF2B5EF4-FFF2-40B4-BE49-F238E27FC236}">
                    <a16:creationId xmlns:a16="http://schemas.microsoft.com/office/drawing/2014/main" id="{1F984333-7B38-504D-EDC8-37A8829EF640}"/>
                  </a:ext>
                </a:extLst>
              </p:cNvPr>
              <p:cNvSpPr txBox="1"/>
              <p:nvPr/>
            </p:nvSpPr>
            <p:spPr>
              <a:xfrm>
                <a:off x="374695" y="5106711"/>
                <a:ext cx="5206875" cy="1500347"/>
              </a:xfrm>
              <a:prstGeom prst="rect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protons and neutrons 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have </a:t>
                </a:r>
                <a:r>
                  <a:rPr lang="en-US" sz="24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ℓ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:r>
                  <a:rPr lang="en-US" sz="24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</a:p>
              <a:p>
                <a:endParaRPr lang="en-US" sz="8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total angular momentum: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de-DE" sz="2400" b="0" i="1" smtClean="0">
                            <a:solidFill>
                              <a:srgbClr val="0000CC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𝑗</m:t>
                        </m:r>
                      </m:e>
                    </m:acc>
                    <m:r>
                      <a:rPr lang="de-DE" sz="2400" b="0" i="1" smtClean="0">
                        <a:solidFill>
                          <a:srgbClr val="0000CC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de-DE" sz="2400" b="0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de-DE" sz="2400" b="0" i="1" smtClean="0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ℓ</m:t>
                        </m:r>
                      </m:e>
                    </m:acc>
                    <m:r>
                      <a:rPr lang="de-DE" sz="2400" b="0" i="1" smtClean="0">
                        <a:solidFill>
                          <a:srgbClr val="0000CC"/>
                        </a:solidFill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sz="2400" b="0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de-DE" sz="2400" b="0" i="1" smtClean="0">
                            <a:solidFill>
                              <a:srgbClr val="0000CC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acc>
                  </m:oMath>
                </a14:m>
                <a:endParaRPr lang="en-US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total nuclear spin: </a:t>
                </a:r>
                <a14:m>
                  <m:oMath xmlns:m="http://schemas.openxmlformats.org/officeDocument/2006/math">
                    <m:r>
                      <a:rPr lang="de-DE" sz="2400" b="0" i="1" smtClean="0">
                        <a:solidFill>
                          <a:srgbClr val="0000CC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𝐼</m:t>
                    </m:r>
                    <m:r>
                      <a:rPr lang="de-DE" sz="2400" b="0" i="1" smtClean="0">
                        <a:solidFill>
                          <a:srgbClr val="0000CC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de-DE" sz="2400" b="0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de-DE" sz="2400" b="0" i="1" smtClean="0">
                            <a:solidFill>
                              <a:srgbClr val="0000CC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𝑗</m:t>
                        </m:r>
                      </m:e>
                    </m:nary>
                  </m:oMath>
                </a14:m>
                <a:endParaRPr lang="en-US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feld 29">
                <a:extLst>
                  <a:ext uri="{FF2B5EF4-FFF2-40B4-BE49-F238E27FC236}">
                    <a16:creationId xmlns:a16="http://schemas.microsoft.com/office/drawing/2014/main" id="{1F984333-7B38-504D-EDC8-37A8829EF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95" y="5106711"/>
                <a:ext cx="5206875" cy="1500347"/>
              </a:xfrm>
              <a:prstGeom prst="rect">
                <a:avLst/>
              </a:prstGeom>
              <a:blipFill>
                <a:blip r:embed="rId2"/>
                <a:stretch>
                  <a:fillRect l="-1453" t="-2479" r="-726" b="-57025"/>
                </a:stretch>
              </a:blipFill>
              <a:ln w="158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magine 7">
            <a:extLst>
              <a:ext uri="{FF2B5EF4-FFF2-40B4-BE49-F238E27FC236}">
                <a16:creationId xmlns:a16="http://schemas.microsoft.com/office/drawing/2014/main" id="{311BB524-1A72-BF3F-B331-3F7AC93472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11" r="74993" b="4717"/>
          <a:stretch/>
        </p:blipFill>
        <p:spPr>
          <a:xfrm>
            <a:off x="3625587" y="1089285"/>
            <a:ext cx="2324318" cy="347971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9D75E24-BB74-BE5B-3A28-1668EA7F8D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327" r="35291"/>
          <a:stretch/>
        </p:blipFill>
        <p:spPr>
          <a:xfrm>
            <a:off x="6116782" y="1076795"/>
            <a:ext cx="2736426" cy="348341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866F3892-1A85-7623-4DCE-6963AAECAE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543"/>
          <a:stretch/>
        </p:blipFill>
        <p:spPr>
          <a:xfrm>
            <a:off x="9080879" y="1076795"/>
            <a:ext cx="2736426" cy="3504695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5632286-6BCC-1C32-DB50-4AB5B090D8AD}"/>
              </a:ext>
            </a:extLst>
          </p:cNvPr>
          <p:cNvSpPr txBox="1"/>
          <p:nvPr/>
        </p:nvSpPr>
        <p:spPr>
          <a:xfrm>
            <a:off x="0" y="-3153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err="1">
                <a:solidFill>
                  <a:srgbClr val="800080"/>
                </a:solidFill>
              </a:rPr>
              <a:t>Evolution</a:t>
            </a:r>
            <a:r>
              <a:rPr lang="it-IT" sz="3200" b="1" dirty="0">
                <a:solidFill>
                  <a:srgbClr val="800080"/>
                </a:solidFill>
              </a:rPr>
              <a:t> of the picture of the </a:t>
            </a:r>
            <a:r>
              <a:rPr lang="it-IT" sz="3200" b="1" dirty="0" err="1">
                <a:solidFill>
                  <a:srgbClr val="800080"/>
                </a:solidFill>
              </a:rPr>
              <a:t>atomic</a:t>
            </a:r>
            <a:r>
              <a:rPr lang="it-IT" sz="3200" b="1" dirty="0">
                <a:solidFill>
                  <a:srgbClr val="800080"/>
                </a:solidFill>
              </a:rPr>
              <a:t> </a:t>
            </a:r>
            <a:r>
              <a:rPr lang="it-IT" sz="3200" b="1" dirty="0" err="1">
                <a:solidFill>
                  <a:srgbClr val="800080"/>
                </a:solidFill>
              </a:rPr>
              <a:t>structure</a:t>
            </a:r>
            <a:endParaRPr lang="it-IT" sz="2800" dirty="0">
              <a:solidFill>
                <a:srgbClr val="800080"/>
              </a:solidFill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001F0E76-931D-27A0-5678-7CB8BE7EA1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695" y="1248671"/>
            <a:ext cx="2957350" cy="3110979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3BB78F9-BF24-1B84-78A2-5A6AF6A62E84}"/>
              </a:ext>
            </a:extLst>
          </p:cNvPr>
          <p:cNvSpPr txBox="1"/>
          <p:nvPr/>
        </p:nvSpPr>
        <p:spPr>
          <a:xfrm>
            <a:off x="6087149" y="5027003"/>
            <a:ext cx="5867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similar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picture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holds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for</a:t>
            </a:r>
          </a:p>
          <a:p>
            <a:pPr algn="ctr"/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2400" b="1" dirty="0" err="1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atomic</a:t>
            </a:r>
            <a:r>
              <a:rPr lang="it-IT" sz="2400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1" dirty="0" err="1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nucleus</a:t>
            </a:r>
            <a:endParaRPr lang="it-IT" sz="2400" b="1" dirty="0">
              <a:solidFill>
                <a:srgbClr val="0432FF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made of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protons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neutrons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located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orbitals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946906F8-D5A0-7A02-5B6F-2F971E87517E}"/>
              </a:ext>
            </a:extLst>
          </p:cNvPr>
          <p:cNvCxnSpPr>
            <a:cxnSpLocks/>
          </p:cNvCxnSpPr>
          <p:nvPr/>
        </p:nvCxnSpPr>
        <p:spPr>
          <a:xfrm>
            <a:off x="5223164" y="4198369"/>
            <a:ext cx="1578148" cy="1052504"/>
          </a:xfrm>
          <a:prstGeom prst="line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8B4059F4-E417-C7DA-9D96-C075C90CDB20}"/>
              </a:ext>
            </a:extLst>
          </p:cNvPr>
          <p:cNvCxnSpPr>
            <a:cxnSpLocks/>
          </p:cNvCxnSpPr>
          <p:nvPr/>
        </p:nvCxnSpPr>
        <p:spPr>
          <a:xfrm>
            <a:off x="7510427" y="4198369"/>
            <a:ext cx="442082" cy="856712"/>
          </a:xfrm>
          <a:prstGeom prst="line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1 18">
            <a:extLst>
              <a:ext uri="{FF2B5EF4-FFF2-40B4-BE49-F238E27FC236}">
                <a16:creationId xmlns:a16="http://schemas.microsoft.com/office/drawing/2014/main" id="{048A3678-77BA-FBAC-6708-3F1381239008}"/>
              </a:ext>
            </a:extLst>
          </p:cNvPr>
          <p:cNvCxnSpPr>
            <a:cxnSpLocks/>
          </p:cNvCxnSpPr>
          <p:nvPr/>
        </p:nvCxnSpPr>
        <p:spPr>
          <a:xfrm flipH="1">
            <a:off x="9462655" y="4436965"/>
            <a:ext cx="561059" cy="618116"/>
          </a:xfrm>
          <a:prstGeom prst="line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FEEE1B09-833F-F17F-A4BA-60952AE6CE5F}"/>
              </a:ext>
            </a:extLst>
          </p:cNvPr>
          <p:cNvSpPr txBox="1"/>
          <p:nvPr/>
        </p:nvSpPr>
        <p:spPr>
          <a:xfrm>
            <a:off x="7712666" y="724934"/>
            <a:ext cx="27364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u="none" strike="noStrike" dirty="0" err="1">
                <a:solidFill>
                  <a:srgbClr val="80008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wave</a:t>
            </a:r>
            <a:r>
              <a:rPr lang="it-IT" b="1" u="none" strike="noStrike" dirty="0">
                <a:solidFill>
                  <a:srgbClr val="80008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–</a:t>
            </a:r>
            <a:r>
              <a:rPr lang="it-IT" b="1" u="none" strike="noStrike" dirty="0" err="1">
                <a:solidFill>
                  <a:srgbClr val="80008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particle</a:t>
            </a:r>
            <a:r>
              <a:rPr lang="it-IT" b="1" u="none" strike="noStrike" dirty="0">
                <a:solidFill>
                  <a:srgbClr val="80008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it-IT" b="1" u="none" strike="noStrike" dirty="0" err="1">
                <a:solidFill>
                  <a:srgbClr val="80008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duality</a:t>
            </a:r>
            <a:endParaRPr lang="en-GB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6683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ttangolo 114">
            <a:extLst>
              <a:ext uri="{FF2B5EF4-FFF2-40B4-BE49-F238E27FC236}">
                <a16:creationId xmlns:a16="http://schemas.microsoft.com/office/drawing/2014/main" id="{FD8E037D-3CF8-F2DD-CE98-93BAEFD05ED2}"/>
              </a:ext>
            </a:extLst>
          </p:cNvPr>
          <p:cNvSpPr/>
          <p:nvPr/>
        </p:nvSpPr>
        <p:spPr>
          <a:xfrm>
            <a:off x="10031279" y="3251183"/>
            <a:ext cx="1548822" cy="2452628"/>
          </a:xfrm>
          <a:prstGeom prst="rect">
            <a:avLst/>
          </a:prstGeom>
          <a:solidFill>
            <a:srgbClr val="FFFF00">
              <a:alpha val="5537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3">
            <a:extLst>
              <a:ext uri="{FF2B5EF4-FFF2-40B4-BE49-F238E27FC236}">
                <a16:creationId xmlns:a16="http://schemas.microsoft.com/office/drawing/2014/main" id="{BCD37333-2218-2538-E9F2-47C6DF181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75717" y="4321411"/>
            <a:ext cx="846692" cy="52322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 sz="2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3" name="Picture 4" descr="bindungsenergie">
            <a:extLst>
              <a:ext uri="{FF2B5EF4-FFF2-40B4-BE49-F238E27FC236}">
                <a16:creationId xmlns:a16="http://schemas.microsoft.com/office/drawing/2014/main" id="{87FC0C52-36AF-0F75-9F39-E1AFC4BC9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909" y="2339135"/>
            <a:ext cx="6578600" cy="433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ctangle 5">
            <a:extLst>
              <a:ext uri="{FF2B5EF4-FFF2-40B4-BE49-F238E27FC236}">
                <a16:creationId xmlns:a16="http://schemas.microsoft.com/office/drawing/2014/main" id="{914E9454-556C-FCD7-30FA-C2D034D5B1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589709" y="2339135"/>
            <a:ext cx="5688013" cy="13652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Rectangle 6">
            <a:extLst>
              <a:ext uri="{FF2B5EF4-FFF2-40B4-BE49-F238E27FC236}">
                <a16:creationId xmlns:a16="http://schemas.microsoft.com/office/drawing/2014/main" id="{73DA7D3C-9726-AF76-AC59-7B5701EEBB8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589709" y="2202610"/>
            <a:ext cx="5688013" cy="136525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Rectangle 7">
            <a:extLst>
              <a:ext uri="{FF2B5EF4-FFF2-40B4-BE49-F238E27FC236}">
                <a16:creationId xmlns:a16="http://schemas.microsoft.com/office/drawing/2014/main" id="{D2782327-78DA-5EB1-FB80-0FB4E513026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85084" y="2339135"/>
            <a:ext cx="69850" cy="617538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Rectangle 8">
            <a:extLst>
              <a:ext uri="{FF2B5EF4-FFF2-40B4-BE49-F238E27FC236}">
                <a16:creationId xmlns:a16="http://schemas.microsoft.com/office/drawing/2014/main" id="{18C382E0-C08E-1743-4312-5968ABC3C2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7397" y="2613773"/>
            <a:ext cx="547687" cy="2047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id="{812DD4CE-7F81-0974-97CC-06523A9044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54934" y="2545510"/>
            <a:ext cx="547688" cy="2047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Rectangle 10">
            <a:extLst>
              <a:ext uri="{FF2B5EF4-FFF2-40B4-BE49-F238E27FC236}">
                <a16:creationId xmlns:a16="http://schemas.microsoft.com/office/drawing/2014/main" id="{A8CE4A91-7743-A1E8-29AF-D96EB60B22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02622" y="2613773"/>
            <a:ext cx="547687" cy="2047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Rectangle 11">
            <a:extLst>
              <a:ext uri="{FF2B5EF4-FFF2-40B4-BE49-F238E27FC236}">
                <a16:creationId xmlns:a16="http://schemas.microsoft.com/office/drawing/2014/main" id="{6D82104B-BF9F-F564-0EEA-4AE5D79DBE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67847" y="3436098"/>
            <a:ext cx="547687" cy="2047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Text Box 12">
            <a:extLst>
              <a:ext uri="{FF2B5EF4-FFF2-40B4-BE49-F238E27FC236}">
                <a16:creationId xmlns:a16="http://schemas.microsoft.com/office/drawing/2014/main" id="{20B6DBDA-8985-BCB6-E29F-750F898711EE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548559" y="3093198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e-DE" b="1" i="1">
                <a:solidFill>
                  <a:srgbClr val="333399"/>
                </a:solidFill>
                <a:latin typeface="Calibri"/>
                <a:cs typeface="Arial" charset="0"/>
              </a:rPr>
              <a:t>28</a:t>
            </a:r>
            <a:endParaRPr lang="de-DE" altLang="de-DE" b="1" i="1">
              <a:solidFill>
                <a:srgbClr val="333399"/>
              </a:solidFill>
              <a:latin typeface="Calibri"/>
              <a:cs typeface="Arial" charset="0"/>
            </a:endParaRPr>
          </a:p>
        </p:txBody>
      </p:sp>
      <p:sp>
        <p:nvSpPr>
          <p:cNvPr id="52" name="Text Box 13">
            <a:extLst>
              <a:ext uri="{FF2B5EF4-FFF2-40B4-BE49-F238E27FC236}">
                <a16:creationId xmlns:a16="http://schemas.microsoft.com/office/drawing/2014/main" id="{61463610-7B0B-4DC6-2E1B-6FF7132FE329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685084" y="329957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e-DE" b="1" i="1">
                <a:solidFill>
                  <a:srgbClr val="333399"/>
                </a:solidFill>
                <a:latin typeface="Calibri"/>
                <a:cs typeface="Arial" charset="0"/>
              </a:rPr>
              <a:t>28</a:t>
            </a:r>
            <a:endParaRPr lang="de-DE" altLang="de-DE" b="1" i="1">
              <a:solidFill>
                <a:srgbClr val="333399"/>
              </a:solidFill>
              <a:latin typeface="Calibri"/>
              <a:cs typeface="Arial" charset="0"/>
            </a:endParaRPr>
          </a:p>
        </p:txBody>
      </p:sp>
      <p:sp>
        <p:nvSpPr>
          <p:cNvPr id="53" name="Text Box 14">
            <a:extLst>
              <a:ext uri="{FF2B5EF4-FFF2-40B4-BE49-F238E27FC236}">
                <a16:creationId xmlns:a16="http://schemas.microsoft.com/office/drawing/2014/main" id="{1BE4B6B6-33A7-6C22-C8E8-B5F34ED17D91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5234359" y="329957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e-DE" b="1" i="1">
                <a:solidFill>
                  <a:srgbClr val="333399"/>
                </a:solidFill>
                <a:latin typeface="Calibri"/>
                <a:cs typeface="Arial" charset="0"/>
              </a:rPr>
              <a:t>50</a:t>
            </a:r>
            <a:endParaRPr lang="de-DE" altLang="de-DE" b="1" i="1">
              <a:solidFill>
                <a:srgbClr val="333399"/>
              </a:solidFill>
              <a:latin typeface="Calibri"/>
              <a:cs typeface="Arial" charset="0"/>
            </a:endParaRPr>
          </a:p>
        </p:txBody>
      </p:sp>
      <p:sp>
        <p:nvSpPr>
          <p:cNvPr id="54" name="Text Box 15">
            <a:extLst>
              <a:ext uri="{FF2B5EF4-FFF2-40B4-BE49-F238E27FC236}">
                <a16:creationId xmlns:a16="http://schemas.microsoft.com/office/drawing/2014/main" id="{92F5003C-7517-1D01-F276-4304EA304A96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5918572" y="3710735"/>
            <a:ext cx="438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e-DE" b="1" i="1">
                <a:solidFill>
                  <a:srgbClr val="333399"/>
                </a:solidFill>
                <a:latin typeface="Calibri"/>
                <a:cs typeface="Arial" charset="0"/>
              </a:rPr>
              <a:t>50</a:t>
            </a:r>
            <a:endParaRPr lang="de-DE" altLang="de-DE" b="1" i="1">
              <a:solidFill>
                <a:srgbClr val="333399"/>
              </a:solidFill>
              <a:latin typeface="Calibri"/>
              <a:cs typeface="Arial" charset="0"/>
            </a:endParaRPr>
          </a:p>
        </p:txBody>
      </p:sp>
      <p:sp>
        <p:nvSpPr>
          <p:cNvPr id="55" name="Text Box 16">
            <a:extLst>
              <a:ext uri="{FF2B5EF4-FFF2-40B4-BE49-F238E27FC236}">
                <a16:creationId xmlns:a16="http://schemas.microsoft.com/office/drawing/2014/main" id="{D903D46B-F0BE-18F3-EE20-A1CEACCDC696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6331322" y="4121898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e-DE" b="1" i="1">
                <a:solidFill>
                  <a:srgbClr val="333399"/>
                </a:solidFill>
                <a:latin typeface="Calibri"/>
                <a:cs typeface="Arial" charset="0"/>
              </a:rPr>
              <a:t>82</a:t>
            </a:r>
            <a:endParaRPr lang="de-DE" altLang="de-DE" b="1" i="1">
              <a:solidFill>
                <a:srgbClr val="333399"/>
              </a:solidFill>
              <a:latin typeface="Calibri"/>
              <a:cs typeface="Arial" charset="0"/>
            </a:endParaRPr>
          </a:p>
        </p:txBody>
      </p:sp>
      <p:sp>
        <p:nvSpPr>
          <p:cNvPr id="56" name="Text Box 17">
            <a:extLst>
              <a:ext uri="{FF2B5EF4-FFF2-40B4-BE49-F238E27FC236}">
                <a16:creationId xmlns:a16="http://schemas.microsoft.com/office/drawing/2014/main" id="{389F3685-765D-BCB7-BE63-26E21A77E024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906122" y="5491910"/>
            <a:ext cx="438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e-DE" b="1" i="1">
                <a:solidFill>
                  <a:srgbClr val="333399"/>
                </a:solidFill>
                <a:latin typeface="Calibri"/>
                <a:cs typeface="Arial" charset="0"/>
              </a:rPr>
              <a:t>82</a:t>
            </a:r>
            <a:endParaRPr lang="de-DE" altLang="de-DE" b="1" i="1">
              <a:solidFill>
                <a:srgbClr val="333399"/>
              </a:solidFill>
              <a:latin typeface="Calibri"/>
              <a:cs typeface="Arial" charset="0"/>
            </a:endParaRPr>
          </a:p>
        </p:txBody>
      </p:sp>
      <p:sp>
        <p:nvSpPr>
          <p:cNvPr id="57" name="Text Box 18">
            <a:extLst>
              <a:ext uri="{FF2B5EF4-FFF2-40B4-BE49-F238E27FC236}">
                <a16:creationId xmlns:a16="http://schemas.microsoft.com/office/drawing/2014/main" id="{39E3C853-78CC-DD89-C580-47A50586F30A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701334" y="5217273"/>
            <a:ext cx="565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e-DE" b="1" i="1">
                <a:solidFill>
                  <a:srgbClr val="333399"/>
                </a:solidFill>
                <a:latin typeface="Calibri"/>
                <a:cs typeface="Arial" charset="0"/>
              </a:rPr>
              <a:t>126</a:t>
            </a:r>
            <a:endParaRPr lang="de-DE" altLang="de-DE" b="1" i="1">
              <a:solidFill>
                <a:srgbClr val="333399"/>
              </a:solidFill>
              <a:latin typeface="Calibri"/>
              <a:cs typeface="Arial" charset="0"/>
            </a:endParaRPr>
          </a:p>
        </p:txBody>
      </p:sp>
      <p:sp>
        <p:nvSpPr>
          <p:cNvPr id="58" name="Rectangle 19">
            <a:extLst>
              <a:ext uri="{FF2B5EF4-FFF2-40B4-BE49-F238E27FC236}">
                <a16:creationId xmlns:a16="http://schemas.microsoft.com/office/drawing/2014/main" id="{BB662753-C79D-6EC4-251C-11E908908C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88422" y="3093198"/>
            <a:ext cx="547687" cy="2063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Rectangle 20">
            <a:extLst>
              <a:ext uri="{FF2B5EF4-FFF2-40B4-BE49-F238E27FC236}">
                <a16:creationId xmlns:a16="http://schemas.microsoft.com/office/drawing/2014/main" id="{F4B9EF43-8C4F-D1A3-1C68-685759837F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975972" y="4326685"/>
            <a:ext cx="547687" cy="4794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Rectangle 21">
            <a:extLst>
              <a:ext uri="{FF2B5EF4-FFF2-40B4-BE49-F238E27FC236}">
                <a16:creationId xmlns:a16="http://schemas.microsoft.com/office/drawing/2014/main" id="{7A27F1FD-225F-6EC8-5607-3C3F2CB6AE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91459" y="2407398"/>
            <a:ext cx="68263" cy="549275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Rectangle 22">
            <a:extLst>
              <a:ext uri="{FF2B5EF4-FFF2-40B4-BE49-F238E27FC236}">
                <a16:creationId xmlns:a16="http://schemas.microsoft.com/office/drawing/2014/main" id="{79B4032C-4FF9-B99E-508A-CAD67B36A40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39147" y="2339135"/>
            <a:ext cx="68262" cy="685800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Rectangle 23">
            <a:extLst>
              <a:ext uri="{FF2B5EF4-FFF2-40B4-BE49-F238E27FC236}">
                <a16:creationId xmlns:a16="http://schemas.microsoft.com/office/drawing/2014/main" id="{37FCE3A3-622B-80E4-4342-74E5FCF6ED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24947" y="2407398"/>
            <a:ext cx="68262" cy="1096962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Rectangle 24">
            <a:extLst>
              <a:ext uri="{FF2B5EF4-FFF2-40B4-BE49-F238E27FC236}">
                <a16:creationId xmlns:a16="http://schemas.microsoft.com/office/drawing/2014/main" id="{4FCE0B36-D2CD-7DEB-CD4A-C020D383A8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604372" y="2339135"/>
            <a:ext cx="68262" cy="1508125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Rectangle 25">
            <a:extLst>
              <a:ext uri="{FF2B5EF4-FFF2-40B4-BE49-F238E27FC236}">
                <a16:creationId xmlns:a16="http://schemas.microsoft.com/office/drawing/2014/main" id="{F129710A-8A31-AC47-AEA3-570CE703E8B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044234" y="2339135"/>
            <a:ext cx="68263" cy="2673350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Rectangle 26">
            <a:extLst>
              <a:ext uri="{FF2B5EF4-FFF2-40B4-BE49-F238E27FC236}">
                <a16:creationId xmlns:a16="http://schemas.microsoft.com/office/drawing/2014/main" id="{0EA5D391-3AA7-37A2-201A-91EECC19F6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112497" y="2407398"/>
            <a:ext cx="68262" cy="2605087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Text Box 27">
            <a:extLst>
              <a:ext uri="{FF2B5EF4-FFF2-40B4-BE49-F238E27FC236}">
                <a16:creationId xmlns:a16="http://schemas.microsoft.com/office/drawing/2014/main" id="{DC4ACD20-9FC9-AF6B-7FAB-188BCFEA3E3F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277722" y="2064498"/>
            <a:ext cx="9620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e-DE" sz="1600" b="1" i="1">
                <a:solidFill>
                  <a:srgbClr val="333399"/>
                </a:solidFill>
                <a:latin typeface="Calibri"/>
                <a:cs typeface="Arial" charset="0"/>
              </a:rPr>
              <a:t>Neutron</a:t>
            </a:r>
            <a:endParaRPr lang="de-DE" altLang="de-DE" sz="1600" b="1" i="1">
              <a:solidFill>
                <a:srgbClr val="333399"/>
              </a:solidFill>
              <a:latin typeface="Calibri"/>
              <a:cs typeface="Arial" charset="0"/>
            </a:endParaRPr>
          </a:p>
        </p:txBody>
      </p:sp>
      <p:sp>
        <p:nvSpPr>
          <p:cNvPr id="67" name="Text Box 28">
            <a:extLst>
              <a:ext uri="{FF2B5EF4-FFF2-40B4-BE49-F238E27FC236}">
                <a16:creationId xmlns:a16="http://schemas.microsoft.com/office/drawing/2014/main" id="{ABBBF9E5-D5B3-99E7-4E93-A4EAE1BBFC03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277722" y="2270873"/>
            <a:ext cx="838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e-DE" sz="1600" b="1" i="1">
                <a:solidFill>
                  <a:srgbClr val="333399"/>
                </a:solidFill>
                <a:latin typeface="Calibri"/>
                <a:cs typeface="Arial" charset="0"/>
              </a:rPr>
              <a:t>Proton</a:t>
            </a:r>
            <a:endParaRPr lang="de-DE" altLang="de-DE" sz="1600" b="1" i="1">
              <a:solidFill>
                <a:srgbClr val="333399"/>
              </a:solidFill>
              <a:latin typeface="Calibri"/>
              <a:cs typeface="Arial" charset="0"/>
            </a:endParaRPr>
          </a:p>
        </p:txBody>
      </p:sp>
      <p:sp>
        <p:nvSpPr>
          <p:cNvPr id="68" name="Text Box 29">
            <a:extLst>
              <a:ext uri="{FF2B5EF4-FFF2-40B4-BE49-F238E27FC236}">
                <a16:creationId xmlns:a16="http://schemas.microsoft.com/office/drawing/2014/main" id="{4FC697BB-5120-ED8C-F526-57E934778B94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494475" y="903055"/>
            <a:ext cx="919328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Deviations are observed from the </a:t>
            </a:r>
            <a:r>
              <a:rPr lang="en-GB" alt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Weizsäcker</a:t>
            </a:r>
            <a:r>
              <a:rPr lang="en-GB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de-DE" sz="22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liquid drop</a:t>
            </a:r>
            <a:r>
              <a:rPr lang="en-GB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mass formula</a:t>
            </a:r>
          </a:p>
          <a:p>
            <a:pPr algn="ctr"/>
            <a:r>
              <a:rPr lang="en-GB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(which does NOT apply for A&lt;20)</a:t>
            </a:r>
            <a:endParaRPr lang="de-DE" alt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 Box 30">
            <a:extLst>
              <a:ext uri="{FF2B5EF4-FFF2-40B4-BE49-F238E27FC236}">
                <a16:creationId xmlns:a16="http://schemas.microsoft.com/office/drawing/2014/main" id="{26D2E6B8-2616-8A10-4DF4-84C23BD9F0D2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5577259" y="6450760"/>
            <a:ext cx="1974850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de-DE" b="1" i="1">
                <a:solidFill>
                  <a:srgbClr val="333399"/>
                </a:solidFill>
                <a:latin typeface="Calibri"/>
                <a:cs typeface="Arial" charset="0"/>
              </a:rPr>
              <a:t>mass number A</a:t>
            </a:r>
            <a:endParaRPr lang="de-DE" altLang="de-DE" b="1" i="1">
              <a:solidFill>
                <a:srgbClr val="333399"/>
              </a:solidFill>
              <a:latin typeface="Calibri"/>
              <a:cs typeface="Arial" charset="0"/>
            </a:endParaRPr>
          </a:p>
        </p:txBody>
      </p:sp>
      <p:sp>
        <p:nvSpPr>
          <p:cNvPr id="70" name="Text Box 31">
            <a:extLst>
              <a:ext uri="{FF2B5EF4-FFF2-40B4-BE49-F238E27FC236}">
                <a16:creationId xmlns:a16="http://schemas.microsoft.com/office/drawing/2014/main" id="{A181F6CB-1E3B-9B6C-BAF3-4F985C6A4F47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 rot="16200000">
            <a:off x="1777578" y="3957592"/>
            <a:ext cx="2622550" cy="3667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e-DE" b="1" i="1" dirty="0">
                <a:solidFill>
                  <a:srgbClr val="333399"/>
                </a:solidFill>
                <a:latin typeface="Calibri"/>
                <a:cs typeface="Arial" charset="0"/>
              </a:rPr>
              <a:t>B/A (MeV per nucleon)</a:t>
            </a:r>
            <a:endParaRPr lang="de-DE" altLang="de-DE" b="1" i="1" dirty="0">
              <a:solidFill>
                <a:srgbClr val="333399"/>
              </a:solidFill>
              <a:latin typeface="Calibri"/>
              <a:cs typeface="Arial" charset="0"/>
            </a:endParaRPr>
          </a:p>
        </p:txBody>
      </p:sp>
      <p:graphicFrame>
        <p:nvGraphicFramePr>
          <p:cNvPr id="71" name="Object 32">
            <a:extLst>
              <a:ext uri="{FF2B5EF4-FFF2-40B4-BE49-F238E27FC236}">
                <a16:creationId xmlns:a16="http://schemas.microsoft.com/office/drawing/2014/main" id="{DBECB38E-C788-2B98-2688-FA7EB723F9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9680464"/>
              </p:ext>
            </p:extLst>
          </p:nvPr>
        </p:nvGraphicFramePr>
        <p:xfrm>
          <a:off x="10487397" y="3659072"/>
          <a:ext cx="520700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2720" imgH="228600" progId="Equation.3">
                  <p:embed/>
                </p:oleObj>
              </mc:Choice>
              <mc:Fallback>
                <p:oleObj name="Equation" r:id="rId4" imgW="342720" imgH="228600" progId="Equation.3">
                  <p:embed/>
                  <p:pic>
                    <p:nvPicPr>
                      <p:cNvPr id="71" name="Object 32">
                        <a:extLst>
                          <a:ext uri="{FF2B5EF4-FFF2-40B4-BE49-F238E27FC236}">
                            <a16:creationId xmlns:a16="http://schemas.microsoft.com/office/drawing/2014/main" id="{DBECB38E-C788-2B98-2688-FA7EB723F9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87397" y="3659072"/>
                        <a:ext cx="520700" cy="3460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33">
            <a:extLst>
              <a:ext uri="{FF2B5EF4-FFF2-40B4-BE49-F238E27FC236}">
                <a16:creationId xmlns:a16="http://schemas.microsoft.com/office/drawing/2014/main" id="{9C193A03-B1C1-8EC6-CC3A-4C9A28C381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1530242"/>
              </p:ext>
            </p:extLst>
          </p:nvPr>
        </p:nvGraphicFramePr>
        <p:xfrm>
          <a:off x="10487397" y="4060510"/>
          <a:ext cx="423862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79360" imgH="241200" progId="Equation.3">
                  <p:embed/>
                </p:oleObj>
              </mc:Choice>
              <mc:Fallback>
                <p:oleObj name="Equation" r:id="rId6" imgW="279360" imgH="241200" progId="Equation.3">
                  <p:embed/>
                  <p:pic>
                    <p:nvPicPr>
                      <p:cNvPr id="72" name="Object 33">
                        <a:extLst>
                          <a:ext uri="{FF2B5EF4-FFF2-40B4-BE49-F238E27FC236}">
                            <a16:creationId xmlns:a16="http://schemas.microsoft.com/office/drawing/2014/main" id="{9C193A03-B1C1-8EC6-CC3A-4C9A28C381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87397" y="4060510"/>
                        <a:ext cx="423862" cy="3651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Object 34">
            <a:extLst>
              <a:ext uri="{FF2B5EF4-FFF2-40B4-BE49-F238E27FC236}">
                <a16:creationId xmlns:a16="http://schemas.microsoft.com/office/drawing/2014/main" id="{389EF37B-F9D3-3903-FE60-5A19539162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9626928"/>
              </p:ext>
            </p:extLst>
          </p:nvPr>
        </p:nvGraphicFramePr>
        <p:xfrm>
          <a:off x="10487397" y="4460360"/>
          <a:ext cx="636587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19040" imgH="241200" progId="Equation.3">
                  <p:embed/>
                </p:oleObj>
              </mc:Choice>
              <mc:Fallback>
                <p:oleObj name="Equation" r:id="rId8" imgW="419040" imgH="241200" progId="Equation.3">
                  <p:embed/>
                  <p:pic>
                    <p:nvPicPr>
                      <p:cNvPr id="73" name="Object 34">
                        <a:extLst>
                          <a:ext uri="{FF2B5EF4-FFF2-40B4-BE49-F238E27FC236}">
                            <a16:creationId xmlns:a16="http://schemas.microsoft.com/office/drawing/2014/main" id="{389EF37B-F9D3-3903-FE60-5A19539162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87397" y="4460360"/>
                        <a:ext cx="636587" cy="3651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" name="Object 35">
            <a:extLst>
              <a:ext uri="{FF2B5EF4-FFF2-40B4-BE49-F238E27FC236}">
                <a16:creationId xmlns:a16="http://schemas.microsoft.com/office/drawing/2014/main" id="{6D80CF11-B956-CAAE-6B47-746442E956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9291675"/>
              </p:ext>
            </p:extLst>
          </p:nvPr>
        </p:nvGraphicFramePr>
        <p:xfrm>
          <a:off x="10487397" y="4860210"/>
          <a:ext cx="636587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19040" imgH="241200" progId="Equation.3">
                  <p:embed/>
                </p:oleObj>
              </mc:Choice>
              <mc:Fallback>
                <p:oleObj name="Equation" r:id="rId10" imgW="419040" imgH="241200" progId="Equation.3">
                  <p:embed/>
                  <p:pic>
                    <p:nvPicPr>
                      <p:cNvPr id="74" name="Object 35">
                        <a:extLst>
                          <a:ext uri="{FF2B5EF4-FFF2-40B4-BE49-F238E27FC236}">
                            <a16:creationId xmlns:a16="http://schemas.microsoft.com/office/drawing/2014/main" id="{6D80CF11-B956-CAAE-6B47-746442E956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87397" y="4860210"/>
                        <a:ext cx="636587" cy="3651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Object 36">
            <a:extLst>
              <a:ext uri="{FF2B5EF4-FFF2-40B4-BE49-F238E27FC236}">
                <a16:creationId xmlns:a16="http://schemas.microsoft.com/office/drawing/2014/main" id="{3A5E02FB-EFFE-F439-5FA3-9E8B427883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2382772"/>
              </p:ext>
            </p:extLst>
          </p:nvPr>
        </p:nvGraphicFramePr>
        <p:xfrm>
          <a:off x="10487397" y="5250072"/>
          <a:ext cx="733425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482400" imgH="241200" progId="Equation.3">
                  <p:embed/>
                </p:oleObj>
              </mc:Choice>
              <mc:Fallback>
                <p:oleObj name="Equation" r:id="rId12" imgW="482400" imgH="241200" progId="Equation.3">
                  <p:embed/>
                  <p:pic>
                    <p:nvPicPr>
                      <p:cNvPr id="75" name="Object 36">
                        <a:extLst>
                          <a:ext uri="{FF2B5EF4-FFF2-40B4-BE49-F238E27FC236}">
                            <a16:creationId xmlns:a16="http://schemas.microsoft.com/office/drawing/2014/main" id="{3A5E02FB-EFFE-F439-5FA3-9E8B427883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87397" y="5250072"/>
                        <a:ext cx="733425" cy="3651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" name="Text Box 37">
            <a:extLst>
              <a:ext uri="{FF2B5EF4-FFF2-40B4-BE49-F238E27FC236}">
                <a16:creationId xmlns:a16="http://schemas.microsoft.com/office/drawing/2014/main" id="{178D10CD-B6F7-50D7-2741-5EC94A300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31279" y="3251183"/>
            <a:ext cx="154882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e-DE" sz="14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especially stable:</a:t>
            </a:r>
          </a:p>
        </p:txBody>
      </p:sp>
      <p:pic>
        <p:nvPicPr>
          <p:cNvPr id="77" name="Picture 3">
            <a:extLst>
              <a:ext uri="{FF2B5EF4-FFF2-40B4-BE49-F238E27FC236}">
                <a16:creationId xmlns:a16="http://schemas.microsoft.com/office/drawing/2014/main" id="{9078B8A1-2E2E-02DD-5420-49ABFDD69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888" y="27433"/>
            <a:ext cx="1250425" cy="126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" name="Group 28">
            <a:extLst>
              <a:ext uri="{FF2B5EF4-FFF2-40B4-BE49-F238E27FC236}">
                <a16:creationId xmlns:a16="http://schemas.microsoft.com/office/drawing/2014/main" id="{51EDD8B0-BBA8-D2C5-4257-AF7FA8632F23}"/>
              </a:ext>
            </a:extLst>
          </p:cNvPr>
          <p:cNvGrpSpPr>
            <a:grpSpLocks/>
          </p:cNvGrpSpPr>
          <p:nvPr/>
        </p:nvGrpSpPr>
        <p:grpSpPr bwMode="auto">
          <a:xfrm>
            <a:off x="279159" y="2270872"/>
            <a:ext cx="2332038" cy="4295775"/>
            <a:chOff x="0" y="1614"/>
            <a:chExt cx="1469" cy="2706"/>
          </a:xfrm>
        </p:grpSpPr>
        <p:pic>
          <p:nvPicPr>
            <p:cNvPr id="103" name="Picture 4">
              <a:extLst>
                <a:ext uri="{FF2B5EF4-FFF2-40B4-BE49-F238E27FC236}">
                  <a16:creationId xmlns:a16="http://schemas.microsoft.com/office/drawing/2014/main" id="{EEBD2EB3-3A08-C564-72D1-AC120C66E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lum bright="-12000" contras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101"/>
            <a:stretch>
              <a:fillRect/>
            </a:stretch>
          </p:blipFill>
          <p:spPr bwMode="auto">
            <a:xfrm>
              <a:off x="169" y="1655"/>
              <a:ext cx="1093" cy="26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4" name="Text Box 16">
              <a:extLst>
                <a:ext uri="{FF2B5EF4-FFF2-40B4-BE49-F238E27FC236}">
                  <a16:creationId xmlns:a16="http://schemas.microsoft.com/office/drawing/2014/main" id="{979762C7-5CBE-A74A-B49A-5B71C921C6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2" y="2073"/>
              <a:ext cx="4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(</a:t>
              </a: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2</a:t>
              </a: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,</a:t>
              </a: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2</a:t>
              </a: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)</a:t>
              </a:r>
            </a:p>
          </p:txBody>
        </p:sp>
        <p:sp>
          <p:nvSpPr>
            <p:cNvPr id="105" name="Text Box 17">
              <a:extLst>
                <a:ext uri="{FF2B5EF4-FFF2-40B4-BE49-F238E27FC236}">
                  <a16:creationId xmlns:a16="http://schemas.microsoft.com/office/drawing/2014/main" id="{A8CE2313-F809-F281-630E-57B732D90D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3004"/>
              <a:ext cx="843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it-IT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2*(</a:t>
              </a:r>
              <a:r>
                <a:rPr kumimoji="0" lang="en-GB" altLang="it-IT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2</a:t>
              </a:r>
              <a:r>
                <a:rPr kumimoji="0" lang="en-GB" altLang="it-IT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,</a:t>
              </a:r>
              <a:r>
                <a:rPr kumimoji="0" lang="en-GB" altLang="it-IT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2</a:t>
              </a:r>
              <a:r>
                <a:rPr kumimoji="0" lang="en-GB" altLang="it-IT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)</a:t>
              </a: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it-IT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= Be(</a:t>
              </a:r>
              <a:r>
                <a:rPr kumimoji="0" lang="en-GB" altLang="it-IT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4</a:t>
              </a:r>
              <a:r>
                <a:rPr kumimoji="0" lang="en-GB" altLang="it-IT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,</a:t>
              </a:r>
              <a:r>
                <a:rPr kumimoji="0" lang="en-GB" altLang="it-IT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4</a:t>
              </a:r>
              <a:r>
                <a:rPr kumimoji="0" lang="en-GB" altLang="it-IT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)</a:t>
              </a: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it-IT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E</a:t>
              </a:r>
              <a:r>
                <a:rPr kumimoji="0" lang="en-GB" altLang="it-IT" sz="1800" b="1" i="0" u="none" strike="noStrike" kern="0" cap="none" spc="0" normalizeH="0" baseline="-2500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2" charset="2"/>
                </a:rPr>
                <a:t>a</a:t>
              </a:r>
              <a:r>
                <a:rPr kumimoji="0" lang="en-GB" altLang="it-IT" sz="1800" b="1" i="0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2" charset="2"/>
                </a:rPr>
                <a:t>-a</a:t>
              </a:r>
              <a:r>
                <a:rPr kumimoji="0" lang="en-GB" altLang="it-IT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2" charset="2"/>
                </a:rPr>
                <a:t>=</a:t>
              </a:r>
              <a:r>
                <a:rPr kumimoji="0" lang="en-GB" altLang="it-IT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94keV</a:t>
              </a:r>
            </a:p>
          </p:txBody>
        </p:sp>
        <p:sp>
          <p:nvSpPr>
            <p:cNvPr id="106" name="Line 18">
              <a:extLst>
                <a:ext uri="{FF2B5EF4-FFF2-40B4-BE49-F238E27FC236}">
                  <a16:creationId xmlns:a16="http://schemas.microsoft.com/office/drawing/2014/main" id="{777BF642-A383-4553-6148-83A09DF7BE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2389"/>
              <a:ext cx="261" cy="65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</a:endParaRPr>
            </a:p>
          </p:txBody>
        </p:sp>
        <p:sp>
          <p:nvSpPr>
            <p:cNvPr id="107" name="Text Box 19">
              <a:extLst>
                <a:ext uri="{FF2B5EF4-FFF2-40B4-BE49-F238E27FC236}">
                  <a16:creationId xmlns:a16="http://schemas.microsoft.com/office/drawing/2014/main" id="{69960EAB-99DD-CE7C-39D2-8E1EBF99A7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" y="1810"/>
              <a:ext cx="4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(</a:t>
              </a: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6</a:t>
              </a: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,</a:t>
              </a: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6</a:t>
              </a: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)</a:t>
              </a:r>
            </a:p>
          </p:txBody>
        </p:sp>
        <p:sp>
          <p:nvSpPr>
            <p:cNvPr id="108" name="Text Box 20">
              <a:extLst>
                <a:ext uri="{FF2B5EF4-FFF2-40B4-BE49-F238E27FC236}">
                  <a16:creationId xmlns:a16="http://schemas.microsoft.com/office/drawing/2014/main" id="{640EF2EE-4A8C-24FC-B148-4E26974F47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7" y="2260"/>
              <a:ext cx="4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(</a:t>
              </a: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8</a:t>
              </a: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,</a:t>
              </a: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8</a:t>
              </a: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)</a:t>
              </a:r>
            </a:p>
          </p:txBody>
        </p:sp>
        <p:sp>
          <p:nvSpPr>
            <p:cNvPr id="109" name="Line 21">
              <a:extLst>
                <a:ext uri="{FF2B5EF4-FFF2-40B4-BE49-F238E27FC236}">
                  <a16:creationId xmlns:a16="http://schemas.microsoft.com/office/drawing/2014/main" id="{7D06B9C0-A9C1-4F2E-8542-F05BE91E2A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0" y="2061"/>
              <a:ext cx="68" cy="28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</a:endParaRPr>
            </a:p>
          </p:txBody>
        </p:sp>
        <p:sp>
          <p:nvSpPr>
            <p:cNvPr id="110" name="Line 22">
              <a:extLst>
                <a:ext uri="{FF2B5EF4-FFF2-40B4-BE49-F238E27FC236}">
                  <a16:creationId xmlns:a16="http://schemas.microsoft.com/office/drawing/2014/main" id="{9678DC0B-EEAC-5E25-13F6-CDDD699BD5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89" y="2000"/>
              <a:ext cx="60" cy="16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</a:endParaRPr>
            </a:p>
          </p:txBody>
        </p:sp>
        <p:sp>
          <p:nvSpPr>
            <p:cNvPr id="111" name="Text Box 23">
              <a:extLst>
                <a:ext uri="{FF2B5EF4-FFF2-40B4-BE49-F238E27FC236}">
                  <a16:creationId xmlns:a16="http://schemas.microsoft.com/office/drawing/2014/main" id="{D686B965-CB67-7F68-5121-176DB65E30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3" y="1614"/>
              <a:ext cx="58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(</a:t>
              </a: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10</a:t>
              </a: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,</a:t>
              </a: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10</a:t>
              </a:r>
              <a:r>
                <a:rPr kumimoji="0" lang="en-GB" altLang="it-IT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)</a:t>
              </a:r>
            </a:p>
          </p:txBody>
        </p:sp>
        <p:sp>
          <p:nvSpPr>
            <p:cNvPr id="112" name="Line 24">
              <a:extLst>
                <a:ext uri="{FF2B5EF4-FFF2-40B4-BE49-F238E27FC236}">
                  <a16:creationId xmlns:a16="http://schemas.microsoft.com/office/drawing/2014/main" id="{CD0EC4F9-DA80-E99F-55ED-8B1B1C4E9A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29" y="1800"/>
              <a:ext cx="31" cy="24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</a:endParaRPr>
            </a:p>
          </p:txBody>
        </p:sp>
        <p:sp>
          <p:nvSpPr>
            <p:cNvPr id="113" name="Text Box 26">
              <a:extLst>
                <a:ext uri="{FF2B5EF4-FFF2-40B4-BE49-F238E27FC236}">
                  <a16:creationId xmlns:a16="http://schemas.microsoft.com/office/drawing/2014/main" id="{70DD040E-452E-AEAB-C05E-13F313F07C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781"/>
              <a:ext cx="44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it-IT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(</a:t>
              </a:r>
              <a:r>
                <a:rPr kumimoji="0" lang="en-GB" altLang="it-IT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N</a:t>
              </a:r>
              <a:r>
                <a:rPr kumimoji="0" lang="en-GB" altLang="it-IT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,</a:t>
              </a:r>
              <a:r>
                <a:rPr kumimoji="0" lang="en-GB" altLang="it-IT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Z</a:t>
              </a:r>
              <a:r>
                <a:rPr kumimoji="0" lang="en-GB" altLang="it-IT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</a:rPr>
                <a:t>)</a:t>
              </a:r>
            </a:p>
          </p:txBody>
        </p:sp>
      </p:grpSp>
      <p:sp>
        <p:nvSpPr>
          <p:cNvPr id="114" name="Text Box 30">
            <a:extLst>
              <a:ext uri="{FF2B5EF4-FFF2-40B4-BE49-F238E27FC236}">
                <a16:creationId xmlns:a16="http://schemas.microsoft.com/office/drawing/2014/main" id="{8563ABDA-EDEB-B40D-1E61-C76C2F22BA0C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547447" y="6311853"/>
            <a:ext cx="1735138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de-DE" b="1" i="1" dirty="0">
                <a:solidFill>
                  <a:srgbClr val="333399"/>
                </a:solidFill>
                <a:latin typeface="Calibri"/>
                <a:cs typeface="Arial" charset="0"/>
              </a:rPr>
              <a:t>A</a:t>
            </a:r>
            <a:endParaRPr lang="de-DE" altLang="de-DE" b="1" i="1" dirty="0">
              <a:solidFill>
                <a:srgbClr val="333399"/>
              </a:solidFill>
              <a:latin typeface="Calibri"/>
              <a:cs typeface="Arial" charset="0"/>
            </a:endParaRPr>
          </a:p>
        </p:txBody>
      </p:sp>
      <p:sp>
        <p:nvSpPr>
          <p:cNvPr id="116" name="Titel 1">
            <a:extLst>
              <a:ext uri="{FF2B5EF4-FFF2-40B4-BE49-F238E27FC236}">
                <a16:creationId xmlns:a16="http://schemas.microsoft.com/office/drawing/2014/main" id="{09517A07-06F0-3DAF-91D9-F642E8452D48}"/>
              </a:ext>
            </a:extLst>
          </p:cNvPr>
          <p:cNvSpPr txBox="1">
            <a:spLocks/>
          </p:cNvSpPr>
          <p:nvPr/>
        </p:nvSpPr>
        <p:spPr>
          <a:xfrm>
            <a:off x="0" y="-24364"/>
            <a:ext cx="12192000" cy="55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A02B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Evidence for Shell structure in nuclei</a:t>
            </a:r>
          </a:p>
        </p:txBody>
      </p:sp>
    </p:spTree>
    <p:extLst>
      <p:ext uri="{BB962C8B-B14F-4D97-AF65-F5344CB8AC3E}">
        <p14:creationId xmlns:p14="http://schemas.microsoft.com/office/powerpoint/2010/main" val="262383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>
            <a:extLst>
              <a:ext uri="{FF2B5EF4-FFF2-40B4-BE49-F238E27FC236}">
                <a16:creationId xmlns:a16="http://schemas.microsoft.com/office/drawing/2014/main" id="{CF9E6330-F26E-7F5B-4A19-04FC5B5CB062}"/>
              </a:ext>
            </a:extLst>
          </p:cNvPr>
          <p:cNvSpPr txBox="1">
            <a:spLocks noChangeArrowheads="1"/>
          </p:cNvSpPr>
          <p:nvPr/>
        </p:nvSpPr>
        <p:spPr>
          <a:xfrm>
            <a:off x="1248915" y="822615"/>
            <a:ext cx="10042071" cy="455295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de-DE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Deviations from the </a:t>
            </a:r>
            <a:r>
              <a:rPr lang="en-GB" altLang="de-DE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Weizsäcker</a:t>
            </a:r>
            <a:r>
              <a:rPr lang="en-GB" altLang="de-DE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liquid-drop mass formula:</a:t>
            </a:r>
            <a:r>
              <a:rPr lang="en-GB" altLang="de-DE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GB" altLang="de-DE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binding energies for certain Z and/or N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04440A23-63C7-078F-FB12-6B02A0E63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271" y="2452759"/>
            <a:ext cx="7404100" cy="415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6">
            <a:extLst>
              <a:ext uri="{FF2B5EF4-FFF2-40B4-BE49-F238E27FC236}">
                <a16:creationId xmlns:a16="http://schemas.microsoft.com/office/drawing/2014/main" id="{8B21315D-5658-4158-44E1-06878ACEE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7896" y="3811659"/>
            <a:ext cx="654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 baseline="30000">
                <a:solidFill>
                  <a:srgbClr val="000000"/>
                </a:solidFill>
                <a:latin typeface="Times New Roman" pitchFamily="18" charset="0"/>
              </a:rPr>
              <a:t>208</a:t>
            </a:r>
            <a:r>
              <a:rPr lang="de-DE" altLang="de-DE">
                <a:solidFill>
                  <a:srgbClr val="000000"/>
                </a:solidFill>
                <a:latin typeface="Times New Roman" pitchFamily="18" charset="0"/>
              </a:rPr>
              <a:t>Pb</a:t>
            </a:r>
          </a:p>
        </p:txBody>
      </p:sp>
      <p:sp>
        <p:nvSpPr>
          <p:cNvPr id="13" name="Line 7">
            <a:extLst>
              <a:ext uri="{FF2B5EF4-FFF2-40B4-BE49-F238E27FC236}">
                <a16:creationId xmlns:a16="http://schemas.microsoft.com/office/drawing/2014/main" id="{A78CABDB-6A93-FAA9-5259-278B130DB023}"/>
              </a:ext>
            </a:extLst>
          </p:cNvPr>
          <p:cNvSpPr>
            <a:spLocks noChangeAspect="1" noChangeShapeType="1"/>
          </p:cNvSpPr>
          <p:nvPr/>
        </p:nvSpPr>
        <p:spPr bwMode="auto">
          <a:xfrm flipH="1" flipV="1">
            <a:off x="8071984" y="3622746"/>
            <a:ext cx="388937" cy="2603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C10FAE24-A19F-43A3-6497-265E4A9B2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4346" y="4675259"/>
            <a:ext cx="654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 baseline="30000">
                <a:solidFill>
                  <a:srgbClr val="000000"/>
                </a:solidFill>
                <a:latin typeface="Times New Roman" pitchFamily="18" charset="0"/>
              </a:rPr>
              <a:t>132</a:t>
            </a:r>
            <a:r>
              <a:rPr lang="de-DE" altLang="de-DE">
                <a:solidFill>
                  <a:srgbClr val="000000"/>
                </a:solidFill>
                <a:latin typeface="Times New Roman" pitchFamily="18" charset="0"/>
              </a:rPr>
              <a:t>Sn</a:t>
            </a:r>
          </a:p>
        </p:txBody>
      </p:sp>
      <p:sp>
        <p:nvSpPr>
          <p:cNvPr id="15" name="Line 9">
            <a:extLst>
              <a:ext uri="{FF2B5EF4-FFF2-40B4-BE49-F238E27FC236}">
                <a16:creationId xmlns:a16="http://schemas.microsoft.com/office/drawing/2014/main" id="{7A4EDCB4-8EB4-73D0-2F73-56C5E7CDD0FD}"/>
              </a:ext>
            </a:extLst>
          </p:cNvPr>
          <p:cNvSpPr>
            <a:spLocks noChangeAspect="1" noChangeShapeType="1"/>
          </p:cNvSpPr>
          <p:nvPr/>
        </p:nvSpPr>
        <p:spPr bwMode="auto">
          <a:xfrm rot="21000000" flipH="1" flipV="1">
            <a:off x="6413046" y="4726059"/>
            <a:ext cx="246063" cy="1651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1CA8D32B-F031-404E-FA1C-0A4A049E9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888" y="27433"/>
            <a:ext cx="1250425" cy="126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itel 1">
            <a:extLst>
              <a:ext uri="{FF2B5EF4-FFF2-40B4-BE49-F238E27FC236}">
                <a16:creationId xmlns:a16="http://schemas.microsoft.com/office/drawing/2014/main" id="{8EF62263-1B28-0AF9-B19D-2AC61E6B2C75}"/>
              </a:ext>
            </a:extLst>
          </p:cNvPr>
          <p:cNvSpPr txBox="1">
            <a:spLocks/>
          </p:cNvSpPr>
          <p:nvPr/>
        </p:nvSpPr>
        <p:spPr>
          <a:xfrm>
            <a:off x="0" y="-24364"/>
            <a:ext cx="12192000" cy="55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A02B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Evidence for Shell structure in nuclei</a:t>
            </a:r>
          </a:p>
        </p:txBody>
      </p:sp>
    </p:spTree>
    <p:extLst>
      <p:ext uri="{BB962C8B-B14F-4D97-AF65-F5344CB8AC3E}">
        <p14:creationId xmlns:p14="http://schemas.microsoft.com/office/powerpoint/2010/main" val="3946552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00">
            <a:extLst>
              <a:ext uri="{FF2B5EF4-FFF2-40B4-BE49-F238E27FC236}">
                <a16:creationId xmlns:a16="http://schemas.microsoft.com/office/drawing/2014/main" id="{B5530249-0026-223D-6F48-B584C0F0FB4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09556" y="1469578"/>
            <a:ext cx="9144000" cy="5267325"/>
            <a:chOff x="0" y="720"/>
            <a:chExt cx="5760" cy="3318"/>
          </a:xfrm>
        </p:grpSpPr>
        <p:sp>
          <p:nvSpPr>
            <p:cNvPr id="5" name="AutoShape 401">
              <a:extLst>
                <a:ext uri="{FF2B5EF4-FFF2-40B4-BE49-F238E27FC236}">
                  <a16:creationId xmlns:a16="http://schemas.microsoft.com/office/drawing/2014/main" id="{65FCB995-3270-AB64-29DA-AECD1E0441D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720"/>
              <a:ext cx="5760" cy="3318"/>
            </a:xfrm>
            <a:prstGeom prst="rect">
              <a:avLst/>
            </a:prstGeom>
            <a:noFill/>
            <a:ln w="38100" algn="ctr">
              <a:solidFill>
                <a:srgbClr val="CC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" name="Group 402">
              <a:extLst>
                <a:ext uri="{FF2B5EF4-FFF2-40B4-BE49-F238E27FC236}">
                  <a16:creationId xmlns:a16="http://schemas.microsoft.com/office/drawing/2014/main" id="{01A9ECEC-3A36-6E44-9230-61E29D7B45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" y="765"/>
              <a:ext cx="5663" cy="3228"/>
              <a:chOff x="45" y="765"/>
              <a:chExt cx="5663" cy="3228"/>
            </a:xfrm>
          </p:grpSpPr>
          <p:sp>
            <p:nvSpPr>
              <p:cNvPr id="172" name="Rectangle 403">
                <a:extLst>
                  <a:ext uri="{FF2B5EF4-FFF2-40B4-BE49-F238E27FC236}">
                    <a16:creationId xmlns:a16="http://schemas.microsoft.com/office/drawing/2014/main" id="{229F3703-9E63-5E57-2CC5-EE9FF182F9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" y="765"/>
                <a:ext cx="5663" cy="3228"/>
              </a:xfrm>
              <a:prstGeom prst="rect">
                <a:avLst/>
              </a:prstGeom>
              <a:solidFill>
                <a:srgbClr val="FFFF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3" name="Rectangle 404">
                <a:extLst>
                  <a:ext uri="{FF2B5EF4-FFF2-40B4-BE49-F238E27FC236}">
                    <a16:creationId xmlns:a16="http://schemas.microsoft.com/office/drawing/2014/main" id="{1DC8906D-2674-40D3-3C1C-09E31695CB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" y="933"/>
                <a:ext cx="5114" cy="25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" name="Line 405">
                <a:extLst>
                  <a:ext uri="{FF2B5EF4-FFF2-40B4-BE49-F238E27FC236}">
                    <a16:creationId xmlns:a16="http://schemas.microsoft.com/office/drawing/2014/main" id="{E35D5644-8C3B-429A-F5FF-BFDDFE206A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3" y="3270"/>
                <a:ext cx="5114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" name="Line 406">
                <a:extLst>
                  <a:ext uri="{FF2B5EF4-FFF2-40B4-BE49-F238E27FC236}">
                    <a16:creationId xmlns:a16="http://schemas.microsoft.com/office/drawing/2014/main" id="{BCB05A5E-C6ED-7AE4-417A-0AD0306056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3" y="3012"/>
                <a:ext cx="5114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6" name="Line 407">
                <a:extLst>
                  <a:ext uri="{FF2B5EF4-FFF2-40B4-BE49-F238E27FC236}">
                    <a16:creationId xmlns:a16="http://schemas.microsoft.com/office/drawing/2014/main" id="{DAE287E0-8F2A-6EE4-23EF-E083E47196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3" y="2747"/>
                <a:ext cx="5114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7" name="Line 408">
                <a:extLst>
                  <a:ext uri="{FF2B5EF4-FFF2-40B4-BE49-F238E27FC236}">
                    <a16:creationId xmlns:a16="http://schemas.microsoft.com/office/drawing/2014/main" id="{924A87AE-CF87-259E-64DA-B9D264D66B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3" y="2489"/>
                <a:ext cx="5114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8" name="Line 409">
                <a:extLst>
                  <a:ext uri="{FF2B5EF4-FFF2-40B4-BE49-F238E27FC236}">
                    <a16:creationId xmlns:a16="http://schemas.microsoft.com/office/drawing/2014/main" id="{4D000F51-86D0-52A3-74AB-ED9D389B70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3" y="2231"/>
                <a:ext cx="5114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" name="Line 410">
                <a:extLst>
                  <a:ext uri="{FF2B5EF4-FFF2-40B4-BE49-F238E27FC236}">
                    <a16:creationId xmlns:a16="http://schemas.microsoft.com/office/drawing/2014/main" id="{BE3117AB-5F19-C4B6-0083-1BB3FD84DD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3" y="1972"/>
                <a:ext cx="5114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" name="Line 411">
                <a:extLst>
                  <a:ext uri="{FF2B5EF4-FFF2-40B4-BE49-F238E27FC236}">
                    <a16:creationId xmlns:a16="http://schemas.microsoft.com/office/drawing/2014/main" id="{267D3B56-5B45-0CA6-D230-DCB0AF3F92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3" y="1714"/>
                <a:ext cx="5114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1" name="Line 412">
                <a:extLst>
                  <a:ext uri="{FF2B5EF4-FFF2-40B4-BE49-F238E27FC236}">
                    <a16:creationId xmlns:a16="http://schemas.microsoft.com/office/drawing/2014/main" id="{22878970-2C38-478D-3898-AE0878A182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3" y="1449"/>
                <a:ext cx="5114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2" name="Line 413">
                <a:extLst>
                  <a:ext uri="{FF2B5EF4-FFF2-40B4-BE49-F238E27FC236}">
                    <a16:creationId xmlns:a16="http://schemas.microsoft.com/office/drawing/2014/main" id="{64620D44-95A0-43EE-0E4E-F3167F966A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3" y="1191"/>
                <a:ext cx="5114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3" name="Line 414">
                <a:extLst>
                  <a:ext uri="{FF2B5EF4-FFF2-40B4-BE49-F238E27FC236}">
                    <a16:creationId xmlns:a16="http://schemas.microsoft.com/office/drawing/2014/main" id="{A7C64616-81BB-4277-5DE7-502CD423C1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3" y="933"/>
                <a:ext cx="5114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" name="Rectangle 415">
                <a:extLst>
                  <a:ext uri="{FF2B5EF4-FFF2-40B4-BE49-F238E27FC236}">
                    <a16:creationId xmlns:a16="http://schemas.microsoft.com/office/drawing/2014/main" id="{40044EA0-D4D8-1DBF-C3E4-9FE11D06AE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" y="933"/>
                <a:ext cx="5114" cy="2595"/>
              </a:xfrm>
              <a:prstGeom prst="rect">
                <a:avLst/>
              </a:prstGeom>
              <a:noFill/>
              <a:ln w="9525">
                <a:solidFill>
                  <a:srgbClr val="C0C0C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" name="Line 416">
                <a:extLst>
                  <a:ext uri="{FF2B5EF4-FFF2-40B4-BE49-F238E27FC236}">
                    <a16:creationId xmlns:a16="http://schemas.microsoft.com/office/drawing/2014/main" id="{AD41C5F6-ED49-EF8F-83FC-4BDF3884F5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3" y="933"/>
                <a:ext cx="1" cy="259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" name="Line 417">
                <a:extLst>
                  <a:ext uri="{FF2B5EF4-FFF2-40B4-BE49-F238E27FC236}">
                    <a16:creationId xmlns:a16="http://schemas.microsoft.com/office/drawing/2014/main" id="{1A483D10-76B6-B050-256C-F5755E9F15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1" y="3528"/>
                <a:ext cx="3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" name="Line 418">
                <a:extLst>
                  <a:ext uri="{FF2B5EF4-FFF2-40B4-BE49-F238E27FC236}">
                    <a16:creationId xmlns:a16="http://schemas.microsoft.com/office/drawing/2014/main" id="{335F0CC8-1A17-3AEE-C4F8-54D8BE30B2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1" y="3270"/>
                <a:ext cx="3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" name="Line 419">
                <a:extLst>
                  <a:ext uri="{FF2B5EF4-FFF2-40B4-BE49-F238E27FC236}">
                    <a16:creationId xmlns:a16="http://schemas.microsoft.com/office/drawing/2014/main" id="{C3E9E89A-59BC-38AE-0766-89F026846F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1" y="3012"/>
                <a:ext cx="3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" name="Line 420">
                <a:extLst>
                  <a:ext uri="{FF2B5EF4-FFF2-40B4-BE49-F238E27FC236}">
                    <a16:creationId xmlns:a16="http://schemas.microsoft.com/office/drawing/2014/main" id="{79B3F3A0-736F-EC21-0BF9-6F3684781B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1" y="2747"/>
                <a:ext cx="3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" name="Line 421">
                <a:extLst>
                  <a:ext uri="{FF2B5EF4-FFF2-40B4-BE49-F238E27FC236}">
                    <a16:creationId xmlns:a16="http://schemas.microsoft.com/office/drawing/2014/main" id="{9F9701BC-FC1F-FF09-79F1-8CC6A9F382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1" y="2489"/>
                <a:ext cx="3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" name="Line 422">
                <a:extLst>
                  <a:ext uri="{FF2B5EF4-FFF2-40B4-BE49-F238E27FC236}">
                    <a16:creationId xmlns:a16="http://schemas.microsoft.com/office/drawing/2014/main" id="{18035296-E617-7859-DCDD-030B64C58C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1" y="2231"/>
                <a:ext cx="3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2" name="Line 423">
                <a:extLst>
                  <a:ext uri="{FF2B5EF4-FFF2-40B4-BE49-F238E27FC236}">
                    <a16:creationId xmlns:a16="http://schemas.microsoft.com/office/drawing/2014/main" id="{508C44AD-5675-F9F9-5E64-4E9181009C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1" y="1972"/>
                <a:ext cx="3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3" name="Line 424">
                <a:extLst>
                  <a:ext uri="{FF2B5EF4-FFF2-40B4-BE49-F238E27FC236}">
                    <a16:creationId xmlns:a16="http://schemas.microsoft.com/office/drawing/2014/main" id="{61CD9474-E324-6631-B467-3A7B756F65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1" y="1714"/>
                <a:ext cx="3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" name="Line 425">
                <a:extLst>
                  <a:ext uri="{FF2B5EF4-FFF2-40B4-BE49-F238E27FC236}">
                    <a16:creationId xmlns:a16="http://schemas.microsoft.com/office/drawing/2014/main" id="{17DAA00F-B2DA-CE0D-CE03-04DC02041E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1" y="1449"/>
                <a:ext cx="3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" name="Line 426">
                <a:extLst>
                  <a:ext uri="{FF2B5EF4-FFF2-40B4-BE49-F238E27FC236}">
                    <a16:creationId xmlns:a16="http://schemas.microsoft.com/office/drawing/2014/main" id="{C8C0B155-1FA8-52DF-C444-BEEA8918EC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1" y="1191"/>
                <a:ext cx="3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" name="Line 427">
                <a:extLst>
                  <a:ext uri="{FF2B5EF4-FFF2-40B4-BE49-F238E27FC236}">
                    <a16:creationId xmlns:a16="http://schemas.microsoft.com/office/drawing/2014/main" id="{295FEDCB-228F-D793-320A-E6031762D1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1" y="933"/>
                <a:ext cx="3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" name="Line 428">
                <a:extLst>
                  <a:ext uri="{FF2B5EF4-FFF2-40B4-BE49-F238E27FC236}">
                    <a16:creationId xmlns:a16="http://schemas.microsoft.com/office/drawing/2014/main" id="{E535E810-82E6-92E3-7E04-11E9A22F24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3" y="3528"/>
                <a:ext cx="5114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8" name="Line 429">
                <a:extLst>
                  <a:ext uri="{FF2B5EF4-FFF2-40B4-BE49-F238E27FC236}">
                    <a16:creationId xmlns:a16="http://schemas.microsoft.com/office/drawing/2014/main" id="{635DE860-78D7-BE92-2B29-C760E367CA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3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9" name="Line 430">
                <a:extLst>
                  <a:ext uri="{FF2B5EF4-FFF2-40B4-BE49-F238E27FC236}">
                    <a16:creationId xmlns:a16="http://schemas.microsoft.com/office/drawing/2014/main" id="{F90F502B-F111-EF67-9D28-14525348B2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52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" name="Line 431">
                <a:extLst>
                  <a:ext uri="{FF2B5EF4-FFF2-40B4-BE49-F238E27FC236}">
                    <a16:creationId xmlns:a16="http://schemas.microsoft.com/office/drawing/2014/main" id="{C5664F56-36FB-EBE2-94D6-6796BF1F1C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1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" name="Line 432">
                <a:extLst>
                  <a:ext uri="{FF2B5EF4-FFF2-40B4-BE49-F238E27FC236}">
                    <a16:creationId xmlns:a16="http://schemas.microsoft.com/office/drawing/2014/main" id="{6D8E362B-5642-7B04-F28E-A7B8418FEC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04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2" name="Line 433">
                <a:extLst>
                  <a:ext uri="{FF2B5EF4-FFF2-40B4-BE49-F238E27FC236}">
                    <a16:creationId xmlns:a16="http://schemas.microsoft.com/office/drawing/2014/main" id="{3FDF847F-C559-DA3A-EF30-C29E6652FD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33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3" name="Line 434">
                <a:extLst>
                  <a:ext uri="{FF2B5EF4-FFF2-40B4-BE49-F238E27FC236}">
                    <a16:creationId xmlns:a16="http://schemas.microsoft.com/office/drawing/2014/main" id="{9FD43B62-B45C-3645-79CD-C6C92F52E1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62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" name="Line 435">
                <a:extLst>
                  <a:ext uri="{FF2B5EF4-FFF2-40B4-BE49-F238E27FC236}">
                    <a16:creationId xmlns:a16="http://schemas.microsoft.com/office/drawing/2014/main" id="{8866ADD7-718D-F9A4-EC53-EE806F9568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91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" name="Line 436">
                <a:extLst>
                  <a:ext uri="{FF2B5EF4-FFF2-40B4-BE49-F238E27FC236}">
                    <a16:creationId xmlns:a16="http://schemas.microsoft.com/office/drawing/2014/main" id="{FDCCFB64-56BA-EC2A-ABE4-3FDEFDE109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21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" name="Line 437">
                <a:extLst>
                  <a:ext uri="{FF2B5EF4-FFF2-40B4-BE49-F238E27FC236}">
                    <a16:creationId xmlns:a16="http://schemas.microsoft.com/office/drawing/2014/main" id="{9EC99974-F99B-220E-5263-5CD951826C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43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" name="Line 438">
                <a:extLst>
                  <a:ext uri="{FF2B5EF4-FFF2-40B4-BE49-F238E27FC236}">
                    <a16:creationId xmlns:a16="http://schemas.microsoft.com/office/drawing/2014/main" id="{8876AA80-BD1A-A9E6-9B25-C95CC30A08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672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" name="Line 439">
                <a:extLst>
                  <a:ext uri="{FF2B5EF4-FFF2-40B4-BE49-F238E27FC236}">
                    <a16:creationId xmlns:a16="http://schemas.microsoft.com/office/drawing/2014/main" id="{EB023B20-A02B-554E-1071-14174F550D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802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" name="Line 440">
                <a:extLst>
                  <a:ext uri="{FF2B5EF4-FFF2-40B4-BE49-F238E27FC236}">
                    <a16:creationId xmlns:a16="http://schemas.microsoft.com/office/drawing/2014/main" id="{3034C899-7F96-22D8-A11C-D1FDE5C3DF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31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" name="Line 441">
                <a:extLst>
                  <a:ext uri="{FF2B5EF4-FFF2-40B4-BE49-F238E27FC236}">
                    <a16:creationId xmlns:a16="http://schemas.microsoft.com/office/drawing/2014/main" id="{CCE4148F-C6CC-9697-21D3-63B96580B9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60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1" name="Line 442">
                <a:extLst>
                  <a:ext uri="{FF2B5EF4-FFF2-40B4-BE49-F238E27FC236}">
                    <a16:creationId xmlns:a16="http://schemas.microsoft.com/office/drawing/2014/main" id="{74AE4A77-2FEF-2D8F-D5C0-F9EEABB288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83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2" name="Line 443">
                <a:extLst>
                  <a:ext uri="{FF2B5EF4-FFF2-40B4-BE49-F238E27FC236}">
                    <a16:creationId xmlns:a16="http://schemas.microsoft.com/office/drawing/2014/main" id="{4298CB96-DDE4-D69B-A7ED-CFAA628129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312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3" name="Line 444">
                <a:extLst>
                  <a:ext uri="{FF2B5EF4-FFF2-40B4-BE49-F238E27FC236}">
                    <a16:creationId xmlns:a16="http://schemas.microsoft.com/office/drawing/2014/main" id="{046099E4-0BA9-A464-057A-D71D0AF848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441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4" name="Line 445">
                <a:extLst>
                  <a:ext uri="{FF2B5EF4-FFF2-40B4-BE49-F238E27FC236}">
                    <a16:creationId xmlns:a16="http://schemas.microsoft.com/office/drawing/2014/main" id="{DF44BDCD-3C04-FC02-02E3-A49C6D753C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570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" name="Line 446">
                <a:extLst>
                  <a:ext uri="{FF2B5EF4-FFF2-40B4-BE49-F238E27FC236}">
                    <a16:creationId xmlns:a16="http://schemas.microsoft.com/office/drawing/2014/main" id="{535BD537-3BDD-A695-A54C-C28C33CC34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99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" name="Line 447">
                <a:extLst>
                  <a:ext uri="{FF2B5EF4-FFF2-40B4-BE49-F238E27FC236}">
                    <a16:creationId xmlns:a16="http://schemas.microsoft.com/office/drawing/2014/main" id="{492356BD-EF47-5575-F042-565960EFD9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22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" name="Line 448">
                <a:extLst>
                  <a:ext uri="{FF2B5EF4-FFF2-40B4-BE49-F238E27FC236}">
                    <a16:creationId xmlns:a16="http://schemas.microsoft.com/office/drawing/2014/main" id="{3B1B969C-CFCF-8FCE-7821-A48755F989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51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8" name="Line 449">
                <a:extLst>
                  <a:ext uri="{FF2B5EF4-FFF2-40B4-BE49-F238E27FC236}">
                    <a16:creationId xmlns:a16="http://schemas.microsoft.com/office/drawing/2014/main" id="{23204086-7ED5-49AB-5B21-DDBE650DD9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80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" name="Line 450">
                <a:extLst>
                  <a:ext uri="{FF2B5EF4-FFF2-40B4-BE49-F238E27FC236}">
                    <a16:creationId xmlns:a16="http://schemas.microsoft.com/office/drawing/2014/main" id="{E83FD317-FD7F-6343-C3E4-946AFD6A7C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09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" name="Line 451">
                <a:extLst>
                  <a:ext uri="{FF2B5EF4-FFF2-40B4-BE49-F238E27FC236}">
                    <a16:creationId xmlns:a16="http://schemas.microsoft.com/office/drawing/2014/main" id="{B3401B27-31D1-01AE-B092-912645D7DA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38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" name="Line 452">
                <a:extLst>
                  <a:ext uri="{FF2B5EF4-FFF2-40B4-BE49-F238E27FC236}">
                    <a16:creationId xmlns:a16="http://schemas.microsoft.com/office/drawing/2014/main" id="{737C7429-1332-24DC-C345-92093FA26F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61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" name="Line 453">
                <a:extLst>
                  <a:ext uri="{FF2B5EF4-FFF2-40B4-BE49-F238E27FC236}">
                    <a16:creationId xmlns:a16="http://schemas.microsoft.com/office/drawing/2014/main" id="{1C82A326-A4A1-6ADA-5C65-71762CBD9F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90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" name="Line 454">
                <a:extLst>
                  <a:ext uri="{FF2B5EF4-FFF2-40B4-BE49-F238E27FC236}">
                    <a16:creationId xmlns:a16="http://schemas.microsoft.com/office/drawing/2014/main" id="{BD76B405-B805-ED56-BC51-906176BDD2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19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" name="Line 455">
                <a:extLst>
                  <a:ext uri="{FF2B5EF4-FFF2-40B4-BE49-F238E27FC236}">
                    <a16:creationId xmlns:a16="http://schemas.microsoft.com/office/drawing/2014/main" id="{ADBA732E-7C48-F95F-CD75-B642143117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49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" name="Line 456">
                <a:extLst>
                  <a:ext uri="{FF2B5EF4-FFF2-40B4-BE49-F238E27FC236}">
                    <a16:creationId xmlns:a16="http://schemas.microsoft.com/office/drawing/2014/main" id="{AEF094CC-87DA-1C35-861D-99ABE5D51A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78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" name="Line 457">
                <a:extLst>
                  <a:ext uri="{FF2B5EF4-FFF2-40B4-BE49-F238E27FC236}">
                    <a16:creationId xmlns:a16="http://schemas.microsoft.com/office/drawing/2014/main" id="{B3AF46A6-9D26-2067-73CC-7A954EE069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00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" name="Line 458">
                <a:extLst>
                  <a:ext uri="{FF2B5EF4-FFF2-40B4-BE49-F238E27FC236}">
                    <a16:creationId xmlns:a16="http://schemas.microsoft.com/office/drawing/2014/main" id="{1C708072-2A7A-FB66-3B11-19D972F8A1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30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" name="Line 459">
                <a:extLst>
                  <a:ext uri="{FF2B5EF4-FFF2-40B4-BE49-F238E27FC236}">
                    <a16:creationId xmlns:a16="http://schemas.microsoft.com/office/drawing/2014/main" id="{57CFCF91-F1A3-BB0A-26E5-E9FAA19CDB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59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" name="Line 460">
                <a:extLst>
                  <a:ext uri="{FF2B5EF4-FFF2-40B4-BE49-F238E27FC236}">
                    <a16:creationId xmlns:a16="http://schemas.microsoft.com/office/drawing/2014/main" id="{0857314F-9716-B4A8-2AA5-98A89FA84A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88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" name="Line 461">
                <a:extLst>
                  <a:ext uri="{FF2B5EF4-FFF2-40B4-BE49-F238E27FC236}">
                    <a16:creationId xmlns:a16="http://schemas.microsoft.com/office/drawing/2014/main" id="{D9F0C09A-43FF-C1F5-73C9-BD23794E80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17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" name="Line 462">
                <a:extLst>
                  <a:ext uri="{FF2B5EF4-FFF2-40B4-BE49-F238E27FC236}">
                    <a16:creationId xmlns:a16="http://schemas.microsoft.com/office/drawing/2014/main" id="{1A979238-4F72-72ED-0300-F51865641A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40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" name="Line 463">
                <a:extLst>
                  <a:ext uri="{FF2B5EF4-FFF2-40B4-BE49-F238E27FC236}">
                    <a16:creationId xmlns:a16="http://schemas.microsoft.com/office/drawing/2014/main" id="{196C60BA-FC81-9BCE-0FDA-BC2FB5BEAE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69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" name="Line 464">
                <a:extLst>
                  <a:ext uri="{FF2B5EF4-FFF2-40B4-BE49-F238E27FC236}">
                    <a16:creationId xmlns:a16="http://schemas.microsoft.com/office/drawing/2014/main" id="{220A19E2-D0C1-48BF-50C6-26DFB0B0A8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98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" name="Line 465">
                <a:extLst>
                  <a:ext uri="{FF2B5EF4-FFF2-40B4-BE49-F238E27FC236}">
                    <a16:creationId xmlns:a16="http://schemas.microsoft.com/office/drawing/2014/main" id="{D8CE220E-5304-67BA-E359-737EE6D346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27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" name="Line 466">
                <a:extLst>
                  <a:ext uri="{FF2B5EF4-FFF2-40B4-BE49-F238E27FC236}">
                    <a16:creationId xmlns:a16="http://schemas.microsoft.com/office/drawing/2014/main" id="{162239C5-D059-B175-4250-BA4C7C06DF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56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" name="Line 467">
                <a:extLst>
                  <a:ext uri="{FF2B5EF4-FFF2-40B4-BE49-F238E27FC236}">
                    <a16:creationId xmlns:a16="http://schemas.microsoft.com/office/drawing/2014/main" id="{92CA5E2E-2572-FF93-A5F5-D8E28399CC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79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7" name="Line 468">
                <a:extLst>
                  <a:ext uri="{FF2B5EF4-FFF2-40B4-BE49-F238E27FC236}">
                    <a16:creationId xmlns:a16="http://schemas.microsoft.com/office/drawing/2014/main" id="{3B636273-5075-EBB1-C78A-D25BCD0A1D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08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8" name="Line 469">
                <a:extLst>
                  <a:ext uri="{FF2B5EF4-FFF2-40B4-BE49-F238E27FC236}">
                    <a16:creationId xmlns:a16="http://schemas.microsoft.com/office/drawing/2014/main" id="{A541D758-DCC1-3F62-C4BC-F98B7B585B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37" y="3528"/>
                <a:ext cx="1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" name="Freeform 470">
                <a:extLst>
                  <a:ext uri="{FF2B5EF4-FFF2-40B4-BE49-F238E27FC236}">
                    <a16:creationId xmlns:a16="http://schemas.microsoft.com/office/drawing/2014/main" id="{FBD35F5B-CC5C-C682-E80D-1867669062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" y="1023"/>
                <a:ext cx="2047" cy="2324"/>
              </a:xfrm>
              <a:custGeom>
                <a:avLst/>
                <a:gdLst>
                  <a:gd name="T0" fmla="*/ 0 w 317"/>
                  <a:gd name="T1" fmla="*/ 0 h 360"/>
                  <a:gd name="T2" fmla="*/ 20 w 317"/>
                  <a:gd name="T3" fmla="*/ 30 h 360"/>
                  <a:gd name="T4" fmla="*/ 40 w 317"/>
                  <a:gd name="T5" fmla="*/ 47 h 360"/>
                  <a:gd name="T6" fmla="*/ 59 w 317"/>
                  <a:gd name="T7" fmla="*/ 71 h 360"/>
                  <a:gd name="T8" fmla="*/ 79 w 317"/>
                  <a:gd name="T9" fmla="*/ 88 h 360"/>
                  <a:gd name="T10" fmla="*/ 99 w 317"/>
                  <a:gd name="T11" fmla="*/ 107 h 360"/>
                  <a:gd name="T12" fmla="*/ 119 w 317"/>
                  <a:gd name="T13" fmla="*/ 126 h 360"/>
                  <a:gd name="T14" fmla="*/ 139 w 317"/>
                  <a:gd name="T15" fmla="*/ 145 h 360"/>
                  <a:gd name="T16" fmla="*/ 158 w 317"/>
                  <a:gd name="T17" fmla="*/ 161 h 360"/>
                  <a:gd name="T18" fmla="*/ 178 w 317"/>
                  <a:gd name="T19" fmla="*/ 175 h 360"/>
                  <a:gd name="T20" fmla="*/ 198 w 317"/>
                  <a:gd name="T21" fmla="*/ 187 h 360"/>
                  <a:gd name="T22" fmla="*/ 218 w 317"/>
                  <a:gd name="T23" fmla="*/ 198 h 360"/>
                  <a:gd name="T24" fmla="*/ 238 w 317"/>
                  <a:gd name="T25" fmla="*/ 209 h 360"/>
                  <a:gd name="T26" fmla="*/ 257 w 317"/>
                  <a:gd name="T27" fmla="*/ 218 h 360"/>
                  <a:gd name="T28" fmla="*/ 277 w 317"/>
                  <a:gd name="T29" fmla="*/ 228 h 360"/>
                  <a:gd name="T30" fmla="*/ 297 w 317"/>
                  <a:gd name="T31" fmla="*/ 236 h 360"/>
                  <a:gd name="T32" fmla="*/ 317 w 317"/>
                  <a:gd name="T33" fmla="*/ 36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17" h="360">
                    <a:moveTo>
                      <a:pt x="0" y="0"/>
                    </a:moveTo>
                    <a:lnTo>
                      <a:pt x="20" y="30"/>
                    </a:lnTo>
                    <a:lnTo>
                      <a:pt x="40" y="47"/>
                    </a:lnTo>
                    <a:lnTo>
                      <a:pt x="59" y="71"/>
                    </a:lnTo>
                    <a:lnTo>
                      <a:pt x="79" y="88"/>
                    </a:lnTo>
                    <a:lnTo>
                      <a:pt x="99" y="107"/>
                    </a:lnTo>
                    <a:lnTo>
                      <a:pt x="119" y="126"/>
                    </a:lnTo>
                    <a:lnTo>
                      <a:pt x="139" y="145"/>
                    </a:lnTo>
                    <a:lnTo>
                      <a:pt x="158" y="161"/>
                    </a:lnTo>
                    <a:lnTo>
                      <a:pt x="178" y="175"/>
                    </a:lnTo>
                    <a:lnTo>
                      <a:pt x="198" y="187"/>
                    </a:lnTo>
                    <a:lnTo>
                      <a:pt x="218" y="198"/>
                    </a:lnTo>
                    <a:lnTo>
                      <a:pt x="238" y="209"/>
                    </a:lnTo>
                    <a:lnTo>
                      <a:pt x="257" y="218"/>
                    </a:lnTo>
                    <a:lnTo>
                      <a:pt x="277" y="228"/>
                    </a:lnTo>
                    <a:lnTo>
                      <a:pt x="297" y="236"/>
                    </a:lnTo>
                    <a:lnTo>
                      <a:pt x="317" y="360"/>
                    </a:lnTo>
                  </a:path>
                </a:pathLst>
              </a:custGeom>
              <a:noFill/>
              <a:ln w="30163">
                <a:solidFill>
                  <a:srgbClr val="000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0" name="Freeform 471">
                <a:extLst>
                  <a:ext uri="{FF2B5EF4-FFF2-40B4-BE49-F238E27FC236}">
                    <a16:creationId xmlns:a16="http://schemas.microsoft.com/office/drawing/2014/main" id="{619E4CBE-C268-4EBD-052F-B101161CAD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1" y="1107"/>
                <a:ext cx="1789" cy="2027"/>
              </a:xfrm>
              <a:custGeom>
                <a:avLst/>
                <a:gdLst>
                  <a:gd name="T0" fmla="*/ 0 w 277"/>
                  <a:gd name="T1" fmla="*/ 0 h 314"/>
                  <a:gd name="T2" fmla="*/ 19 w 277"/>
                  <a:gd name="T3" fmla="*/ 19 h 314"/>
                  <a:gd name="T4" fmla="*/ 39 w 277"/>
                  <a:gd name="T5" fmla="*/ 50 h 314"/>
                  <a:gd name="T6" fmla="*/ 59 w 277"/>
                  <a:gd name="T7" fmla="*/ 59 h 314"/>
                  <a:gd name="T8" fmla="*/ 79 w 277"/>
                  <a:gd name="T9" fmla="*/ 83 h 314"/>
                  <a:gd name="T10" fmla="*/ 99 w 277"/>
                  <a:gd name="T11" fmla="*/ 102 h 314"/>
                  <a:gd name="T12" fmla="*/ 118 w 277"/>
                  <a:gd name="T13" fmla="*/ 117 h 314"/>
                  <a:gd name="T14" fmla="*/ 138 w 277"/>
                  <a:gd name="T15" fmla="*/ 133 h 314"/>
                  <a:gd name="T16" fmla="*/ 158 w 277"/>
                  <a:gd name="T17" fmla="*/ 147 h 314"/>
                  <a:gd name="T18" fmla="*/ 178 w 277"/>
                  <a:gd name="T19" fmla="*/ 160 h 314"/>
                  <a:gd name="T20" fmla="*/ 198 w 277"/>
                  <a:gd name="T21" fmla="*/ 173 h 314"/>
                  <a:gd name="T22" fmla="*/ 217 w 277"/>
                  <a:gd name="T23" fmla="*/ 184 h 314"/>
                  <a:gd name="T24" fmla="*/ 237 w 277"/>
                  <a:gd name="T25" fmla="*/ 195 h 314"/>
                  <a:gd name="T26" fmla="*/ 257 w 277"/>
                  <a:gd name="T27" fmla="*/ 204 h 314"/>
                  <a:gd name="T28" fmla="*/ 277 w 277"/>
                  <a:gd name="T29" fmla="*/ 314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7" h="314">
                    <a:moveTo>
                      <a:pt x="0" y="0"/>
                    </a:moveTo>
                    <a:lnTo>
                      <a:pt x="19" y="19"/>
                    </a:lnTo>
                    <a:lnTo>
                      <a:pt x="39" y="50"/>
                    </a:lnTo>
                    <a:lnTo>
                      <a:pt x="59" y="59"/>
                    </a:lnTo>
                    <a:lnTo>
                      <a:pt x="79" y="83"/>
                    </a:lnTo>
                    <a:lnTo>
                      <a:pt x="99" y="102"/>
                    </a:lnTo>
                    <a:lnTo>
                      <a:pt x="118" y="117"/>
                    </a:lnTo>
                    <a:lnTo>
                      <a:pt x="138" y="133"/>
                    </a:lnTo>
                    <a:lnTo>
                      <a:pt x="158" y="147"/>
                    </a:lnTo>
                    <a:lnTo>
                      <a:pt x="178" y="160"/>
                    </a:lnTo>
                    <a:lnTo>
                      <a:pt x="198" y="173"/>
                    </a:lnTo>
                    <a:lnTo>
                      <a:pt x="217" y="184"/>
                    </a:lnTo>
                    <a:lnTo>
                      <a:pt x="237" y="195"/>
                    </a:lnTo>
                    <a:lnTo>
                      <a:pt x="257" y="204"/>
                    </a:lnTo>
                    <a:lnTo>
                      <a:pt x="277" y="314"/>
                    </a:lnTo>
                  </a:path>
                </a:pathLst>
              </a:custGeom>
              <a:noFill/>
              <a:ln w="30163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1" name="Freeform 472">
                <a:extLst>
                  <a:ext uri="{FF2B5EF4-FFF2-40B4-BE49-F238E27FC236}">
                    <a16:creationId xmlns:a16="http://schemas.microsoft.com/office/drawing/2014/main" id="{66322B50-EE4E-C1D2-8D8E-9076C2A7AE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4" y="1036"/>
                <a:ext cx="1918" cy="2021"/>
              </a:xfrm>
              <a:custGeom>
                <a:avLst/>
                <a:gdLst>
                  <a:gd name="T0" fmla="*/ 0 w 297"/>
                  <a:gd name="T1" fmla="*/ 0 h 313"/>
                  <a:gd name="T2" fmla="*/ 20 w 297"/>
                  <a:gd name="T3" fmla="*/ 19 h 313"/>
                  <a:gd name="T4" fmla="*/ 40 w 297"/>
                  <a:gd name="T5" fmla="*/ 42 h 313"/>
                  <a:gd name="T6" fmla="*/ 60 w 297"/>
                  <a:gd name="T7" fmla="*/ 61 h 313"/>
                  <a:gd name="T8" fmla="*/ 80 w 297"/>
                  <a:gd name="T9" fmla="*/ 80 h 313"/>
                  <a:gd name="T10" fmla="*/ 99 w 297"/>
                  <a:gd name="T11" fmla="*/ 98 h 313"/>
                  <a:gd name="T12" fmla="*/ 119 w 297"/>
                  <a:gd name="T13" fmla="*/ 116 h 313"/>
                  <a:gd name="T14" fmla="*/ 139 w 297"/>
                  <a:gd name="T15" fmla="*/ 132 h 313"/>
                  <a:gd name="T16" fmla="*/ 159 w 297"/>
                  <a:gd name="T17" fmla="*/ 148 h 313"/>
                  <a:gd name="T18" fmla="*/ 179 w 297"/>
                  <a:gd name="T19" fmla="*/ 162 h 313"/>
                  <a:gd name="T20" fmla="*/ 198 w 297"/>
                  <a:gd name="T21" fmla="*/ 174 h 313"/>
                  <a:gd name="T22" fmla="*/ 218 w 297"/>
                  <a:gd name="T23" fmla="*/ 185 h 313"/>
                  <a:gd name="T24" fmla="*/ 238 w 297"/>
                  <a:gd name="T25" fmla="*/ 196 h 313"/>
                  <a:gd name="T26" fmla="*/ 258 w 297"/>
                  <a:gd name="T27" fmla="*/ 288 h 313"/>
                  <a:gd name="T28" fmla="*/ 278 w 297"/>
                  <a:gd name="T29" fmla="*/ 306 h 313"/>
                  <a:gd name="T30" fmla="*/ 297 w 297"/>
                  <a:gd name="T31" fmla="*/ 313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7" h="313">
                    <a:moveTo>
                      <a:pt x="0" y="0"/>
                    </a:moveTo>
                    <a:lnTo>
                      <a:pt x="20" y="19"/>
                    </a:lnTo>
                    <a:lnTo>
                      <a:pt x="40" y="42"/>
                    </a:lnTo>
                    <a:lnTo>
                      <a:pt x="60" y="61"/>
                    </a:lnTo>
                    <a:lnTo>
                      <a:pt x="80" y="80"/>
                    </a:lnTo>
                    <a:lnTo>
                      <a:pt x="99" y="98"/>
                    </a:lnTo>
                    <a:lnTo>
                      <a:pt x="119" y="116"/>
                    </a:lnTo>
                    <a:lnTo>
                      <a:pt x="139" y="132"/>
                    </a:lnTo>
                    <a:lnTo>
                      <a:pt x="159" y="148"/>
                    </a:lnTo>
                    <a:lnTo>
                      <a:pt x="179" y="162"/>
                    </a:lnTo>
                    <a:lnTo>
                      <a:pt x="198" y="174"/>
                    </a:lnTo>
                    <a:lnTo>
                      <a:pt x="218" y="185"/>
                    </a:lnTo>
                    <a:lnTo>
                      <a:pt x="238" y="196"/>
                    </a:lnTo>
                    <a:lnTo>
                      <a:pt x="258" y="288"/>
                    </a:lnTo>
                    <a:lnTo>
                      <a:pt x="278" y="306"/>
                    </a:lnTo>
                    <a:lnTo>
                      <a:pt x="297" y="313"/>
                    </a:lnTo>
                  </a:path>
                </a:pathLst>
              </a:custGeom>
              <a:noFill/>
              <a:ln w="30163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2" name="Freeform 473">
                <a:extLst>
                  <a:ext uri="{FF2B5EF4-FFF2-40B4-BE49-F238E27FC236}">
                    <a16:creationId xmlns:a16="http://schemas.microsoft.com/office/drawing/2014/main" id="{E8449E69-41C4-D510-EFA3-0D4E9AFCF3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1" y="1333"/>
                <a:ext cx="1659" cy="1653"/>
              </a:xfrm>
              <a:custGeom>
                <a:avLst/>
                <a:gdLst>
                  <a:gd name="T0" fmla="*/ 0 w 257"/>
                  <a:gd name="T1" fmla="*/ 0 h 256"/>
                  <a:gd name="T2" fmla="*/ 19 w 257"/>
                  <a:gd name="T3" fmla="*/ 26 h 256"/>
                  <a:gd name="T4" fmla="*/ 39 w 257"/>
                  <a:gd name="T5" fmla="*/ 44 h 256"/>
                  <a:gd name="T6" fmla="*/ 59 w 257"/>
                  <a:gd name="T7" fmla="*/ 61 h 256"/>
                  <a:gd name="T8" fmla="*/ 79 w 257"/>
                  <a:gd name="T9" fmla="*/ 79 h 256"/>
                  <a:gd name="T10" fmla="*/ 99 w 257"/>
                  <a:gd name="T11" fmla="*/ 92 h 256"/>
                  <a:gd name="T12" fmla="*/ 118 w 257"/>
                  <a:gd name="T13" fmla="*/ 106 h 256"/>
                  <a:gd name="T14" fmla="*/ 138 w 257"/>
                  <a:gd name="T15" fmla="*/ 117 h 256"/>
                  <a:gd name="T16" fmla="*/ 158 w 257"/>
                  <a:gd name="T17" fmla="*/ 129 h 256"/>
                  <a:gd name="T18" fmla="*/ 178 w 257"/>
                  <a:gd name="T19" fmla="*/ 216 h 256"/>
                  <a:gd name="T20" fmla="*/ 198 w 257"/>
                  <a:gd name="T21" fmla="*/ 226 h 256"/>
                  <a:gd name="T22" fmla="*/ 217 w 257"/>
                  <a:gd name="T23" fmla="*/ 238 h 256"/>
                  <a:gd name="T24" fmla="*/ 237 w 257"/>
                  <a:gd name="T25" fmla="*/ 252 h 256"/>
                  <a:gd name="T26" fmla="*/ 257 w 257"/>
                  <a:gd name="T27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57" h="256">
                    <a:moveTo>
                      <a:pt x="0" y="0"/>
                    </a:moveTo>
                    <a:lnTo>
                      <a:pt x="19" y="26"/>
                    </a:lnTo>
                    <a:lnTo>
                      <a:pt x="39" y="44"/>
                    </a:lnTo>
                    <a:lnTo>
                      <a:pt x="59" y="61"/>
                    </a:lnTo>
                    <a:lnTo>
                      <a:pt x="79" y="79"/>
                    </a:lnTo>
                    <a:lnTo>
                      <a:pt x="99" y="92"/>
                    </a:lnTo>
                    <a:lnTo>
                      <a:pt x="118" y="106"/>
                    </a:lnTo>
                    <a:lnTo>
                      <a:pt x="138" y="117"/>
                    </a:lnTo>
                    <a:lnTo>
                      <a:pt x="158" y="129"/>
                    </a:lnTo>
                    <a:lnTo>
                      <a:pt x="178" y="216"/>
                    </a:lnTo>
                    <a:lnTo>
                      <a:pt x="198" y="226"/>
                    </a:lnTo>
                    <a:lnTo>
                      <a:pt x="217" y="238"/>
                    </a:lnTo>
                    <a:lnTo>
                      <a:pt x="237" y="252"/>
                    </a:lnTo>
                    <a:lnTo>
                      <a:pt x="257" y="256"/>
                    </a:lnTo>
                  </a:path>
                </a:pathLst>
              </a:custGeom>
              <a:noFill/>
              <a:ln w="301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3" name="Freeform 474">
                <a:extLst>
                  <a:ext uri="{FF2B5EF4-FFF2-40B4-BE49-F238E27FC236}">
                    <a16:creationId xmlns:a16="http://schemas.microsoft.com/office/drawing/2014/main" id="{C69A3FFF-7355-9BA2-F647-8F8018F05F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2" y="1469"/>
                <a:ext cx="1408" cy="1336"/>
              </a:xfrm>
              <a:custGeom>
                <a:avLst/>
                <a:gdLst>
                  <a:gd name="T0" fmla="*/ 0 w 218"/>
                  <a:gd name="T1" fmla="*/ 0 h 207"/>
                  <a:gd name="T2" fmla="*/ 20 w 218"/>
                  <a:gd name="T3" fmla="*/ 17 h 207"/>
                  <a:gd name="T4" fmla="*/ 40 w 218"/>
                  <a:gd name="T5" fmla="*/ 34 h 207"/>
                  <a:gd name="T6" fmla="*/ 60 w 218"/>
                  <a:gd name="T7" fmla="*/ 48 h 207"/>
                  <a:gd name="T8" fmla="*/ 79 w 218"/>
                  <a:gd name="T9" fmla="*/ 62 h 207"/>
                  <a:gd name="T10" fmla="*/ 99 w 218"/>
                  <a:gd name="T11" fmla="*/ 73 h 207"/>
                  <a:gd name="T12" fmla="*/ 119 w 218"/>
                  <a:gd name="T13" fmla="*/ 85 h 207"/>
                  <a:gd name="T14" fmla="*/ 139 w 218"/>
                  <a:gd name="T15" fmla="*/ 166 h 207"/>
                  <a:gd name="T16" fmla="*/ 159 w 218"/>
                  <a:gd name="T17" fmla="*/ 177 h 207"/>
                  <a:gd name="T18" fmla="*/ 178 w 218"/>
                  <a:gd name="T19" fmla="*/ 191 h 207"/>
                  <a:gd name="T20" fmla="*/ 198 w 218"/>
                  <a:gd name="T21" fmla="*/ 201 h 207"/>
                  <a:gd name="T22" fmla="*/ 218 w 218"/>
                  <a:gd name="T23" fmla="*/ 207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8" h="207">
                    <a:moveTo>
                      <a:pt x="0" y="0"/>
                    </a:moveTo>
                    <a:lnTo>
                      <a:pt x="20" y="17"/>
                    </a:lnTo>
                    <a:lnTo>
                      <a:pt x="40" y="34"/>
                    </a:lnTo>
                    <a:lnTo>
                      <a:pt x="60" y="48"/>
                    </a:lnTo>
                    <a:lnTo>
                      <a:pt x="79" y="62"/>
                    </a:lnTo>
                    <a:lnTo>
                      <a:pt x="99" y="73"/>
                    </a:lnTo>
                    <a:lnTo>
                      <a:pt x="119" y="85"/>
                    </a:lnTo>
                    <a:lnTo>
                      <a:pt x="139" y="166"/>
                    </a:lnTo>
                    <a:lnTo>
                      <a:pt x="159" y="177"/>
                    </a:lnTo>
                    <a:lnTo>
                      <a:pt x="178" y="191"/>
                    </a:lnTo>
                    <a:lnTo>
                      <a:pt x="198" y="201"/>
                    </a:lnTo>
                    <a:lnTo>
                      <a:pt x="218" y="207"/>
                    </a:lnTo>
                  </a:path>
                </a:pathLst>
              </a:custGeom>
              <a:noFill/>
              <a:ln w="30163">
                <a:solidFill>
                  <a:srgbClr val="800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4" name="Freeform 475">
                <a:extLst>
                  <a:ext uri="{FF2B5EF4-FFF2-40B4-BE49-F238E27FC236}">
                    <a16:creationId xmlns:a16="http://schemas.microsoft.com/office/drawing/2014/main" id="{45286B74-1F69-C759-2573-6A9E169022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2" y="1456"/>
                <a:ext cx="1536" cy="1297"/>
              </a:xfrm>
              <a:custGeom>
                <a:avLst/>
                <a:gdLst>
                  <a:gd name="T0" fmla="*/ 0 w 238"/>
                  <a:gd name="T1" fmla="*/ 0 h 201"/>
                  <a:gd name="T2" fmla="*/ 20 w 238"/>
                  <a:gd name="T3" fmla="*/ 12 h 201"/>
                  <a:gd name="T4" fmla="*/ 40 w 238"/>
                  <a:gd name="T5" fmla="*/ 26 h 201"/>
                  <a:gd name="T6" fmla="*/ 59 w 238"/>
                  <a:gd name="T7" fmla="*/ 40 h 201"/>
                  <a:gd name="T8" fmla="*/ 79 w 238"/>
                  <a:gd name="T9" fmla="*/ 52 h 201"/>
                  <a:gd name="T10" fmla="*/ 99 w 238"/>
                  <a:gd name="T11" fmla="*/ 63 h 201"/>
                  <a:gd name="T12" fmla="*/ 119 w 238"/>
                  <a:gd name="T13" fmla="*/ 141 h 201"/>
                  <a:gd name="T14" fmla="*/ 139 w 238"/>
                  <a:gd name="T15" fmla="*/ 154 h 201"/>
                  <a:gd name="T16" fmla="*/ 158 w 238"/>
                  <a:gd name="T17" fmla="*/ 168 h 201"/>
                  <a:gd name="T18" fmla="*/ 178 w 238"/>
                  <a:gd name="T19" fmla="*/ 172 h 201"/>
                  <a:gd name="T20" fmla="*/ 198 w 238"/>
                  <a:gd name="T21" fmla="*/ 168 h 201"/>
                  <a:gd name="T22" fmla="*/ 218 w 238"/>
                  <a:gd name="T23" fmla="*/ 187 h 201"/>
                  <a:gd name="T24" fmla="*/ 238 w 238"/>
                  <a:gd name="T25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8" h="201">
                    <a:moveTo>
                      <a:pt x="0" y="0"/>
                    </a:moveTo>
                    <a:lnTo>
                      <a:pt x="20" y="12"/>
                    </a:lnTo>
                    <a:lnTo>
                      <a:pt x="40" y="26"/>
                    </a:lnTo>
                    <a:lnTo>
                      <a:pt x="59" y="40"/>
                    </a:lnTo>
                    <a:lnTo>
                      <a:pt x="79" y="52"/>
                    </a:lnTo>
                    <a:lnTo>
                      <a:pt x="99" y="63"/>
                    </a:lnTo>
                    <a:lnTo>
                      <a:pt x="119" y="141"/>
                    </a:lnTo>
                    <a:lnTo>
                      <a:pt x="139" y="154"/>
                    </a:lnTo>
                    <a:lnTo>
                      <a:pt x="158" y="168"/>
                    </a:lnTo>
                    <a:lnTo>
                      <a:pt x="178" y="172"/>
                    </a:lnTo>
                    <a:lnTo>
                      <a:pt x="198" y="168"/>
                    </a:lnTo>
                    <a:lnTo>
                      <a:pt x="218" y="187"/>
                    </a:lnTo>
                    <a:lnTo>
                      <a:pt x="238" y="201"/>
                    </a:lnTo>
                  </a:path>
                </a:pathLst>
              </a:custGeom>
              <a:noFill/>
              <a:ln w="30163">
                <a:solidFill>
                  <a:srgbClr val="8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" name="Freeform 476">
                <a:extLst>
                  <a:ext uri="{FF2B5EF4-FFF2-40B4-BE49-F238E27FC236}">
                    <a16:creationId xmlns:a16="http://schemas.microsoft.com/office/drawing/2014/main" id="{240E6E42-BF9C-3E5B-DA92-6376C3712D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0" y="1475"/>
                <a:ext cx="1278" cy="1149"/>
              </a:xfrm>
              <a:custGeom>
                <a:avLst/>
                <a:gdLst>
                  <a:gd name="T0" fmla="*/ 0 w 198"/>
                  <a:gd name="T1" fmla="*/ 0 h 178"/>
                  <a:gd name="T2" fmla="*/ 19 w 198"/>
                  <a:gd name="T3" fmla="*/ 14 h 178"/>
                  <a:gd name="T4" fmla="*/ 39 w 198"/>
                  <a:gd name="T5" fmla="*/ 23 h 178"/>
                  <a:gd name="T6" fmla="*/ 59 w 198"/>
                  <a:gd name="T7" fmla="*/ 34 h 178"/>
                  <a:gd name="T8" fmla="*/ 79 w 198"/>
                  <a:gd name="T9" fmla="*/ 114 h 178"/>
                  <a:gd name="T10" fmla="*/ 99 w 198"/>
                  <a:gd name="T11" fmla="*/ 127 h 178"/>
                  <a:gd name="T12" fmla="*/ 118 w 198"/>
                  <a:gd name="T13" fmla="*/ 140 h 178"/>
                  <a:gd name="T14" fmla="*/ 138 w 198"/>
                  <a:gd name="T15" fmla="*/ 140 h 178"/>
                  <a:gd name="T16" fmla="*/ 158 w 198"/>
                  <a:gd name="T17" fmla="*/ 140 h 178"/>
                  <a:gd name="T18" fmla="*/ 178 w 198"/>
                  <a:gd name="T19" fmla="*/ 156 h 178"/>
                  <a:gd name="T20" fmla="*/ 198 w 198"/>
                  <a:gd name="T21" fmla="*/ 178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8" h="178">
                    <a:moveTo>
                      <a:pt x="0" y="0"/>
                    </a:moveTo>
                    <a:lnTo>
                      <a:pt x="19" y="14"/>
                    </a:lnTo>
                    <a:lnTo>
                      <a:pt x="39" y="23"/>
                    </a:lnTo>
                    <a:lnTo>
                      <a:pt x="59" y="34"/>
                    </a:lnTo>
                    <a:lnTo>
                      <a:pt x="79" y="114"/>
                    </a:lnTo>
                    <a:lnTo>
                      <a:pt x="99" y="127"/>
                    </a:lnTo>
                    <a:lnTo>
                      <a:pt x="118" y="140"/>
                    </a:lnTo>
                    <a:lnTo>
                      <a:pt x="138" y="140"/>
                    </a:lnTo>
                    <a:lnTo>
                      <a:pt x="158" y="140"/>
                    </a:lnTo>
                    <a:lnTo>
                      <a:pt x="178" y="156"/>
                    </a:lnTo>
                    <a:lnTo>
                      <a:pt x="198" y="178"/>
                    </a:lnTo>
                  </a:path>
                </a:pathLst>
              </a:custGeom>
              <a:noFill/>
              <a:ln w="30163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" name="Freeform 477">
                <a:extLst>
                  <a:ext uri="{FF2B5EF4-FFF2-40B4-BE49-F238E27FC236}">
                    <a16:creationId xmlns:a16="http://schemas.microsoft.com/office/drawing/2014/main" id="{68E369DE-15B1-540E-4AFA-8DD5B4CD8C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3" y="1411"/>
                <a:ext cx="1278" cy="1149"/>
              </a:xfrm>
              <a:custGeom>
                <a:avLst/>
                <a:gdLst>
                  <a:gd name="T0" fmla="*/ 0 w 198"/>
                  <a:gd name="T1" fmla="*/ 0 h 178"/>
                  <a:gd name="T2" fmla="*/ 20 w 198"/>
                  <a:gd name="T3" fmla="*/ 8 h 178"/>
                  <a:gd name="T4" fmla="*/ 40 w 198"/>
                  <a:gd name="T5" fmla="*/ 17 h 178"/>
                  <a:gd name="T6" fmla="*/ 60 w 198"/>
                  <a:gd name="T7" fmla="*/ 100 h 178"/>
                  <a:gd name="T8" fmla="*/ 80 w 198"/>
                  <a:gd name="T9" fmla="*/ 114 h 178"/>
                  <a:gd name="T10" fmla="*/ 99 w 198"/>
                  <a:gd name="T11" fmla="*/ 125 h 178"/>
                  <a:gd name="T12" fmla="*/ 119 w 198"/>
                  <a:gd name="T13" fmla="*/ 124 h 178"/>
                  <a:gd name="T14" fmla="*/ 139 w 198"/>
                  <a:gd name="T15" fmla="*/ 128 h 178"/>
                  <a:gd name="T16" fmla="*/ 159 w 198"/>
                  <a:gd name="T17" fmla="*/ 141 h 178"/>
                  <a:gd name="T18" fmla="*/ 179 w 198"/>
                  <a:gd name="T19" fmla="*/ 159 h 178"/>
                  <a:gd name="T20" fmla="*/ 198 w 198"/>
                  <a:gd name="T21" fmla="*/ 178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8" h="178">
                    <a:moveTo>
                      <a:pt x="0" y="0"/>
                    </a:moveTo>
                    <a:lnTo>
                      <a:pt x="20" y="8"/>
                    </a:lnTo>
                    <a:lnTo>
                      <a:pt x="40" y="17"/>
                    </a:lnTo>
                    <a:lnTo>
                      <a:pt x="60" y="100"/>
                    </a:lnTo>
                    <a:lnTo>
                      <a:pt x="80" y="114"/>
                    </a:lnTo>
                    <a:lnTo>
                      <a:pt x="99" y="125"/>
                    </a:lnTo>
                    <a:lnTo>
                      <a:pt x="119" y="124"/>
                    </a:lnTo>
                    <a:lnTo>
                      <a:pt x="139" y="128"/>
                    </a:lnTo>
                    <a:lnTo>
                      <a:pt x="159" y="141"/>
                    </a:lnTo>
                    <a:lnTo>
                      <a:pt x="179" y="159"/>
                    </a:lnTo>
                    <a:lnTo>
                      <a:pt x="198" y="178"/>
                    </a:lnTo>
                  </a:path>
                </a:pathLst>
              </a:custGeom>
              <a:noFill/>
              <a:ln w="301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" name="Freeform 478">
                <a:extLst>
                  <a:ext uri="{FF2B5EF4-FFF2-40B4-BE49-F238E27FC236}">
                    <a16:creationId xmlns:a16="http://schemas.microsoft.com/office/drawing/2014/main" id="{4FF364DA-9F83-BD31-09CC-BD0B80B74A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2" y="1307"/>
                <a:ext cx="1407" cy="1298"/>
              </a:xfrm>
              <a:custGeom>
                <a:avLst/>
                <a:gdLst>
                  <a:gd name="T0" fmla="*/ 0 w 218"/>
                  <a:gd name="T1" fmla="*/ 0 h 201"/>
                  <a:gd name="T2" fmla="*/ 20 w 218"/>
                  <a:gd name="T3" fmla="*/ 13 h 201"/>
                  <a:gd name="T4" fmla="*/ 40 w 218"/>
                  <a:gd name="T5" fmla="*/ 91 h 201"/>
                  <a:gd name="T6" fmla="*/ 60 w 218"/>
                  <a:gd name="T7" fmla="*/ 104 h 201"/>
                  <a:gd name="T8" fmla="*/ 79 w 218"/>
                  <a:gd name="T9" fmla="*/ 114 h 201"/>
                  <a:gd name="T10" fmla="*/ 99 w 218"/>
                  <a:gd name="T11" fmla="*/ 117 h 201"/>
                  <a:gd name="T12" fmla="*/ 119 w 218"/>
                  <a:gd name="T13" fmla="*/ 122 h 201"/>
                  <a:gd name="T14" fmla="*/ 139 w 218"/>
                  <a:gd name="T15" fmla="*/ 135 h 201"/>
                  <a:gd name="T16" fmla="*/ 159 w 218"/>
                  <a:gd name="T17" fmla="*/ 150 h 201"/>
                  <a:gd name="T18" fmla="*/ 178 w 218"/>
                  <a:gd name="T19" fmla="*/ 165 h 201"/>
                  <a:gd name="T20" fmla="*/ 198 w 218"/>
                  <a:gd name="T21" fmla="*/ 188 h 201"/>
                  <a:gd name="T22" fmla="*/ 218 w 218"/>
                  <a:gd name="T23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8" h="201">
                    <a:moveTo>
                      <a:pt x="0" y="0"/>
                    </a:moveTo>
                    <a:lnTo>
                      <a:pt x="20" y="13"/>
                    </a:lnTo>
                    <a:lnTo>
                      <a:pt x="40" y="91"/>
                    </a:lnTo>
                    <a:lnTo>
                      <a:pt x="60" y="104"/>
                    </a:lnTo>
                    <a:lnTo>
                      <a:pt x="79" y="114"/>
                    </a:lnTo>
                    <a:lnTo>
                      <a:pt x="99" y="117"/>
                    </a:lnTo>
                    <a:lnTo>
                      <a:pt x="119" y="122"/>
                    </a:lnTo>
                    <a:lnTo>
                      <a:pt x="139" y="135"/>
                    </a:lnTo>
                    <a:lnTo>
                      <a:pt x="159" y="150"/>
                    </a:lnTo>
                    <a:lnTo>
                      <a:pt x="178" y="165"/>
                    </a:lnTo>
                    <a:lnTo>
                      <a:pt x="198" y="188"/>
                    </a:lnTo>
                    <a:lnTo>
                      <a:pt x="218" y="201"/>
                    </a:lnTo>
                  </a:path>
                </a:pathLst>
              </a:custGeom>
              <a:noFill/>
              <a:ln w="30163">
                <a:solidFill>
                  <a:srgbClr val="00CC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8" name="Freeform 479">
                <a:extLst>
                  <a:ext uri="{FF2B5EF4-FFF2-40B4-BE49-F238E27FC236}">
                    <a16:creationId xmlns:a16="http://schemas.microsoft.com/office/drawing/2014/main" id="{C7E33066-0ADC-E2C8-0894-4F771F36C6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0" y="1733"/>
                <a:ext cx="1279" cy="820"/>
              </a:xfrm>
              <a:custGeom>
                <a:avLst/>
                <a:gdLst>
                  <a:gd name="T0" fmla="*/ 0 w 198"/>
                  <a:gd name="T1" fmla="*/ 0 h 127"/>
                  <a:gd name="T2" fmla="*/ 20 w 198"/>
                  <a:gd name="T3" fmla="*/ 11 h 127"/>
                  <a:gd name="T4" fmla="*/ 39 w 198"/>
                  <a:gd name="T5" fmla="*/ 22 h 127"/>
                  <a:gd name="T6" fmla="*/ 59 w 198"/>
                  <a:gd name="T7" fmla="*/ 32 h 127"/>
                  <a:gd name="T8" fmla="*/ 79 w 198"/>
                  <a:gd name="T9" fmla="*/ 39 h 127"/>
                  <a:gd name="T10" fmla="*/ 99 w 198"/>
                  <a:gd name="T11" fmla="*/ 48 h 127"/>
                  <a:gd name="T12" fmla="*/ 119 w 198"/>
                  <a:gd name="T13" fmla="*/ 62 h 127"/>
                  <a:gd name="T14" fmla="*/ 138 w 198"/>
                  <a:gd name="T15" fmla="*/ 75 h 127"/>
                  <a:gd name="T16" fmla="*/ 158 w 198"/>
                  <a:gd name="T17" fmla="*/ 93 h 127"/>
                  <a:gd name="T18" fmla="*/ 178 w 198"/>
                  <a:gd name="T19" fmla="*/ 112 h 127"/>
                  <a:gd name="T20" fmla="*/ 198 w 198"/>
                  <a:gd name="T21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8" h="127">
                    <a:moveTo>
                      <a:pt x="0" y="0"/>
                    </a:moveTo>
                    <a:lnTo>
                      <a:pt x="20" y="11"/>
                    </a:lnTo>
                    <a:lnTo>
                      <a:pt x="39" y="22"/>
                    </a:lnTo>
                    <a:lnTo>
                      <a:pt x="59" y="32"/>
                    </a:lnTo>
                    <a:lnTo>
                      <a:pt x="79" y="39"/>
                    </a:lnTo>
                    <a:lnTo>
                      <a:pt x="99" y="48"/>
                    </a:lnTo>
                    <a:lnTo>
                      <a:pt x="119" y="62"/>
                    </a:lnTo>
                    <a:lnTo>
                      <a:pt x="138" y="75"/>
                    </a:lnTo>
                    <a:lnTo>
                      <a:pt x="158" y="93"/>
                    </a:lnTo>
                    <a:lnTo>
                      <a:pt x="178" y="112"/>
                    </a:lnTo>
                    <a:lnTo>
                      <a:pt x="198" y="127"/>
                    </a:lnTo>
                  </a:path>
                </a:pathLst>
              </a:custGeom>
              <a:noFill/>
              <a:ln w="30163">
                <a:solidFill>
                  <a:srgbClr val="CC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9" name="Freeform 480">
                <a:extLst>
                  <a:ext uri="{FF2B5EF4-FFF2-40B4-BE49-F238E27FC236}">
                    <a16:creationId xmlns:a16="http://schemas.microsoft.com/office/drawing/2014/main" id="{D971735D-82EE-FD98-3A1C-40CAC89557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0" y="1611"/>
                <a:ext cx="1530" cy="962"/>
              </a:xfrm>
              <a:custGeom>
                <a:avLst/>
                <a:gdLst>
                  <a:gd name="T0" fmla="*/ 0 w 237"/>
                  <a:gd name="T1" fmla="*/ 0 h 149"/>
                  <a:gd name="T2" fmla="*/ 20 w 237"/>
                  <a:gd name="T3" fmla="*/ 6 h 149"/>
                  <a:gd name="T4" fmla="*/ 39 w 237"/>
                  <a:gd name="T5" fmla="*/ 18 h 149"/>
                  <a:gd name="T6" fmla="*/ 59 w 237"/>
                  <a:gd name="T7" fmla="*/ 30 h 149"/>
                  <a:gd name="T8" fmla="*/ 79 w 237"/>
                  <a:gd name="T9" fmla="*/ 40 h 149"/>
                  <a:gd name="T10" fmla="*/ 99 w 237"/>
                  <a:gd name="T11" fmla="*/ 49 h 149"/>
                  <a:gd name="T12" fmla="*/ 119 w 237"/>
                  <a:gd name="T13" fmla="*/ 62 h 149"/>
                  <a:gd name="T14" fmla="*/ 138 w 237"/>
                  <a:gd name="T15" fmla="*/ 73 h 149"/>
                  <a:gd name="T16" fmla="*/ 158 w 237"/>
                  <a:gd name="T17" fmla="*/ 89 h 149"/>
                  <a:gd name="T18" fmla="*/ 178 w 237"/>
                  <a:gd name="T19" fmla="*/ 103 h 149"/>
                  <a:gd name="T20" fmla="*/ 198 w 237"/>
                  <a:gd name="T21" fmla="*/ 120 h 149"/>
                  <a:gd name="T22" fmla="*/ 218 w 237"/>
                  <a:gd name="T23" fmla="*/ 142 h 149"/>
                  <a:gd name="T24" fmla="*/ 237 w 237"/>
                  <a:gd name="T25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7" h="149">
                    <a:moveTo>
                      <a:pt x="0" y="0"/>
                    </a:moveTo>
                    <a:lnTo>
                      <a:pt x="20" y="6"/>
                    </a:lnTo>
                    <a:lnTo>
                      <a:pt x="39" y="18"/>
                    </a:lnTo>
                    <a:lnTo>
                      <a:pt x="59" y="30"/>
                    </a:lnTo>
                    <a:lnTo>
                      <a:pt x="79" y="40"/>
                    </a:lnTo>
                    <a:lnTo>
                      <a:pt x="99" y="49"/>
                    </a:lnTo>
                    <a:lnTo>
                      <a:pt x="119" y="62"/>
                    </a:lnTo>
                    <a:lnTo>
                      <a:pt x="138" y="73"/>
                    </a:lnTo>
                    <a:lnTo>
                      <a:pt x="158" y="89"/>
                    </a:lnTo>
                    <a:lnTo>
                      <a:pt x="178" y="103"/>
                    </a:lnTo>
                    <a:lnTo>
                      <a:pt x="198" y="120"/>
                    </a:lnTo>
                    <a:lnTo>
                      <a:pt x="218" y="142"/>
                    </a:lnTo>
                    <a:lnTo>
                      <a:pt x="237" y="149"/>
                    </a:lnTo>
                  </a:path>
                </a:pathLst>
              </a:custGeom>
              <a:noFill/>
              <a:ln w="30163">
                <a:solidFill>
                  <a:srgbClr val="CCFFC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0" name="Freeform 481">
                <a:extLst>
                  <a:ext uri="{FF2B5EF4-FFF2-40B4-BE49-F238E27FC236}">
                    <a16:creationId xmlns:a16="http://schemas.microsoft.com/office/drawing/2014/main" id="{29EF5FB3-C1B3-C155-9BA1-782B2CBB03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9" y="1533"/>
                <a:ext cx="1660" cy="1143"/>
              </a:xfrm>
              <a:custGeom>
                <a:avLst/>
                <a:gdLst>
                  <a:gd name="T0" fmla="*/ 0 w 257"/>
                  <a:gd name="T1" fmla="*/ 0 h 177"/>
                  <a:gd name="T2" fmla="*/ 19 w 257"/>
                  <a:gd name="T3" fmla="*/ 8 h 177"/>
                  <a:gd name="T4" fmla="*/ 39 w 257"/>
                  <a:gd name="T5" fmla="*/ 20 h 177"/>
                  <a:gd name="T6" fmla="*/ 59 w 257"/>
                  <a:gd name="T7" fmla="*/ 32 h 177"/>
                  <a:gd name="T8" fmla="*/ 79 w 257"/>
                  <a:gd name="T9" fmla="*/ 44 h 177"/>
                  <a:gd name="T10" fmla="*/ 99 w 257"/>
                  <a:gd name="T11" fmla="*/ 55 h 177"/>
                  <a:gd name="T12" fmla="*/ 118 w 257"/>
                  <a:gd name="T13" fmla="*/ 67 h 177"/>
                  <a:gd name="T14" fmla="*/ 138 w 257"/>
                  <a:gd name="T15" fmla="*/ 82 h 177"/>
                  <a:gd name="T16" fmla="*/ 158 w 257"/>
                  <a:gd name="T17" fmla="*/ 96 h 177"/>
                  <a:gd name="T18" fmla="*/ 178 w 257"/>
                  <a:gd name="T19" fmla="*/ 111 h 177"/>
                  <a:gd name="T20" fmla="*/ 198 w 257"/>
                  <a:gd name="T21" fmla="*/ 128 h 177"/>
                  <a:gd name="T22" fmla="*/ 217 w 257"/>
                  <a:gd name="T23" fmla="*/ 138 h 177"/>
                  <a:gd name="T24" fmla="*/ 237 w 257"/>
                  <a:gd name="T25" fmla="*/ 160 h 177"/>
                  <a:gd name="T26" fmla="*/ 257 w 257"/>
                  <a:gd name="T27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57" h="177">
                    <a:moveTo>
                      <a:pt x="0" y="0"/>
                    </a:moveTo>
                    <a:lnTo>
                      <a:pt x="19" y="8"/>
                    </a:lnTo>
                    <a:lnTo>
                      <a:pt x="39" y="20"/>
                    </a:lnTo>
                    <a:lnTo>
                      <a:pt x="59" y="32"/>
                    </a:lnTo>
                    <a:lnTo>
                      <a:pt x="79" y="44"/>
                    </a:lnTo>
                    <a:lnTo>
                      <a:pt x="99" y="55"/>
                    </a:lnTo>
                    <a:lnTo>
                      <a:pt x="118" y="67"/>
                    </a:lnTo>
                    <a:lnTo>
                      <a:pt x="138" y="82"/>
                    </a:lnTo>
                    <a:lnTo>
                      <a:pt x="158" y="96"/>
                    </a:lnTo>
                    <a:lnTo>
                      <a:pt x="178" y="111"/>
                    </a:lnTo>
                    <a:lnTo>
                      <a:pt x="198" y="128"/>
                    </a:lnTo>
                    <a:lnTo>
                      <a:pt x="217" y="138"/>
                    </a:lnTo>
                    <a:lnTo>
                      <a:pt x="237" y="160"/>
                    </a:lnTo>
                    <a:lnTo>
                      <a:pt x="257" y="177"/>
                    </a:lnTo>
                  </a:path>
                </a:pathLst>
              </a:custGeom>
              <a:noFill/>
              <a:ln w="301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1" name="Freeform 482">
                <a:extLst>
                  <a:ext uri="{FF2B5EF4-FFF2-40B4-BE49-F238E27FC236}">
                    <a16:creationId xmlns:a16="http://schemas.microsoft.com/office/drawing/2014/main" id="{2D52A0F2-941F-594D-1001-9A01DD9B17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2" y="1482"/>
                <a:ext cx="1795" cy="1168"/>
              </a:xfrm>
              <a:custGeom>
                <a:avLst/>
                <a:gdLst>
                  <a:gd name="T0" fmla="*/ 0 w 278"/>
                  <a:gd name="T1" fmla="*/ 0 h 181"/>
                  <a:gd name="T2" fmla="*/ 20 w 278"/>
                  <a:gd name="T3" fmla="*/ 8 h 181"/>
                  <a:gd name="T4" fmla="*/ 40 w 278"/>
                  <a:gd name="T5" fmla="*/ 20 h 181"/>
                  <a:gd name="T6" fmla="*/ 60 w 278"/>
                  <a:gd name="T7" fmla="*/ 33 h 181"/>
                  <a:gd name="T8" fmla="*/ 80 w 278"/>
                  <a:gd name="T9" fmla="*/ 45 h 181"/>
                  <a:gd name="T10" fmla="*/ 99 w 278"/>
                  <a:gd name="T11" fmla="*/ 57 h 181"/>
                  <a:gd name="T12" fmla="*/ 119 w 278"/>
                  <a:gd name="T13" fmla="*/ 70 h 181"/>
                  <a:gd name="T14" fmla="*/ 139 w 278"/>
                  <a:gd name="T15" fmla="*/ 85 h 181"/>
                  <a:gd name="T16" fmla="*/ 159 w 278"/>
                  <a:gd name="T17" fmla="*/ 98 h 181"/>
                  <a:gd name="T18" fmla="*/ 179 w 278"/>
                  <a:gd name="T19" fmla="*/ 109 h 181"/>
                  <a:gd name="T20" fmla="*/ 198 w 278"/>
                  <a:gd name="T21" fmla="*/ 121 h 181"/>
                  <a:gd name="T22" fmla="*/ 218 w 278"/>
                  <a:gd name="T23" fmla="*/ 144 h 181"/>
                  <a:gd name="T24" fmla="*/ 238 w 278"/>
                  <a:gd name="T25" fmla="*/ 157 h 181"/>
                  <a:gd name="T26" fmla="*/ 258 w 278"/>
                  <a:gd name="T27" fmla="*/ 170 h 181"/>
                  <a:gd name="T28" fmla="*/ 278 w 278"/>
                  <a:gd name="T29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8" h="181">
                    <a:moveTo>
                      <a:pt x="0" y="0"/>
                    </a:moveTo>
                    <a:lnTo>
                      <a:pt x="20" y="8"/>
                    </a:lnTo>
                    <a:lnTo>
                      <a:pt x="40" y="20"/>
                    </a:lnTo>
                    <a:lnTo>
                      <a:pt x="60" y="33"/>
                    </a:lnTo>
                    <a:lnTo>
                      <a:pt x="80" y="45"/>
                    </a:lnTo>
                    <a:lnTo>
                      <a:pt x="99" y="57"/>
                    </a:lnTo>
                    <a:lnTo>
                      <a:pt x="119" y="70"/>
                    </a:lnTo>
                    <a:lnTo>
                      <a:pt x="139" y="85"/>
                    </a:lnTo>
                    <a:lnTo>
                      <a:pt x="159" y="98"/>
                    </a:lnTo>
                    <a:lnTo>
                      <a:pt x="179" y="109"/>
                    </a:lnTo>
                    <a:lnTo>
                      <a:pt x="198" y="121"/>
                    </a:lnTo>
                    <a:lnTo>
                      <a:pt x="218" y="144"/>
                    </a:lnTo>
                    <a:lnTo>
                      <a:pt x="238" y="157"/>
                    </a:lnTo>
                    <a:lnTo>
                      <a:pt x="258" y="170"/>
                    </a:lnTo>
                    <a:lnTo>
                      <a:pt x="278" y="181"/>
                    </a:lnTo>
                  </a:path>
                </a:pathLst>
              </a:custGeom>
              <a:noFill/>
              <a:ln w="30163">
                <a:solidFill>
                  <a:srgbClr val="99CC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2" name="Freeform 483">
                <a:extLst>
                  <a:ext uri="{FF2B5EF4-FFF2-40B4-BE49-F238E27FC236}">
                    <a16:creationId xmlns:a16="http://schemas.microsoft.com/office/drawing/2014/main" id="{EABF2A0C-6816-4AE7-12AE-CB5370A383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1" y="1437"/>
                <a:ext cx="1918" cy="1187"/>
              </a:xfrm>
              <a:custGeom>
                <a:avLst/>
                <a:gdLst>
                  <a:gd name="T0" fmla="*/ 0 w 297"/>
                  <a:gd name="T1" fmla="*/ 0 h 184"/>
                  <a:gd name="T2" fmla="*/ 20 w 297"/>
                  <a:gd name="T3" fmla="*/ 8 h 184"/>
                  <a:gd name="T4" fmla="*/ 40 w 297"/>
                  <a:gd name="T5" fmla="*/ 21 h 184"/>
                  <a:gd name="T6" fmla="*/ 60 w 297"/>
                  <a:gd name="T7" fmla="*/ 34 h 184"/>
                  <a:gd name="T8" fmla="*/ 79 w 297"/>
                  <a:gd name="T9" fmla="*/ 45 h 184"/>
                  <a:gd name="T10" fmla="*/ 99 w 297"/>
                  <a:gd name="T11" fmla="*/ 58 h 184"/>
                  <a:gd name="T12" fmla="*/ 119 w 297"/>
                  <a:gd name="T13" fmla="*/ 71 h 184"/>
                  <a:gd name="T14" fmla="*/ 139 w 297"/>
                  <a:gd name="T15" fmla="*/ 84 h 184"/>
                  <a:gd name="T16" fmla="*/ 159 w 297"/>
                  <a:gd name="T17" fmla="*/ 95 h 184"/>
                  <a:gd name="T18" fmla="*/ 178 w 297"/>
                  <a:gd name="T19" fmla="*/ 107 h 184"/>
                  <a:gd name="T20" fmla="*/ 198 w 297"/>
                  <a:gd name="T21" fmla="*/ 125 h 184"/>
                  <a:gd name="T22" fmla="*/ 218 w 297"/>
                  <a:gd name="T23" fmla="*/ 137 h 184"/>
                  <a:gd name="T24" fmla="*/ 238 w 297"/>
                  <a:gd name="T25" fmla="*/ 149 h 184"/>
                  <a:gd name="T26" fmla="*/ 258 w 297"/>
                  <a:gd name="T27" fmla="*/ 157 h 184"/>
                  <a:gd name="T28" fmla="*/ 277 w 297"/>
                  <a:gd name="T29" fmla="*/ 169 h 184"/>
                  <a:gd name="T30" fmla="*/ 297 w 297"/>
                  <a:gd name="T31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7" h="184">
                    <a:moveTo>
                      <a:pt x="0" y="0"/>
                    </a:moveTo>
                    <a:lnTo>
                      <a:pt x="20" y="8"/>
                    </a:lnTo>
                    <a:lnTo>
                      <a:pt x="40" y="21"/>
                    </a:lnTo>
                    <a:lnTo>
                      <a:pt x="60" y="34"/>
                    </a:lnTo>
                    <a:lnTo>
                      <a:pt x="79" y="45"/>
                    </a:lnTo>
                    <a:lnTo>
                      <a:pt x="99" y="58"/>
                    </a:lnTo>
                    <a:lnTo>
                      <a:pt x="119" y="71"/>
                    </a:lnTo>
                    <a:lnTo>
                      <a:pt x="139" y="84"/>
                    </a:lnTo>
                    <a:lnTo>
                      <a:pt x="159" y="95"/>
                    </a:lnTo>
                    <a:lnTo>
                      <a:pt x="178" y="107"/>
                    </a:lnTo>
                    <a:lnTo>
                      <a:pt x="198" y="125"/>
                    </a:lnTo>
                    <a:lnTo>
                      <a:pt x="218" y="137"/>
                    </a:lnTo>
                    <a:lnTo>
                      <a:pt x="238" y="149"/>
                    </a:lnTo>
                    <a:lnTo>
                      <a:pt x="258" y="157"/>
                    </a:lnTo>
                    <a:lnTo>
                      <a:pt x="277" y="169"/>
                    </a:lnTo>
                    <a:lnTo>
                      <a:pt x="297" y="184"/>
                    </a:lnTo>
                  </a:path>
                </a:pathLst>
              </a:custGeom>
              <a:noFill/>
              <a:ln w="30163">
                <a:solidFill>
                  <a:srgbClr val="FF99C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3" name="Freeform 484">
                <a:extLst>
                  <a:ext uri="{FF2B5EF4-FFF2-40B4-BE49-F238E27FC236}">
                    <a16:creationId xmlns:a16="http://schemas.microsoft.com/office/drawing/2014/main" id="{C93436CB-A773-64FC-A1C9-AE9D74BF4F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" y="1359"/>
                <a:ext cx="2047" cy="1207"/>
              </a:xfrm>
              <a:custGeom>
                <a:avLst/>
                <a:gdLst>
                  <a:gd name="T0" fmla="*/ 0 w 317"/>
                  <a:gd name="T1" fmla="*/ 0 h 187"/>
                  <a:gd name="T2" fmla="*/ 20 w 317"/>
                  <a:gd name="T3" fmla="*/ 9 h 187"/>
                  <a:gd name="T4" fmla="*/ 39 w 317"/>
                  <a:gd name="T5" fmla="*/ 21 h 187"/>
                  <a:gd name="T6" fmla="*/ 59 w 317"/>
                  <a:gd name="T7" fmla="*/ 33 h 187"/>
                  <a:gd name="T8" fmla="*/ 79 w 317"/>
                  <a:gd name="T9" fmla="*/ 45 h 187"/>
                  <a:gd name="T10" fmla="*/ 99 w 317"/>
                  <a:gd name="T11" fmla="*/ 56 h 187"/>
                  <a:gd name="T12" fmla="*/ 119 w 317"/>
                  <a:gd name="T13" fmla="*/ 68 h 187"/>
                  <a:gd name="T14" fmla="*/ 138 w 317"/>
                  <a:gd name="T15" fmla="*/ 79 h 187"/>
                  <a:gd name="T16" fmla="*/ 158 w 317"/>
                  <a:gd name="T17" fmla="*/ 89 h 187"/>
                  <a:gd name="T18" fmla="*/ 178 w 317"/>
                  <a:gd name="T19" fmla="*/ 99 h 187"/>
                  <a:gd name="T20" fmla="*/ 198 w 317"/>
                  <a:gd name="T21" fmla="*/ 108 h 187"/>
                  <a:gd name="T22" fmla="*/ 218 w 317"/>
                  <a:gd name="T23" fmla="*/ 119 h 187"/>
                  <a:gd name="T24" fmla="*/ 237 w 317"/>
                  <a:gd name="T25" fmla="*/ 130 h 187"/>
                  <a:gd name="T26" fmla="*/ 257 w 317"/>
                  <a:gd name="T27" fmla="*/ 141 h 187"/>
                  <a:gd name="T28" fmla="*/ 277 w 317"/>
                  <a:gd name="T29" fmla="*/ 156 h 187"/>
                  <a:gd name="T30" fmla="*/ 297 w 317"/>
                  <a:gd name="T31" fmla="*/ 165 h 187"/>
                  <a:gd name="T32" fmla="*/ 317 w 317"/>
                  <a:gd name="T33" fmla="*/ 187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17" h="187">
                    <a:moveTo>
                      <a:pt x="0" y="0"/>
                    </a:moveTo>
                    <a:lnTo>
                      <a:pt x="20" y="9"/>
                    </a:lnTo>
                    <a:lnTo>
                      <a:pt x="39" y="21"/>
                    </a:lnTo>
                    <a:lnTo>
                      <a:pt x="59" y="33"/>
                    </a:lnTo>
                    <a:lnTo>
                      <a:pt x="79" y="45"/>
                    </a:lnTo>
                    <a:lnTo>
                      <a:pt x="99" y="56"/>
                    </a:lnTo>
                    <a:lnTo>
                      <a:pt x="119" y="68"/>
                    </a:lnTo>
                    <a:lnTo>
                      <a:pt x="138" y="79"/>
                    </a:lnTo>
                    <a:lnTo>
                      <a:pt x="158" y="89"/>
                    </a:lnTo>
                    <a:lnTo>
                      <a:pt x="178" y="99"/>
                    </a:lnTo>
                    <a:lnTo>
                      <a:pt x="198" y="108"/>
                    </a:lnTo>
                    <a:lnTo>
                      <a:pt x="218" y="119"/>
                    </a:lnTo>
                    <a:lnTo>
                      <a:pt x="237" y="130"/>
                    </a:lnTo>
                    <a:lnTo>
                      <a:pt x="257" y="141"/>
                    </a:lnTo>
                    <a:lnTo>
                      <a:pt x="277" y="156"/>
                    </a:lnTo>
                    <a:lnTo>
                      <a:pt x="297" y="165"/>
                    </a:lnTo>
                    <a:lnTo>
                      <a:pt x="317" y="187"/>
                    </a:lnTo>
                  </a:path>
                </a:pathLst>
              </a:custGeom>
              <a:noFill/>
              <a:ln w="30163">
                <a:solidFill>
                  <a:srgbClr val="CC99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4" name="Freeform 485">
                <a:extLst>
                  <a:ext uri="{FF2B5EF4-FFF2-40B4-BE49-F238E27FC236}">
                    <a16:creationId xmlns:a16="http://schemas.microsoft.com/office/drawing/2014/main" id="{58247480-8D6F-46C3-DA72-A286E5A37B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1" y="1366"/>
                <a:ext cx="2176" cy="1671"/>
              </a:xfrm>
              <a:custGeom>
                <a:avLst/>
                <a:gdLst>
                  <a:gd name="T0" fmla="*/ 0 w 337"/>
                  <a:gd name="T1" fmla="*/ 0 h 259"/>
                  <a:gd name="T2" fmla="*/ 20 w 337"/>
                  <a:gd name="T3" fmla="*/ 13 h 259"/>
                  <a:gd name="T4" fmla="*/ 40 w 337"/>
                  <a:gd name="T5" fmla="*/ 26 h 259"/>
                  <a:gd name="T6" fmla="*/ 60 w 337"/>
                  <a:gd name="T7" fmla="*/ 38 h 259"/>
                  <a:gd name="T8" fmla="*/ 80 w 337"/>
                  <a:gd name="T9" fmla="*/ 48 h 259"/>
                  <a:gd name="T10" fmla="*/ 99 w 337"/>
                  <a:gd name="T11" fmla="*/ 59 h 259"/>
                  <a:gd name="T12" fmla="*/ 119 w 337"/>
                  <a:gd name="T13" fmla="*/ 68 h 259"/>
                  <a:gd name="T14" fmla="*/ 139 w 337"/>
                  <a:gd name="T15" fmla="*/ 78 h 259"/>
                  <a:gd name="T16" fmla="*/ 159 w 337"/>
                  <a:gd name="T17" fmla="*/ 88 h 259"/>
                  <a:gd name="T18" fmla="*/ 179 w 337"/>
                  <a:gd name="T19" fmla="*/ 97 h 259"/>
                  <a:gd name="T20" fmla="*/ 198 w 337"/>
                  <a:gd name="T21" fmla="*/ 107 h 259"/>
                  <a:gd name="T22" fmla="*/ 218 w 337"/>
                  <a:gd name="T23" fmla="*/ 117 h 259"/>
                  <a:gd name="T24" fmla="*/ 238 w 337"/>
                  <a:gd name="T25" fmla="*/ 128 h 259"/>
                  <a:gd name="T26" fmla="*/ 258 w 337"/>
                  <a:gd name="T27" fmla="*/ 138 h 259"/>
                  <a:gd name="T28" fmla="*/ 278 w 337"/>
                  <a:gd name="T29" fmla="*/ 152 h 259"/>
                  <a:gd name="T30" fmla="*/ 297 w 337"/>
                  <a:gd name="T31" fmla="*/ 252 h 259"/>
                  <a:gd name="T32" fmla="*/ 317 w 337"/>
                  <a:gd name="T33" fmla="*/ 255 h 259"/>
                  <a:gd name="T34" fmla="*/ 337 w 337"/>
                  <a:gd name="T35" fmla="*/ 259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37" h="259">
                    <a:moveTo>
                      <a:pt x="0" y="0"/>
                    </a:moveTo>
                    <a:lnTo>
                      <a:pt x="20" y="13"/>
                    </a:lnTo>
                    <a:lnTo>
                      <a:pt x="40" y="26"/>
                    </a:lnTo>
                    <a:lnTo>
                      <a:pt x="60" y="38"/>
                    </a:lnTo>
                    <a:lnTo>
                      <a:pt x="80" y="48"/>
                    </a:lnTo>
                    <a:lnTo>
                      <a:pt x="99" y="59"/>
                    </a:lnTo>
                    <a:lnTo>
                      <a:pt x="119" y="68"/>
                    </a:lnTo>
                    <a:lnTo>
                      <a:pt x="139" y="78"/>
                    </a:lnTo>
                    <a:lnTo>
                      <a:pt x="159" y="88"/>
                    </a:lnTo>
                    <a:lnTo>
                      <a:pt x="179" y="97"/>
                    </a:lnTo>
                    <a:lnTo>
                      <a:pt x="198" y="107"/>
                    </a:lnTo>
                    <a:lnTo>
                      <a:pt x="218" y="117"/>
                    </a:lnTo>
                    <a:lnTo>
                      <a:pt x="238" y="128"/>
                    </a:lnTo>
                    <a:lnTo>
                      <a:pt x="258" y="138"/>
                    </a:lnTo>
                    <a:lnTo>
                      <a:pt x="278" y="152"/>
                    </a:lnTo>
                    <a:lnTo>
                      <a:pt x="297" y="252"/>
                    </a:lnTo>
                    <a:lnTo>
                      <a:pt x="317" y="255"/>
                    </a:lnTo>
                    <a:lnTo>
                      <a:pt x="337" y="259"/>
                    </a:lnTo>
                  </a:path>
                </a:pathLst>
              </a:custGeom>
              <a:noFill/>
              <a:ln w="30163">
                <a:solidFill>
                  <a:srgbClr val="FF66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5" name="Freeform 486">
                <a:extLst>
                  <a:ext uri="{FF2B5EF4-FFF2-40B4-BE49-F238E27FC236}">
                    <a16:creationId xmlns:a16="http://schemas.microsoft.com/office/drawing/2014/main" id="{9AF4423D-0009-D0C3-427E-A6592986F0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0" y="1398"/>
                <a:ext cx="1918" cy="1110"/>
              </a:xfrm>
              <a:custGeom>
                <a:avLst/>
                <a:gdLst>
                  <a:gd name="T0" fmla="*/ 0 w 297"/>
                  <a:gd name="T1" fmla="*/ 0 h 172"/>
                  <a:gd name="T2" fmla="*/ 20 w 297"/>
                  <a:gd name="T3" fmla="*/ 10 h 172"/>
                  <a:gd name="T4" fmla="*/ 40 w 297"/>
                  <a:gd name="T5" fmla="*/ 21 h 172"/>
                  <a:gd name="T6" fmla="*/ 59 w 297"/>
                  <a:gd name="T7" fmla="*/ 34 h 172"/>
                  <a:gd name="T8" fmla="*/ 79 w 297"/>
                  <a:gd name="T9" fmla="*/ 44 h 172"/>
                  <a:gd name="T10" fmla="*/ 99 w 297"/>
                  <a:gd name="T11" fmla="*/ 57 h 172"/>
                  <a:gd name="T12" fmla="*/ 119 w 297"/>
                  <a:gd name="T13" fmla="*/ 71 h 172"/>
                  <a:gd name="T14" fmla="*/ 139 w 297"/>
                  <a:gd name="T15" fmla="*/ 83 h 172"/>
                  <a:gd name="T16" fmla="*/ 158 w 297"/>
                  <a:gd name="T17" fmla="*/ 95 h 172"/>
                  <a:gd name="T18" fmla="*/ 178 w 297"/>
                  <a:gd name="T19" fmla="*/ 107 h 172"/>
                  <a:gd name="T20" fmla="*/ 198 w 297"/>
                  <a:gd name="T21" fmla="*/ 116 h 172"/>
                  <a:gd name="T22" fmla="*/ 218 w 297"/>
                  <a:gd name="T23" fmla="*/ 127 h 172"/>
                  <a:gd name="T24" fmla="*/ 238 w 297"/>
                  <a:gd name="T25" fmla="*/ 137 h 172"/>
                  <a:gd name="T26" fmla="*/ 257 w 297"/>
                  <a:gd name="T27" fmla="*/ 148 h 172"/>
                  <a:gd name="T28" fmla="*/ 277 w 297"/>
                  <a:gd name="T29" fmla="*/ 161 h 172"/>
                  <a:gd name="T30" fmla="*/ 297 w 297"/>
                  <a:gd name="T31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7" h="172">
                    <a:moveTo>
                      <a:pt x="0" y="0"/>
                    </a:moveTo>
                    <a:lnTo>
                      <a:pt x="20" y="10"/>
                    </a:lnTo>
                    <a:lnTo>
                      <a:pt x="40" y="21"/>
                    </a:lnTo>
                    <a:lnTo>
                      <a:pt x="59" y="34"/>
                    </a:lnTo>
                    <a:lnTo>
                      <a:pt x="79" y="44"/>
                    </a:lnTo>
                    <a:lnTo>
                      <a:pt x="99" y="57"/>
                    </a:lnTo>
                    <a:lnTo>
                      <a:pt x="119" y="71"/>
                    </a:lnTo>
                    <a:lnTo>
                      <a:pt x="139" y="83"/>
                    </a:lnTo>
                    <a:lnTo>
                      <a:pt x="158" y="95"/>
                    </a:lnTo>
                    <a:lnTo>
                      <a:pt x="178" y="107"/>
                    </a:lnTo>
                    <a:lnTo>
                      <a:pt x="198" y="116"/>
                    </a:lnTo>
                    <a:lnTo>
                      <a:pt x="218" y="127"/>
                    </a:lnTo>
                    <a:lnTo>
                      <a:pt x="238" y="137"/>
                    </a:lnTo>
                    <a:lnTo>
                      <a:pt x="257" y="148"/>
                    </a:lnTo>
                    <a:lnTo>
                      <a:pt x="277" y="161"/>
                    </a:lnTo>
                    <a:lnTo>
                      <a:pt x="297" y="172"/>
                    </a:lnTo>
                  </a:path>
                </a:pathLst>
              </a:custGeom>
              <a:noFill/>
              <a:ln w="30163">
                <a:solidFill>
                  <a:srgbClr val="3366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" name="Rectangle 487">
                <a:extLst>
                  <a:ext uri="{FF2B5EF4-FFF2-40B4-BE49-F238E27FC236}">
                    <a16:creationId xmlns:a16="http://schemas.microsoft.com/office/drawing/2014/main" id="{43833894-9C5C-2B46-7876-818E3C662B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1" y="991"/>
                <a:ext cx="58" cy="58"/>
              </a:xfrm>
              <a:prstGeom prst="rect">
                <a:avLst/>
              </a:prstGeom>
              <a:solidFill>
                <a:srgbClr val="000080"/>
              </a:solidFill>
              <a:ln w="9525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" name="Rectangle 488">
                <a:extLst>
                  <a:ext uri="{FF2B5EF4-FFF2-40B4-BE49-F238E27FC236}">
                    <a16:creationId xmlns:a16="http://schemas.microsoft.com/office/drawing/2014/main" id="{25E834B9-1CC9-11C5-1876-E0B7DE9B33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0" y="1185"/>
                <a:ext cx="58" cy="58"/>
              </a:xfrm>
              <a:prstGeom prst="rect">
                <a:avLst/>
              </a:prstGeom>
              <a:solidFill>
                <a:srgbClr val="000080"/>
              </a:solidFill>
              <a:ln w="9525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8" name="Rectangle 489">
                <a:extLst>
                  <a:ext uri="{FF2B5EF4-FFF2-40B4-BE49-F238E27FC236}">
                    <a16:creationId xmlns:a16="http://schemas.microsoft.com/office/drawing/2014/main" id="{2403D474-F3C5-600B-8EE5-ADE5812374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" y="1295"/>
                <a:ext cx="58" cy="58"/>
              </a:xfrm>
              <a:prstGeom prst="rect">
                <a:avLst/>
              </a:prstGeom>
              <a:solidFill>
                <a:srgbClr val="000080"/>
              </a:solidFill>
              <a:ln w="9525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9" name="Rectangle 490">
                <a:extLst>
                  <a:ext uri="{FF2B5EF4-FFF2-40B4-BE49-F238E27FC236}">
                    <a16:creationId xmlns:a16="http://schemas.microsoft.com/office/drawing/2014/main" id="{5984883E-358A-D899-8FBC-84DFFCEAE5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2" y="1449"/>
                <a:ext cx="58" cy="59"/>
              </a:xfrm>
              <a:prstGeom prst="rect">
                <a:avLst/>
              </a:prstGeom>
              <a:solidFill>
                <a:srgbClr val="000080"/>
              </a:solidFill>
              <a:ln w="9525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0" name="Rectangle 491">
                <a:extLst>
                  <a:ext uri="{FF2B5EF4-FFF2-40B4-BE49-F238E27FC236}">
                    <a16:creationId xmlns:a16="http://schemas.microsoft.com/office/drawing/2014/main" id="{6790FD56-1990-CF02-23ED-3739CFED5A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1" y="1559"/>
                <a:ext cx="58" cy="58"/>
              </a:xfrm>
              <a:prstGeom prst="rect">
                <a:avLst/>
              </a:prstGeom>
              <a:solidFill>
                <a:srgbClr val="000080"/>
              </a:solidFill>
              <a:ln w="9525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1" name="Rectangle 492">
                <a:extLst>
                  <a:ext uri="{FF2B5EF4-FFF2-40B4-BE49-F238E27FC236}">
                    <a16:creationId xmlns:a16="http://schemas.microsoft.com/office/drawing/2014/main" id="{44989E3E-2BF4-B339-6174-F3E92CAFD4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0" y="1682"/>
                <a:ext cx="58" cy="58"/>
              </a:xfrm>
              <a:prstGeom prst="rect">
                <a:avLst/>
              </a:prstGeom>
              <a:solidFill>
                <a:srgbClr val="000080"/>
              </a:solidFill>
              <a:ln w="9525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2" name="Rectangle 493">
                <a:extLst>
                  <a:ext uri="{FF2B5EF4-FFF2-40B4-BE49-F238E27FC236}">
                    <a16:creationId xmlns:a16="http://schemas.microsoft.com/office/drawing/2014/main" id="{9380BB1D-C802-2943-625E-0D114F5AA3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9" y="1804"/>
                <a:ext cx="58" cy="59"/>
              </a:xfrm>
              <a:prstGeom prst="rect">
                <a:avLst/>
              </a:prstGeom>
              <a:solidFill>
                <a:srgbClr val="000080"/>
              </a:solidFill>
              <a:ln w="9525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3" name="Rectangle 494">
                <a:extLst>
                  <a:ext uri="{FF2B5EF4-FFF2-40B4-BE49-F238E27FC236}">
                    <a16:creationId xmlns:a16="http://schemas.microsoft.com/office/drawing/2014/main" id="{7EB4AB3C-D7EC-8AF2-2ADB-C3E15FA26B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8" y="1927"/>
                <a:ext cx="58" cy="58"/>
              </a:xfrm>
              <a:prstGeom prst="rect">
                <a:avLst/>
              </a:prstGeom>
              <a:solidFill>
                <a:srgbClr val="000080"/>
              </a:solidFill>
              <a:ln w="9525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4" name="Rectangle 495">
                <a:extLst>
                  <a:ext uri="{FF2B5EF4-FFF2-40B4-BE49-F238E27FC236}">
                    <a16:creationId xmlns:a16="http://schemas.microsoft.com/office/drawing/2014/main" id="{11526912-3D45-CB64-D57E-0DFCD7184A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1" y="2030"/>
                <a:ext cx="58" cy="58"/>
              </a:xfrm>
              <a:prstGeom prst="rect">
                <a:avLst/>
              </a:prstGeom>
              <a:solidFill>
                <a:srgbClr val="000080"/>
              </a:solidFill>
              <a:ln w="9525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5" name="Rectangle 496">
                <a:extLst>
                  <a:ext uri="{FF2B5EF4-FFF2-40B4-BE49-F238E27FC236}">
                    <a16:creationId xmlns:a16="http://schemas.microsoft.com/office/drawing/2014/main" id="{5436DCF7-3E22-7976-B827-87E4363E90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40" y="2121"/>
                <a:ext cx="58" cy="58"/>
              </a:xfrm>
              <a:prstGeom prst="rect">
                <a:avLst/>
              </a:prstGeom>
              <a:solidFill>
                <a:srgbClr val="000080"/>
              </a:solidFill>
              <a:ln w="9525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" name="Rectangle 497">
                <a:extLst>
                  <a:ext uri="{FF2B5EF4-FFF2-40B4-BE49-F238E27FC236}">
                    <a16:creationId xmlns:a16="http://schemas.microsoft.com/office/drawing/2014/main" id="{77D8CA11-DB3D-70D2-4F97-303B3C8C33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9" y="2198"/>
                <a:ext cx="58" cy="58"/>
              </a:xfrm>
              <a:prstGeom prst="rect">
                <a:avLst/>
              </a:prstGeom>
              <a:solidFill>
                <a:srgbClr val="000080"/>
              </a:solidFill>
              <a:ln w="9525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7" name="Rectangle 498">
                <a:extLst>
                  <a:ext uri="{FF2B5EF4-FFF2-40B4-BE49-F238E27FC236}">
                    <a16:creationId xmlns:a16="http://schemas.microsoft.com/office/drawing/2014/main" id="{48A493DF-8723-4D3A-DF96-71C7AD7081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8" y="2269"/>
                <a:ext cx="59" cy="58"/>
              </a:xfrm>
              <a:prstGeom prst="rect">
                <a:avLst/>
              </a:prstGeom>
              <a:solidFill>
                <a:srgbClr val="000080"/>
              </a:solidFill>
              <a:ln w="9525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8" name="Rectangle 499">
                <a:extLst>
                  <a:ext uri="{FF2B5EF4-FFF2-40B4-BE49-F238E27FC236}">
                    <a16:creationId xmlns:a16="http://schemas.microsoft.com/office/drawing/2014/main" id="{EC37FA37-EB01-C341-63BC-A7FAFB95A5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28" y="2340"/>
                <a:ext cx="58" cy="58"/>
              </a:xfrm>
              <a:prstGeom prst="rect">
                <a:avLst/>
              </a:prstGeom>
              <a:solidFill>
                <a:srgbClr val="000080"/>
              </a:solidFill>
              <a:ln w="9525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9" name="Rectangle 500">
                <a:extLst>
                  <a:ext uri="{FF2B5EF4-FFF2-40B4-BE49-F238E27FC236}">
                    <a16:creationId xmlns:a16="http://schemas.microsoft.com/office/drawing/2014/main" id="{9BB1EC1D-D8E8-294D-82A8-9CA7CA9454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0" y="2398"/>
                <a:ext cx="58" cy="58"/>
              </a:xfrm>
              <a:prstGeom prst="rect">
                <a:avLst/>
              </a:prstGeom>
              <a:solidFill>
                <a:srgbClr val="000080"/>
              </a:solidFill>
              <a:ln w="9525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0" name="Rectangle 501">
                <a:extLst>
                  <a:ext uri="{FF2B5EF4-FFF2-40B4-BE49-F238E27FC236}">
                    <a16:creationId xmlns:a16="http://schemas.microsoft.com/office/drawing/2014/main" id="{15369DB9-CEFA-1E66-1DBD-180550267A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" y="2463"/>
                <a:ext cx="59" cy="58"/>
              </a:xfrm>
              <a:prstGeom prst="rect">
                <a:avLst/>
              </a:prstGeom>
              <a:solidFill>
                <a:srgbClr val="000080"/>
              </a:solidFill>
              <a:ln w="9525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1" name="Rectangle 502">
                <a:extLst>
                  <a:ext uri="{FF2B5EF4-FFF2-40B4-BE49-F238E27FC236}">
                    <a16:creationId xmlns:a16="http://schemas.microsoft.com/office/drawing/2014/main" id="{5888E7DA-D97A-D117-F581-0328990245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9" y="2515"/>
                <a:ext cx="58" cy="58"/>
              </a:xfrm>
              <a:prstGeom prst="rect">
                <a:avLst/>
              </a:prstGeom>
              <a:solidFill>
                <a:srgbClr val="000080"/>
              </a:solidFill>
              <a:ln w="9525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2" name="Rectangle 503">
                <a:extLst>
                  <a:ext uri="{FF2B5EF4-FFF2-40B4-BE49-F238E27FC236}">
                    <a16:creationId xmlns:a16="http://schemas.microsoft.com/office/drawing/2014/main" id="{E6DB046D-BCD1-2915-D438-DC372D853F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8" y="3315"/>
                <a:ext cx="58" cy="58"/>
              </a:xfrm>
              <a:prstGeom prst="rect">
                <a:avLst/>
              </a:prstGeom>
              <a:solidFill>
                <a:srgbClr val="000080"/>
              </a:solidFill>
              <a:ln w="9525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3" name="Rectangle 504">
                <a:extLst>
                  <a:ext uri="{FF2B5EF4-FFF2-40B4-BE49-F238E27FC236}">
                    <a16:creationId xmlns:a16="http://schemas.microsoft.com/office/drawing/2014/main" id="{211AB6B6-7D20-2F2F-BEB9-1F9E5AD97B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" y="1075"/>
                <a:ext cx="58" cy="5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4" name="Rectangle 505">
                <a:extLst>
                  <a:ext uri="{FF2B5EF4-FFF2-40B4-BE49-F238E27FC236}">
                    <a16:creationId xmlns:a16="http://schemas.microsoft.com/office/drawing/2014/main" id="{170BD642-0CC2-CECE-C1B9-AFFC8ED394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2" y="1198"/>
                <a:ext cx="58" cy="5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5" name="Rectangle 506">
                <a:extLst>
                  <a:ext uri="{FF2B5EF4-FFF2-40B4-BE49-F238E27FC236}">
                    <a16:creationId xmlns:a16="http://schemas.microsoft.com/office/drawing/2014/main" id="{6884C68F-67D2-1C83-9357-957E3D4788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1" y="1398"/>
                <a:ext cx="58" cy="5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" name="Rectangle 507">
                <a:extLst>
                  <a:ext uri="{FF2B5EF4-FFF2-40B4-BE49-F238E27FC236}">
                    <a16:creationId xmlns:a16="http://schemas.microsoft.com/office/drawing/2014/main" id="{159356E8-4764-478C-449E-676A1D3A75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0" y="1456"/>
                <a:ext cx="58" cy="5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" name="Rectangle 508">
                <a:extLst>
                  <a:ext uri="{FF2B5EF4-FFF2-40B4-BE49-F238E27FC236}">
                    <a16:creationId xmlns:a16="http://schemas.microsoft.com/office/drawing/2014/main" id="{D478AE58-993A-A6FA-4A4E-8D9FA3CBFB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9" y="1611"/>
                <a:ext cx="58" cy="5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" name="Rectangle 509">
                <a:extLst>
                  <a:ext uri="{FF2B5EF4-FFF2-40B4-BE49-F238E27FC236}">
                    <a16:creationId xmlns:a16="http://schemas.microsoft.com/office/drawing/2014/main" id="{8BDE9913-CFBD-734E-03F3-F301331027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8" y="1733"/>
                <a:ext cx="58" cy="59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9" name="Rectangle 510">
                <a:extLst>
                  <a:ext uri="{FF2B5EF4-FFF2-40B4-BE49-F238E27FC236}">
                    <a16:creationId xmlns:a16="http://schemas.microsoft.com/office/drawing/2014/main" id="{CE7D7AF5-DA17-6CE7-EF04-89453FE37B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1" y="1830"/>
                <a:ext cx="58" cy="5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0" name="Rectangle 511">
                <a:extLst>
                  <a:ext uri="{FF2B5EF4-FFF2-40B4-BE49-F238E27FC236}">
                    <a16:creationId xmlns:a16="http://schemas.microsoft.com/office/drawing/2014/main" id="{893C86DC-D020-3FBE-F0D8-25487CC73D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40" y="1934"/>
                <a:ext cx="58" cy="5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" name="Rectangle 512">
                <a:extLst>
                  <a:ext uri="{FF2B5EF4-FFF2-40B4-BE49-F238E27FC236}">
                    <a16:creationId xmlns:a16="http://schemas.microsoft.com/office/drawing/2014/main" id="{A2BA2000-7DD2-C9C3-EEF3-3EFF5DD256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9" y="2024"/>
                <a:ext cx="58" cy="5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" name="Rectangle 513">
                <a:extLst>
                  <a:ext uri="{FF2B5EF4-FFF2-40B4-BE49-F238E27FC236}">
                    <a16:creationId xmlns:a16="http://schemas.microsoft.com/office/drawing/2014/main" id="{1BEEE515-6CA7-95DE-5E91-E661630B1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8" y="2108"/>
                <a:ext cx="59" cy="5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3" name="Rectangle 514">
                <a:extLst>
                  <a:ext uri="{FF2B5EF4-FFF2-40B4-BE49-F238E27FC236}">
                    <a16:creationId xmlns:a16="http://schemas.microsoft.com/office/drawing/2014/main" id="{09F5A7D7-8D8E-4429-922E-D5C2EFABD6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28" y="2192"/>
                <a:ext cx="58" cy="5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4" name="Rectangle 515">
                <a:extLst>
                  <a:ext uri="{FF2B5EF4-FFF2-40B4-BE49-F238E27FC236}">
                    <a16:creationId xmlns:a16="http://schemas.microsoft.com/office/drawing/2014/main" id="{191BBEEA-DE07-594C-FB73-2B3CFA16F3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0" y="2263"/>
                <a:ext cx="58" cy="5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5" name="Rectangle 516">
                <a:extLst>
                  <a:ext uri="{FF2B5EF4-FFF2-40B4-BE49-F238E27FC236}">
                    <a16:creationId xmlns:a16="http://schemas.microsoft.com/office/drawing/2014/main" id="{C138CC42-6367-33FF-9E9E-FF5137B264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" y="2334"/>
                <a:ext cx="59" cy="5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" name="Rectangle 517">
                <a:extLst>
                  <a:ext uri="{FF2B5EF4-FFF2-40B4-BE49-F238E27FC236}">
                    <a16:creationId xmlns:a16="http://schemas.microsoft.com/office/drawing/2014/main" id="{BF9C5D4C-F5FA-F1C7-D73D-847F43BFD7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9" y="2392"/>
                <a:ext cx="58" cy="5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" name="Rectangle 518">
                <a:extLst>
                  <a:ext uri="{FF2B5EF4-FFF2-40B4-BE49-F238E27FC236}">
                    <a16:creationId xmlns:a16="http://schemas.microsoft.com/office/drawing/2014/main" id="{A08655B5-7C57-3639-31A6-160FBA2EBA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8" y="3102"/>
                <a:ext cx="58" cy="5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8" name="Rectangle 519">
                <a:extLst>
                  <a:ext uri="{FF2B5EF4-FFF2-40B4-BE49-F238E27FC236}">
                    <a16:creationId xmlns:a16="http://schemas.microsoft.com/office/drawing/2014/main" id="{B07B148A-CB8B-B55D-7032-9491484FF9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2" y="1004"/>
                <a:ext cx="58" cy="5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9" name="Rectangle 520">
                <a:extLst>
                  <a:ext uri="{FF2B5EF4-FFF2-40B4-BE49-F238E27FC236}">
                    <a16:creationId xmlns:a16="http://schemas.microsoft.com/office/drawing/2014/main" id="{8818F889-1EDB-2794-3734-C696663E8E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1" y="1127"/>
                <a:ext cx="58" cy="5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0" name="Rectangle 521">
                <a:extLst>
                  <a:ext uri="{FF2B5EF4-FFF2-40B4-BE49-F238E27FC236}">
                    <a16:creationId xmlns:a16="http://schemas.microsoft.com/office/drawing/2014/main" id="{FDDBE686-7C70-45CC-DA1E-DE58E29863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0" y="1275"/>
                <a:ext cx="58" cy="5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1" name="Rectangle 522">
                <a:extLst>
                  <a:ext uri="{FF2B5EF4-FFF2-40B4-BE49-F238E27FC236}">
                    <a16:creationId xmlns:a16="http://schemas.microsoft.com/office/drawing/2014/main" id="{F861773C-7ABB-83F9-0D15-AA47EBDFE0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9" y="1398"/>
                <a:ext cx="58" cy="5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2" name="Rectangle 523">
                <a:extLst>
                  <a:ext uri="{FF2B5EF4-FFF2-40B4-BE49-F238E27FC236}">
                    <a16:creationId xmlns:a16="http://schemas.microsoft.com/office/drawing/2014/main" id="{4072B6DD-F89F-FE44-2681-56BDEAC190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8" y="1520"/>
                <a:ext cx="58" cy="5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3" name="Rectangle 524">
                <a:extLst>
                  <a:ext uri="{FF2B5EF4-FFF2-40B4-BE49-F238E27FC236}">
                    <a16:creationId xmlns:a16="http://schemas.microsoft.com/office/drawing/2014/main" id="{B7388774-5650-898F-F497-64785E69EA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1" y="1637"/>
                <a:ext cx="58" cy="5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4" name="Rectangle 525">
                <a:extLst>
                  <a:ext uri="{FF2B5EF4-FFF2-40B4-BE49-F238E27FC236}">
                    <a16:creationId xmlns:a16="http://schemas.microsoft.com/office/drawing/2014/main" id="{E707BAFD-E4F3-7D68-C5D0-07C44F6BF9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40" y="1753"/>
                <a:ext cx="58" cy="5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5" name="Rectangle 526">
                <a:extLst>
                  <a:ext uri="{FF2B5EF4-FFF2-40B4-BE49-F238E27FC236}">
                    <a16:creationId xmlns:a16="http://schemas.microsoft.com/office/drawing/2014/main" id="{2D980BB3-A922-D712-E567-81FC95DEC7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9" y="1856"/>
                <a:ext cx="58" cy="5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6" name="Rectangle 527">
                <a:extLst>
                  <a:ext uri="{FF2B5EF4-FFF2-40B4-BE49-F238E27FC236}">
                    <a16:creationId xmlns:a16="http://schemas.microsoft.com/office/drawing/2014/main" id="{7F065D25-23EF-845C-547B-29E9BF496E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8" y="1959"/>
                <a:ext cx="59" cy="5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" name="Rectangle 528">
                <a:extLst>
                  <a:ext uri="{FF2B5EF4-FFF2-40B4-BE49-F238E27FC236}">
                    <a16:creationId xmlns:a16="http://schemas.microsoft.com/office/drawing/2014/main" id="{B9DD86E1-DBE5-9403-4AC6-E2D0DB57FC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28" y="2050"/>
                <a:ext cx="58" cy="5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" name="Rectangle 529">
                <a:extLst>
                  <a:ext uri="{FF2B5EF4-FFF2-40B4-BE49-F238E27FC236}">
                    <a16:creationId xmlns:a16="http://schemas.microsoft.com/office/drawing/2014/main" id="{075C7518-206A-86CD-039B-EA44EA6977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0" y="2127"/>
                <a:ext cx="58" cy="5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9" name="Rectangle 530">
                <a:extLst>
                  <a:ext uri="{FF2B5EF4-FFF2-40B4-BE49-F238E27FC236}">
                    <a16:creationId xmlns:a16="http://schemas.microsoft.com/office/drawing/2014/main" id="{FEA8E034-8045-BD5E-89CF-4D30BE9844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" y="2198"/>
                <a:ext cx="59" cy="5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0" name="Rectangle 531">
                <a:extLst>
                  <a:ext uri="{FF2B5EF4-FFF2-40B4-BE49-F238E27FC236}">
                    <a16:creationId xmlns:a16="http://schemas.microsoft.com/office/drawing/2014/main" id="{0BB8955F-5A47-5F9A-AA78-CA5F14AFF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9" y="2269"/>
                <a:ext cx="58" cy="5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1" name="Rectangle 532">
                <a:extLst>
                  <a:ext uri="{FF2B5EF4-FFF2-40B4-BE49-F238E27FC236}">
                    <a16:creationId xmlns:a16="http://schemas.microsoft.com/office/drawing/2014/main" id="{CF632E7D-A3F8-F2BE-B3B0-72F1CD64ED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8" y="2863"/>
                <a:ext cx="58" cy="5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2" name="Rectangle 533">
                <a:extLst>
                  <a:ext uri="{FF2B5EF4-FFF2-40B4-BE49-F238E27FC236}">
                    <a16:creationId xmlns:a16="http://schemas.microsoft.com/office/drawing/2014/main" id="{4B94ED53-57E3-BF5A-273B-13004E971D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7" y="2979"/>
                <a:ext cx="58" cy="5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3" name="Rectangle 534">
                <a:extLst>
                  <a:ext uri="{FF2B5EF4-FFF2-40B4-BE49-F238E27FC236}">
                    <a16:creationId xmlns:a16="http://schemas.microsoft.com/office/drawing/2014/main" id="{EABD67F0-11F8-24D2-2014-91742E0FA1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90" y="3025"/>
                <a:ext cx="58" cy="5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4" name="Rectangle 535">
                <a:extLst>
                  <a:ext uri="{FF2B5EF4-FFF2-40B4-BE49-F238E27FC236}">
                    <a16:creationId xmlns:a16="http://schemas.microsoft.com/office/drawing/2014/main" id="{1CCAC5B0-B458-7653-3DF2-476ED3E90F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8" y="1301"/>
                <a:ext cx="58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5" name="Rectangle 536">
                <a:extLst>
                  <a:ext uri="{FF2B5EF4-FFF2-40B4-BE49-F238E27FC236}">
                    <a16:creationId xmlns:a16="http://schemas.microsoft.com/office/drawing/2014/main" id="{FABF1000-8F2A-771B-35CB-097CDD47A0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1" y="1469"/>
                <a:ext cx="58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6" name="Rectangle 537">
                <a:extLst>
                  <a:ext uri="{FF2B5EF4-FFF2-40B4-BE49-F238E27FC236}">
                    <a16:creationId xmlns:a16="http://schemas.microsoft.com/office/drawing/2014/main" id="{44D41F2A-9942-A52D-BAE3-D02BDA0340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40" y="1585"/>
                <a:ext cx="58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" name="Rectangle 538">
                <a:extLst>
                  <a:ext uri="{FF2B5EF4-FFF2-40B4-BE49-F238E27FC236}">
                    <a16:creationId xmlns:a16="http://schemas.microsoft.com/office/drawing/2014/main" id="{8D978019-BCCB-1036-E95B-4435AC5873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9" y="1695"/>
                <a:ext cx="58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" name="Rectangle 539">
                <a:extLst>
                  <a:ext uri="{FF2B5EF4-FFF2-40B4-BE49-F238E27FC236}">
                    <a16:creationId xmlns:a16="http://schemas.microsoft.com/office/drawing/2014/main" id="{E75C5C91-C370-DC46-982F-EDE08D1AA2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8" y="1811"/>
                <a:ext cx="59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" name="Rectangle 540">
                <a:extLst>
                  <a:ext uri="{FF2B5EF4-FFF2-40B4-BE49-F238E27FC236}">
                    <a16:creationId xmlns:a16="http://schemas.microsoft.com/office/drawing/2014/main" id="{0B311B5A-3AEC-138A-C620-F431333089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28" y="1895"/>
                <a:ext cx="58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0" name="Rectangle 541">
                <a:extLst>
                  <a:ext uri="{FF2B5EF4-FFF2-40B4-BE49-F238E27FC236}">
                    <a16:creationId xmlns:a16="http://schemas.microsoft.com/office/drawing/2014/main" id="{3AB05D9C-5EF4-0CD1-71E3-A934BEF9EE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0" y="1985"/>
                <a:ext cx="58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" name="Rectangle 542">
                <a:extLst>
                  <a:ext uri="{FF2B5EF4-FFF2-40B4-BE49-F238E27FC236}">
                    <a16:creationId xmlns:a16="http://schemas.microsoft.com/office/drawing/2014/main" id="{05667517-5588-2309-445C-9EF7753AEC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" y="2056"/>
                <a:ext cx="59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2" name="Rectangle 543">
                <a:extLst>
                  <a:ext uri="{FF2B5EF4-FFF2-40B4-BE49-F238E27FC236}">
                    <a16:creationId xmlns:a16="http://schemas.microsoft.com/office/drawing/2014/main" id="{879016C0-6FD4-6703-E358-C4D66646DB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9" y="2134"/>
                <a:ext cx="58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3" name="Rectangle 544">
                <a:extLst>
                  <a:ext uri="{FF2B5EF4-FFF2-40B4-BE49-F238E27FC236}">
                    <a16:creationId xmlns:a16="http://schemas.microsoft.com/office/drawing/2014/main" id="{3BCD12E8-EFCB-A8DA-E79A-2A544C1B49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8" y="2695"/>
                <a:ext cx="58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4" name="Rectangle 545">
                <a:extLst>
                  <a:ext uri="{FF2B5EF4-FFF2-40B4-BE49-F238E27FC236}">
                    <a16:creationId xmlns:a16="http://schemas.microsoft.com/office/drawing/2014/main" id="{52E6D8E2-B07E-E64D-3196-AE4097E0C8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7" y="2760"/>
                <a:ext cx="58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5" name="Rectangle 546">
                <a:extLst>
                  <a:ext uri="{FF2B5EF4-FFF2-40B4-BE49-F238E27FC236}">
                    <a16:creationId xmlns:a16="http://schemas.microsoft.com/office/drawing/2014/main" id="{F8B1F0EE-11AF-8CF3-714B-7580CF6F8B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90" y="2837"/>
                <a:ext cx="58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" name="Rectangle 547">
                <a:extLst>
                  <a:ext uri="{FF2B5EF4-FFF2-40B4-BE49-F238E27FC236}">
                    <a16:creationId xmlns:a16="http://schemas.microsoft.com/office/drawing/2014/main" id="{45BE89A7-3471-19F1-1F20-478C04752C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19" y="2928"/>
                <a:ext cx="58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" name="Rectangle 548">
                <a:extLst>
                  <a:ext uri="{FF2B5EF4-FFF2-40B4-BE49-F238E27FC236}">
                    <a16:creationId xmlns:a16="http://schemas.microsoft.com/office/drawing/2014/main" id="{5EBF0CD7-A9E1-36E3-74E2-B98554E6A7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8" y="2953"/>
                <a:ext cx="58" cy="59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" name="Rectangle 549">
                <a:extLst>
                  <a:ext uri="{FF2B5EF4-FFF2-40B4-BE49-F238E27FC236}">
                    <a16:creationId xmlns:a16="http://schemas.microsoft.com/office/drawing/2014/main" id="{DC52B8BD-DAF3-D325-388E-25056DC2B4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40" y="1437"/>
                <a:ext cx="58" cy="58"/>
              </a:xfrm>
              <a:prstGeom prst="rect">
                <a:avLst/>
              </a:prstGeom>
              <a:solidFill>
                <a:srgbClr val="800080"/>
              </a:solidFill>
              <a:ln w="9525">
                <a:solidFill>
                  <a:srgbClr val="8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9" name="Rectangle 550">
                <a:extLst>
                  <a:ext uri="{FF2B5EF4-FFF2-40B4-BE49-F238E27FC236}">
                    <a16:creationId xmlns:a16="http://schemas.microsoft.com/office/drawing/2014/main" id="{473CFC57-4791-DDED-FF79-7AC92BB05C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9" y="1546"/>
                <a:ext cx="58" cy="58"/>
              </a:xfrm>
              <a:prstGeom prst="rect">
                <a:avLst/>
              </a:prstGeom>
              <a:solidFill>
                <a:srgbClr val="800080"/>
              </a:solidFill>
              <a:ln w="9525">
                <a:solidFill>
                  <a:srgbClr val="8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0" name="Rectangle 551">
                <a:extLst>
                  <a:ext uri="{FF2B5EF4-FFF2-40B4-BE49-F238E27FC236}">
                    <a16:creationId xmlns:a16="http://schemas.microsoft.com/office/drawing/2014/main" id="{2D37C010-869E-A87C-8D09-6CE541496A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8" y="1656"/>
                <a:ext cx="59" cy="58"/>
              </a:xfrm>
              <a:prstGeom prst="rect">
                <a:avLst/>
              </a:prstGeom>
              <a:solidFill>
                <a:srgbClr val="800080"/>
              </a:solidFill>
              <a:ln w="9525">
                <a:solidFill>
                  <a:srgbClr val="8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1" name="Rectangle 552">
                <a:extLst>
                  <a:ext uri="{FF2B5EF4-FFF2-40B4-BE49-F238E27FC236}">
                    <a16:creationId xmlns:a16="http://schemas.microsoft.com/office/drawing/2014/main" id="{5E79E70F-E84E-2901-0A4E-914373A8DE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28" y="1746"/>
                <a:ext cx="58" cy="58"/>
              </a:xfrm>
              <a:prstGeom prst="rect">
                <a:avLst/>
              </a:prstGeom>
              <a:solidFill>
                <a:srgbClr val="800080"/>
              </a:solidFill>
              <a:ln w="9525">
                <a:solidFill>
                  <a:srgbClr val="8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2" name="Rectangle 553">
                <a:extLst>
                  <a:ext uri="{FF2B5EF4-FFF2-40B4-BE49-F238E27FC236}">
                    <a16:creationId xmlns:a16="http://schemas.microsoft.com/office/drawing/2014/main" id="{86293DE1-843C-0C9C-44C5-E7840F3CFB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0" y="1837"/>
                <a:ext cx="58" cy="58"/>
              </a:xfrm>
              <a:prstGeom prst="rect">
                <a:avLst/>
              </a:prstGeom>
              <a:solidFill>
                <a:srgbClr val="800080"/>
              </a:solidFill>
              <a:ln w="9525">
                <a:solidFill>
                  <a:srgbClr val="8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3" name="Rectangle 554">
                <a:extLst>
                  <a:ext uri="{FF2B5EF4-FFF2-40B4-BE49-F238E27FC236}">
                    <a16:creationId xmlns:a16="http://schemas.microsoft.com/office/drawing/2014/main" id="{45CECEDD-FC84-2B2C-8F70-A0E9858CCB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" y="1908"/>
                <a:ext cx="59" cy="58"/>
              </a:xfrm>
              <a:prstGeom prst="rect">
                <a:avLst/>
              </a:prstGeom>
              <a:solidFill>
                <a:srgbClr val="800080"/>
              </a:solidFill>
              <a:ln w="9525">
                <a:solidFill>
                  <a:srgbClr val="8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4" name="Rectangle 555">
                <a:extLst>
                  <a:ext uri="{FF2B5EF4-FFF2-40B4-BE49-F238E27FC236}">
                    <a16:creationId xmlns:a16="http://schemas.microsoft.com/office/drawing/2014/main" id="{0E5728AB-E2E6-80C0-7ABE-CCCB6FB3C1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9" y="1985"/>
                <a:ext cx="58" cy="58"/>
              </a:xfrm>
              <a:prstGeom prst="rect">
                <a:avLst/>
              </a:prstGeom>
              <a:solidFill>
                <a:srgbClr val="800080"/>
              </a:solidFill>
              <a:ln w="9525">
                <a:solidFill>
                  <a:srgbClr val="8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5" name="Rectangle 556">
                <a:extLst>
                  <a:ext uri="{FF2B5EF4-FFF2-40B4-BE49-F238E27FC236}">
                    <a16:creationId xmlns:a16="http://schemas.microsoft.com/office/drawing/2014/main" id="{5C80A11E-53CB-E552-6C8B-F2E3F204B8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8" y="2508"/>
                <a:ext cx="58" cy="58"/>
              </a:xfrm>
              <a:prstGeom prst="rect">
                <a:avLst/>
              </a:prstGeom>
              <a:solidFill>
                <a:srgbClr val="800080"/>
              </a:solidFill>
              <a:ln w="9525">
                <a:solidFill>
                  <a:srgbClr val="8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6" name="Rectangle 557">
                <a:extLst>
                  <a:ext uri="{FF2B5EF4-FFF2-40B4-BE49-F238E27FC236}">
                    <a16:creationId xmlns:a16="http://schemas.microsoft.com/office/drawing/2014/main" id="{2D077FFD-1E63-8175-1F31-9A4884AC60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7" y="2579"/>
                <a:ext cx="58" cy="58"/>
              </a:xfrm>
              <a:prstGeom prst="rect">
                <a:avLst/>
              </a:prstGeom>
              <a:solidFill>
                <a:srgbClr val="800080"/>
              </a:solidFill>
              <a:ln w="9525">
                <a:solidFill>
                  <a:srgbClr val="8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" name="Rectangle 558">
                <a:extLst>
                  <a:ext uri="{FF2B5EF4-FFF2-40B4-BE49-F238E27FC236}">
                    <a16:creationId xmlns:a16="http://schemas.microsoft.com/office/drawing/2014/main" id="{790E09A4-4C9A-2F9C-CA97-532F3FD03A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90" y="2669"/>
                <a:ext cx="58" cy="59"/>
              </a:xfrm>
              <a:prstGeom prst="rect">
                <a:avLst/>
              </a:prstGeom>
              <a:solidFill>
                <a:srgbClr val="800080"/>
              </a:solidFill>
              <a:ln w="9525">
                <a:solidFill>
                  <a:srgbClr val="8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" name="Rectangle 559">
                <a:extLst>
                  <a:ext uri="{FF2B5EF4-FFF2-40B4-BE49-F238E27FC236}">
                    <a16:creationId xmlns:a16="http://schemas.microsoft.com/office/drawing/2014/main" id="{7AB193E0-2A5C-8575-BE3C-D7DF0CE50E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19" y="2734"/>
                <a:ext cx="58" cy="58"/>
              </a:xfrm>
              <a:prstGeom prst="rect">
                <a:avLst/>
              </a:prstGeom>
              <a:solidFill>
                <a:srgbClr val="800080"/>
              </a:solidFill>
              <a:ln w="9525">
                <a:solidFill>
                  <a:srgbClr val="8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9" name="Rectangle 560">
                <a:extLst>
                  <a:ext uri="{FF2B5EF4-FFF2-40B4-BE49-F238E27FC236}">
                    <a16:creationId xmlns:a16="http://schemas.microsoft.com/office/drawing/2014/main" id="{A4B67FA9-2EF8-61BB-C5F1-03EBDD9782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8" y="2773"/>
                <a:ext cx="58" cy="58"/>
              </a:xfrm>
              <a:prstGeom prst="rect">
                <a:avLst/>
              </a:prstGeom>
              <a:solidFill>
                <a:srgbClr val="800080"/>
              </a:solidFill>
              <a:ln w="9525">
                <a:solidFill>
                  <a:srgbClr val="800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0" name="Rectangle 561">
                <a:extLst>
                  <a:ext uri="{FF2B5EF4-FFF2-40B4-BE49-F238E27FC236}">
                    <a16:creationId xmlns:a16="http://schemas.microsoft.com/office/drawing/2014/main" id="{FB536EE7-78A6-2E86-3700-BF7589CE09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9" y="1424"/>
                <a:ext cx="58" cy="58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1" name="Rectangle 562">
                <a:extLst>
                  <a:ext uri="{FF2B5EF4-FFF2-40B4-BE49-F238E27FC236}">
                    <a16:creationId xmlns:a16="http://schemas.microsoft.com/office/drawing/2014/main" id="{54EF42C9-1E08-5609-B1CC-291D965335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8" y="1501"/>
                <a:ext cx="59" cy="58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2" name="Rectangle 563">
                <a:extLst>
                  <a:ext uri="{FF2B5EF4-FFF2-40B4-BE49-F238E27FC236}">
                    <a16:creationId xmlns:a16="http://schemas.microsoft.com/office/drawing/2014/main" id="{E512D6A8-C00F-81D0-FF81-910C285393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28" y="1591"/>
                <a:ext cx="58" cy="59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3" name="Rectangle 564">
                <a:extLst>
                  <a:ext uri="{FF2B5EF4-FFF2-40B4-BE49-F238E27FC236}">
                    <a16:creationId xmlns:a16="http://schemas.microsoft.com/office/drawing/2014/main" id="{BF35E56B-7AE5-E5FB-F268-50CD077E20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0" y="1682"/>
                <a:ext cx="58" cy="58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4" name="Rectangle 565">
                <a:extLst>
                  <a:ext uri="{FF2B5EF4-FFF2-40B4-BE49-F238E27FC236}">
                    <a16:creationId xmlns:a16="http://schemas.microsoft.com/office/drawing/2014/main" id="{5581439D-74B1-6E29-D4C3-F079A1E76C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" y="1759"/>
                <a:ext cx="59" cy="58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5" name="Rectangle 566">
                <a:extLst>
                  <a:ext uri="{FF2B5EF4-FFF2-40B4-BE49-F238E27FC236}">
                    <a16:creationId xmlns:a16="http://schemas.microsoft.com/office/drawing/2014/main" id="{122E6C1C-305D-536B-ED87-2DF2BBF86F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9" y="1830"/>
                <a:ext cx="58" cy="58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6" name="Rectangle 567">
                <a:extLst>
                  <a:ext uri="{FF2B5EF4-FFF2-40B4-BE49-F238E27FC236}">
                    <a16:creationId xmlns:a16="http://schemas.microsoft.com/office/drawing/2014/main" id="{3011E664-CC6E-CE55-E792-02769F8BD5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8" y="2334"/>
                <a:ext cx="58" cy="58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" name="Rectangle 568">
                <a:extLst>
                  <a:ext uri="{FF2B5EF4-FFF2-40B4-BE49-F238E27FC236}">
                    <a16:creationId xmlns:a16="http://schemas.microsoft.com/office/drawing/2014/main" id="{82C55D42-C73A-1629-11FF-334910B790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7" y="2418"/>
                <a:ext cx="58" cy="58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" name="Rectangle 569">
                <a:extLst>
                  <a:ext uri="{FF2B5EF4-FFF2-40B4-BE49-F238E27FC236}">
                    <a16:creationId xmlns:a16="http://schemas.microsoft.com/office/drawing/2014/main" id="{3FC4EE22-4C84-ACE8-BA1C-AB894A8BA8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90" y="2508"/>
                <a:ext cx="58" cy="58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" name="Rectangle 570">
                <a:extLst>
                  <a:ext uri="{FF2B5EF4-FFF2-40B4-BE49-F238E27FC236}">
                    <a16:creationId xmlns:a16="http://schemas.microsoft.com/office/drawing/2014/main" id="{8C84D5E8-6114-9BBA-E739-743A8D66FF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19" y="2534"/>
                <a:ext cx="58" cy="58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0" name="Rectangle 571">
                <a:extLst>
                  <a:ext uri="{FF2B5EF4-FFF2-40B4-BE49-F238E27FC236}">
                    <a16:creationId xmlns:a16="http://schemas.microsoft.com/office/drawing/2014/main" id="{A7BD997B-7036-6908-7C09-9B505B861E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8" y="2508"/>
                <a:ext cx="58" cy="58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1" name="Rectangle 572">
                <a:extLst>
                  <a:ext uri="{FF2B5EF4-FFF2-40B4-BE49-F238E27FC236}">
                    <a16:creationId xmlns:a16="http://schemas.microsoft.com/office/drawing/2014/main" id="{36E49E69-F0D8-CC44-6308-2F79DB4EC7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7" y="2631"/>
                <a:ext cx="58" cy="58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2" name="Rectangle 573">
                <a:extLst>
                  <a:ext uri="{FF2B5EF4-FFF2-40B4-BE49-F238E27FC236}">
                    <a16:creationId xmlns:a16="http://schemas.microsoft.com/office/drawing/2014/main" id="{DD31A9A4-0627-694A-3265-E78FDAB347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06" y="2721"/>
                <a:ext cx="58" cy="58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3" name="Rectangle 574">
                <a:extLst>
                  <a:ext uri="{FF2B5EF4-FFF2-40B4-BE49-F238E27FC236}">
                    <a16:creationId xmlns:a16="http://schemas.microsoft.com/office/drawing/2014/main" id="{AD86ECF3-360C-449D-8691-476303E29A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28" y="1443"/>
                <a:ext cx="58" cy="58"/>
              </a:xfrm>
              <a:prstGeom prst="rect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4" name="Rectangle 575">
                <a:extLst>
                  <a:ext uri="{FF2B5EF4-FFF2-40B4-BE49-F238E27FC236}">
                    <a16:creationId xmlns:a16="http://schemas.microsoft.com/office/drawing/2014/main" id="{CDE621BF-2CBC-90DA-C70E-6E6B5B77C0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0" y="1533"/>
                <a:ext cx="58" cy="58"/>
              </a:xfrm>
              <a:prstGeom prst="rect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5" name="Rectangle 576">
                <a:extLst>
                  <a:ext uri="{FF2B5EF4-FFF2-40B4-BE49-F238E27FC236}">
                    <a16:creationId xmlns:a16="http://schemas.microsoft.com/office/drawing/2014/main" id="{CDE5FFB5-743D-0BB9-CCE9-7A73E94690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" y="1591"/>
                <a:ext cx="59" cy="59"/>
              </a:xfrm>
              <a:prstGeom prst="rect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6" name="Rectangle 577">
                <a:extLst>
                  <a:ext uri="{FF2B5EF4-FFF2-40B4-BE49-F238E27FC236}">
                    <a16:creationId xmlns:a16="http://schemas.microsoft.com/office/drawing/2014/main" id="{192E0DE7-19C6-E187-8BD7-E83196A9E4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9" y="1662"/>
                <a:ext cx="58" cy="59"/>
              </a:xfrm>
              <a:prstGeom prst="rect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7" name="Rectangle 578">
                <a:extLst>
                  <a:ext uri="{FF2B5EF4-FFF2-40B4-BE49-F238E27FC236}">
                    <a16:creationId xmlns:a16="http://schemas.microsoft.com/office/drawing/2014/main" id="{E69A087B-FB04-A5EB-6820-54D21AFEE6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8" y="2179"/>
                <a:ext cx="58" cy="58"/>
              </a:xfrm>
              <a:prstGeom prst="rect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" name="Rectangle 579">
                <a:extLst>
                  <a:ext uri="{FF2B5EF4-FFF2-40B4-BE49-F238E27FC236}">
                    <a16:creationId xmlns:a16="http://schemas.microsoft.com/office/drawing/2014/main" id="{A025961E-DD7A-FD8A-E1DC-C1B766A483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7" y="2263"/>
                <a:ext cx="58" cy="58"/>
              </a:xfrm>
              <a:prstGeom prst="rect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9" name="Rectangle 580">
                <a:extLst>
                  <a:ext uri="{FF2B5EF4-FFF2-40B4-BE49-F238E27FC236}">
                    <a16:creationId xmlns:a16="http://schemas.microsoft.com/office/drawing/2014/main" id="{5DF097B2-526D-7F3D-E579-1592CC606B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90" y="2347"/>
                <a:ext cx="58" cy="58"/>
              </a:xfrm>
              <a:prstGeom prst="rect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0" name="Rectangle 581">
                <a:extLst>
                  <a:ext uri="{FF2B5EF4-FFF2-40B4-BE49-F238E27FC236}">
                    <a16:creationId xmlns:a16="http://schemas.microsoft.com/office/drawing/2014/main" id="{A1897918-6F29-0CA3-2B76-BBBB58C008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19" y="2347"/>
                <a:ext cx="58" cy="58"/>
              </a:xfrm>
              <a:prstGeom prst="rect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1" name="Rectangle 582">
                <a:extLst>
                  <a:ext uri="{FF2B5EF4-FFF2-40B4-BE49-F238E27FC236}">
                    <a16:creationId xmlns:a16="http://schemas.microsoft.com/office/drawing/2014/main" id="{ACA277BF-85D1-71C5-A8D6-6B197F4639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8" y="2347"/>
                <a:ext cx="58" cy="58"/>
              </a:xfrm>
              <a:prstGeom prst="rect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2" name="Rectangle 583">
                <a:extLst>
                  <a:ext uri="{FF2B5EF4-FFF2-40B4-BE49-F238E27FC236}">
                    <a16:creationId xmlns:a16="http://schemas.microsoft.com/office/drawing/2014/main" id="{B366C745-B32A-98D5-7FA5-E130C5DD65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7" y="2450"/>
                <a:ext cx="58" cy="58"/>
              </a:xfrm>
              <a:prstGeom prst="rect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3" name="Rectangle 584">
                <a:extLst>
                  <a:ext uri="{FF2B5EF4-FFF2-40B4-BE49-F238E27FC236}">
                    <a16:creationId xmlns:a16="http://schemas.microsoft.com/office/drawing/2014/main" id="{29E42C22-D055-4F3F-0277-B03BF2559D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06" y="2592"/>
                <a:ext cx="58" cy="58"/>
              </a:xfrm>
              <a:prstGeom prst="rect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4" name="Rectangle 585">
                <a:extLst>
                  <a:ext uri="{FF2B5EF4-FFF2-40B4-BE49-F238E27FC236}">
                    <a16:creationId xmlns:a16="http://schemas.microsoft.com/office/drawing/2014/main" id="{1E42A3C7-058F-957A-53B3-044C6BA122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0" y="1378"/>
                <a:ext cx="58" cy="59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5" name="Rectangle 586">
                <a:extLst>
                  <a:ext uri="{FF2B5EF4-FFF2-40B4-BE49-F238E27FC236}">
                    <a16:creationId xmlns:a16="http://schemas.microsoft.com/office/drawing/2014/main" id="{4072295C-1376-9B72-5F95-5573170D4C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" y="1430"/>
                <a:ext cx="59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6" name="Rectangle 587">
                <a:extLst>
                  <a:ext uri="{FF2B5EF4-FFF2-40B4-BE49-F238E27FC236}">
                    <a16:creationId xmlns:a16="http://schemas.microsoft.com/office/drawing/2014/main" id="{55C352CF-AD3C-A7C6-03FB-CE43884D79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9" y="1488"/>
                <a:ext cx="58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7" name="Rectangle 588">
                <a:extLst>
                  <a:ext uri="{FF2B5EF4-FFF2-40B4-BE49-F238E27FC236}">
                    <a16:creationId xmlns:a16="http://schemas.microsoft.com/office/drawing/2014/main" id="{B34F2ED8-7282-D0F7-B1D7-BF04D5D511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8" y="2024"/>
                <a:ext cx="58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" name="Rectangle 589">
                <a:extLst>
                  <a:ext uri="{FF2B5EF4-FFF2-40B4-BE49-F238E27FC236}">
                    <a16:creationId xmlns:a16="http://schemas.microsoft.com/office/drawing/2014/main" id="{A7A670A7-D908-FF71-AD53-F4CE85FC37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7" y="2114"/>
                <a:ext cx="58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9" name="Rectangle 590">
                <a:extLst>
                  <a:ext uri="{FF2B5EF4-FFF2-40B4-BE49-F238E27FC236}">
                    <a16:creationId xmlns:a16="http://schemas.microsoft.com/office/drawing/2014/main" id="{8C59650F-60B6-B395-264B-41A16B9EE3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90" y="2185"/>
                <a:ext cx="58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0" name="Rectangle 591">
                <a:extLst>
                  <a:ext uri="{FF2B5EF4-FFF2-40B4-BE49-F238E27FC236}">
                    <a16:creationId xmlns:a16="http://schemas.microsoft.com/office/drawing/2014/main" id="{8C0FF030-EABD-AFAA-85B0-581047DB9E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19" y="2179"/>
                <a:ext cx="58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1" name="Rectangle 592">
                <a:extLst>
                  <a:ext uri="{FF2B5EF4-FFF2-40B4-BE49-F238E27FC236}">
                    <a16:creationId xmlns:a16="http://schemas.microsoft.com/office/drawing/2014/main" id="{1ABFC7D7-C266-38FC-C767-B801C2CEC8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8" y="2205"/>
                <a:ext cx="58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2" name="Rectangle 593">
                <a:extLst>
                  <a:ext uri="{FF2B5EF4-FFF2-40B4-BE49-F238E27FC236}">
                    <a16:creationId xmlns:a16="http://schemas.microsoft.com/office/drawing/2014/main" id="{08B48AAA-2346-B547-A6CC-664D544F28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7" y="2289"/>
                <a:ext cx="58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3" name="Rectangle 594">
                <a:extLst>
                  <a:ext uri="{FF2B5EF4-FFF2-40B4-BE49-F238E27FC236}">
                    <a16:creationId xmlns:a16="http://schemas.microsoft.com/office/drawing/2014/main" id="{7AF2183F-8215-6472-7779-8DCE93D43F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06" y="2405"/>
                <a:ext cx="58" cy="5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4" name="Rectangle 595">
                <a:extLst>
                  <a:ext uri="{FF2B5EF4-FFF2-40B4-BE49-F238E27FC236}">
                    <a16:creationId xmlns:a16="http://schemas.microsoft.com/office/drawing/2014/main" id="{A44501A4-98FA-C9C6-6B14-F62FADDD13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29" y="2527"/>
                <a:ext cx="58" cy="59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5" name="Rectangle 596">
                <a:extLst>
                  <a:ext uri="{FF2B5EF4-FFF2-40B4-BE49-F238E27FC236}">
                    <a16:creationId xmlns:a16="http://schemas.microsoft.com/office/drawing/2014/main" id="{0C0171B4-5699-D21A-2D83-A38C653DD5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" y="1275"/>
                <a:ext cx="59" cy="58"/>
              </a:xfrm>
              <a:prstGeom prst="rect">
                <a:avLst/>
              </a:prstGeom>
              <a:solidFill>
                <a:srgbClr val="00CCFF"/>
              </a:solidFill>
              <a:ln w="9525">
                <a:solidFill>
                  <a:srgbClr val="00CC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6" name="Rectangle 597">
                <a:extLst>
                  <a:ext uri="{FF2B5EF4-FFF2-40B4-BE49-F238E27FC236}">
                    <a16:creationId xmlns:a16="http://schemas.microsoft.com/office/drawing/2014/main" id="{33C3BC98-1862-E1B4-B49F-9B0C8EA011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9" y="1359"/>
                <a:ext cx="58" cy="58"/>
              </a:xfrm>
              <a:prstGeom prst="rect">
                <a:avLst/>
              </a:prstGeom>
              <a:solidFill>
                <a:srgbClr val="00CCFF"/>
              </a:solidFill>
              <a:ln w="9525">
                <a:solidFill>
                  <a:srgbClr val="00CC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7" name="Rectangle 598">
                <a:extLst>
                  <a:ext uri="{FF2B5EF4-FFF2-40B4-BE49-F238E27FC236}">
                    <a16:creationId xmlns:a16="http://schemas.microsoft.com/office/drawing/2014/main" id="{73625EB5-CCC0-1DAC-67A5-C5284D6334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8" y="1863"/>
                <a:ext cx="58" cy="58"/>
              </a:xfrm>
              <a:prstGeom prst="rect">
                <a:avLst/>
              </a:prstGeom>
              <a:solidFill>
                <a:srgbClr val="00CCFF"/>
              </a:solidFill>
              <a:ln w="9525">
                <a:solidFill>
                  <a:srgbClr val="00CC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" name="Rectangle 599">
                <a:extLst>
                  <a:ext uri="{FF2B5EF4-FFF2-40B4-BE49-F238E27FC236}">
                    <a16:creationId xmlns:a16="http://schemas.microsoft.com/office/drawing/2014/main" id="{18B8B4DC-D98B-3C4B-64F5-4BAE73F636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7" y="1946"/>
                <a:ext cx="58" cy="59"/>
              </a:xfrm>
              <a:prstGeom prst="rect">
                <a:avLst/>
              </a:prstGeom>
              <a:solidFill>
                <a:srgbClr val="00CCFF"/>
              </a:solidFill>
              <a:ln w="9525">
                <a:solidFill>
                  <a:srgbClr val="00CC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" name="Rectangle 600">
                <a:extLst>
                  <a:ext uri="{FF2B5EF4-FFF2-40B4-BE49-F238E27FC236}">
                    <a16:creationId xmlns:a16="http://schemas.microsoft.com/office/drawing/2014/main" id="{E3FBA45E-0BFC-033A-6D35-B09E6A2E3D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90" y="2011"/>
                <a:ext cx="58" cy="58"/>
              </a:xfrm>
              <a:prstGeom prst="rect">
                <a:avLst/>
              </a:prstGeom>
              <a:solidFill>
                <a:srgbClr val="00CCFF"/>
              </a:solidFill>
              <a:ln w="9525">
                <a:solidFill>
                  <a:srgbClr val="00CC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0" name="Rectangle 601">
                <a:extLst>
                  <a:ext uri="{FF2B5EF4-FFF2-40B4-BE49-F238E27FC236}">
                    <a16:creationId xmlns:a16="http://schemas.microsoft.com/office/drawing/2014/main" id="{3FDE51E1-743D-12E2-0264-0C22BBA007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19" y="2030"/>
                <a:ext cx="58" cy="58"/>
              </a:xfrm>
              <a:prstGeom prst="rect">
                <a:avLst/>
              </a:prstGeom>
              <a:solidFill>
                <a:srgbClr val="00CCFF"/>
              </a:solidFill>
              <a:ln w="9525">
                <a:solidFill>
                  <a:srgbClr val="00CC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1" name="Rectangle 602">
                <a:extLst>
                  <a:ext uri="{FF2B5EF4-FFF2-40B4-BE49-F238E27FC236}">
                    <a16:creationId xmlns:a16="http://schemas.microsoft.com/office/drawing/2014/main" id="{80175CBD-0853-5A87-4833-C33631BD84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8" y="2063"/>
                <a:ext cx="58" cy="58"/>
              </a:xfrm>
              <a:prstGeom prst="rect">
                <a:avLst/>
              </a:prstGeom>
              <a:solidFill>
                <a:srgbClr val="00CCFF"/>
              </a:solidFill>
              <a:ln w="9525">
                <a:solidFill>
                  <a:srgbClr val="00CC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Rectangle 603">
              <a:extLst>
                <a:ext uri="{FF2B5EF4-FFF2-40B4-BE49-F238E27FC236}">
                  <a16:creationId xmlns:a16="http://schemas.microsoft.com/office/drawing/2014/main" id="{DB603C73-788E-3CCA-EFE8-8FC2C10E31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7" y="2147"/>
              <a:ext cx="58" cy="58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Rectangle 604">
              <a:extLst>
                <a:ext uri="{FF2B5EF4-FFF2-40B4-BE49-F238E27FC236}">
                  <a16:creationId xmlns:a16="http://schemas.microsoft.com/office/drawing/2014/main" id="{448CA712-4556-2FB6-E909-001D7644B1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6" y="2243"/>
              <a:ext cx="58" cy="59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Rectangle 605">
              <a:extLst>
                <a:ext uri="{FF2B5EF4-FFF2-40B4-BE49-F238E27FC236}">
                  <a16:creationId xmlns:a16="http://schemas.microsoft.com/office/drawing/2014/main" id="{C65F7AF8-7D0F-9AC6-4C39-77DD824255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9" y="2340"/>
              <a:ext cx="58" cy="58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Rectangle 606">
              <a:extLst>
                <a:ext uri="{FF2B5EF4-FFF2-40B4-BE49-F238E27FC236}">
                  <a16:creationId xmlns:a16="http://schemas.microsoft.com/office/drawing/2014/main" id="{FECBD162-2738-752A-1C9D-EA1312D487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8" y="2489"/>
              <a:ext cx="58" cy="58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Rectangle 607">
              <a:extLst>
                <a:ext uri="{FF2B5EF4-FFF2-40B4-BE49-F238E27FC236}">
                  <a16:creationId xmlns:a16="http://schemas.microsoft.com/office/drawing/2014/main" id="{9D637EAB-2574-86C2-72B9-773272DC96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2573"/>
              <a:ext cx="58" cy="58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Rectangle 608">
              <a:extLst>
                <a:ext uri="{FF2B5EF4-FFF2-40B4-BE49-F238E27FC236}">
                  <a16:creationId xmlns:a16="http://schemas.microsoft.com/office/drawing/2014/main" id="{541671F8-1D10-FB3F-DEF6-D78177431A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8" y="1701"/>
              <a:ext cx="58" cy="58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CC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Rectangle 609">
              <a:extLst>
                <a:ext uri="{FF2B5EF4-FFF2-40B4-BE49-F238E27FC236}">
                  <a16:creationId xmlns:a16="http://schemas.microsoft.com/office/drawing/2014/main" id="{336F07D0-4F0D-0B9C-37E0-41A202C8D9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7" y="1772"/>
              <a:ext cx="58" cy="58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CC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Rectangle 610">
              <a:extLst>
                <a:ext uri="{FF2B5EF4-FFF2-40B4-BE49-F238E27FC236}">
                  <a16:creationId xmlns:a16="http://schemas.microsoft.com/office/drawing/2014/main" id="{7813E6C0-23DA-F15E-E176-C6D83AD898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0" y="1843"/>
              <a:ext cx="58" cy="58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CC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Rectangle 611">
              <a:extLst>
                <a:ext uri="{FF2B5EF4-FFF2-40B4-BE49-F238E27FC236}">
                  <a16:creationId xmlns:a16="http://schemas.microsoft.com/office/drawing/2014/main" id="{19E7C935-A8C6-BEE9-5CB0-A032C975D4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9" y="1908"/>
              <a:ext cx="58" cy="58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CC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Rectangle 612">
              <a:extLst>
                <a:ext uri="{FF2B5EF4-FFF2-40B4-BE49-F238E27FC236}">
                  <a16:creationId xmlns:a16="http://schemas.microsoft.com/office/drawing/2014/main" id="{C8B55023-07C9-8383-7C6D-B3F05FB517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8" y="1953"/>
              <a:ext cx="58" cy="58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CC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613">
              <a:extLst>
                <a:ext uri="{FF2B5EF4-FFF2-40B4-BE49-F238E27FC236}">
                  <a16:creationId xmlns:a16="http://schemas.microsoft.com/office/drawing/2014/main" id="{D6EC129D-39E7-AC2F-663E-FA712118ED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7" y="2011"/>
              <a:ext cx="58" cy="58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CC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Rectangle 614">
              <a:extLst>
                <a:ext uri="{FF2B5EF4-FFF2-40B4-BE49-F238E27FC236}">
                  <a16:creationId xmlns:a16="http://schemas.microsoft.com/office/drawing/2014/main" id="{3E09375A-3563-3FAA-355D-5F270DE97E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6" y="2101"/>
              <a:ext cx="58" cy="59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CC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Rectangle 615">
              <a:extLst>
                <a:ext uri="{FF2B5EF4-FFF2-40B4-BE49-F238E27FC236}">
                  <a16:creationId xmlns:a16="http://schemas.microsoft.com/office/drawing/2014/main" id="{AA7C1C03-E54F-33E5-002E-98D5F4B387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9" y="2185"/>
              <a:ext cx="58" cy="58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CC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Rectangle 616">
              <a:extLst>
                <a:ext uri="{FF2B5EF4-FFF2-40B4-BE49-F238E27FC236}">
                  <a16:creationId xmlns:a16="http://schemas.microsoft.com/office/drawing/2014/main" id="{D9DEAD35-1975-491A-E473-9E1A305E19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8" y="2302"/>
              <a:ext cx="58" cy="58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CC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Rectangle 617">
              <a:extLst>
                <a:ext uri="{FF2B5EF4-FFF2-40B4-BE49-F238E27FC236}">
                  <a16:creationId xmlns:a16="http://schemas.microsoft.com/office/drawing/2014/main" id="{FF083CD8-0946-6EB3-A0DC-F5974746B4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2424"/>
              <a:ext cx="58" cy="58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CC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Rectangle 618">
              <a:extLst>
                <a:ext uri="{FF2B5EF4-FFF2-40B4-BE49-F238E27FC236}">
                  <a16:creationId xmlns:a16="http://schemas.microsoft.com/office/drawing/2014/main" id="{23118858-5667-04C2-1215-D00B95A58A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6" y="2521"/>
              <a:ext cx="58" cy="58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CC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Rectangle 619">
              <a:extLst>
                <a:ext uri="{FF2B5EF4-FFF2-40B4-BE49-F238E27FC236}">
                  <a16:creationId xmlns:a16="http://schemas.microsoft.com/office/drawing/2014/main" id="{0A20BF9F-926A-7349-D6AA-D71CF8AF61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8" y="1579"/>
              <a:ext cx="58" cy="5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Rectangle 620">
              <a:extLst>
                <a:ext uri="{FF2B5EF4-FFF2-40B4-BE49-F238E27FC236}">
                  <a16:creationId xmlns:a16="http://schemas.microsoft.com/office/drawing/2014/main" id="{F55543C1-6F17-E118-64AE-CDF7F8BF79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7" y="1617"/>
              <a:ext cx="58" cy="5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Rectangle 621">
              <a:extLst>
                <a:ext uri="{FF2B5EF4-FFF2-40B4-BE49-F238E27FC236}">
                  <a16:creationId xmlns:a16="http://schemas.microsoft.com/office/drawing/2014/main" id="{CF9A2889-598E-2374-AA51-4793F60536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0" y="1695"/>
              <a:ext cx="58" cy="5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Rectangle 622">
              <a:extLst>
                <a:ext uri="{FF2B5EF4-FFF2-40B4-BE49-F238E27FC236}">
                  <a16:creationId xmlns:a16="http://schemas.microsoft.com/office/drawing/2014/main" id="{B9589613-B4A6-958B-0E9C-571B6993FC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9" y="1772"/>
              <a:ext cx="58" cy="5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Rectangle 623">
              <a:extLst>
                <a:ext uri="{FF2B5EF4-FFF2-40B4-BE49-F238E27FC236}">
                  <a16:creationId xmlns:a16="http://schemas.microsoft.com/office/drawing/2014/main" id="{08D45653-F208-38C8-B199-B19BA1D1B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8" y="1837"/>
              <a:ext cx="58" cy="5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Rectangle 624">
              <a:extLst>
                <a:ext uri="{FF2B5EF4-FFF2-40B4-BE49-F238E27FC236}">
                  <a16:creationId xmlns:a16="http://schemas.microsoft.com/office/drawing/2014/main" id="{51C4E382-65B9-690E-20FD-6419F39556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7" y="1895"/>
              <a:ext cx="58" cy="5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Rectangle 625">
              <a:extLst>
                <a:ext uri="{FF2B5EF4-FFF2-40B4-BE49-F238E27FC236}">
                  <a16:creationId xmlns:a16="http://schemas.microsoft.com/office/drawing/2014/main" id="{2AD67D9E-3231-278B-185A-AC4576F7D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6" y="1979"/>
              <a:ext cx="58" cy="5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Rectangle 626">
              <a:extLst>
                <a:ext uri="{FF2B5EF4-FFF2-40B4-BE49-F238E27FC236}">
                  <a16:creationId xmlns:a16="http://schemas.microsoft.com/office/drawing/2014/main" id="{97D11ECF-58E5-3466-48D1-285BE94FC0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9" y="2050"/>
              <a:ext cx="58" cy="5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Rectangle 627">
              <a:extLst>
                <a:ext uri="{FF2B5EF4-FFF2-40B4-BE49-F238E27FC236}">
                  <a16:creationId xmlns:a16="http://schemas.microsoft.com/office/drawing/2014/main" id="{9D570731-0959-A1C1-C11D-0DEF79E34E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8" y="2153"/>
              <a:ext cx="58" cy="5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Rectangle 628">
              <a:extLst>
                <a:ext uri="{FF2B5EF4-FFF2-40B4-BE49-F238E27FC236}">
                  <a16:creationId xmlns:a16="http://schemas.microsoft.com/office/drawing/2014/main" id="{39C29431-F3FC-2464-1872-C9823948D7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2243"/>
              <a:ext cx="58" cy="59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Rectangle 629">
              <a:extLst>
                <a:ext uri="{FF2B5EF4-FFF2-40B4-BE49-F238E27FC236}">
                  <a16:creationId xmlns:a16="http://schemas.microsoft.com/office/drawing/2014/main" id="{F2801442-D36A-90AA-DCEC-22B41632DA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6" y="2353"/>
              <a:ext cx="58" cy="5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Rectangle 630">
              <a:extLst>
                <a:ext uri="{FF2B5EF4-FFF2-40B4-BE49-F238E27FC236}">
                  <a16:creationId xmlns:a16="http://schemas.microsoft.com/office/drawing/2014/main" id="{472901F5-A8C8-5514-DF01-4FC790621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5" y="2495"/>
              <a:ext cx="59" cy="5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Rectangle 631">
              <a:extLst>
                <a:ext uri="{FF2B5EF4-FFF2-40B4-BE49-F238E27FC236}">
                  <a16:creationId xmlns:a16="http://schemas.microsoft.com/office/drawing/2014/main" id="{E7625168-500C-E281-51F5-4FED6E0089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8" y="2540"/>
              <a:ext cx="58" cy="5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Rectangle 632">
              <a:extLst>
                <a:ext uri="{FF2B5EF4-FFF2-40B4-BE49-F238E27FC236}">
                  <a16:creationId xmlns:a16="http://schemas.microsoft.com/office/drawing/2014/main" id="{FAD708C3-DF5C-7865-556A-8E89EEFAAB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7" y="1501"/>
              <a:ext cx="58" cy="5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Rectangle 633">
              <a:extLst>
                <a:ext uri="{FF2B5EF4-FFF2-40B4-BE49-F238E27FC236}">
                  <a16:creationId xmlns:a16="http://schemas.microsoft.com/office/drawing/2014/main" id="{E4E0EBAF-6DC7-99AA-32CF-166324243D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0" y="1553"/>
              <a:ext cx="58" cy="5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Rectangle 634">
              <a:extLst>
                <a:ext uri="{FF2B5EF4-FFF2-40B4-BE49-F238E27FC236}">
                  <a16:creationId xmlns:a16="http://schemas.microsoft.com/office/drawing/2014/main" id="{D3F870AF-ED38-970B-7C62-A9DFA75B86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9" y="1630"/>
              <a:ext cx="58" cy="5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Rectangle 635">
              <a:extLst>
                <a:ext uri="{FF2B5EF4-FFF2-40B4-BE49-F238E27FC236}">
                  <a16:creationId xmlns:a16="http://schemas.microsoft.com/office/drawing/2014/main" id="{AFDA8B79-096B-7A53-FAEE-CA9DC382FC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8" y="1708"/>
              <a:ext cx="58" cy="5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Rectangle 636">
              <a:extLst>
                <a:ext uri="{FF2B5EF4-FFF2-40B4-BE49-F238E27FC236}">
                  <a16:creationId xmlns:a16="http://schemas.microsoft.com/office/drawing/2014/main" id="{CDF83D8D-ED69-488B-00B1-7054AE15D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7" y="1785"/>
              <a:ext cx="58" cy="5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Rectangle 637">
              <a:extLst>
                <a:ext uri="{FF2B5EF4-FFF2-40B4-BE49-F238E27FC236}">
                  <a16:creationId xmlns:a16="http://schemas.microsoft.com/office/drawing/2014/main" id="{E3E6690C-DBE7-7733-8428-D5C0CB67CF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6" y="1856"/>
              <a:ext cx="58" cy="5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Rectangle 638">
              <a:extLst>
                <a:ext uri="{FF2B5EF4-FFF2-40B4-BE49-F238E27FC236}">
                  <a16:creationId xmlns:a16="http://schemas.microsoft.com/office/drawing/2014/main" id="{37379189-8A98-B09C-D87E-97A2F18915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9" y="1934"/>
              <a:ext cx="58" cy="5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Rectangle 639">
              <a:extLst>
                <a:ext uri="{FF2B5EF4-FFF2-40B4-BE49-F238E27FC236}">
                  <a16:creationId xmlns:a16="http://schemas.microsoft.com/office/drawing/2014/main" id="{78CE4B16-179D-4980-72B8-132398059A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8" y="2030"/>
              <a:ext cx="58" cy="5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Rectangle 640">
              <a:extLst>
                <a:ext uri="{FF2B5EF4-FFF2-40B4-BE49-F238E27FC236}">
                  <a16:creationId xmlns:a16="http://schemas.microsoft.com/office/drawing/2014/main" id="{C46D209E-B912-2936-4BF0-B70028413B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2121"/>
              <a:ext cx="58" cy="5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Rectangle 641">
              <a:extLst>
                <a:ext uri="{FF2B5EF4-FFF2-40B4-BE49-F238E27FC236}">
                  <a16:creationId xmlns:a16="http://schemas.microsoft.com/office/drawing/2014/main" id="{5D978196-B2E1-F5C5-6EFB-A4FB3976A3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6" y="2218"/>
              <a:ext cx="58" cy="5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Rectangle 642">
              <a:extLst>
                <a:ext uri="{FF2B5EF4-FFF2-40B4-BE49-F238E27FC236}">
                  <a16:creationId xmlns:a16="http://schemas.microsoft.com/office/drawing/2014/main" id="{DCB28A1E-F880-54D9-FAAE-280F30CA38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5" y="2327"/>
              <a:ext cx="59" cy="5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Rectangle 643">
              <a:extLst>
                <a:ext uri="{FF2B5EF4-FFF2-40B4-BE49-F238E27FC236}">
                  <a16:creationId xmlns:a16="http://schemas.microsoft.com/office/drawing/2014/main" id="{45868E56-93BB-CE49-028B-FDC86F547E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8" y="2392"/>
              <a:ext cx="58" cy="5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Rectangle 644">
              <a:extLst>
                <a:ext uri="{FF2B5EF4-FFF2-40B4-BE49-F238E27FC236}">
                  <a16:creationId xmlns:a16="http://schemas.microsoft.com/office/drawing/2014/main" id="{C8C2D442-CC1D-6EDE-BB6F-6F2948B8FB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7" y="2534"/>
              <a:ext cx="58" cy="5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Rectangle 645">
              <a:extLst>
                <a:ext uri="{FF2B5EF4-FFF2-40B4-BE49-F238E27FC236}">
                  <a16:creationId xmlns:a16="http://schemas.microsoft.com/office/drawing/2014/main" id="{9D898DD9-C7EE-EEC7-A925-0DF77C2458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6" y="2644"/>
              <a:ext cx="59" cy="5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Rectangle 646">
              <a:extLst>
                <a:ext uri="{FF2B5EF4-FFF2-40B4-BE49-F238E27FC236}">
                  <a16:creationId xmlns:a16="http://schemas.microsoft.com/office/drawing/2014/main" id="{9E36B33A-D7F7-5AF1-0B85-A6E06E2B60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0" y="1449"/>
              <a:ext cx="58" cy="59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Rectangle 647">
              <a:extLst>
                <a:ext uri="{FF2B5EF4-FFF2-40B4-BE49-F238E27FC236}">
                  <a16:creationId xmlns:a16="http://schemas.microsoft.com/office/drawing/2014/main" id="{E3A64F34-BA3F-8301-CB9C-182C3F2925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9" y="1501"/>
              <a:ext cx="58" cy="5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Rectangle 648">
              <a:extLst>
                <a:ext uri="{FF2B5EF4-FFF2-40B4-BE49-F238E27FC236}">
                  <a16:creationId xmlns:a16="http://schemas.microsoft.com/office/drawing/2014/main" id="{5ACBF31F-B353-85B9-D073-56694B7B32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8" y="1579"/>
              <a:ext cx="58" cy="5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Rectangle 649">
              <a:extLst>
                <a:ext uri="{FF2B5EF4-FFF2-40B4-BE49-F238E27FC236}">
                  <a16:creationId xmlns:a16="http://schemas.microsoft.com/office/drawing/2014/main" id="{B49C644E-2E1D-E64D-2FCF-60D69094AA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7" y="1662"/>
              <a:ext cx="58" cy="59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Rectangle 650">
              <a:extLst>
                <a:ext uri="{FF2B5EF4-FFF2-40B4-BE49-F238E27FC236}">
                  <a16:creationId xmlns:a16="http://schemas.microsoft.com/office/drawing/2014/main" id="{FE41D9C1-0FFD-F760-51D8-5983985C50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6" y="1740"/>
              <a:ext cx="58" cy="5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Rectangle 651">
              <a:extLst>
                <a:ext uri="{FF2B5EF4-FFF2-40B4-BE49-F238E27FC236}">
                  <a16:creationId xmlns:a16="http://schemas.microsoft.com/office/drawing/2014/main" id="{11E0FF97-57DE-8FC5-44B8-BBD7EAF3F2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9" y="1817"/>
              <a:ext cx="58" cy="5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Rectangle 652">
              <a:extLst>
                <a:ext uri="{FF2B5EF4-FFF2-40B4-BE49-F238E27FC236}">
                  <a16:creationId xmlns:a16="http://schemas.microsoft.com/office/drawing/2014/main" id="{EDB20202-A4D6-E971-3E6A-0EEED5950D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8" y="1901"/>
              <a:ext cx="58" cy="5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Rectangle 653">
              <a:extLst>
                <a:ext uri="{FF2B5EF4-FFF2-40B4-BE49-F238E27FC236}">
                  <a16:creationId xmlns:a16="http://schemas.microsoft.com/office/drawing/2014/main" id="{4D1DA03F-C37E-5A8E-C8F4-E5E4416A87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1998"/>
              <a:ext cx="58" cy="5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Rectangle 654">
              <a:extLst>
                <a:ext uri="{FF2B5EF4-FFF2-40B4-BE49-F238E27FC236}">
                  <a16:creationId xmlns:a16="http://schemas.microsoft.com/office/drawing/2014/main" id="{68AA7BFE-6E6B-F848-7137-8AF344E776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6" y="2082"/>
              <a:ext cx="58" cy="5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Rectangle 655">
              <a:extLst>
                <a:ext uri="{FF2B5EF4-FFF2-40B4-BE49-F238E27FC236}">
                  <a16:creationId xmlns:a16="http://schemas.microsoft.com/office/drawing/2014/main" id="{F272E6F1-0BA8-2CB7-3491-D3849F4968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5" y="2153"/>
              <a:ext cx="59" cy="5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Rectangle 656">
              <a:extLst>
                <a:ext uri="{FF2B5EF4-FFF2-40B4-BE49-F238E27FC236}">
                  <a16:creationId xmlns:a16="http://schemas.microsoft.com/office/drawing/2014/main" id="{A694342A-121D-662E-B1EB-63EF5CB709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8" y="2231"/>
              <a:ext cx="58" cy="5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Rectangle 657">
              <a:extLst>
                <a:ext uri="{FF2B5EF4-FFF2-40B4-BE49-F238E27FC236}">
                  <a16:creationId xmlns:a16="http://schemas.microsoft.com/office/drawing/2014/main" id="{FEFB40D8-233B-DA9A-B3B3-94C09D32EE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7" y="2379"/>
              <a:ext cx="58" cy="5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Rectangle 658">
              <a:extLst>
                <a:ext uri="{FF2B5EF4-FFF2-40B4-BE49-F238E27FC236}">
                  <a16:creationId xmlns:a16="http://schemas.microsoft.com/office/drawing/2014/main" id="{1675761D-C5E0-9889-B483-151101D20C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6" y="2463"/>
              <a:ext cx="59" cy="5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Rectangle 659">
              <a:extLst>
                <a:ext uri="{FF2B5EF4-FFF2-40B4-BE49-F238E27FC236}">
                  <a16:creationId xmlns:a16="http://schemas.microsoft.com/office/drawing/2014/main" id="{6023F7A7-B056-AE3D-02DC-82A207C57E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6" y="2547"/>
              <a:ext cx="58" cy="5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Rectangle 660">
              <a:extLst>
                <a:ext uri="{FF2B5EF4-FFF2-40B4-BE49-F238E27FC236}">
                  <a16:creationId xmlns:a16="http://schemas.microsoft.com/office/drawing/2014/main" id="{750EC2B5-B977-49B5-4770-174D0CBB45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5" y="2618"/>
              <a:ext cx="58" cy="5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Rectangle 661">
              <a:extLst>
                <a:ext uri="{FF2B5EF4-FFF2-40B4-BE49-F238E27FC236}">
                  <a16:creationId xmlns:a16="http://schemas.microsoft.com/office/drawing/2014/main" id="{1432E8D0-5205-1C59-B052-1DB259B514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9" y="1404"/>
              <a:ext cx="58" cy="5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Rectangle 662">
              <a:extLst>
                <a:ext uri="{FF2B5EF4-FFF2-40B4-BE49-F238E27FC236}">
                  <a16:creationId xmlns:a16="http://schemas.microsoft.com/office/drawing/2014/main" id="{BC1151B1-F6A1-6CBE-486F-1D5C8CE1ED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8" y="1456"/>
              <a:ext cx="58" cy="5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Rectangle 663">
              <a:extLst>
                <a:ext uri="{FF2B5EF4-FFF2-40B4-BE49-F238E27FC236}">
                  <a16:creationId xmlns:a16="http://schemas.microsoft.com/office/drawing/2014/main" id="{B075D059-5E61-FE5B-38AA-161A3C7C1C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7" y="1540"/>
              <a:ext cx="58" cy="5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Rectangle 664">
              <a:extLst>
                <a:ext uri="{FF2B5EF4-FFF2-40B4-BE49-F238E27FC236}">
                  <a16:creationId xmlns:a16="http://schemas.microsoft.com/office/drawing/2014/main" id="{251C724C-BFAD-14F0-0FDA-AC89083C54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6" y="1624"/>
              <a:ext cx="58" cy="5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Rectangle 665">
              <a:extLst>
                <a:ext uri="{FF2B5EF4-FFF2-40B4-BE49-F238E27FC236}">
                  <a16:creationId xmlns:a16="http://schemas.microsoft.com/office/drawing/2014/main" id="{F9351446-9D3A-9D09-F797-5029A55979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9" y="1695"/>
              <a:ext cx="58" cy="5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Rectangle 666">
              <a:extLst>
                <a:ext uri="{FF2B5EF4-FFF2-40B4-BE49-F238E27FC236}">
                  <a16:creationId xmlns:a16="http://schemas.microsoft.com/office/drawing/2014/main" id="{238AA8BB-EDC3-1DBC-D386-CED5ACBC7A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8" y="1779"/>
              <a:ext cx="58" cy="5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Rectangle 667">
              <a:extLst>
                <a:ext uri="{FF2B5EF4-FFF2-40B4-BE49-F238E27FC236}">
                  <a16:creationId xmlns:a16="http://schemas.microsoft.com/office/drawing/2014/main" id="{B009D0FA-EA14-F5BF-C7FC-599D89DF1D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1863"/>
              <a:ext cx="58" cy="5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Rectangle 668">
              <a:extLst>
                <a:ext uri="{FF2B5EF4-FFF2-40B4-BE49-F238E27FC236}">
                  <a16:creationId xmlns:a16="http://schemas.microsoft.com/office/drawing/2014/main" id="{C3C59AD2-2459-99A5-D856-141932B5A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6" y="1946"/>
              <a:ext cx="58" cy="59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Rectangle 669">
              <a:extLst>
                <a:ext uri="{FF2B5EF4-FFF2-40B4-BE49-F238E27FC236}">
                  <a16:creationId xmlns:a16="http://schemas.microsoft.com/office/drawing/2014/main" id="{FE77C8B1-D8E0-DF99-0CD5-30F7DE4F43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5" y="2017"/>
              <a:ext cx="59" cy="59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Rectangle 670">
              <a:extLst>
                <a:ext uri="{FF2B5EF4-FFF2-40B4-BE49-F238E27FC236}">
                  <a16:creationId xmlns:a16="http://schemas.microsoft.com/office/drawing/2014/main" id="{D6B5B736-7A6B-2CDB-8CD8-D7AB22F225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8" y="2095"/>
              <a:ext cx="58" cy="5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Rectangle 671">
              <a:extLst>
                <a:ext uri="{FF2B5EF4-FFF2-40B4-BE49-F238E27FC236}">
                  <a16:creationId xmlns:a16="http://schemas.microsoft.com/office/drawing/2014/main" id="{9575C9DF-EBE6-A9D5-39E3-A3FFDB36BC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7" y="2211"/>
              <a:ext cx="58" cy="5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Rectangle 672">
              <a:extLst>
                <a:ext uri="{FF2B5EF4-FFF2-40B4-BE49-F238E27FC236}">
                  <a16:creationId xmlns:a16="http://schemas.microsoft.com/office/drawing/2014/main" id="{2394C31A-B0F6-F5E8-9AEB-DC9E9C1A10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6" y="2289"/>
              <a:ext cx="59" cy="5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Rectangle 673">
              <a:extLst>
                <a:ext uri="{FF2B5EF4-FFF2-40B4-BE49-F238E27FC236}">
                  <a16:creationId xmlns:a16="http://schemas.microsoft.com/office/drawing/2014/main" id="{9A87978A-6C0C-97A0-D018-59870EC520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6" y="2366"/>
              <a:ext cx="58" cy="5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Rectangle 674">
              <a:extLst>
                <a:ext uri="{FF2B5EF4-FFF2-40B4-BE49-F238E27FC236}">
                  <a16:creationId xmlns:a16="http://schemas.microsoft.com/office/drawing/2014/main" id="{0D0F4C0E-74ED-7244-2546-FE5042A37C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5" y="2418"/>
              <a:ext cx="58" cy="5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Rectangle 675">
              <a:extLst>
                <a:ext uri="{FF2B5EF4-FFF2-40B4-BE49-F238E27FC236}">
                  <a16:creationId xmlns:a16="http://schemas.microsoft.com/office/drawing/2014/main" id="{A9D27366-488C-4104-0307-F3DB2131AD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7" y="2495"/>
              <a:ext cx="59" cy="5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Rectangle 676">
              <a:extLst>
                <a:ext uri="{FF2B5EF4-FFF2-40B4-BE49-F238E27FC236}">
                  <a16:creationId xmlns:a16="http://schemas.microsoft.com/office/drawing/2014/main" id="{D80CBCF9-E1AC-9C23-1341-F868031B47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" y="2592"/>
              <a:ext cx="58" cy="5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Rectangle 677">
              <a:extLst>
                <a:ext uri="{FF2B5EF4-FFF2-40B4-BE49-F238E27FC236}">
                  <a16:creationId xmlns:a16="http://schemas.microsoft.com/office/drawing/2014/main" id="{C5BC8F97-F8DC-FFF6-C457-6B1CDC966E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7" y="1327"/>
              <a:ext cx="58" cy="5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CC99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Rectangle 678">
              <a:extLst>
                <a:ext uri="{FF2B5EF4-FFF2-40B4-BE49-F238E27FC236}">
                  <a16:creationId xmlns:a16="http://schemas.microsoft.com/office/drawing/2014/main" id="{BCC767EE-C6DE-BC4F-CA44-12E68D14FB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6" y="1385"/>
              <a:ext cx="58" cy="5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CC99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Rectangle 679">
              <a:extLst>
                <a:ext uri="{FF2B5EF4-FFF2-40B4-BE49-F238E27FC236}">
                  <a16:creationId xmlns:a16="http://schemas.microsoft.com/office/drawing/2014/main" id="{D8A25C1A-02AC-4906-B29C-9567DA1707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9" y="1462"/>
              <a:ext cx="58" cy="5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CC99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Rectangle 680">
              <a:extLst>
                <a:ext uri="{FF2B5EF4-FFF2-40B4-BE49-F238E27FC236}">
                  <a16:creationId xmlns:a16="http://schemas.microsoft.com/office/drawing/2014/main" id="{791B2713-70EF-0067-565A-2132980FB4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8" y="1540"/>
              <a:ext cx="58" cy="5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CC99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Rectangle 681">
              <a:extLst>
                <a:ext uri="{FF2B5EF4-FFF2-40B4-BE49-F238E27FC236}">
                  <a16:creationId xmlns:a16="http://schemas.microsoft.com/office/drawing/2014/main" id="{149DA205-2E55-F715-1548-82A818B5FC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1617"/>
              <a:ext cx="58" cy="5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CC99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Rectangle 682">
              <a:extLst>
                <a:ext uri="{FF2B5EF4-FFF2-40B4-BE49-F238E27FC236}">
                  <a16:creationId xmlns:a16="http://schemas.microsoft.com/office/drawing/2014/main" id="{7D31E72C-162B-BDAB-F499-3E4470A0C2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6" y="1688"/>
              <a:ext cx="58" cy="5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CC99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Rectangle 683">
              <a:extLst>
                <a:ext uri="{FF2B5EF4-FFF2-40B4-BE49-F238E27FC236}">
                  <a16:creationId xmlns:a16="http://schemas.microsoft.com/office/drawing/2014/main" id="{E1BB9669-AF60-1ED4-8321-7690A4ABF5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5" y="1766"/>
              <a:ext cx="59" cy="5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CC99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Rectangle 684">
              <a:extLst>
                <a:ext uri="{FF2B5EF4-FFF2-40B4-BE49-F238E27FC236}">
                  <a16:creationId xmlns:a16="http://schemas.microsoft.com/office/drawing/2014/main" id="{CBFB8D38-3BB5-3AAF-5BB8-FC8099C388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8" y="1837"/>
              <a:ext cx="58" cy="5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CC99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Rectangle 685">
              <a:extLst>
                <a:ext uri="{FF2B5EF4-FFF2-40B4-BE49-F238E27FC236}">
                  <a16:creationId xmlns:a16="http://schemas.microsoft.com/office/drawing/2014/main" id="{B55F6E18-3145-38F1-40BF-02621C62A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7" y="1901"/>
              <a:ext cx="58" cy="5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CC99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Rectangle 686">
              <a:extLst>
                <a:ext uri="{FF2B5EF4-FFF2-40B4-BE49-F238E27FC236}">
                  <a16:creationId xmlns:a16="http://schemas.microsoft.com/office/drawing/2014/main" id="{CC7245EE-A709-9A31-0253-82EC6C52E3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6" y="1966"/>
              <a:ext cx="59" cy="5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CC99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Rectangle 687">
              <a:extLst>
                <a:ext uri="{FF2B5EF4-FFF2-40B4-BE49-F238E27FC236}">
                  <a16:creationId xmlns:a16="http://schemas.microsoft.com/office/drawing/2014/main" id="{443B0E85-E7A1-A5D4-1788-C1D9F1C3E1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6" y="2024"/>
              <a:ext cx="58" cy="5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CC99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Rectangle 688">
              <a:extLst>
                <a:ext uri="{FF2B5EF4-FFF2-40B4-BE49-F238E27FC236}">
                  <a16:creationId xmlns:a16="http://schemas.microsoft.com/office/drawing/2014/main" id="{1E21C2DE-3101-38AF-B7AF-CE41EA996A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5" y="2095"/>
              <a:ext cx="58" cy="5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CC99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Rectangle 689">
              <a:extLst>
                <a:ext uri="{FF2B5EF4-FFF2-40B4-BE49-F238E27FC236}">
                  <a16:creationId xmlns:a16="http://schemas.microsoft.com/office/drawing/2014/main" id="{7F043A36-37F7-AE18-1C65-C7C28E056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7" y="2166"/>
              <a:ext cx="59" cy="5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CC99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Rectangle 690">
              <a:extLst>
                <a:ext uri="{FF2B5EF4-FFF2-40B4-BE49-F238E27FC236}">
                  <a16:creationId xmlns:a16="http://schemas.microsoft.com/office/drawing/2014/main" id="{EC89514B-4AA4-36B6-096A-0ADB3D4E41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" y="2237"/>
              <a:ext cx="58" cy="5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CC99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Rectangle 691">
              <a:extLst>
                <a:ext uri="{FF2B5EF4-FFF2-40B4-BE49-F238E27FC236}">
                  <a16:creationId xmlns:a16="http://schemas.microsoft.com/office/drawing/2014/main" id="{06FE1388-1A20-E5BC-7AB9-B1E3DEEA1C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2334"/>
              <a:ext cx="58" cy="5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CC99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Rectangle 692">
              <a:extLst>
                <a:ext uri="{FF2B5EF4-FFF2-40B4-BE49-F238E27FC236}">
                  <a16:creationId xmlns:a16="http://schemas.microsoft.com/office/drawing/2014/main" id="{0EF084E2-7D45-3B52-A8A2-A5261F91B3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5" y="2392"/>
              <a:ext cx="58" cy="5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CC99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Rectangle 693">
              <a:extLst>
                <a:ext uri="{FF2B5EF4-FFF2-40B4-BE49-F238E27FC236}">
                  <a16:creationId xmlns:a16="http://schemas.microsoft.com/office/drawing/2014/main" id="{601BC2DD-8187-9273-09FD-D1BEDEBE46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4" y="2534"/>
              <a:ext cx="58" cy="5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CC99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Rectangle 694">
              <a:extLst>
                <a:ext uri="{FF2B5EF4-FFF2-40B4-BE49-F238E27FC236}">
                  <a16:creationId xmlns:a16="http://schemas.microsoft.com/office/drawing/2014/main" id="{26289288-18CB-81B3-59BD-81F469AA7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9" y="1333"/>
              <a:ext cx="58" cy="5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Rectangle 695">
              <a:extLst>
                <a:ext uri="{FF2B5EF4-FFF2-40B4-BE49-F238E27FC236}">
                  <a16:creationId xmlns:a16="http://schemas.microsoft.com/office/drawing/2014/main" id="{6131A391-61E9-88AC-219F-2E8FD4D866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8" y="1417"/>
              <a:ext cx="58" cy="5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Rectangle 696">
              <a:extLst>
                <a:ext uri="{FF2B5EF4-FFF2-40B4-BE49-F238E27FC236}">
                  <a16:creationId xmlns:a16="http://schemas.microsoft.com/office/drawing/2014/main" id="{B3F18EF6-9B87-707E-7E35-481FAB0EC6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1501"/>
              <a:ext cx="58" cy="5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Rectangle 697">
              <a:extLst>
                <a:ext uri="{FF2B5EF4-FFF2-40B4-BE49-F238E27FC236}">
                  <a16:creationId xmlns:a16="http://schemas.microsoft.com/office/drawing/2014/main" id="{649CDB52-3DEA-EAC1-2D31-2CDADA7E9A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6" y="1579"/>
              <a:ext cx="58" cy="5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Rectangle 698">
              <a:extLst>
                <a:ext uri="{FF2B5EF4-FFF2-40B4-BE49-F238E27FC236}">
                  <a16:creationId xmlns:a16="http://schemas.microsoft.com/office/drawing/2014/main" id="{E2190999-EDBC-91EC-7819-8CE31EFFA8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5" y="1643"/>
              <a:ext cx="59" cy="5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Rectangle 699">
              <a:extLst>
                <a:ext uri="{FF2B5EF4-FFF2-40B4-BE49-F238E27FC236}">
                  <a16:creationId xmlns:a16="http://schemas.microsoft.com/office/drawing/2014/main" id="{F75178AA-FE3D-9D40-85F1-41FC6F9D00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8" y="1714"/>
              <a:ext cx="58" cy="5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Rectangle 700">
              <a:extLst>
                <a:ext uri="{FF2B5EF4-FFF2-40B4-BE49-F238E27FC236}">
                  <a16:creationId xmlns:a16="http://schemas.microsoft.com/office/drawing/2014/main" id="{2B29C12F-6895-029D-5185-BF223E4820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7" y="1772"/>
              <a:ext cx="58" cy="5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Rectangle 701">
              <a:extLst>
                <a:ext uri="{FF2B5EF4-FFF2-40B4-BE49-F238E27FC236}">
                  <a16:creationId xmlns:a16="http://schemas.microsoft.com/office/drawing/2014/main" id="{79E3DC6B-1C0B-4DA3-A041-8111CC2492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6" y="1837"/>
              <a:ext cx="59" cy="5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Rectangle 702">
              <a:extLst>
                <a:ext uri="{FF2B5EF4-FFF2-40B4-BE49-F238E27FC236}">
                  <a16:creationId xmlns:a16="http://schemas.microsoft.com/office/drawing/2014/main" id="{E2E622BB-1E22-526B-C207-BA37B36BAC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6" y="1901"/>
              <a:ext cx="58" cy="5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Rectangle 703">
              <a:extLst>
                <a:ext uri="{FF2B5EF4-FFF2-40B4-BE49-F238E27FC236}">
                  <a16:creationId xmlns:a16="http://schemas.microsoft.com/office/drawing/2014/main" id="{C08E6535-51E6-2701-7EF3-2DC4508571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5" y="1959"/>
              <a:ext cx="58" cy="5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Rectangle 704">
              <a:extLst>
                <a:ext uri="{FF2B5EF4-FFF2-40B4-BE49-F238E27FC236}">
                  <a16:creationId xmlns:a16="http://schemas.microsoft.com/office/drawing/2014/main" id="{31A2A4D2-DD39-9330-C373-3A82740521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7" y="2024"/>
              <a:ext cx="59" cy="5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Rectangle 705">
              <a:extLst>
                <a:ext uri="{FF2B5EF4-FFF2-40B4-BE49-F238E27FC236}">
                  <a16:creationId xmlns:a16="http://schemas.microsoft.com/office/drawing/2014/main" id="{989A0223-1479-C599-8D0F-86DD26B547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" y="2088"/>
              <a:ext cx="58" cy="59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Rectangle 706">
              <a:extLst>
                <a:ext uri="{FF2B5EF4-FFF2-40B4-BE49-F238E27FC236}">
                  <a16:creationId xmlns:a16="http://schemas.microsoft.com/office/drawing/2014/main" id="{9AA86BE3-48BA-A0A8-A882-3F7E303B13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2160"/>
              <a:ext cx="58" cy="5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Rectangle 707">
              <a:extLst>
                <a:ext uri="{FF2B5EF4-FFF2-40B4-BE49-F238E27FC236}">
                  <a16:creationId xmlns:a16="http://schemas.microsoft.com/office/drawing/2014/main" id="{53349CD7-E16C-914B-19B1-E60FB81313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5" y="2224"/>
              <a:ext cx="58" cy="5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Rectangle 708">
              <a:extLst>
                <a:ext uri="{FF2B5EF4-FFF2-40B4-BE49-F238E27FC236}">
                  <a16:creationId xmlns:a16="http://schemas.microsoft.com/office/drawing/2014/main" id="{A45BF804-C08A-72D1-E1CD-EFAD2DC5DC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4" y="2314"/>
              <a:ext cx="58" cy="59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Rectangle 709">
              <a:extLst>
                <a:ext uri="{FF2B5EF4-FFF2-40B4-BE49-F238E27FC236}">
                  <a16:creationId xmlns:a16="http://schemas.microsoft.com/office/drawing/2014/main" id="{A5A1E930-23ED-2721-5374-5B80FAEAFB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7" y="2960"/>
              <a:ext cx="58" cy="5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Rectangle 710">
              <a:extLst>
                <a:ext uri="{FF2B5EF4-FFF2-40B4-BE49-F238E27FC236}">
                  <a16:creationId xmlns:a16="http://schemas.microsoft.com/office/drawing/2014/main" id="{B8AB0828-97BD-EB95-F645-0B84787A4F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6" y="2979"/>
              <a:ext cx="58" cy="5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Rectangle 711">
              <a:extLst>
                <a:ext uri="{FF2B5EF4-FFF2-40B4-BE49-F238E27FC236}">
                  <a16:creationId xmlns:a16="http://schemas.microsoft.com/office/drawing/2014/main" id="{9A20296B-FD8F-818B-CE59-F0AF6A4C55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" y="3005"/>
              <a:ext cx="58" cy="5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Rectangle 712">
              <a:extLst>
                <a:ext uri="{FF2B5EF4-FFF2-40B4-BE49-F238E27FC236}">
                  <a16:creationId xmlns:a16="http://schemas.microsoft.com/office/drawing/2014/main" id="{FC2CC507-4E65-B924-0493-9B8DBAE7BB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8" y="1366"/>
              <a:ext cx="58" cy="5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Rectangle 713">
              <a:extLst>
                <a:ext uri="{FF2B5EF4-FFF2-40B4-BE49-F238E27FC236}">
                  <a16:creationId xmlns:a16="http://schemas.microsoft.com/office/drawing/2014/main" id="{99962F87-B01A-15C1-8296-EC3914B9A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7" y="1430"/>
              <a:ext cx="58" cy="5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Rectangle 714">
              <a:extLst>
                <a:ext uri="{FF2B5EF4-FFF2-40B4-BE49-F238E27FC236}">
                  <a16:creationId xmlns:a16="http://schemas.microsoft.com/office/drawing/2014/main" id="{9929C373-EEBE-D5D4-18EC-CAF0B96F0B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6" y="1501"/>
              <a:ext cx="58" cy="5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Rectangle 715">
              <a:extLst>
                <a:ext uri="{FF2B5EF4-FFF2-40B4-BE49-F238E27FC236}">
                  <a16:creationId xmlns:a16="http://schemas.microsoft.com/office/drawing/2014/main" id="{BBCCAE4D-02EE-6A72-72FA-AD51BD5B66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9" y="1585"/>
              <a:ext cx="58" cy="5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Rectangle 716">
              <a:extLst>
                <a:ext uri="{FF2B5EF4-FFF2-40B4-BE49-F238E27FC236}">
                  <a16:creationId xmlns:a16="http://schemas.microsoft.com/office/drawing/2014/main" id="{B5069BFC-8B01-A93A-6416-C457F4F030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8" y="1650"/>
              <a:ext cx="58" cy="5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Rectangle 717">
              <a:extLst>
                <a:ext uri="{FF2B5EF4-FFF2-40B4-BE49-F238E27FC236}">
                  <a16:creationId xmlns:a16="http://schemas.microsoft.com/office/drawing/2014/main" id="{A066CD57-8FAB-74C3-8101-D70D0227E8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1733"/>
              <a:ext cx="58" cy="59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Rectangle 718">
              <a:extLst>
                <a:ext uri="{FF2B5EF4-FFF2-40B4-BE49-F238E27FC236}">
                  <a16:creationId xmlns:a16="http://schemas.microsoft.com/office/drawing/2014/main" id="{BF5A7456-5BB7-803B-C01C-E757A46D5F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6" y="1824"/>
              <a:ext cx="58" cy="5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Rectangle 719">
              <a:extLst>
                <a:ext uri="{FF2B5EF4-FFF2-40B4-BE49-F238E27FC236}">
                  <a16:creationId xmlns:a16="http://schemas.microsoft.com/office/drawing/2014/main" id="{1222BD1B-4669-1DF5-13E2-D89F59C7E2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5" y="1901"/>
              <a:ext cx="59" cy="5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Rectangle 720">
              <a:extLst>
                <a:ext uri="{FF2B5EF4-FFF2-40B4-BE49-F238E27FC236}">
                  <a16:creationId xmlns:a16="http://schemas.microsoft.com/office/drawing/2014/main" id="{C60E9CB2-9BE2-D7FA-01F6-B035FF2316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8" y="1979"/>
              <a:ext cx="58" cy="5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Rectangle 721">
              <a:extLst>
                <a:ext uri="{FF2B5EF4-FFF2-40B4-BE49-F238E27FC236}">
                  <a16:creationId xmlns:a16="http://schemas.microsoft.com/office/drawing/2014/main" id="{ECE99310-ECF7-B5BE-347E-B5A4A6E2F2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7" y="2056"/>
              <a:ext cx="58" cy="5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Rectangle 722">
              <a:extLst>
                <a:ext uri="{FF2B5EF4-FFF2-40B4-BE49-F238E27FC236}">
                  <a16:creationId xmlns:a16="http://schemas.microsoft.com/office/drawing/2014/main" id="{1E52554A-EAD2-F2AD-3349-D01F575D1A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6" y="2114"/>
              <a:ext cx="59" cy="5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Rectangle 723">
              <a:extLst>
                <a:ext uri="{FF2B5EF4-FFF2-40B4-BE49-F238E27FC236}">
                  <a16:creationId xmlns:a16="http://schemas.microsoft.com/office/drawing/2014/main" id="{A475B7A7-0EEF-65C6-C18B-8CC472C1D5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6" y="2185"/>
              <a:ext cx="58" cy="5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Rectangle 724">
              <a:extLst>
                <a:ext uri="{FF2B5EF4-FFF2-40B4-BE49-F238E27FC236}">
                  <a16:creationId xmlns:a16="http://schemas.microsoft.com/office/drawing/2014/main" id="{86B2DF15-B5A1-F63C-F481-562B63BE71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5" y="2250"/>
              <a:ext cx="58" cy="5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Rectangle 725">
              <a:extLst>
                <a:ext uri="{FF2B5EF4-FFF2-40B4-BE49-F238E27FC236}">
                  <a16:creationId xmlns:a16="http://schemas.microsoft.com/office/drawing/2014/main" id="{3AAAA6B3-5A80-5A32-FC8D-FC7E3858D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7" y="2321"/>
              <a:ext cx="59" cy="5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Rectangle 726">
              <a:extLst>
                <a:ext uri="{FF2B5EF4-FFF2-40B4-BE49-F238E27FC236}">
                  <a16:creationId xmlns:a16="http://schemas.microsoft.com/office/drawing/2014/main" id="{A493F090-2581-344B-1232-8A79CF7B95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" y="2405"/>
              <a:ext cx="58" cy="5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Rectangle 727">
              <a:extLst>
                <a:ext uri="{FF2B5EF4-FFF2-40B4-BE49-F238E27FC236}">
                  <a16:creationId xmlns:a16="http://schemas.microsoft.com/office/drawing/2014/main" id="{510516FE-9696-4A00-8E9F-48E81779A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2476"/>
              <a:ext cx="58" cy="5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Rectangle 728">
              <a:extLst>
                <a:ext uri="{FF2B5EF4-FFF2-40B4-BE49-F238E27FC236}">
                  <a16:creationId xmlns:a16="http://schemas.microsoft.com/office/drawing/2014/main" id="{07F2CF74-EBEA-6E59-F6F0-09902F323B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8" y="3328"/>
              <a:ext cx="19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400" i="0">
                  <a:solidFill>
                    <a:srgbClr val="000080"/>
                  </a:solidFill>
                </a:rPr>
                <a:t>Sn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33" name="Rectangle 729">
              <a:extLst>
                <a:ext uri="{FF2B5EF4-FFF2-40B4-BE49-F238E27FC236}">
                  <a16:creationId xmlns:a16="http://schemas.microsoft.com/office/drawing/2014/main" id="{6F422B2B-154E-5611-C485-E2EC753FF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9" y="3044"/>
              <a:ext cx="19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400" i="0">
                  <a:solidFill>
                    <a:srgbClr val="0000FF"/>
                  </a:solidFill>
                </a:rPr>
                <a:t>Ba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34" name="Rectangle 730">
              <a:extLst>
                <a:ext uri="{FF2B5EF4-FFF2-40B4-BE49-F238E27FC236}">
                  <a16:creationId xmlns:a16="http://schemas.microsoft.com/office/drawing/2014/main" id="{D7DF9570-BDBC-70EA-72C2-9156E17FD3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" y="2637"/>
              <a:ext cx="220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400" i="0">
                  <a:solidFill>
                    <a:srgbClr val="008080"/>
                  </a:solidFill>
                </a:rPr>
                <a:t>Sm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35" name="Rectangle 731">
              <a:extLst>
                <a:ext uri="{FF2B5EF4-FFF2-40B4-BE49-F238E27FC236}">
                  <a16:creationId xmlns:a16="http://schemas.microsoft.com/office/drawing/2014/main" id="{E1754946-5271-867C-71FD-E10BA1BADE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2" y="2753"/>
              <a:ext cx="16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400" i="0">
                  <a:solidFill>
                    <a:srgbClr val="000000"/>
                  </a:solidFill>
                </a:rPr>
                <a:t>Hf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36" name="Rectangle 732">
              <a:extLst>
                <a:ext uri="{FF2B5EF4-FFF2-40B4-BE49-F238E27FC236}">
                  <a16:creationId xmlns:a16="http://schemas.microsoft.com/office/drawing/2014/main" id="{2B2111C0-593D-7A69-42F1-E3AE561474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1" y="3096"/>
              <a:ext cx="19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400" i="0">
                  <a:solidFill>
                    <a:srgbClr val="FF6600"/>
                  </a:solidFill>
                </a:rPr>
                <a:t>Pb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37" name="Rectangle 733">
              <a:extLst>
                <a:ext uri="{FF2B5EF4-FFF2-40B4-BE49-F238E27FC236}">
                  <a16:creationId xmlns:a16="http://schemas.microsoft.com/office/drawing/2014/main" id="{65C9B4A1-C0F5-3CE7-EE02-FB8F63F8A9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" y="3470"/>
              <a:ext cx="110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400" b="0" i="0">
                  <a:solidFill>
                    <a:srgbClr val="000000"/>
                  </a:solidFill>
                </a:rPr>
                <a:t>5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38" name="Rectangle 734">
              <a:extLst>
                <a:ext uri="{FF2B5EF4-FFF2-40B4-BE49-F238E27FC236}">
                  <a16:creationId xmlns:a16="http://schemas.microsoft.com/office/drawing/2014/main" id="{E18AA74D-D11B-BC1E-D5D3-8A53BC36A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" y="3212"/>
              <a:ext cx="110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400" b="0" i="0">
                  <a:solidFill>
                    <a:srgbClr val="000000"/>
                  </a:solidFill>
                </a:rPr>
                <a:t>7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39" name="Rectangle 735">
              <a:extLst>
                <a:ext uri="{FF2B5EF4-FFF2-40B4-BE49-F238E27FC236}">
                  <a16:creationId xmlns:a16="http://schemas.microsoft.com/office/drawing/2014/main" id="{92FA8FFB-3AF9-D9C0-5A16-133636CB92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" y="2953"/>
              <a:ext cx="110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400" b="0" i="0">
                  <a:solidFill>
                    <a:srgbClr val="000000"/>
                  </a:solidFill>
                </a:rPr>
                <a:t>9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40" name="Rectangle 736">
              <a:extLst>
                <a:ext uri="{FF2B5EF4-FFF2-40B4-BE49-F238E27FC236}">
                  <a16:creationId xmlns:a16="http://schemas.microsoft.com/office/drawing/2014/main" id="{EABE8FAC-C450-C57A-37CA-FCE47DADF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" y="2689"/>
              <a:ext cx="174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400" b="0" i="0">
                  <a:solidFill>
                    <a:srgbClr val="000000"/>
                  </a:solidFill>
                </a:rPr>
                <a:t>11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41" name="Rectangle 737">
              <a:extLst>
                <a:ext uri="{FF2B5EF4-FFF2-40B4-BE49-F238E27FC236}">
                  <a16:creationId xmlns:a16="http://schemas.microsoft.com/office/drawing/2014/main" id="{542DD3FC-6FF6-B91B-82CD-CB768A2A8F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" y="2431"/>
              <a:ext cx="174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400" b="0" i="0">
                  <a:solidFill>
                    <a:srgbClr val="000000"/>
                  </a:solidFill>
                </a:rPr>
                <a:t>13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42" name="Rectangle 738">
              <a:extLst>
                <a:ext uri="{FF2B5EF4-FFF2-40B4-BE49-F238E27FC236}">
                  <a16:creationId xmlns:a16="http://schemas.microsoft.com/office/drawing/2014/main" id="{DFE1EE30-4BDF-0579-2BFC-60945B49FA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" y="2172"/>
              <a:ext cx="174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400" b="0" i="0">
                  <a:solidFill>
                    <a:srgbClr val="000000"/>
                  </a:solidFill>
                </a:rPr>
                <a:t>15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43" name="Rectangle 739">
              <a:extLst>
                <a:ext uri="{FF2B5EF4-FFF2-40B4-BE49-F238E27FC236}">
                  <a16:creationId xmlns:a16="http://schemas.microsoft.com/office/drawing/2014/main" id="{63BA9D42-3864-85BA-1CA0-79D4D267F1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" y="1914"/>
              <a:ext cx="174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400" b="0" i="0">
                  <a:solidFill>
                    <a:srgbClr val="000000"/>
                  </a:solidFill>
                </a:rPr>
                <a:t>17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44" name="Rectangle 740">
              <a:extLst>
                <a:ext uri="{FF2B5EF4-FFF2-40B4-BE49-F238E27FC236}">
                  <a16:creationId xmlns:a16="http://schemas.microsoft.com/office/drawing/2014/main" id="{68B3DF70-2834-2EB3-8E39-A4160AFA90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" y="1656"/>
              <a:ext cx="174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400" b="0" i="0">
                  <a:solidFill>
                    <a:srgbClr val="000000"/>
                  </a:solidFill>
                </a:rPr>
                <a:t>19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45" name="Rectangle 741">
              <a:extLst>
                <a:ext uri="{FF2B5EF4-FFF2-40B4-BE49-F238E27FC236}">
                  <a16:creationId xmlns:a16="http://schemas.microsoft.com/office/drawing/2014/main" id="{7EC11F2E-388A-887D-8731-185E4950BB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" y="1391"/>
              <a:ext cx="174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400" b="0" i="0">
                  <a:solidFill>
                    <a:srgbClr val="000000"/>
                  </a:solidFill>
                </a:rPr>
                <a:t>21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46" name="Rectangle 742">
              <a:extLst>
                <a:ext uri="{FF2B5EF4-FFF2-40B4-BE49-F238E27FC236}">
                  <a16:creationId xmlns:a16="http://schemas.microsoft.com/office/drawing/2014/main" id="{E7269BAC-B908-D1C8-AD14-07BF59C5FD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" y="1133"/>
              <a:ext cx="174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400" b="0" i="0">
                  <a:solidFill>
                    <a:srgbClr val="000000"/>
                  </a:solidFill>
                </a:rPr>
                <a:t>23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47" name="Rectangle 743">
              <a:extLst>
                <a:ext uri="{FF2B5EF4-FFF2-40B4-BE49-F238E27FC236}">
                  <a16:creationId xmlns:a16="http://schemas.microsoft.com/office/drawing/2014/main" id="{036F5DD4-F9DA-52A9-A311-65D9F69961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" y="875"/>
              <a:ext cx="174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400" b="0" i="0">
                  <a:solidFill>
                    <a:srgbClr val="000000"/>
                  </a:solidFill>
                </a:rPr>
                <a:t>25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48" name="Rectangle 744">
              <a:extLst>
                <a:ext uri="{FF2B5EF4-FFF2-40B4-BE49-F238E27FC236}">
                  <a16:creationId xmlns:a16="http://schemas.microsoft.com/office/drawing/2014/main" id="{BD0D595F-7AF3-4EA3-71FE-0BC23FECA3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" y="3599"/>
              <a:ext cx="13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52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49" name="Rectangle 745">
              <a:extLst>
                <a:ext uri="{FF2B5EF4-FFF2-40B4-BE49-F238E27FC236}">
                  <a16:creationId xmlns:a16="http://schemas.microsoft.com/office/drawing/2014/main" id="{3BF7FEFE-8792-20E8-93BC-C61179006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6" y="3599"/>
              <a:ext cx="13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56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50" name="Rectangle 746">
              <a:extLst>
                <a:ext uri="{FF2B5EF4-FFF2-40B4-BE49-F238E27FC236}">
                  <a16:creationId xmlns:a16="http://schemas.microsoft.com/office/drawing/2014/main" id="{DEF020E5-3CB8-408C-CB36-2A7ADFDBCF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8" y="3599"/>
              <a:ext cx="13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60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51" name="Rectangle 747">
              <a:extLst>
                <a:ext uri="{FF2B5EF4-FFF2-40B4-BE49-F238E27FC236}">
                  <a16:creationId xmlns:a16="http://schemas.microsoft.com/office/drawing/2014/main" id="{F059DBCA-97E3-8E6E-1F09-0C607DBF3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6" y="3599"/>
              <a:ext cx="13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64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52" name="Rectangle 748">
              <a:extLst>
                <a:ext uri="{FF2B5EF4-FFF2-40B4-BE49-F238E27FC236}">
                  <a16:creationId xmlns:a16="http://schemas.microsoft.com/office/drawing/2014/main" id="{DED49B18-8898-0395-4E98-7323A5D58D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8" y="3599"/>
              <a:ext cx="13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68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53" name="Rectangle 749">
              <a:extLst>
                <a:ext uri="{FF2B5EF4-FFF2-40B4-BE49-F238E27FC236}">
                  <a16:creationId xmlns:a16="http://schemas.microsoft.com/office/drawing/2014/main" id="{AB840A3F-4C67-249B-9351-4E08A79863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6" y="3599"/>
              <a:ext cx="13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72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54" name="Rectangle 750">
              <a:extLst>
                <a:ext uri="{FF2B5EF4-FFF2-40B4-BE49-F238E27FC236}">
                  <a16:creationId xmlns:a16="http://schemas.microsoft.com/office/drawing/2014/main" id="{CF076198-A2E6-3812-C43C-68850A2B27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5" y="3599"/>
              <a:ext cx="13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76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55" name="Rectangle 751">
              <a:extLst>
                <a:ext uri="{FF2B5EF4-FFF2-40B4-BE49-F238E27FC236}">
                  <a16:creationId xmlns:a16="http://schemas.microsoft.com/office/drawing/2014/main" id="{15057516-61EE-EC7A-12D8-E8E87F2857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7" y="3599"/>
              <a:ext cx="13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80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56" name="Rectangle 752">
              <a:extLst>
                <a:ext uri="{FF2B5EF4-FFF2-40B4-BE49-F238E27FC236}">
                  <a16:creationId xmlns:a16="http://schemas.microsoft.com/office/drawing/2014/main" id="{3736ADB7-4485-B07A-D153-1D24EE430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5" y="3599"/>
              <a:ext cx="13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84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57" name="Rectangle 753">
              <a:extLst>
                <a:ext uri="{FF2B5EF4-FFF2-40B4-BE49-F238E27FC236}">
                  <a16:creationId xmlns:a16="http://schemas.microsoft.com/office/drawing/2014/main" id="{ACBE0EB1-92F6-09C9-38C3-E7FE71C2E3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7" y="3599"/>
              <a:ext cx="13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88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58" name="Rectangle 754">
              <a:extLst>
                <a:ext uri="{FF2B5EF4-FFF2-40B4-BE49-F238E27FC236}">
                  <a16:creationId xmlns:a16="http://schemas.microsoft.com/office/drawing/2014/main" id="{EC95DC4B-16A5-DFF9-7CB6-178206E5A7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5" y="3599"/>
              <a:ext cx="13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92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59" name="Rectangle 755">
              <a:extLst>
                <a:ext uri="{FF2B5EF4-FFF2-40B4-BE49-F238E27FC236}">
                  <a16:creationId xmlns:a16="http://schemas.microsoft.com/office/drawing/2014/main" id="{22AFB087-1A82-B451-EE56-FEAB555FB6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3" y="3599"/>
              <a:ext cx="13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96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60" name="Rectangle 756">
              <a:extLst>
                <a:ext uri="{FF2B5EF4-FFF2-40B4-BE49-F238E27FC236}">
                  <a16:creationId xmlns:a16="http://schemas.microsoft.com/office/drawing/2014/main" id="{2901E950-F8D9-4619-00FF-1C0D3418EF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6" y="3599"/>
              <a:ext cx="18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100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61" name="Rectangle 757">
              <a:extLst>
                <a:ext uri="{FF2B5EF4-FFF2-40B4-BE49-F238E27FC236}">
                  <a16:creationId xmlns:a16="http://schemas.microsoft.com/office/drawing/2014/main" id="{9FFF8342-B8A4-4CCE-AA40-1D806F127E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4" y="3599"/>
              <a:ext cx="18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104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62" name="Rectangle 758">
              <a:extLst>
                <a:ext uri="{FF2B5EF4-FFF2-40B4-BE49-F238E27FC236}">
                  <a16:creationId xmlns:a16="http://schemas.microsoft.com/office/drawing/2014/main" id="{DA2F87D9-8CEA-EA3A-DF3A-700D9FAFB3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6" y="3599"/>
              <a:ext cx="18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108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63" name="Rectangle 759">
              <a:extLst>
                <a:ext uri="{FF2B5EF4-FFF2-40B4-BE49-F238E27FC236}">
                  <a16:creationId xmlns:a16="http://schemas.microsoft.com/office/drawing/2014/main" id="{395BBF40-A0F0-1318-F994-245DC31E0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" y="3599"/>
              <a:ext cx="18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112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64" name="Rectangle 760">
              <a:extLst>
                <a:ext uri="{FF2B5EF4-FFF2-40B4-BE49-F238E27FC236}">
                  <a16:creationId xmlns:a16="http://schemas.microsoft.com/office/drawing/2014/main" id="{3195E9BE-B4F4-83C0-4E33-1D066C6822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2" y="3599"/>
              <a:ext cx="18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116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65" name="Rectangle 761">
              <a:extLst>
                <a:ext uri="{FF2B5EF4-FFF2-40B4-BE49-F238E27FC236}">
                  <a16:creationId xmlns:a16="http://schemas.microsoft.com/office/drawing/2014/main" id="{4569ADE6-76F0-D9C8-93EC-CD096C8EA5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4" y="3599"/>
              <a:ext cx="18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120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66" name="Rectangle 762">
              <a:extLst>
                <a:ext uri="{FF2B5EF4-FFF2-40B4-BE49-F238E27FC236}">
                  <a16:creationId xmlns:a16="http://schemas.microsoft.com/office/drawing/2014/main" id="{495535BE-D9A0-9F53-DF1F-AC9152559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3" y="3599"/>
              <a:ext cx="18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124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67" name="Rectangle 763">
              <a:extLst>
                <a:ext uri="{FF2B5EF4-FFF2-40B4-BE49-F238E27FC236}">
                  <a16:creationId xmlns:a16="http://schemas.microsoft.com/office/drawing/2014/main" id="{63DE9747-7371-2E75-38D8-300060556E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4" y="3599"/>
              <a:ext cx="18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128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68" name="Rectangle 764">
              <a:extLst>
                <a:ext uri="{FF2B5EF4-FFF2-40B4-BE49-F238E27FC236}">
                  <a16:creationId xmlns:a16="http://schemas.microsoft.com/office/drawing/2014/main" id="{972B7396-9AB4-0C5D-E3AD-F4574FFB2B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73" y="3599"/>
              <a:ext cx="187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100" b="0" i="0">
                  <a:solidFill>
                    <a:srgbClr val="000000"/>
                  </a:solidFill>
                </a:rPr>
                <a:t>132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69" name="Rectangle 765">
              <a:extLst>
                <a:ext uri="{FF2B5EF4-FFF2-40B4-BE49-F238E27FC236}">
                  <a16:creationId xmlns:a16="http://schemas.microsoft.com/office/drawing/2014/main" id="{03454C13-5F67-F046-9122-2AEC7565A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0" y="3767"/>
              <a:ext cx="917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400" i="0">
                  <a:solidFill>
                    <a:srgbClr val="000000"/>
                  </a:solidFill>
                </a:rPr>
                <a:t>Neutron Number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70" name="Rectangle 766">
              <a:extLst>
                <a:ext uri="{FF2B5EF4-FFF2-40B4-BE49-F238E27FC236}">
                  <a16:creationId xmlns:a16="http://schemas.microsoft.com/office/drawing/2014/main" id="{D8A1B29B-91D7-E8CF-74D0-A4E5AA0A56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-72" y="2139"/>
              <a:ext cx="581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de-DE" sz="1400" i="0">
                  <a:solidFill>
                    <a:srgbClr val="000000"/>
                  </a:solidFill>
                </a:rPr>
                <a:t>S(2n) MeV</a:t>
              </a:r>
              <a:endParaRPr lang="en-US" altLang="de-DE" b="0" i="0">
                <a:solidFill>
                  <a:srgbClr val="000000"/>
                </a:solidFill>
              </a:endParaRPr>
            </a:p>
          </p:txBody>
        </p:sp>
        <p:sp>
          <p:nvSpPr>
            <p:cNvPr id="171" name="Rectangle 767">
              <a:extLst>
                <a:ext uri="{FF2B5EF4-FFF2-40B4-BE49-F238E27FC236}">
                  <a16:creationId xmlns:a16="http://schemas.microsoft.com/office/drawing/2014/main" id="{70E76ECC-4822-22CA-2B62-2449FD7E66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" y="765"/>
              <a:ext cx="5663" cy="3228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2" name="Text Box 768">
            <a:extLst>
              <a:ext uri="{FF2B5EF4-FFF2-40B4-BE49-F238E27FC236}">
                <a16:creationId xmlns:a16="http://schemas.microsoft.com/office/drawing/2014/main" id="{58939752-B498-B3E9-651C-D9875C9D7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884" y="1558569"/>
            <a:ext cx="1090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e-DE" sz="2400" i="0">
                <a:solidFill>
                  <a:srgbClr val="000000"/>
                </a:solidFill>
              </a:rPr>
              <a:t>N = 82</a:t>
            </a:r>
          </a:p>
        </p:txBody>
      </p:sp>
      <p:sp>
        <p:nvSpPr>
          <p:cNvPr id="373" name="Line 769">
            <a:extLst>
              <a:ext uri="{FF2B5EF4-FFF2-40B4-BE49-F238E27FC236}">
                <a16:creationId xmlns:a16="http://schemas.microsoft.com/office/drawing/2014/main" id="{39BE5C8E-81C1-E577-36A3-D7C1556226C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24178" y="1903262"/>
            <a:ext cx="0" cy="4572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4" name="Text Box 770">
            <a:extLst>
              <a:ext uri="{FF2B5EF4-FFF2-40B4-BE49-F238E27FC236}">
                <a16:creationId xmlns:a16="http://schemas.microsoft.com/office/drawing/2014/main" id="{07499F66-76DB-17B8-EEBC-E0B5F7C82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1712" y="5000291"/>
            <a:ext cx="1090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e-DE" sz="2400" i="0" dirty="0">
                <a:solidFill>
                  <a:srgbClr val="000000"/>
                </a:solidFill>
              </a:rPr>
              <a:t>N = 84</a:t>
            </a:r>
          </a:p>
        </p:txBody>
      </p:sp>
      <p:sp>
        <p:nvSpPr>
          <p:cNvPr id="375" name="Line 771">
            <a:extLst>
              <a:ext uri="{FF2B5EF4-FFF2-40B4-BE49-F238E27FC236}">
                <a16:creationId xmlns:a16="http://schemas.microsoft.com/office/drawing/2014/main" id="{948CD6F9-A821-27E1-B165-DD8FCD751252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1297" y="5344984"/>
            <a:ext cx="380987" cy="245484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" name="Text Box 772">
            <a:extLst>
              <a:ext uri="{FF2B5EF4-FFF2-40B4-BE49-F238E27FC236}">
                <a16:creationId xmlns:a16="http://schemas.microsoft.com/office/drawing/2014/main" id="{63EDC8A0-75F3-490C-9ED3-F9E1F33AEB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9544" y="2536378"/>
            <a:ext cx="1260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e-DE" sz="2400" i="0">
                <a:solidFill>
                  <a:srgbClr val="000000"/>
                </a:solidFill>
              </a:rPr>
              <a:t>N = 126</a:t>
            </a:r>
          </a:p>
        </p:txBody>
      </p:sp>
      <p:sp>
        <p:nvSpPr>
          <p:cNvPr id="377" name="Line 773">
            <a:extLst>
              <a:ext uri="{FF2B5EF4-FFF2-40B4-BE49-F238E27FC236}">
                <a16:creationId xmlns:a16="http://schemas.microsoft.com/office/drawing/2014/main" id="{25E62526-ACDE-5F97-699B-BA3B9A0A280D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9156" y="2917377"/>
            <a:ext cx="143435" cy="947045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78" name="Group 774">
            <a:extLst>
              <a:ext uri="{FF2B5EF4-FFF2-40B4-BE49-F238E27FC236}">
                <a16:creationId xmlns:a16="http://schemas.microsoft.com/office/drawing/2014/main" id="{41FDC8C2-0EA9-26F5-0F2D-9304199C5797}"/>
              </a:ext>
            </a:extLst>
          </p:cNvPr>
          <p:cNvGrpSpPr>
            <a:grpSpLocks/>
          </p:cNvGrpSpPr>
          <p:nvPr/>
        </p:nvGrpSpPr>
        <p:grpSpPr bwMode="auto">
          <a:xfrm>
            <a:off x="1452556" y="3907978"/>
            <a:ext cx="1371600" cy="1295400"/>
            <a:chOff x="480" y="960"/>
            <a:chExt cx="864" cy="816"/>
          </a:xfrm>
        </p:grpSpPr>
        <p:sp>
          <p:nvSpPr>
            <p:cNvPr id="379" name="Oval 775">
              <a:extLst>
                <a:ext uri="{FF2B5EF4-FFF2-40B4-BE49-F238E27FC236}">
                  <a16:creationId xmlns:a16="http://schemas.microsoft.com/office/drawing/2014/main" id="{06325B4B-05E8-FE58-0966-A4F71BD1AD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960"/>
              <a:ext cx="864" cy="816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0" name="Oval 776">
              <a:extLst>
                <a:ext uri="{FF2B5EF4-FFF2-40B4-BE49-F238E27FC236}">
                  <a16:creationId xmlns:a16="http://schemas.microsoft.com/office/drawing/2014/main" id="{916DA22E-00B8-F325-C5B7-8E6FE81425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1104"/>
              <a:ext cx="576" cy="544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1" name="Oval 777">
              <a:extLst>
                <a:ext uri="{FF2B5EF4-FFF2-40B4-BE49-F238E27FC236}">
                  <a16:creationId xmlns:a16="http://schemas.microsoft.com/office/drawing/2014/main" id="{09CB43F0-645E-6F15-2969-4003205C07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" y="1215"/>
              <a:ext cx="336" cy="317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82" name="Oval 778">
            <a:extLst>
              <a:ext uri="{FF2B5EF4-FFF2-40B4-BE49-F238E27FC236}">
                <a16:creationId xmlns:a16="http://schemas.microsoft.com/office/drawing/2014/main" id="{792F1D73-C723-4E71-709A-546BA2E1AB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2769" y="4430266"/>
            <a:ext cx="76200" cy="76200"/>
          </a:xfrm>
          <a:prstGeom prst="ellipse">
            <a:avLst/>
          </a:prstGeom>
          <a:solidFill>
            <a:srgbClr val="333399"/>
          </a:solidFill>
          <a:ln w="12700">
            <a:solidFill>
              <a:srgbClr val="33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3" name="Oval 779">
            <a:extLst>
              <a:ext uri="{FF2B5EF4-FFF2-40B4-BE49-F238E27FC236}">
                <a16:creationId xmlns:a16="http://schemas.microsoft.com/office/drawing/2014/main" id="{BA5959B5-C0A5-D260-A705-B8E680FB1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6481" y="4471541"/>
            <a:ext cx="76200" cy="76200"/>
          </a:xfrm>
          <a:prstGeom prst="ellipse">
            <a:avLst/>
          </a:prstGeom>
          <a:solidFill>
            <a:srgbClr val="333399"/>
          </a:solidFill>
          <a:ln w="12700">
            <a:solidFill>
              <a:srgbClr val="33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4" name="Oval 780">
            <a:extLst>
              <a:ext uri="{FF2B5EF4-FFF2-40B4-BE49-F238E27FC236}">
                <a16:creationId xmlns:a16="http://schemas.microsoft.com/office/drawing/2014/main" id="{1FEA23CD-9C26-7577-17D6-84ADCE637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5169" y="4115941"/>
            <a:ext cx="76200" cy="76200"/>
          </a:xfrm>
          <a:prstGeom prst="ellipse">
            <a:avLst/>
          </a:prstGeom>
          <a:solidFill>
            <a:srgbClr val="333399"/>
          </a:solidFill>
          <a:ln w="12700">
            <a:solidFill>
              <a:srgbClr val="33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5" name="Oval 781">
            <a:extLst>
              <a:ext uri="{FF2B5EF4-FFF2-40B4-BE49-F238E27FC236}">
                <a16:creationId xmlns:a16="http://schemas.microsoft.com/office/drawing/2014/main" id="{6DF52877-0F17-B906-BAAE-0E99D48F7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1806" y="4860478"/>
            <a:ext cx="76200" cy="76200"/>
          </a:xfrm>
          <a:prstGeom prst="ellipse">
            <a:avLst/>
          </a:prstGeom>
          <a:solidFill>
            <a:srgbClr val="333399"/>
          </a:solidFill>
          <a:ln w="12700">
            <a:solidFill>
              <a:srgbClr val="33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6" name="Oval 782">
            <a:extLst>
              <a:ext uri="{FF2B5EF4-FFF2-40B4-BE49-F238E27FC236}">
                <a16:creationId xmlns:a16="http://schemas.microsoft.com/office/drawing/2014/main" id="{94F74CAE-CA4F-913F-1D3B-446EB1749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9406" y="4633466"/>
            <a:ext cx="76200" cy="76200"/>
          </a:xfrm>
          <a:prstGeom prst="ellipse">
            <a:avLst/>
          </a:prstGeom>
          <a:solidFill>
            <a:srgbClr val="333399"/>
          </a:solidFill>
          <a:ln w="12700">
            <a:solidFill>
              <a:srgbClr val="33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7" name="Oval 783">
            <a:extLst>
              <a:ext uri="{FF2B5EF4-FFF2-40B4-BE49-F238E27FC236}">
                <a16:creationId xmlns:a16="http://schemas.microsoft.com/office/drawing/2014/main" id="{93F39806-6301-BD7A-D228-6DE1394B3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5656" y="4962078"/>
            <a:ext cx="76200" cy="76200"/>
          </a:xfrm>
          <a:prstGeom prst="ellipse">
            <a:avLst/>
          </a:prstGeom>
          <a:solidFill>
            <a:srgbClr val="333399"/>
          </a:solidFill>
          <a:ln w="12700">
            <a:solidFill>
              <a:srgbClr val="33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8" name="Oval 784">
            <a:extLst>
              <a:ext uri="{FF2B5EF4-FFF2-40B4-BE49-F238E27FC236}">
                <a16:creationId xmlns:a16="http://schemas.microsoft.com/office/drawing/2014/main" id="{0294FC58-70E0-F3BD-4DC6-05E7F285C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4269" y="4819203"/>
            <a:ext cx="76200" cy="76200"/>
          </a:xfrm>
          <a:prstGeom prst="ellipse">
            <a:avLst/>
          </a:prstGeom>
          <a:solidFill>
            <a:srgbClr val="333399"/>
          </a:solidFill>
          <a:ln w="12700">
            <a:solidFill>
              <a:srgbClr val="33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" name="Oval 785">
            <a:extLst>
              <a:ext uri="{FF2B5EF4-FFF2-40B4-BE49-F238E27FC236}">
                <a16:creationId xmlns:a16="http://schemas.microsoft.com/office/drawing/2014/main" id="{74D34E58-5409-8FB9-9851-51BD080FE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69" y="4560441"/>
            <a:ext cx="76200" cy="76200"/>
          </a:xfrm>
          <a:prstGeom prst="ellipse">
            <a:avLst/>
          </a:prstGeom>
          <a:solidFill>
            <a:srgbClr val="333399"/>
          </a:solidFill>
          <a:ln w="12700">
            <a:solidFill>
              <a:srgbClr val="33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0" name="Oval 786">
            <a:extLst>
              <a:ext uri="{FF2B5EF4-FFF2-40B4-BE49-F238E27FC236}">
                <a16:creationId xmlns:a16="http://schemas.microsoft.com/office/drawing/2014/main" id="{3C899064-9E84-0DA3-B47A-777FBA612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5131" y="4277866"/>
            <a:ext cx="76200" cy="76200"/>
          </a:xfrm>
          <a:prstGeom prst="ellipse">
            <a:avLst/>
          </a:prstGeom>
          <a:solidFill>
            <a:srgbClr val="333399"/>
          </a:solidFill>
          <a:ln w="12700">
            <a:solidFill>
              <a:srgbClr val="33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1" name="Oval 787">
            <a:extLst>
              <a:ext uri="{FF2B5EF4-FFF2-40B4-BE49-F238E27FC236}">
                <a16:creationId xmlns:a16="http://schemas.microsoft.com/office/drawing/2014/main" id="{F8155B65-A088-992F-1620-02AEE3EC1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5369" y="4177853"/>
            <a:ext cx="76200" cy="76200"/>
          </a:xfrm>
          <a:prstGeom prst="ellipse">
            <a:avLst/>
          </a:prstGeom>
          <a:solidFill>
            <a:srgbClr val="333399"/>
          </a:solidFill>
          <a:ln w="12700">
            <a:solidFill>
              <a:srgbClr val="3333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92" name="Group 788">
            <a:extLst>
              <a:ext uri="{FF2B5EF4-FFF2-40B4-BE49-F238E27FC236}">
                <a16:creationId xmlns:a16="http://schemas.microsoft.com/office/drawing/2014/main" id="{D7D10DDB-699A-46CF-126A-AB70E4C20B10}"/>
              </a:ext>
            </a:extLst>
          </p:cNvPr>
          <p:cNvGrpSpPr>
            <a:grpSpLocks/>
          </p:cNvGrpSpPr>
          <p:nvPr/>
        </p:nvGrpSpPr>
        <p:grpSpPr bwMode="auto">
          <a:xfrm>
            <a:off x="2757481" y="4288978"/>
            <a:ext cx="115888" cy="346075"/>
            <a:chOff x="1542" y="2496"/>
            <a:chExt cx="73" cy="218"/>
          </a:xfrm>
        </p:grpSpPr>
        <p:sp>
          <p:nvSpPr>
            <p:cNvPr id="393" name="Oval 789">
              <a:extLst>
                <a:ext uri="{FF2B5EF4-FFF2-40B4-BE49-F238E27FC236}">
                  <a16:creationId xmlns:a16="http://schemas.microsoft.com/office/drawing/2014/main" id="{38381065-880C-0023-8360-BAB012013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7" y="2666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4" name="Oval 790">
              <a:extLst>
                <a:ext uri="{FF2B5EF4-FFF2-40B4-BE49-F238E27FC236}">
                  <a16:creationId xmlns:a16="http://schemas.microsoft.com/office/drawing/2014/main" id="{4B3CFC1C-3CFC-6CAE-4C28-B53E1A916A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2" y="2496"/>
              <a:ext cx="48" cy="48"/>
            </a:xfrm>
            <a:prstGeom prst="ellipse">
              <a:avLst/>
            </a:prstGeom>
            <a:solidFill>
              <a:srgbClr val="333399"/>
            </a:solidFill>
            <a:ln w="9525">
              <a:solidFill>
                <a:srgbClr val="33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97" name="CasellaDiTesto 396">
            <a:extLst>
              <a:ext uri="{FF2B5EF4-FFF2-40B4-BE49-F238E27FC236}">
                <a16:creationId xmlns:a16="http://schemas.microsoft.com/office/drawing/2014/main" id="{170423CD-723A-F7DA-9C6E-96EA774B4C09}"/>
              </a:ext>
            </a:extLst>
          </p:cNvPr>
          <p:cNvSpPr txBox="1"/>
          <p:nvPr/>
        </p:nvSpPr>
        <p:spPr>
          <a:xfrm>
            <a:off x="36781" y="530263"/>
            <a:ext cx="10919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Large jumps in </a:t>
            </a:r>
            <a:r>
              <a:rPr 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2-neutron binding energies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2-neutron ´separation´ energies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8" name="Textfeld 3">
                <a:extLst>
                  <a:ext uri="{FF2B5EF4-FFF2-40B4-BE49-F238E27FC236}">
                    <a16:creationId xmlns:a16="http://schemas.microsoft.com/office/drawing/2014/main" id="{1D7484FD-4E97-40FE-2009-C08E7799F4E1}"/>
                  </a:ext>
                </a:extLst>
              </p:cNvPr>
              <p:cNvSpPr txBox="1"/>
              <p:nvPr/>
            </p:nvSpPr>
            <p:spPr>
              <a:xfrm>
                <a:off x="3962400" y="967013"/>
                <a:ext cx="439056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4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de-DE" sz="2400" b="0" i="1" smtClean="0">
                              <a:latin typeface="Cambria Math"/>
                            </a:rPr>
                            <m:t>2</m:t>
                          </m:r>
                          <m:r>
                            <a:rPr lang="de-DE" sz="2400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de-DE" sz="2400" b="0" i="1" smtClean="0">
                          <a:latin typeface="Cambria Math"/>
                        </a:rPr>
                        <m:t>=</m:t>
                      </m:r>
                      <m:r>
                        <a:rPr lang="de-DE" sz="2400" b="0" i="1" smtClean="0">
                          <a:latin typeface="Cambria Math"/>
                        </a:rPr>
                        <m:t>𝐵𝐸</m:t>
                      </m:r>
                      <m:d>
                        <m:dPr>
                          <m:ctrlPr>
                            <a:rPr lang="de-DE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b="0" i="1" smtClean="0">
                              <a:latin typeface="Cambria Math"/>
                            </a:rPr>
                            <m:t>𝑁</m:t>
                          </m:r>
                          <m:r>
                            <a:rPr lang="de-DE" sz="2400" b="0" i="1" smtClean="0">
                              <a:latin typeface="Cambria Math"/>
                            </a:rPr>
                            <m:t>,</m:t>
                          </m:r>
                          <m:r>
                            <a:rPr lang="de-DE" sz="2400" b="0" i="1" smtClean="0">
                              <a:latin typeface="Cambria Math"/>
                            </a:rPr>
                            <m:t>𝑍</m:t>
                          </m:r>
                        </m:e>
                      </m:d>
                      <m:r>
                        <a:rPr lang="de-DE" sz="2400" b="0" i="1" smtClean="0">
                          <a:latin typeface="Cambria Math"/>
                        </a:rPr>
                        <m:t>−</m:t>
                      </m:r>
                      <m:r>
                        <a:rPr lang="de-DE" sz="2400" b="0" i="1" smtClean="0">
                          <a:latin typeface="Cambria Math"/>
                        </a:rPr>
                        <m:t>𝐵𝐸</m:t>
                      </m:r>
                      <m:d>
                        <m:dPr>
                          <m:ctrlPr>
                            <a:rPr lang="de-DE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b="0" i="1" smtClean="0">
                              <a:latin typeface="Cambria Math"/>
                            </a:rPr>
                            <m:t>𝑁</m:t>
                          </m:r>
                          <m:r>
                            <a:rPr lang="de-DE" sz="2400" b="0" i="1" smtClean="0">
                              <a:latin typeface="Cambria Math"/>
                            </a:rPr>
                            <m:t>−2,</m:t>
                          </m:r>
                          <m:r>
                            <a:rPr lang="de-DE" sz="2400" b="0" i="1" smtClean="0">
                              <a:latin typeface="Cambria Math"/>
                            </a:rPr>
                            <m:t>𝑍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98" name="Textfeld 3">
                <a:extLst>
                  <a:ext uri="{FF2B5EF4-FFF2-40B4-BE49-F238E27FC236}">
                    <a16:creationId xmlns:a16="http://schemas.microsoft.com/office/drawing/2014/main" id="{1D7484FD-4E97-40FE-2009-C08E7799F4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967013"/>
                <a:ext cx="4390561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9" name="Picture 3">
            <a:extLst>
              <a:ext uri="{FF2B5EF4-FFF2-40B4-BE49-F238E27FC236}">
                <a16:creationId xmlns:a16="http://schemas.microsoft.com/office/drawing/2014/main" id="{0D8D55A7-CF47-298C-C412-E9F5A9E9F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888" y="27433"/>
            <a:ext cx="1250425" cy="126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0" name="Titel 1">
            <a:extLst>
              <a:ext uri="{FF2B5EF4-FFF2-40B4-BE49-F238E27FC236}">
                <a16:creationId xmlns:a16="http://schemas.microsoft.com/office/drawing/2014/main" id="{8CF3CB2C-AC07-682F-2946-4A9D12E66FD6}"/>
              </a:ext>
            </a:extLst>
          </p:cNvPr>
          <p:cNvSpPr txBox="1">
            <a:spLocks/>
          </p:cNvSpPr>
          <p:nvPr/>
        </p:nvSpPr>
        <p:spPr>
          <a:xfrm>
            <a:off x="0" y="-24364"/>
            <a:ext cx="12192000" cy="55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A02B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Evidence for Shell structure in nuclei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009F22F-B1A5-3B5A-445A-BF9F1F6195A3}"/>
              </a:ext>
            </a:extLst>
          </p:cNvPr>
          <p:cNvSpPr txBox="1"/>
          <p:nvPr/>
        </p:nvSpPr>
        <p:spPr>
          <a:xfrm>
            <a:off x="9528185" y="2654359"/>
            <a:ext cx="266381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1" u="none" strike="noStrike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1) A key </a:t>
            </a:r>
            <a:r>
              <a:rPr lang="it-IT" sz="1600" b="0" i="1" u="none" strike="noStrike" dirty="0" err="1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quantity</a:t>
            </a:r>
            <a:r>
              <a:rPr lang="it-IT" sz="1600" b="0" i="1" u="none" strike="noStrike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1600" b="0" i="1" u="none" strike="noStrike" dirty="0" err="1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it-IT" sz="1600" b="0" i="1" u="none" strike="noStrike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1" u="none" strike="noStrike" dirty="0" err="1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physics</a:t>
            </a:r>
            <a:r>
              <a:rPr lang="it-IT" sz="1600" b="0" i="1" u="none" strike="noStrike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it-IT" sz="1600" b="0" i="1" u="none" strike="noStrike" dirty="0" err="1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assessing</a:t>
            </a:r>
            <a:r>
              <a:rPr lang="it-IT" sz="1600" b="0" i="1" u="none" strike="noStrike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it-IT" sz="1600" b="0" i="1" u="none" strike="noStrike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1600" b="1" i="1" u="none" strike="noStrike" dirty="0" err="1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stability</a:t>
            </a:r>
            <a:r>
              <a:rPr lang="it-IT" sz="1600" b="1" i="1" u="none" strike="noStrike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a nucleus</a:t>
            </a:r>
            <a:r>
              <a:rPr lang="it-IT" sz="1600" b="0" i="1" u="none" strike="noStrike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0" i="1" u="none" strike="noStrike" dirty="0" err="1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particularly</a:t>
            </a:r>
            <a:r>
              <a:rPr lang="it-IT" sz="1600" b="0" i="1" u="none" strike="noStrike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it-IT" sz="1600" b="0" i="1" u="none" strike="noStrike" dirty="0" err="1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neutron-rich</a:t>
            </a:r>
            <a:r>
              <a:rPr lang="it-IT" sz="1600" b="0" i="1" u="none" strike="noStrike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1" u="none" strike="noStrike" dirty="0" err="1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isotopes</a:t>
            </a:r>
            <a:endParaRPr lang="it-IT" sz="1600" b="0" i="1" u="none" strike="noStrike" dirty="0">
              <a:solidFill>
                <a:srgbClr val="0A0A0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1600" i="1" dirty="0">
              <a:solidFill>
                <a:srgbClr val="0A0A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600" i="1" dirty="0">
                <a:solidFill>
                  <a:srgbClr val="0A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it-IT" sz="1600" i="1" dirty="0" err="1">
                <a:solidFill>
                  <a:srgbClr val="0A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Reveals</a:t>
            </a:r>
            <a:r>
              <a:rPr lang="it-IT" sz="1600" i="1" dirty="0">
                <a:solidFill>
                  <a:srgbClr val="0A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shell </a:t>
            </a:r>
            <a:r>
              <a:rPr lang="it-IT" sz="1600" b="1" i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it-IT" sz="1600" b="1" i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1600" b="1" i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600" i="1" dirty="0">
                <a:latin typeface="Arial" panose="020B0604020202020204" pitchFamily="34" charset="0"/>
                <a:cs typeface="Arial" panose="020B0604020202020204" pitchFamily="34" charset="0"/>
              </a:rPr>
              <a:t>3) Shows </a:t>
            </a:r>
            <a:r>
              <a:rPr lang="it-IT" sz="1600" b="1" i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pairing</a:t>
            </a:r>
            <a:r>
              <a:rPr lang="it-IT" sz="16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1" i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effects</a:t>
            </a:r>
            <a:endParaRPr lang="it-IT" sz="1600" b="1" i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1600" b="1" i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600" i="1" dirty="0">
                <a:latin typeface="Arial" panose="020B0604020202020204" pitchFamily="34" charset="0"/>
                <a:cs typeface="Arial" panose="020B0604020202020204" pitchFamily="34" charset="0"/>
              </a:rPr>
              <a:t>4) Helps locate the </a:t>
            </a:r>
            <a:r>
              <a:rPr lang="it-IT" sz="1600" b="1" i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drip</a:t>
            </a:r>
            <a:r>
              <a:rPr lang="it-IT" sz="16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line</a:t>
            </a:r>
            <a:endParaRPr lang="en-GB" sz="1600" b="1" i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5" name="Ovale 394">
            <a:extLst>
              <a:ext uri="{FF2B5EF4-FFF2-40B4-BE49-F238E27FC236}">
                <a16:creationId xmlns:a16="http://schemas.microsoft.com/office/drawing/2014/main" id="{88669E81-B022-0A1B-76AE-AF3F7C908131}"/>
              </a:ext>
            </a:extLst>
          </p:cNvPr>
          <p:cNvSpPr>
            <a:spLocks noChangeAspect="1"/>
          </p:cNvSpPr>
          <p:nvPr/>
        </p:nvSpPr>
        <p:spPr>
          <a:xfrm>
            <a:off x="3974161" y="4188959"/>
            <a:ext cx="396000" cy="39600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6" name="Ovale 395">
            <a:extLst>
              <a:ext uri="{FF2B5EF4-FFF2-40B4-BE49-F238E27FC236}">
                <a16:creationId xmlns:a16="http://schemas.microsoft.com/office/drawing/2014/main" id="{79BBB8F5-E10A-029D-23D8-729870F2910E}"/>
              </a:ext>
            </a:extLst>
          </p:cNvPr>
          <p:cNvSpPr>
            <a:spLocks noChangeAspect="1"/>
          </p:cNvSpPr>
          <p:nvPr/>
        </p:nvSpPr>
        <p:spPr>
          <a:xfrm>
            <a:off x="8441397" y="3841291"/>
            <a:ext cx="396000" cy="39600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1" name="CasellaDiTesto 400">
            <a:extLst>
              <a:ext uri="{FF2B5EF4-FFF2-40B4-BE49-F238E27FC236}">
                <a16:creationId xmlns:a16="http://schemas.microsoft.com/office/drawing/2014/main" id="{FB619705-550E-940F-CFE9-1BA5CB5BDAA4}"/>
              </a:ext>
            </a:extLst>
          </p:cNvPr>
          <p:cNvSpPr txBox="1"/>
          <p:nvPr/>
        </p:nvSpPr>
        <p:spPr>
          <a:xfrm>
            <a:off x="3271137" y="4354066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132</a:t>
            </a:r>
            <a:r>
              <a:rPr lang="en-GB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</a:p>
        </p:txBody>
      </p:sp>
      <p:sp>
        <p:nvSpPr>
          <p:cNvPr id="402" name="CasellaDiTesto 401">
            <a:extLst>
              <a:ext uri="{FF2B5EF4-FFF2-40B4-BE49-F238E27FC236}">
                <a16:creationId xmlns:a16="http://schemas.microsoft.com/office/drawing/2014/main" id="{885772C1-3D55-C7C4-3D0D-43082F9B5BA9}"/>
              </a:ext>
            </a:extLst>
          </p:cNvPr>
          <p:cNvSpPr txBox="1"/>
          <p:nvPr/>
        </p:nvSpPr>
        <p:spPr>
          <a:xfrm>
            <a:off x="8620646" y="4131300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208</a:t>
            </a:r>
            <a:r>
              <a:rPr lang="en-GB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</a:p>
        </p:txBody>
      </p:sp>
    </p:spTree>
    <p:extLst>
      <p:ext uri="{BB962C8B-B14F-4D97-AF65-F5344CB8AC3E}">
        <p14:creationId xmlns:p14="http://schemas.microsoft.com/office/powerpoint/2010/main" val="24399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3000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3000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" grpId="0"/>
      <p:bldP spid="373" grpId="0" animBg="1"/>
      <p:bldP spid="374" grpId="0"/>
      <p:bldP spid="375" grpId="0" animBg="1"/>
      <p:bldP spid="376" grpId="0"/>
      <p:bldP spid="377" grpId="0" animBg="1"/>
      <p:bldP spid="382" grpId="0" animBg="1"/>
      <p:bldP spid="383" grpId="0" animBg="1"/>
      <p:bldP spid="384" grpId="0" animBg="1"/>
      <p:bldP spid="385" grpId="0" animBg="1"/>
      <p:bldP spid="386" grpId="0" animBg="1"/>
      <p:bldP spid="387" grpId="0" animBg="1"/>
      <p:bldP spid="388" grpId="0" animBg="1"/>
      <p:bldP spid="389" grpId="0" animBg="1"/>
      <p:bldP spid="390" grpId="0" animBg="1"/>
      <p:bldP spid="391" grpId="0" animBg="1"/>
      <p:bldP spid="3" grpId="0"/>
      <p:bldP spid="395" grpId="0" animBg="1"/>
      <p:bldP spid="396" grpId="0" animBg="1"/>
      <p:bldP spid="401" grpId="0"/>
      <p:bldP spid="40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870A2B61-C6A9-A2B6-41C2-6B76BFD18ACA}"/>
              </a:ext>
            </a:extLst>
          </p:cNvPr>
          <p:cNvSpPr txBox="1"/>
          <p:nvPr/>
        </p:nvSpPr>
        <p:spPr>
          <a:xfrm>
            <a:off x="1589" y="394062"/>
            <a:ext cx="121888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highlight>
                  <a:srgbClr val="FFFF00"/>
                </a:highlight>
              </a:rPr>
              <a:t>PART 3 – NUCLEAR PHYSICS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77E326F-E7FB-5D0A-31F8-5DDC38DC984C}"/>
              </a:ext>
            </a:extLst>
          </p:cNvPr>
          <p:cNvSpPr txBox="1"/>
          <p:nvPr/>
        </p:nvSpPr>
        <p:spPr>
          <a:xfrm>
            <a:off x="2114041" y="1711716"/>
            <a:ext cx="7265130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3 NUCLEAR MODELS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3.1 Liquid Drop Model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3.2 Fermi gas Model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3.2 Nuclear Interactions – the deuteron</a:t>
            </a:r>
          </a:p>
          <a:p>
            <a:r>
              <a:rPr lang="en-GB" sz="3200" b="1" dirty="0">
                <a:solidFill>
                  <a:srgbClr val="174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3.3 Nuclear Shell Model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3.4 Collective Models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  <a:p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06D6166-F804-5C9F-046E-2029F5EA7969}"/>
              </a:ext>
            </a:extLst>
          </p:cNvPr>
          <p:cNvSpPr txBox="1"/>
          <p:nvPr/>
        </p:nvSpPr>
        <p:spPr>
          <a:xfrm>
            <a:off x="0" y="6488668"/>
            <a:ext cx="90255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Istituzioni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GB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fisica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nucleare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subnucleare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 – Corso A – Silvia Leoni</a:t>
            </a:r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346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FCB66ED4-581D-37FC-8093-5A7B1A381A76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51" t="610" r="7734" b="18999"/>
          <a:stretch>
            <a:fillRect/>
          </a:stretch>
        </p:blipFill>
        <p:spPr bwMode="auto">
          <a:xfrm rot="60000">
            <a:off x="968574" y="881923"/>
            <a:ext cx="4683125" cy="593566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5">
            <a:extLst>
              <a:ext uri="{FF2B5EF4-FFF2-40B4-BE49-F238E27FC236}">
                <a16:creationId xmlns:a16="http://schemas.microsoft.com/office/drawing/2014/main" id="{8B1195A5-BDED-E338-ABD9-2E5FA2C90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3864" y="3945616"/>
            <a:ext cx="30591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 di separazione </a:t>
            </a:r>
          </a:p>
          <a:p>
            <a:r>
              <a:rPr lang="it-IT" altLang="it-IT" sz="20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2 </a:t>
            </a:r>
            <a:r>
              <a:rPr lang="it-IT" altLang="it-IT" sz="2000" b="1" i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nucleons</a:t>
            </a:r>
            <a:endParaRPr lang="en-US" altLang="it-IT" sz="2000" b="1" i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1DF75748-B33C-D339-D173-C64D9402B7DF}"/>
              </a:ext>
            </a:extLst>
          </p:cNvPr>
          <p:cNvSpPr txBox="1">
            <a:spLocks/>
          </p:cNvSpPr>
          <p:nvPr/>
        </p:nvSpPr>
        <p:spPr>
          <a:xfrm>
            <a:off x="0" y="-24364"/>
            <a:ext cx="12192000" cy="55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A02B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Evidence for Shell structure in nuclei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BC7DEA0D-4D2B-EAA7-273F-4706F0E13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888" y="27433"/>
            <a:ext cx="1250425" cy="126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5">
            <a:extLst>
              <a:ext uri="{FF2B5EF4-FFF2-40B4-BE49-F238E27FC236}">
                <a16:creationId xmlns:a16="http://schemas.microsoft.com/office/drawing/2014/main" id="{F27EE558-C7F8-1046-7AD4-BB78CA839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3864" y="1033233"/>
            <a:ext cx="30591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 di separazione </a:t>
            </a:r>
          </a:p>
          <a:p>
            <a:r>
              <a:rPr lang="it-IT" altLang="it-IT" sz="20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2 </a:t>
            </a:r>
            <a:r>
              <a:rPr lang="it-IT" altLang="it-IT" sz="2000" b="1" i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protons</a:t>
            </a:r>
            <a:endParaRPr lang="en-US" altLang="it-IT" sz="2000" b="1" i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490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F0476607-0E9F-40B0-C090-B43FC153405E}"/>
              </a:ext>
            </a:extLst>
          </p:cNvPr>
          <p:cNvSpPr txBox="1">
            <a:spLocks/>
          </p:cNvSpPr>
          <p:nvPr/>
        </p:nvSpPr>
        <p:spPr>
          <a:xfrm>
            <a:off x="0" y="-24364"/>
            <a:ext cx="12192000" cy="55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A02B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Evidence for Shell structure in nuclei</a:t>
            </a: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6BA18AE9-9197-387A-0371-E4DDFA154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1218" y="758841"/>
            <a:ext cx="6159194" cy="5447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endParaRPr lang="en-US" altLang="de-DE" b="1" i="1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de-DE" b="1" i="1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de-DE" b="1" i="1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de-DE" b="1" i="1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de-DE" b="1" i="1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de-DE" b="1" i="1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altLang="de-DE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high energies </a:t>
            </a:r>
          </a:p>
          <a:p>
            <a:r>
              <a:rPr lang="en-US" altLang="de-DE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of the first excited 2</a:t>
            </a:r>
            <a:r>
              <a:rPr lang="en-US" altLang="de-DE" b="1" i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de-DE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state</a:t>
            </a:r>
          </a:p>
          <a:p>
            <a:endParaRPr lang="en-US" altLang="de-DE" b="1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b="1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b="1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b="1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b="1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b="1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b="1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b="1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altLang="de-DE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small nuclear deformations</a:t>
            </a:r>
          </a:p>
          <a:p>
            <a:endParaRPr lang="en-US" altLang="de-DE" sz="800" b="1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as deduced from gamma-decay </a:t>
            </a:r>
            <a:r>
              <a:rPr lang="en-US" altLang="de-DE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transition probabilities</a:t>
            </a:r>
          </a:p>
          <a:p>
            <a:r>
              <a:rPr lang="en-US" altLang="de-DE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measured in single particle units (</a:t>
            </a:r>
            <a:r>
              <a:rPr lang="en-US" altLang="de-DE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spu</a:t>
            </a:r>
            <a:r>
              <a:rPr lang="en-US" altLang="de-DE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de-DE" sz="1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6" descr="E2-BE2">
            <a:extLst>
              <a:ext uri="{FF2B5EF4-FFF2-40B4-BE49-F238E27FC236}">
                <a16:creationId xmlns:a16="http://schemas.microsoft.com/office/drawing/2014/main" id="{8ECA7A10-C81E-BA36-5265-F6BCAD838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92521"/>
            <a:ext cx="4752168" cy="6127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6">
            <a:extLst>
              <a:ext uri="{FF2B5EF4-FFF2-40B4-BE49-F238E27FC236}">
                <a16:creationId xmlns:a16="http://schemas.microsoft.com/office/drawing/2014/main" id="{D72802A3-311F-9B08-A1F4-87E2547D8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2774" y="1287757"/>
            <a:ext cx="655971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de-DE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Nuclei with </a:t>
            </a:r>
            <a:r>
              <a:rPr lang="en-US" altLang="de-DE" sz="24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"magic” numbers </a:t>
            </a:r>
            <a:r>
              <a:rPr lang="en-US" altLang="de-DE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neutrons/protons</a:t>
            </a:r>
          </a:p>
          <a:p>
            <a:pPr algn="ctr"/>
            <a:r>
              <a:rPr lang="en-US" altLang="de-DE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characterized by </a:t>
            </a:r>
            <a:endParaRPr lang="de-DE" altLang="de-DE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feld 4">
                <a:extLst>
                  <a:ext uri="{FF2B5EF4-FFF2-40B4-BE49-F238E27FC236}">
                    <a16:creationId xmlns:a16="http://schemas.microsoft.com/office/drawing/2014/main" id="{1CDD4024-195A-493A-F3AE-D6093FFBACB8}"/>
                  </a:ext>
                </a:extLst>
              </p:cNvPr>
              <p:cNvSpPr txBox="1"/>
              <p:nvPr/>
            </p:nvSpPr>
            <p:spPr>
              <a:xfrm>
                <a:off x="4137681" y="1202674"/>
                <a:ext cx="722319" cy="506925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4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sSubSup>
                            <m:sSubSupPr>
                              <m:ctrlPr>
                                <a:rPr lang="en-US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de-DE" sz="24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sub>
                              <m:r>
                                <a:rPr lang="en-US" sz="24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de-DE" sz="24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</m:t>
                              </m:r>
                            </m:sup>
                          </m:sSubSup>
                        </m:sub>
                      </m:sSub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9" name="Textfeld 4">
                <a:extLst>
                  <a:ext uri="{FF2B5EF4-FFF2-40B4-BE49-F238E27FC236}">
                    <a16:creationId xmlns:a16="http://schemas.microsoft.com/office/drawing/2014/main" id="{1CDD4024-195A-493A-F3AE-D6093FFBAC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7681" y="1202674"/>
                <a:ext cx="722319" cy="506925"/>
              </a:xfrm>
              <a:prstGeom prst="rect">
                <a:avLst/>
              </a:prstGeom>
              <a:blipFill>
                <a:blip r:embed="rId3"/>
                <a:stretch>
                  <a:fillRect b="-48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5">
                <a:extLst>
                  <a:ext uri="{FF2B5EF4-FFF2-40B4-BE49-F238E27FC236}">
                    <a16:creationId xmlns:a16="http://schemas.microsoft.com/office/drawing/2014/main" id="{02C353A3-AAD5-46A8-8AA0-E2477C57DA21}"/>
                  </a:ext>
                </a:extLst>
              </p:cNvPr>
              <p:cNvSpPr txBox="1"/>
              <p:nvPr/>
            </p:nvSpPr>
            <p:spPr>
              <a:xfrm>
                <a:off x="2918355" y="6075478"/>
                <a:ext cx="20856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𝐵</m:t>
                      </m:r>
                      <m:d>
                        <m:dPr>
                          <m:ctrlPr>
                            <a:rPr lang="de-DE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𝐸</m:t>
                          </m:r>
                          <m:r>
                            <a:rPr lang="de-DE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2;</m:t>
                          </m:r>
                          <m:sSubSup>
                            <m:sSubSupPr>
                              <m:ctrlPr>
                                <a:rPr lang="de-DE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de-DE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sub>
                              <m:r>
                                <a:rPr lang="de-DE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de-DE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</m:t>
                              </m:r>
                            </m:sup>
                          </m:sSubSup>
                          <m:r>
                            <a:rPr lang="de-DE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→</m:t>
                          </m:r>
                          <m:sSup>
                            <m:sSupPr>
                              <m:ctrlPr>
                                <a:rPr lang="de-DE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de-DE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e>
                            <m:sup>
                              <m:r>
                                <a:rPr lang="de-DE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dirty="0">
                  <a:solidFill>
                    <a:srgbClr val="FF0000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20" name="Textfeld 5">
                <a:extLst>
                  <a:ext uri="{FF2B5EF4-FFF2-40B4-BE49-F238E27FC236}">
                    <a16:creationId xmlns:a16="http://schemas.microsoft.com/office/drawing/2014/main" id="{02C353A3-AAD5-46A8-8AA0-E2477C57DA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355" y="6075478"/>
                <a:ext cx="208560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3">
            <a:extLst>
              <a:ext uri="{FF2B5EF4-FFF2-40B4-BE49-F238E27FC236}">
                <a16:creationId xmlns:a16="http://schemas.microsoft.com/office/drawing/2014/main" id="{DB20B43D-BC72-F2C6-2571-636241F88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888" y="27433"/>
            <a:ext cx="1250425" cy="126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123554A2-FB2E-04B3-E5FB-5258CED65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-12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0339" y="2257811"/>
            <a:ext cx="2353844" cy="220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869C5491-0364-662E-F477-F16F6BD223AF}"/>
              </a:ext>
            </a:extLst>
          </p:cNvPr>
          <p:cNvSpPr txBox="1"/>
          <p:nvPr/>
        </p:nvSpPr>
        <p:spPr>
          <a:xfrm>
            <a:off x="10007264" y="2563533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208</a:t>
            </a:r>
            <a:r>
              <a:rPr lang="en-GB" b="1" dirty="0">
                <a:solidFill>
                  <a:srgbClr val="7030A0"/>
                </a:solidFill>
              </a:rPr>
              <a:t>Pb</a:t>
            </a:r>
          </a:p>
        </p:txBody>
      </p:sp>
    </p:spTree>
    <p:extLst>
      <p:ext uri="{BB962C8B-B14F-4D97-AF65-F5344CB8AC3E}">
        <p14:creationId xmlns:p14="http://schemas.microsoft.com/office/powerpoint/2010/main" val="36203891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AD7C3384-C283-FF17-F7BA-B148CB62F7F2}"/>
              </a:ext>
            </a:extLst>
          </p:cNvPr>
          <p:cNvSpPr txBox="1">
            <a:spLocks/>
          </p:cNvSpPr>
          <p:nvPr/>
        </p:nvSpPr>
        <p:spPr>
          <a:xfrm>
            <a:off x="64859" y="27433"/>
            <a:ext cx="12192000" cy="1050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A02B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Evidence for Shell structure in nuclei</a:t>
            </a:r>
          </a:p>
          <a:p>
            <a:r>
              <a:rPr lang="en-US" sz="2800" b="0" dirty="0">
                <a:solidFill>
                  <a:schemeClr val="tx1"/>
                </a:solidFill>
              </a:rPr>
              <a:t>other anomalies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D1286943-34F2-AB58-09A5-A9F796C39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888" y="27433"/>
            <a:ext cx="1250425" cy="126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8975A6DA-5FB2-0067-8E8F-EE65A57065CC}"/>
              </a:ext>
            </a:extLst>
          </p:cNvPr>
          <p:cNvSpPr txBox="1">
            <a:spLocks noChangeArrowheads="1"/>
          </p:cNvSpPr>
          <p:nvPr/>
        </p:nvSpPr>
        <p:spPr>
          <a:xfrm>
            <a:off x="282120" y="1325706"/>
            <a:ext cx="1336947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ctr">
              <a:defRPr sz="2000" b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itchFamily="2" charset="2"/>
              <a:buChar char="Ø"/>
            </a:pPr>
            <a:r>
              <a:rPr lang="en-GB" altLang="it-IT" b="0" dirty="0">
                <a:solidFill>
                  <a:schemeClr val="tx1"/>
                </a:solidFill>
              </a:rPr>
              <a:t>Nuclei with </a:t>
            </a:r>
            <a:r>
              <a:rPr lang="en-GB" altLang="it-IT" dirty="0"/>
              <a:t>N=magic </a:t>
            </a:r>
            <a:r>
              <a:rPr lang="en-GB" altLang="it-IT" b="0" dirty="0">
                <a:solidFill>
                  <a:schemeClr val="tx1"/>
                </a:solidFill>
              </a:rPr>
              <a:t>have </a:t>
            </a:r>
            <a:r>
              <a:rPr lang="en-GB" altLang="it-IT" dirty="0"/>
              <a:t>abnormally small n-capture cross sections </a:t>
            </a:r>
          </a:p>
          <a:p>
            <a:pPr algn="l"/>
            <a:r>
              <a:rPr lang="en-GB" altLang="it-IT" b="0" dirty="0">
                <a:solidFill>
                  <a:schemeClr val="tx1"/>
                </a:solidFill>
              </a:rPr>
              <a:t>    (they don’t like adding neutrons) </a:t>
            </a:r>
          </a:p>
          <a:p>
            <a:pPr algn="l"/>
            <a:r>
              <a:rPr lang="en-GB" altLang="it-IT" b="0" dirty="0">
                <a:solidFill>
                  <a:schemeClr val="tx1"/>
                </a:solidFill>
              </a:rPr>
              <a:t>     </a:t>
            </a:r>
            <a:r>
              <a:rPr lang="en-GB" altLang="it-IT" b="0" i="1" dirty="0">
                <a:solidFill>
                  <a:schemeClr val="tx1"/>
                </a:solidFill>
              </a:rPr>
              <a:t>sudden jumps in cross sections (</a:t>
            </a:r>
            <a:r>
              <a:rPr lang="en-GB" altLang="it-IT" b="0" i="1" dirty="0">
                <a:solidFill>
                  <a:schemeClr val="tx1"/>
                </a:solidFill>
                <a:latin typeface="Symbol" pitchFamily="2" charset="2"/>
              </a:rPr>
              <a:t>s ∼p</a:t>
            </a:r>
            <a:r>
              <a:rPr lang="en-GB" altLang="it-IT" b="0" i="1" dirty="0">
                <a:solidFill>
                  <a:schemeClr val="tx1"/>
                </a:solidFill>
              </a:rPr>
              <a:t>R</a:t>
            </a:r>
            <a:r>
              <a:rPr lang="en-GB" altLang="it-IT" b="0" i="1" baseline="30000" dirty="0">
                <a:solidFill>
                  <a:schemeClr val="tx1"/>
                </a:solidFill>
              </a:rPr>
              <a:t>2</a:t>
            </a:r>
            <a:r>
              <a:rPr lang="en-GB" altLang="it-IT" b="0" i="1" dirty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en-GB" altLang="it-IT" b="0" i="1" dirty="0">
                <a:solidFill>
                  <a:schemeClr val="tx1"/>
                </a:solidFill>
              </a:rPr>
              <a:t>     is related to sudden reduction of nuclear radius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26DDAF7-3739-8685-3C14-DE98B3FA0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120" y="3039346"/>
            <a:ext cx="1175747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GB" altLang="it-IT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 to magic numbers </a:t>
            </a:r>
            <a:r>
              <a:rPr lang="en-GB" altLang="it-IT" sz="2000" dirty="0">
                <a:latin typeface="Arial" panose="020B0604020202020204" pitchFamily="34" charset="0"/>
                <a:cs typeface="Arial" panose="020B0604020202020204" pitchFamily="34" charset="0"/>
              </a:rPr>
              <a:t>nuclei can have </a:t>
            </a:r>
          </a:p>
          <a:p>
            <a:r>
              <a:rPr lang="en-GB" altLang="it-IT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“long lived” excited states </a:t>
            </a:r>
            <a:r>
              <a:rPr lang="en-GB" altLang="it-IT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altLang="it-IT" sz="2000" dirty="0">
                <a:latin typeface="Symbol" pitchFamily="2" charset="2"/>
                <a:cs typeface="Arial" panose="020B0604020202020204" pitchFamily="34" charset="0"/>
              </a:rPr>
              <a:t>t</a:t>
            </a:r>
            <a:r>
              <a:rPr lang="en-GB" alt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&gt; 10</a:t>
            </a:r>
            <a:r>
              <a:rPr lang="en-GB" altLang="it-IT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-6</a:t>
            </a:r>
            <a:r>
              <a:rPr lang="en-GB" alt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s) </a:t>
            </a:r>
          </a:p>
          <a:p>
            <a:r>
              <a:rPr lang="en-GB" alt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    called “</a:t>
            </a:r>
            <a:r>
              <a:rPr lang="en-GB" altLang="it-IT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isomers</a:t>
            </a:r>
            <a:r>
              <a:rPr lang="en-GB" altLang="it-IT" sz="2000" dirty="0">
                <a:latin typeface="Arial" panose="020B0604020202020204" pitchFamily="34" charset="0"/>
                <a:cs typeface="Arial" panose="020B0604020202020204" pitchFamily="34" charset="0"/>
              </a:rPr>
              <a:t>”. One speaks of “islands of isomerism”.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0CF4DBED-566C-EFDF-3FA6-173C44D4B3A8}"/>
              </a:ext>
            </a:extLst>
          </p:cNvPr>
          <p:cNvSpPr txBox="1">
            <a:spLocks noChangeArrowheads="1"/>
          </p:cNvSpPr>
          <p:nvPr/>
        </p:nvSpPr>
        <p:spPr>
          <a:xfrm>
            <a:off x="282120" y="4288696"/>
            <a:ext cx="11757478" cy="4675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n-GB" altLang="it-IT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spin &amp; parity </a:t>
            </a:r>
            <a:r>
              <a:rPr lang="en-GB" altLang="it-IT" sz="2000" dirty="0">
                <a:latin typeface="Arial" panose="020B0604020202020204" pitchFamily="34" charset="0"/>
                <a:cs typeface="Arial" panose="020B0604020202020204" pitchFamily="34" charset="0"/>
              </a:rPr>
              <a:t>of nuclei do not fit into a drop model</a:t>
            </a:r>
          </a:p>
          <a:p>
            <a:pPr marL="0" indent="0">
              <a:buNone/>
            </a:pPr>
            <a:endParaRPr lang="en-GB" alt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altLang="it-IT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magnetic moments</a:t>
            </a:r>
            <a:r>
              <a:rPr lang="en-GB" alt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of nuclei are incompatible with drops </a:t>
            </a:r>
          </a:p>
          <a:p>
            <a:pPr marL="0" indent="0">
              <a:buNone/>
            </a:pPr>
            <a:endParaRPr lang="en-GB" alt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alt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value of </a:t>
            </a:r>
            <a:r>
              <a:rPr lang="en-GB" altLang="it-IT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nuclear density </a:t>
            </a:r>
            <a:r>
              <a:rPr lang="en-GB" alt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is unpredicted  </a:t>
            </a:r>
          </a:p>
          <a:p>
            <a:pPr marL="0" indent="0">
              <a:buNone/>
            </a:pPr>
            <a:endParaRPr lang="en-GB" alt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alt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values of the </a:t>
            </a:r>
            <a:r>
              <a:rPr lang="en-GB" altLang="it-IT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liquid-drop model coefficients </a:t>
            </a:r>
            <a:r>
              <a:rPr lang="en-GB" alt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are completely </a:t>
            </a:r>
            <a:r>
              <a:rPr lang="en-GB" altLang="it-IT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empirical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EDCADC03-C2D9-1476-6B54-B7E823110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4713" y="1771436"/>
            <a:ext cx="4435167" cy="2747640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3F27454-0AA6-1364-58E1-8735CBC39251}"/>
              </a:ext>
            </a:extLst>
          </p:cNvPr>
          <p:cNvSpPr txBox="1"/>
          <p:nvPr/>
        </p:nvSpPr>
        <p:spPr>
          <a:xfrm>
            <a:off x="10646338" y="3571636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00" dirty="0" err="1">
                <a:solidFill>
                  <a:srgbClr val="C00000"/>
                </a:solidFill>
              </a:rPr>
              <a:t>Z</a:t>
            </a:r>
            <a:r>
              <a:rPr lang="it-IT" sz="1800" dirty="0">
                <a:solidFill>
                  <a:srgbClr val="C00000"/>
                </a:solidFill>
              </a:rPr>
              <a:t>=82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D8C8C7A-ECC5-1D23-7B2D-DE2345D5EFCC}"/>
              </a:ext>
            </a:extLst>
          </p:cNvPr>
          <p:cNvSpPr txBox="1"/>
          <p:nvPr/>
        </p:nvSpPr>
        <p:spPr>
          <a:xfrm>
            <a:off x="9522500" y="3319839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00" dirty="0" err="1">
                <a:solidFill>
                  <a:srgbClr val="C00000"/>
                </a:solidFill>
              </a:rPr>
              <a:t>Z</a:t>
            </a:r>
            <a:r>
              <a:rPr lang="it-IT" sz="1800" dirty="0">
                <a:solidFill>
                  <a:srgbClr val="C00000"/>
                </a:solidFill>
              </a:rPr>
              <a:t>=50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F767D4A-0C5C-217C-8EF8-353AFF916016}"/>
              </a:ext>
            </a:extLst>
          </p:cNvPr>
          <p:cNvSpPr txBox="1"/>
          <p:nvPr/>
        </p:nvSpPr>
        <p:spPr>
          <a:xfrm>
            <a:off x="8198066" y="3756302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00" dirty="0" err="1">
                <a:solidFill>
                  <a:srgbClr val="C00000"/>
                </a:solidFill>
              </a:rPr>
              <a:t>Z</a:t>
            </a:r>
            <a:r>
              <a:rPr lang="it-IT" sz="1800" dirty="0">
                <a:solidFill>
                  <a:srgbClr val="C00000"/>
                </a:solidFill>
              </a:rPr>
              <a:t>=8</a:t>
            </a:r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ED34A87F-A78B-3B57-C06A-98DDAED6B926}"/>
              </a:ext>
            </a:extLst>
          </p:cNvPr>
          <p:cNvSpPr/>
          <p:nvPr/>
        </p:nvSpPr>
        <p:spPr>
          <a:xfrm>
            <a:off x="9535530" y="1995638"/>
            <a:ext cx="403758" cy="1399342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9B2FA8E0-656F-0FAA-82CB-9642A24D9076}"/>
              </a:ext>
            </a:extLst>
          </p:cNvPr>
          <p:cNvSpPr/>
          <p:nvPr/>
        </p:nvSpPr>
        <p:spPr>
          <a:xfrm>
            <a:off x="10802890" y="2293857"/>
            <a:ext cx="403758" cy="13993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709D163B-E219-A2C5-1F4C-DE1E65F8CF85}"/>
              </a:ext>
            </a:extLst>
          </p:cNvPr>
          <p:cNvSpPr/>
          <p:nvPr/>
        </p:nvSpPr>
        <p:spPr>
          <a:xfrm>
            <a:off x="7925502" y="2727781"/>
            <a:ext cx="403758" cy="1399342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5A82D5F7-F825-8378-F78E-0B8142307982}"/>
              </a:ext>
            </a:extLst>
          </p:cNvPr>
          <p:cNvSpPr/>
          <p:nvPr/>
        </p:nvSpPr>
        <p:spPr>
          <a:xfrm>
            <a:off x="8420976" y="2320956"/>
            <a:ext cx="403758" cy="1399342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0FAAB5F1-E43E-B47D-5F1D-AA990CF85F0B}"/>
              </a:ext>
            </a:extLst>
          </p:cNvPr>
          <p:cNvSpPr txBox="1"/>
          <p:nvPr/>
        </p:nvSpPr>
        <p:spPr>
          <a:xfrm>
            <a:off x="8329260" y="1995638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00" dirty="0" err="1">
                <a:solidFill>
                  <a:srgbClr val="C00000"/>
                </a:solidFill>
              </a:rPr>
              <a:t>Z</a:t>
            </a:r>
            <a:r>
              <a:rPr lang="it-IT" sz="1800" dirty="0">
                <a:solidFill>
                  <a:srgbClr val="C00000"/>
                </a:solidFill>
              </a:rPr>
              <a:t>=20</a:t>
            </a:r>
          </a:p>
        </p:txBody>
      </p:sp>
    </p:spTree>
    <p:extLst>
      <p:ext uri="{BB962C8B-B14F-4D97-AF65-F5344CB8AC3E}">
        <p14:creationId xmlns:p14="http://schemas.microsoft.com/office/powerpoint/2010/main" val="42796070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A9683228-4A04-1659-4D96-C17DA3E08E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" t="16577" r="65254" b="44138"/>
          <a:stretch>
            <a:fillRect/>
          </a:stretch>
        </p:blipFill>
        <p:spPr bwMode="auto">
          <a:xfrm rot="-120000">
            <a:off x="1192267" y="1672331"/>
            <a:ext cx="5256212" cy="4851113"/>
          </a:xfrm>
          <a:prstGeom prst="rect">
            <a:avLst/>
          </a:prstGeom>
          <a:noFill/>
          <a:ln w="38100" cap="rnd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5">
            <a:extLst>
              <a:ext uri="{FF2B5EF4-FFF2-40B4-BE49-F238E27FC236}">
                <a16:creationId xmlns:a16="http://schemas.microsoft.com/office/drawing/2014/main" id="{787D4729-72A6-9287-0E52-81F6FD8A0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6086" y="518307"/>
            <a:ext cx="5561012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altLang="it-IT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Sezione d’urto di cattura neutronica</a:t>
            </a:r>
            <a:endParaRPr lang="en-US" altLang="it-IT" sz="2400" b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Line 6">
            <a:extLst>
              <a:ext uri="{FF2B5EF4-FFF2-40B4-BE49-F238E27FC236}">
                <a16:creationId xmlns:a16="http://schemas.microsoft.com/office/drawing/2014/main" id="{F87C7B02-C2E2-6B25-1D3D-8F243A3C8CF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13412" y="4806063"/>
            <a:ext cx="3455988" cy="503238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064CD669-26AF-F4F7-28B1-67E0571CABF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60887" y="4806063"/>
            <a:ext cx="4824413" cy="792163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" name="Line 8">
            <a:extLst>
              <a:ext uri="{FF2B5EF4-FFF2-40B4-BE49-F238E27FC236}">
                <a16:creationId xmlns:a16="http://schemas.microsoft.com/office/drawing/2014/main" id="{4DBA1C98-08E5-5C3A-3610-98DB222253C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8725" y="4877501"/>
            <a:ext cx="5256212" cy="936625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B5731EE8-4AC1-DD87-0B0B-1E9C6DF2A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1529" y="3890075"/>
            <a:ext cx="520039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sz="20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sezioni d’urto sono </a:t>
            </a:r>
          </a:p>
          <a:p>
            <a:r>
              <a:rPr lang="it-IT" altLang="it-IT" sz="20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due ordini di grandezza </a:t>
            </a:r>
            <a:r>
              <a:rPr lang="it-IT" altLang="it-IT" sz="2000" i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piu’</a:t>
            </a:r>
            <a:r>
              <a:rPr lang="it-IT" altLang="it-IT" sz="20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piccole</a:t>
            </a:r>
          </a:p>
          <a:p>
            <a:r>
              <a:rPr lang="it-IT" altLang="it-IT" sz="20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corrispondenza a certi numeri di </a:t>
            </a:r>
            <a:r>
              <a:rPr lang="it-IT" altLang="it-IT" sz="2000" i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it-IT" altLang="it-IT" sz="20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altLang="it-IT" sz="2000" i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altLang="it-IT" sz="2000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DEC1F70-BC3C-D7F5-2487-1E72F8E235F0}"/>
              </a:ext>
            </a:extLst>
          </p:cNvPr>
          <p:cNvSpPr txBox="1">
            <a:spLocks/>
          </p:cNvSpPr>
          <p:nvPr/>
        </p:nvSpPr>
        <p:spPr>
          <a:xfrm>
            <a:off x="0" y="-24364"/>
            <a:ext cx="12192000" cy="55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A02B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Evidence for Shell structure in nuclei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143EEC86-4894-20BB-6ADC-A2EAF7A7F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888" y="27433"/>
            <a:ext cx="1250425" cy="126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51532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B9C0D844-BC0D-A42D-B8ED-108E28603335}"/>
              </a:ext>
            </a:extLst>
          </p:cNvPr>
          <p:cNvSpPr txBox="1">
            <a:spLocks/>
          </p:cNvSpPr>
          <p:nvPr/>
        </p:nvSpPr>
        <p:spPr>
          <a:xfrm>
            <a:off x="0" y="-24364"/>
            <a:ext cx="12192000" cy="55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A02B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Evidence for Shell structure in nuclei</a:t>
            </a:r>
          </a:p>
        </p:txBody>
      </p:sp>
      <p:grpSp>
        <p:nvGrpSpPr>
          <p:cNvPr id="7" name="Group 15">
            <a:extLst>
              <a:ext uri="{FF2B5EF4-FFF2-40B4-BE49-F238E27FC236}">
                <a16:creationId xmlns:a16="http://schemas.microsoft.com/office/drawing/2014/main" id="{9503E151-3FFE-BC3E-5416-EDD93AB5966F}"/>
              </a:ext>
            </a:extLst>
          </p:cNvPr>
          <p:cNvGrpSpPr>
            <a:grpSpLocks/>
          </p:cNvGrpSpPr>
          <p:nvPr/>
        </p:nvGrpSpPr>
        <p:grpSpPr bwMode="auto">
          <a:xfrm>
            <a:off x="1926318" y="1279528"/>
            <a:ext cx="8412163" cy="5578475"/>
            <a:chOff x="939" y="925"/>
            <a:chExt cx="4821" cy="3157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0A02D4FD-3E9F-1CAE-60EF-925CEF53A3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-18000" contrast="4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9" y="925"/>
              <a:ext cx="4821" cy="31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893F46A6-C03F-5F25-EAA3-301293D7AC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8" y="2671"/>
              <a:ext cx="112" cy="1173"/>
            </a:xfrm>
            <a:prstGeom prst="rect">
              <a:avLst/>
            </a:prstGeom>
            <a:solidFill>
              <a:srgbClr val="00E4A8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/>
              <a:r>
                <a:rPr lang="en-GB" altLang="it-IT"/>
                <a:t>N=50</a:t>
              </a:r>
            </a:p>
          </p:txBody>
        </p:sp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47D48794-E357-7684-A6E6-185C42C603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3" y="2658"/>
              <a:ext cx="112" cy="1173"/>
            </a:xfrm>
            <a:prstGeom prst="rect">
              <a:avLst/>
            </a:prstGeom>
            <a:solidFill>
              <a:srgbClr val="00E4A8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/>
              <a:r>
                <a:rPr lang="en-GB" altLang="it-IT" dirty="0"/>
                <a:t>Z=50</a:t>
              </a:r>
            </a:p>
          </p:txBody>
        </p:sp>
        <p:sp>
          <p:nvSpPr>
            <p:cNvPr id="11" name="Line 9">
              <a:extLst>
                <a:ext uri="{FF2B5EF4-FFF2-40B4-BE49-F238E27FC236}">
                  <a16:creationId xmlns:a16="http://schemas.microsoft.com/office/drawing/2014/main" id="{36691F8B-C8DF-E33A-0A7C-BF0525D4E7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2" y="2748"/>
              <a:ext cx="0" cy="109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2ABACAEE-B2C7-F0DA-CE40-C48718C913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3508" y="2440"/>
              <a:ext cx="427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altLang="it-IT"/>
                <a:t>N=82</a:t>
              </a:r>
            </a:p>
          </p:txBody>
        </p:sp>
        <p:sp>
          <p:nvSpPr>
            <p:cNvPr id="13" name="Line 11">
              <a:extLst>
                <a:ext uri="{FF2B5EF4-FFF2-40B4-BE49-F238E27FC236}">
                  <a16:creationId xmlns:a16="http://schemas.microsoft.com/office/drawing/2014/main" id="{0A541F1C-1F5D-A6EA-83EA-85E9AF5344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47" y="2741"/>
              <a:ext cx="0" cy="109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4" name="Text Box 12">
              <a:extLst>
                <a:ext uri="{FF2B5EF4-FFF2-40B4-BE49-F238E27FC236}">
                  <a16:creationId xmlns:a16="http://schemas.microsoft.com/office/drawing/2014/main" id="{DC960AD2-3A72-08C1-9ED4-89640E20A0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4709" y="2371"/>
              <a:ext cx="498" cy="3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altLang="it-IT"/>
                <a:t>Z=82</a:t>
              </a:r>
            </a:p>
            <a:p>
              <a:r>
                <a:rPr lang="en-GB" altLang="it-IT"/>
                <a:t>N=126</a:t>
              </a:r>
            </a:p>
          </p:txBody>
        </p:sp>
        <p:sp>
          <p:nvSpPr>
            <p:cNvPr id="15" name="Line 13">
              <a:extLst>
                <a:ext uri="{FF2B5EF4-FFF2-40B4-BE49-F238E27FC236}">
                  <a16:creationId xmlns:a16="http://schemas.microsoft.com/office/drawing/2014/main" id="{1627B423-E7D4-D1E5-ED2F-BDE206E2EB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23" y="2389"/>
              <a:ext cx="154" cy="7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6" name="Text Box 14">
              <a:extLst>
                <a:ext uri="{FF2B5EF4-FFF2-40B4-BE49-F238E27FC236}">
                  <a16:creationId xmlns:a16="http://schemas.microsoft.com/office/drawing/2014/main" id="{84F498D9-05EC-475B-4FE9-05C55C9236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18" y="3083"/>
              <a:ext cx="910" cy="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altLang="it-IT" dirty="0"/>
                <a:t>iron mountain</a:t>
              </a:r>
            </a:p>
          </p:txBody>
        </p:sp>
      </p:grpSp>
      <p:sp>
        <p:nvSpPr>
          <p:cNvPr id="17" name="Rectangle 3">
            <a:extLst>
              <a:ext uri="{FF2B5EF4-FFF2-40B4-BE49-F238E27FC236}">
                <a16:creationId xmlns:a16="http://schemas.microsoft.com/office/drawing/2014/main" id="{8EF6A4B4-754F-91DF-B756-CEC8D0A2A3D4}"/>
              </a:ext>
            </a:extLst>
          </p:cNvPr>
          <p:cNvSpPr txBox="1">
            <a:spLocks noChangeArrowheads="1"/>
          </p:cNvSpPr>
          <p:nvPr/>
        </p:nvSpPr>
        <p:spPr>
          <a:xfrm>
            <a:off x="5313169" y="1571594"/>
            <a:ext cx="4952513" cy="81438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it-IT" sz="2000" i="1" dirty="0">
                <a:solidFill>
                  <a:srgbClr val="0432FF"/>
                </a:solidFill>
              </a:rPr>
              <a:t>Complex plot due to </a:t>
            </a:r>
            <a:r>
              <a:rPr lang="en-GB" altLang="it-IT" sz="2000" i="1" dirty="0">
                <a:solidFill>
                  <a:srgbClr val="0432FF"/>
                </a:solidFill>
                <a:highlight>
                  <a:srgbClr val="FFFF00"/>
                </a:highlight>
              </a:rPr>
              <a:t>dynamics of creation</a:t>
            </a:r>
            <a:r>
              <a:rPr lang="en-GB" altLang="it-IT" sz="2000" i="1" dirty="0">
                <a:solidFill>
                  <a:srgbClr val="0432FF"/>
                </a:solidFill>
              </a:rPr>
              <a:t>, see lecture on nucleosynthesis </a:t>
            </a:r>
          </a:p>
        </p:txBody>
      </p:sp>
      <p:sp>
        <p:nvSpPr>
          <p:cNvPr id="18" name="Line 16">
            <a:extLst>
              <a:ext uri="{FF2B5EF4-FFF2-40B4-BE49-F238E27FC236}">
                <a16:creationId xmlns:a16="http://schemas.microsoft.com/office/drawing/2014/main" id="{FBA1C1AE-7CF8-E160-5ACF-F8C21AB81FD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93081" y="1830387"/>
            <a:ext cx="0" cy="4503738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GB"/>
          </a:p>
        </p:txBody>
      </p:sp>
      <p:sp>
        <p:nvSpPr>
          <p:cNvPr id="19" name="Line 17">
            <a:extLst>
              <a:ext uri="{FF2B5EF4-FFF2-40B4-BE49-F238E27FC236}">
                <a16:creationId xmlns:a16="http://schemas.microsoft.com/office/drawing/2014/main" id="{641BBAF6-02D8-43F2-A29D-7BD9E8933E9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05793" y="1831975"/>
            <a:ext cx="0" cy="4503737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GB"/>
          </a:p>
        </p:txBody>
      </p:sp>
      <p:sp>
        <p:nvSpPr>
          <p:cNvPr id="20" name="Text Box 18">
            <a:extLst>
              <a:ext uri="{FF2B5EF4-FFF2-40B4-BE49-F238E27FC236}">
                <a16:creationId xmlns:a16="http://schemas.microsoft.com/office/drawing/2014/main" id="{295743D5-37B4-515C-A723-1E9D44BC3E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893" y="5567362"/>
            <a:ext cx="1409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it-IT" dirty="0">
                <a:solidFill>
                  <a:schemeClr val="hlink"/>
                </a:solidFill>
              </a:rPr>
              <a:t>no A=5 or 8</a:t>
            </a:r>
          </a:p>
        </p:txBody>
      </p:sp>
      <p:sp>
        <p:nvSpPr>
          <p:cNvPr id="21" name="Text Box 6">
            <a:extLst>
              <a:ext uri="{FF2B5EF4-FFF2-40B4-BE49-F238E27FC236}">
                <a16:creationId xmlns:a16="http://schemas.microsoft.com/office/drawing/2014/main" id="{65FC02A6-A1F7-B258-DC3E-DD36122C1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40817"/>
            <a:ext cx="1219199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de-DE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Abundances of stable isotopes</a:t>
            </a:r>
            <a:r>
              <a:rPr lang="en-US" altLang="de-DE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the solar system </a:t>
            </a:r>
          </a:p>
          <a:p>
            <a:pPr algn="ctr"/>
            <a:r>
              <a:rPr lang="en-US" altLang="de-DE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show “peaks” in correspondence of “magic N and Z numbers</a:t>
            </a:r>
            <a:endParaRPr lang="de-DE" altLang="de-DE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3">
            <a:extLst>
              <a:ext uri="{FF2B5EF4-FFF2-40B4-BE49-F238E27FC236}">
                <a16:creationId xmlns:a16="http://schemas.microsoft.com/office/drawing/2014/main" id="{17F1A53A-9BF0-C0A0-8FD7-811214094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888" y="27433"/>
            <a:ext cx="1250425" cy="126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58552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A55B1AFE-2E5F-955D-1622-4F27A28CCC70}"/>
              </a:ext>
            </a:extLst>
          </p:cNvPr>
          <p:cNvSpPr/>
          <p:nvPr/>
        </p:nvSpPr>
        <p:spPr>
          <a:xfrm>
            <a:off x="371475" y="855729"/>
            <a:ext cx="81152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altLang="it-IT" sz="24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1949: </a:t>
            </a:r>
            <a:r>
              <a:rPr lang="it-IT" altLang="it-IT" sz="2000" dirty="0">
                <a:latin typeface="Arial" panose="020B0604020202020204" pitchFamily="34" charset="0"/>
                <a:cs typeface="Arial" panose="020B0604020202020204" pitchFamily="34" charset="0"/>
              </a:rPr>
              <a:t>Modello a </a:t>
            </a:r>
            <a:r>
              <a:rPr lang="it-IT" altLang="it-IT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particelle indipendenti </a:t>
            </a:r>
            <a:r>
              <a:rPr lang="it-IT" altLang="it-IT" sz="2000" dirty="0">
                <a:latin typeface="Arial" panose="020B0604020202020204" pitchFamily="34" charset="0"/>
                <a:cs typeface="Arial" panose="020B0604020202020204" pitchFamily="34" charset="0"/>
              </a:rPr>
              <a:t>costruito </a:t>
            </a:r>
            <a:r>
              <a:rPr lang="it-IT" altLang="it-IT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analogia con il modello atomico</a:t>
            </a:r>
            <a:r>
              <a:rPr lang="it-IT" alt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che riproduca i numeri magici e le proprietà dei nuclei magici</a:t>
            </a:r>
            <a:endParaRPr lang="en-US" alt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627FC24E-C638-1AB0-583F-FB102C647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177" y="2099940"/>
            <a:ext cx="230543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Numeri magici</a:t>
            </a:r>
            <a:endParaRPr lang="en-US" altLang="it-IT" sz="2400" b="1" dirty="0">
              <a:solidFill>
                <a:srgbClr val="0432FF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29DEC9A1-94EA-3AE1-E451-E52FBCD6B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73" t="11429" r="25285" b="79663"/>
          <a:stretch>
            <a:fillRect/>
          </a:stretch>
        </p:blipFill>
        <p:spPr bwMode="auto">
          <a:xfrm>
            <a:off x="481565" y="2756286"/>
            <a:ext cx="4608513" cy="504825"/>
          </a:xfrm>
          <a:prstGeom prst="rect">
            <a:avLst/>
          </a:prstGeom>
          <a:noFill/>
          <a:ln w="38100">
            <a:solidFill>
              <a:srgbClr val="66FF33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2904F5B8-5627-ED48-01AF-1C9FF77C2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04" r="2715" b="32921"/>
          <a:stretch>
            <a:fillRect/>
          </a:stretch>
        </p:blipFill>
        <p:spPr bwMode="auto">
          <a:xfrm>
            <a:off x="429177" y="3356015"/>
            <a:ext cx="8893175" cy="2160588"/>
          </a:xfrm>
          <a:prstGeom prst="rect">
            <a:avLst/>
          </a:prstGeom>
          <a:noFill/>
          <a:ln w="9525">
            <a:solidFill>
              <a:srgbClr val="66FF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1822CEB9-C950-B640-A77C-93274451F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6111" y="752688"/>
            <a:ext cx="2852752" cy="2819772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B8B60DD5-C0AE-675D-9962-0CA344B8AA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89" r="2715" b="15506"/>
          <a:stretch/>
        </p:blipFill>
        <p:spPr bwMode="auto">
          <a:xfrm>
            <a:off x="481565" y="5710361"/>
            <a:ext cx="8893175" cy="957254"/>
          </a:xfrm>
          <a:prstGeom prst="rect">
            <a:avLst/>
          </a:prstGeom>
          <a:noFill/>
          <a:ln w="34925">
            <a:solidFill>
              <a:srgbClr val="66FF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353ECC29-3F35-0B99-C45A-E45A76EB286C}"/>
              </a:ext>
            </a:extLst>
          </p:cNvPr>
          <p:cNvSpPr txBox="1">
            <a:spLocks/>
          </p:cNvSpPr>
          <p:nvPr/>
        </p:nvSpPr>
        <p:spPr>
          <a:xfrm>
            <a:off x="0" y="-58372"/>
            <a:ext cx="12192000" cy="1050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A02B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SHELL MODEL for nuclei</a:t>
            </a:r>
          </a:p>
        </p:txBody>
      </p:sp>
    </p:spTree>
    <p:extLst>
      <p:ext uri="{BB962C8B-B14F-4D97-AF65-F5344CB8AC3E}">
        <p14:creationId xmlns:p14="http://schemas.microsoft.com/office/powerpoint/2010/main" val="3125697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>
            <a:extLst>
              <a:ext uri="{FF2B5EF4-FFF2-40B4-BE49-F238E27FC236}">
                <a16:creationId xmlns:a16="http://schemas.microsoft.com/office/drawing/2014/main" id="{03564CBB-7B8A-6442-B613-BD412F78E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47"/>
          <a:stretch>
            <a:fillRect/>
          </a:stretch>
        </p:blipFill>
        <p:spPr bwMode="auto">
          <a:xfrm>
            <a:off x="560388" y="4205659"/>
            <a:ext cx="8964612" cy="1803400"/>
          </a:xfrm>
          <a:prstGeom prst="rect">
            <a:avLst/>
          </a:prstGeom>
          <a:noFill/>
          <a:ln w="47625">
            <a:solidFill>
              <a:srgbClr val="0432FF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5" name="Picture 5">
            <a:extLst>
              <a:ext uri="{FF2B5EF4-FFF2-40B4-BE49-F238E27FC236}">
                <a16:creationId xmlns:a16="http://schemas.microsoft.com/office/drawing/2014/main" id="{551BD128-F384-114E-BD72-E78127B26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" b="48177"/>
          <a:stretch>
            <a:fillRect/>
          </a:stretch>
        </p:blipFill>
        <p:spPr bwMode="auto">
          <a:xfrm>
            <a:off x="560388" y="1493609"/>
            <a:ext cx="8604250" cy="1995488"/>
          </a:xfrm>
          <a:prstGeom prst="rect">
            <a:avLst/>
          </a:prstGeom>
          <a:noFill/>
          <a:ln w="38100">
            <a:solidFill>
              <a:srgbClr val="66FF33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66" name="Line 6">
            <a:extLst>
              <a:ext uri="{FF2B5EF4-FFF2-40B4-BE49-F238E27FC236}">
                <a16:creationId xmlns:a16="http://schemas.microsoft.com/office/drawing/2014/main" id="{EA2893D9-7F8C-8A42-A886-8FCC7584F6F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7874" y="3387763"/>
            <a:ext cx="1125440" cy="941349"/>
          </a:xfrm>
          <a:prstGeom prst="line">
            <a:avLst/>
          </a:prstGeom>
          <a:noFill/>
          <a:ln w="76200">
            <a:solidFill>
              <a:srgbClr val="66FF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6D03CC-135A-1C63-A769-5F9243F0692E}"/>
              </a:ext>
            </a:extLst>
          </p:cNvPr>
          <p:cNvSpPr txBox="1">
            <a:spLocks/>
          </p:cNvSpPr>
          <p:nvPr/>
        </p:nvSpPr>
        <p:spPr>
          <a:xfrm>
            <a:off x="0" y="123027"/>
            <a:ext cx="12192000" cy="1050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A02B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SHELL MODEL for nuclei</a:t>
            </a:r>
          </a:p>
          <a:p>
            <a:r>
              <a:rPr lang="en-US" dirty="0">
                <a:solidFill>
                  <a:srgbClr val="0432FF"/>
                </a:solidFill>
                <a:highlight>
                  <a:srgbClr val="FFFF00"/>
                </a:highlight>
              </a:rPr>
              <a:t>difficulties</a:t>
            </a:r>
          </a:p>
        </p:txBody>
      </p:sp>
      <p:cxnSp>
        <p:nvCxnSpPr>
          <p:cNvPr id="4" name="Connettore 1 3">
            <a:extLst>
              <a:ext uri="{FF2B5EF4-FFF2-40B4-BE49-F238E27FC236}">
                <a16:creationId xmlns:a16="http://schemas.microsoft.com/office/drawing/2014/main" id="{3540E25D-A045-B776-87D2-F37181B9418C}"/>
              </a:ext>
            </a:extLst>
          </p:cNvPr>
          <p:cNvCxnSpPr/>
          <p:nvPr/>
        </p:nvCxnSpPr>
        <p:spPr>
          <a:xfrm>
            <a:off x="4829175" y="4529137"/>
            <a:ext cx="18430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A7841ED6-2136-B600-DE8D-2FE2E0E5A6E9}"/>
              </a:ext>
            </a:extLst>
          </p:cNvPr>
          <p:cNvCxnSpPr>
            <a:cxnSpLocks/>
          </p:cNvCxnSpPr>
          <p:nvPr/>
        </p:nvCxnSpPr>
        <p:spPr>
          <a:xfrm>
            <a:off x="2721770" y="5724525"/>
            <a:ext cx="680323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79771E80-F38D-1144-7071-AB55F0AC9CB8}"/>
              </a:ext>
            </a:extLst>
          </p:cNvPr>
          <p:cNvCxnSpPr>
            <a:cxnSpLocks/>
          </p:cNvCxnSpPr>
          <p:nvPr/>
        </p:nvCxnSpPr>
        <p:spPr>
          <a:xfrm>
            <a:off x="688183" y="6009059"/>
            <a:ext cx="229790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5EFDAF94-4F5B-5690-8E44-8ABE31F4057A}"/>
              </a:ext>
            </a:extLst>
          </p:cNvPr>
          <p:cNvCxnSpPr>
            <a:cxnSpLocks/>
          </p:cNvCxnSpPr>
          <p:nvPr/>
        </p:nvCxnSpPr>
        <p:spPr>
          <a:xfrm>
            <a:off x="995363" y="1881187"/>
            <a:ext cx="44338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64A9721-0F73-0578-43FB-9DAF5533B6B8}"/>
              </a:ext>
            </a:extLst>
          </p:cNvPr>
          <p:cNvSpPr txBox="1"/>
          <p:nvPr/>
        </p:nvSpPr>
        <p:spPr>
          <a:xfrm>
            <a:off x="5574618" y="1522184"/>
            <a:ext cx="5269593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(non è nota la forza, a differenza del caso atomico con forza Coulombiana)</a:t>
            </a:r>
            <a:endParaRPr lang="en-GB" sz="1600" i="1" dirty="0"/>
          </a:p>
        </p:txBody>
      </p: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B3A0092A-A1D5-D41D-B9B1-E5554283C722}"/>
              </a:ext>
            </a:extLst>
          </p:cNvPr>
          <p:cNvCxnSpPr>
            <a:cxnSpLocks/>
          </p:cNvCxnSpPr>
          <p:nvPr/>
        </p:nvCxnSpPr>
        <p:spPr>
          <a:xfrm>
            <a:off x="3906441" y="2347912"/>
            <a:ext cx="199429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>
            <a:extLst>
              <a:ext uri="{FF2B5EF4-FFF2-40B4-BE49-F238E27FC236}">
                <a16:creationId xmlns:a16="http://schemas.microsoft.com/office/drawing/2014/main" id="{C0593F3E-B701-CAEC-98AA-75418CB53B3B}"/>
              </a:ext>
            </a:extLst>
          </p:cNvPr>
          <p:cNvCxnSpPr>
            <a:cxnSpLocks/>
          </p:cNvCxnSpPr>
          <p:nvPr/>
        </p:nvCxnSpPr>
        <p:spPr>
          <a:xfrm>
            <a:off x="995363" y="3098244"/>
            <a:ext cx="38671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0144EBF0-D73D-6C26-7A99-061F2A5BF433}"/>
              </a:ext>
            </a:extLst>
          </p:cNvPr>
          <p:cNvCxnSpPr>
            <a:cxnSpLocks/>
          </p:cNvCxnSpPr>
          <p:nvPr/>
        </p:nvCxnSpPr>
        <p:spPr>
          <a:xfrm>
            <a:off x="2834878" y="3428999"/>
            <a:ext cx="199429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463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>
            <a:extLst>
              <a:ext uri="{FF2B5EF4-FFF2-40B4-BE49-F238E27FC236}">
                <a16:creationId xmlns:a16="http://schemas.microsoft.com/office/drawing/2014/main" id="{8EB46C1B-EFB2-CB48-902A-4F30F4FE7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39" y="1602583"/>
            <a:ext cx="8569325" cy="2016125"/>
          </a:xfrm>
          <a:prstGeom prst="rect">
            <a:avLst/>
          </a:prstGeom>
          <a:noFill/>
          <a:ln w="28575">
            <a:solidFill>
              <a:srgbClr val="66FF33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90" name="Line 6">
            <a:extLst>
              <a:ext uri="{FF2B5EF4-FFF2-40B4-BE49-F238E27FC236}">
                <a16:creationId xmlns:a16="http://schemas.microsoft.com/office/drawing/2014/main" id="{74377E19-AAAB-064D-9C11-135B89EEA0F5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9914" y="1566863"/>
            <a:ext cx="2447925" cy="0"/>
          </a:xfrm>
          <a:prstGeom prst="line">
            <a:avLst/>
          </a:prstGeom>
          <a:noFill/>
          <a:ln w="952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991" name="Line 7">
            <a:extLst>
              <a:ext uri="{FF2B5EF4-FFF2-40B4-BE49-F238E27FC236}">
                <a16:creationId xmlns:a16="http://schemas.microsoft.com/office/drawing/2014/main" id="{82B77CC1-CAB0-9441-A298-49FE832CAED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60540" y="2437603"/>
            <a:ext cx="4111624" cy="3"/>
          </a:xfrm>
          <a:prstGeom prst="line">
            <a:avLst/>
          </a:prstGeom>
          <a:noFill/>
          <a:ln w="3492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992" name="Line 8">
            <a:extLst>
              <a:ext uri="{FF2B5EF4-FFF2-40B4-BE49-F238E27FC236}">
                <a16:creationId xmlns:a16="http://schemas.microsoft.com/office/drawing/2014/main" id="{7DB6A411-066A-4B4F-B3A9-910F96B1A11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73425" y="1854200"/>
            <a:ext cx="5670550" cy="1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41994" name="Picture 10">
            <a:extLst>
              <a:ext uri="{FF2B5EF4-FFF2-40B4-BE49-F238E27FC236}">
                <a16:creationId xmlns:a16="http://schemas.microsoft.com/office/drawing/2014/main" id="{D2C12725-370D-4D44-BF8E-9C45954FFA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" t="1568" b="-540"/>
          <a:stretch/>
        </p:blipFill>
        <p:spPr bwMode="auto">
          <a:xfrm>
            <a:off x="2121273" y="4047399"/>
            <a:ext cx="5688980" cy="2224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95" name="Text Box 11">
            <a:extLst>
              <a:ext uri="{FF2B5EF4-FFF2-40B4-BE49-F238E27FC236}">
                <a16:creationId xmlns:a16="http://schemas.microsoft.com/office/drawing/2014/main" id="{7F6D7A32-1C46-4941-81FB-B75085E8F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8348" y="4411234"/>
            <a:ext cx="259586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sz="20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Nucleone</a:t>
            </a:r>
          </a:p>
          <a:p>
            <a:r>
              <a:rPr lang="it-IT" altLang="it-IT" sz="20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 </a:t>
            </a:r>
            <a:r>
              <a:rPr lang="it-IT" altLang="it-IT" sz="2000" b="1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campo medio </a:t>
            </a:r>
          </a:p>
          <a:p>
            <a:r>
              <a:rPr lang="it-IT" altLang="it-IT" sz="20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generato </a:t>
            </a:r>
          </a:p>
          <a:p>
            <a:r>
              <a:rPr lang="it-IT" altLang="it-IT" sz="20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N-1 nucleoni</a:t>
            </a:r>
            <a:endParaRPr lang="en-US" altLang="it-IT" sz="2000" i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egnaposto piè di pagina 3">
            <a:extLst>
              <a:ext uri="{FF2B5EF4-FFF2-40B4-BE49-F238E27FC236}">
                <a16:creationId xmlns:a16="http://schemas.microsoft.com/office/drawing/2014/main" id="{54B4B1D3-9245-6A43-B6C0-C3FD659367C4}"/>
              </a:ext>
            </a:extLst>
          </p:cNvPr>
          <p:cNvSpPr txBox="1">
            <a:spLocks/>
          </p:cNvSpPr>
          <p:nvPr/>
        </p:nvSpPr>
        <p:spPr bwMode="auto">
          <a:xfrm>
            <a:off x="2413962" y="6938963"/>
            <a:ext cx="3962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it-IT" altLang="it-IT" sz="1400" dirty="0">
                <a:solidFill>
                  <a:srgbClr val="FFFFFF"/>
                </a:solidFill>
                <a:latin typeface="Trebuchet MS" panose="020B0703020202090204" pitchFamily="34" charset="0"/>
              </a:rPr>
              <a:t>Prof. Angela Bracco</a:t>
            </a:r>
            <a:endParaRPr lang="it-IT" altLang="it-IT" sz="1400" dirty="0">
              <a:solidFill>
                <a:srgbClr val="000000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C5F58FC-BEBA-D12D-FB37-D09190DCDC38}"/>
              </a:ext>
            </a:extLst>
          </p:cNvPr>
          <p:cNvSpPr txBox="1">
            <a:spLocks/>
          </p:cNvSpPr>
          <p:nvPr/>
        </p:nvSpPr>
        <p:spPr>
          <a:xfrm>
            <a:off x="0" y="123027"/>
            <a:ext cx="12192000" cy="1050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A02B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SHELL MODEL for nuclei</a:t>
            </a:r>
          </a:p>
          <a:p>
            <a:r>
              <a:rPr lang="en-US" dirty="0">
                <a:solidFill>
                  <a:srgbClr val="0432FF"/>
                </a:solidFill>
                <a:highlight>
                  <a:srgbClr val="FFFF00"/>
                </a:highlight>
              </a:rPr>
              <a:t>difficulties</a:t>
            </a:r>
          </a:p>
        </p:txBody>
      </p:sp>
      <p:sp>
        <p:nvSpPr>
          <p:cNvPr id="3" name="Line 7">
            <a:extLst>
              <a:ext uri="{FF2B5EF4-FFF2-40B4-BE49-F238E27FC236}">
                <a16:creationId xmlns:a16="http://schemas.microsoft.com/office/drawing/2014/main" id="{E7414F29-8DCA-B31A-1461-DF5AFD693C37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9914" y="2132805"/>
            <a:ext cx="4465636" cy="24535"/>
          </a:xfrm>
          <a:prstGeom prst="line">
            <a:avLst/>
          </a:prstGeom>
          <a:noFill/>
          <a:ln w="3492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07120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2">
                <a:extLst>
                  <a:ext uri="{FF2B5EF4-FFF2-40B4-BE49-F238E27FC236}">
                    <a16:creationId xmlns:a16="http://schemas.microsoft.com/office/drawing/2014/main" id="{C4E8AD5C-4C00-65A5-6B67-528939CBF161}"/>
                  </a:ext>
                </a:extLst>
              </p:cNvPr>
              <p:cNvSpPr txBox="1"/>
              <p:nvPr/>
            </p:nvSpPr>
            <p:spPr>
              <a:xfrm>
                <a:off x="419962" y="774664"/>
                <a:ext cx="2429502" cy="79418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sz="1600" b="0" i="1" smtClean="0">
                              <a:latin typeface="Cambria Math"/>
                            </a:rPr>
                            <m:t>𝐻</m:t>
                          </m:r>
                        </m:e>
                      </m:acc>
                      <m:r>
                        <a:rPr lang="de-DE" sz="16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de-DE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de-DE" sz="16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de-DE" sz="16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de-DE" sz="1600" b="0" i="1" smtClean="0">
                              <a:latin typeface="Cambria Math"/>
                            </a:rPr>
                            <m:t>𝐴</m:t>
                          </m:r>
                        </m:sup>
                        <m:e>
                          <m:f>
                            <m:fPr>
                              <m:ctrlPr>
                                <a:rPr lang="de-DE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de-DE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de-DE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de-DE" sz="1600" b="0" i="1" smtClean="0">
                                          <a:latin typeface="Cambria Math"/>
                                        </a:rPr>
                                        <m:t>𝑝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de-DE" sz="1600" b="0" i="1" smtClean="0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de-DE" sz="16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de-DE" sz="1600" b="0" i="1" smtClean="0">
                                  <a:latin typeface="Cambria Math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de-DE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1600" b="0" i="1" smtClean="0">
                                      <a:latin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de-DE" sz="1600" b="0" i="1" smtClean="0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  <m:r>
                            <a:rPr lang="de-DE" sz="1600" b="0" i="1" smtClean="0">
                              <a:latin typeface="Cambria Math"/>
                            </a:rPr>
                            <m:t>+</m:t>
                          </m:r>
                          <m:nary>
                            <m:naryPr>
                              <m:chr m:val="∑"/>
                              <m:ctrlPr>
                                <a:rPr lang="de-DE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de-DE" sz="16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de-DE" sz="1600" b="0" i="1" smtClean="0">
                                  <a:latin typeface="Cambria Math"/>
                                  <a:ea typeface="Cambria Math"/>
                                </a:rPr>
                                <m:t>&lt;</m:t>
                              </m:r>
                              <m:r>
                                <a:rPr lang="de-DE" sz="1600" b="0" i="1" smtClean="0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de-DE" sz="1600" b="0" i="1" smtClean="0">
                                  <a:latin typeface="Cambria Math"/>
                                </a:rPr>
                                <m:t>𝐴</m:t>
                              </m:r>
                            </m:sup>
                            <m:e>
                              <m:acc>
                                <m:accPr>
                                  <m:chr m:val="̂"/>
                                  <m:ctrlPr>
                                    <a:rPr lang="de-DE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de-DE" sz="1600" b="0" i="1" smtClean="0">
                                      <a:latin typeface="Cambria Math"/>
                                    </a:rPr>
                                    <m:t>𝑉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6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sz="1600" b="0" i="1" smtClean="0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de-DE" sz="1600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de-DE" sz="1600" b="0" i="1" smtClean="0">
                                      <a:latin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de-DE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sz="1600" b="0" i="1" smtClean="0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de-DE" sz="1600" b="0" i="1" smtClean="0">
                                          <a:latin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feld 2">
                <a:extLst>
                  <a:ext uri="{FF2B5EF4-FFF2-40B4-BE49-F238E27FC236}">
                    <a16:creationId xmlns:a16="http://schemas.microsoft.com/office/drawing/2014/main" id="{C4E8AD5C-4C00-65A5-6B67-528939CBF1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62" y="774664"/>
                <a:ext cx="2429502" cy="794183"/>
              </a:xfrm>
              <a:prstGeom prst="rect">
                <a:avLst/>
              </a:prstGeom>
              <a:blipFill>
                <a:blip r:embed="rId2"/>
                <a:stretch>
                  <a:fillRect l="-12500" t="-93750" b="-1468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3">
                <a:extLst>
                  <a:ext uri="{FF2B5EF4-FFF2-40B4-BE49-F238E27FC236}">
                    <a16:creationId xmlns:a16="http://schemas.microsoft.com/office/drawing/2014/main" id="{A8600D28-4E39-E463-8D5D-52B3FA4788F8}"/>
                  </a:ext>
                </a:extLst>
              </p:cNvPr>
              <p:cNvSpPr txBox="1"/>
              <p:nvPr/>
            </p:nvSpPr>
            <p:spPr>
              <a:xfrm>
                <a:off x="419962" y="1674664"/>
                <a:ext cx="4556440" cy="87492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sz="1600" b="0" i="1" smtClean="0">
                              <a:latin typeface="Cambria Math"/>
                            </a:rPr>
                            <m:t>𝐻</m:t>
                          </m:r>
                        </m:e>
                      </m:acc>
                      <m:r>
                        <a:rPr lang="de-DE" sz="16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de-DE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de-DE" sz="16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de-DE" sz="16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de-DE" sz="1600" b="0" i="1" smtClean="0">
                              <a:latin typeface="Cambria Math"/>
                            </a:rPr>
                            <m:t>𝐴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de-DE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de-DE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de-DE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de-DE" sz="16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de-DE" sz="1600" b="0" i="1" smtClean="0">
                                              <a:latin typeface="Cambria Math"/>
                                            </a:rPr>
                                            <m:t>𝑝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de-DE" sz="1600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de-DE" sz="1600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r>
                                    <a:rPr lang="de-DE" sz="1600" b="0" i="1" smtClean="0">
                                      <a:latin typeface="Cambria Math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de-DE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sz="1600" b="0" i="1" smtClean="0">
                                          <a:latin typeface="Cambria Math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de-DE" sz="1600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de-DE" sz="1600" b="0" i="1" smtClean="0">
                                  <a:latin typeface="Cambria Math"/>
                                </a:rPr>
                                <m:t>+</m:t>
                              </m:r>
                              <m:acc>
                                <m:accPr>
                                  <m:chr m:val="̂"/>
                                  <m:ctrlPr>
                                    <a:rPr lang="de-DE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de-DE" sz="1600" b="0" i="1" smtClean="0">
                                      <a:latin typeface="Cambria Math"/>
                                    </a:rPr>
                                    <m:t>𝑉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6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sz="1600" b="0" i="1" smtClean="0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de-DE" sz="1600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nary>
                      <m:r>
                        <a:rPr lang="de-DE" sz="1600" b="0" i="1" smtClean="0">
                          <a:latin typeface="Cambria Math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de-DE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de-DE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de-DE" sz="16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de-DE" sz="1600" b="0" i="1" smtClean="0">
                                  <a:latin typeface="Cambria Math"/>
                                  <a:ea typeface="Cambria Math"/>
                                </a:rPr>
                                <m:t>&lt;</m:t>
                              </m:r>
                              <m:r>
                                <a:rPr lang="de-DE" sz="1600" b="0" i="1" smtClean="0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de-DE" sz="1600" b="0" i="1" smtClean="0">
                                  <a:latin typeface="Cambria Math"/>
                                </a:rPr>
                                <m:t>𝐴</m:t>
                              </m:r>
                            </m:sup>
                            <m:e>
                              <m:acc>
                                <m:accPr>
                                  <m:chr m:val="̂"/>
                                  <m:ctrlPr>
                                    <a:rPr lang="de-DE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de-DE" sz="1600" b="0" i="1" smtClean="0">
                                      <a:latin typeface="Cambria Math"/>
                                    </a:rPr>
                                    <m:t>𝑉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6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sz="1600" b="0" i="1" smtClean="0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de-DE" sz="1600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de-DE" sz="1600" b="0" i="1" smtClean="0">
                                      <a:latin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de-DE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sz="1600" b="0" i="1" smtClean="0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de-DE" sz="1600" b="0" i="1" smtClean="0">
                                          <a:latin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  <m:r>
                            <a:rPr lang="de-DE" sz="1600" b="0" i="1" smtClean="0">
                              <a:latin typeface="Cambria Math"/>
                            </a:rPr>
                            <m:t>−</m:t>
                          </m:r>
                          <m:nary>
                            <m:naryPr>
                              <m:chr m:val="∑"/>
                              <m:ctrlPr>
                                <a:rPr lang="de-DE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de-DE" sz="16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de-DE" sz="16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de-DE" sz="1600" b="0" i="1" smtClean="0">
                                  <a:latin typeface="Cambria Math"/>
                                </a:rPr>
                                <m:t>𝐴</m:t>
                              </m:r>
                            </m:sup>
                            <m:e>
                              <m:acc>
                                <m:accPr>
                                  <m:chr m:val="̂"/>
                                  <m:ctrlPr>
                                    <a:rPr lang="de-DE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de-DE" sz="1600" b="0" i="1" smtClean="0">
                                      <a:latin typeface="Cambria Math"/>
                                    </a:rPr>
                                    <m:t>𝑉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6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sz="1600" b="0" i="1" smtClean="0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de-DE" sz="1600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e>
                      </m:d>
                    </m:oMath>
                  </m:oMathPara>
                </a14:m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feld 3">
                <a:extLst>
                  <a:ext uri="{FF2B5EF4-FFF2-40B4-BE49-F238E27FC236}">
                    <a16:creationId xmlns:a16="http://schemas.microsoft.com/office/drawing/2014/main" id="{A8600D28-4E39-E463-8D5D-52B3FA478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62" y="1674664"/>
                <a:ext cx="4556440" cy="874920"/>
              </a:xfrm>
              <a:prstGeom prst="rect">
                <a:avLst/>
              </a:prstGeom>
              <a:blipFill>
                <a:blip r:embed="rId3"/>
                <a:stretch>
                  <a:fillRect l="-5292" t="-85507" b="-1304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Gerade Verbindung 7">
            <a:extLst>
              <a:ext uri="{FF2B5EF4-FFF2-40B4-BE49-F238E27FC236}">
                <a16:creationId xmlns:a16="http://schemas.microsoft.com/office/drawing/2014/main" id="{67899170-F780-DF79-1405-018305C8FF79}"/>
              </a:ext>
            </a:extLst>
          </p:cNvPr>
          <p:cNvCxnSpPr>
            <a:stCxn id="5" idx="0"/>
          </p:cNvCxnSpPr>
          <p:nvPr/>
        </p:nvCxnSpPr>
        <p:spPr>
          <a:xfrm>
            <a:off x="2698182" y="1674664"/>
            <a:ext cx="2278220" cy="87492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9">
            <a:extLst>
              <a:ext uri="{FF2B5EF4-FFF2-40B4-BE49-F238E27FC236}">
                <a16:creationId xmlns:a16="http://schemas.microsoft.com/office/drawing/2014/main" id="{9EF3506D-6EB7-7E54-10F9-C88F42746B45}"/>
              </a:ext>
            </a:extLst>
          </p:cNvPr>
          <p:cNvCxnSpPr>
            <a:stCxn id="5" idx="2"/>
          </p:cNvCxnSpPr>
          <p:nvPr/>
        </p:nvCxnSpPr>
        <p:spPr>
          <a:xfrm flipV="1">
            <a:off x="2698182" y="1674664"/>
            <a:ext cx="2278220" cy="87492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E16E21BC-5116-85F1-6D94-BB9001E92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529" y="3851557"/>
            <a:ext cx="4558300" cy="298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12">
                <a:extLst>
                  <a:ext uri="{FF2B5EF4-FFF2-40B4-BE49-F238E27FC236}">
                    <a16:creationId xmlns:a16="http://schemas.microsoft.com/office/drawing/2014/main" id="{DC0E0406-5750-329D-142F-A470A2753838}"/>
                  </a:ext>
                </a:extLst>
              </p:cNvPr>
              <p:cNvSpPr txBox="1"/>
              <p:nvPr/>
            </p:nvSpPr>
            <p:spPr>
              <a:xfrm>
                <a:off x="419962" y="3349010"/>
                <a:ext cx="2962413" cy="6479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600" b="0" i="1" smtClean="0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6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 smtClean="0">
                                      <a:latin typeface="Cambria Math"/>
                                      <a:ea typeface="Cambria Math"/>
                                    </a:rPr>
                                    <m:t>ℏ</m:t>
                                  </m:r>
                                </m:e>
                                <m:sup>
                                  <m:r>
                                    <a:rPr lang="de-DE" sz="16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de-DE" sz="1600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de-DE" sz="1600" b="0" i="1" smtClean="0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16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 smtClean="0">
                                  <a:latin typeface="Cambria Math"/>
                                  <a:ea typeface="Cambria Math"/>
                                </a:rPr>
                                <m:t>𝛻</m:t>
                              </m:r>
                            </m:e>
                            <m:sup>
                              <m:r>
                                <a:rPr lang="de-DE" sz="16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1600" b="0" i="1" smtClean="0">
                              <a:latin typeface="Cambria Math"/>
                            </a:rPr>
                            <m:t>+</m:t>
                          </m:r>
                          <m:r>
                            <a:rPr lang="de-DE" sz="1600" b="0" i="1" smtClean="0">
                              <a:latin typeface="Cambria Math"/>
                            </a:rPr>
                            <m:t>𝑉</m:t>
                          </m:r>
                          <m:d>
                            <m:dPr>
                              <m:ctrlPr>
                                <a:rPr lang="de-DE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1600" b="0" i="1" smtClean="0">
                                  <a:latin typeface="Cambria Math"/>
                                </a:rPr>
                                <m:t>𝑟</m:t>
                              </m:r>
                            </m:e>
                          </m:d>
                          <m:r>
                            <a:rPr lang="de-DE" sz="16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de-DE" sz="1600" b="0" i="1" smtClean="0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</m:d>
                      <m:r>
                        <m:rPr>
                          <m:sty m:val="p"/>
                        </m:rPr>
                        <a:rPr lang="el-GR" sz="1600" i="1" smtClean="0">
                          <a:latin typeface="Cambria Math"/>
                          <a:ea typeface="Cambria Math"/>
                        </a:rPr>
                        <m:t>Ψ</m:t>
                      </m:r>
                      <m:d>
                        <m:dPr>
                          <m:ctrlPr>
                            <a:rPr lang="el-GR" sz="16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sz="16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e>
                      </m:d>
                      <m:r>
                        <a:rPr lang="de-DE" sz="1600" b="0" i="1" smtClean="0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feld 12">
                <a:extLst>
                  <a:ext uri="{FF2B5EF4-FFF2-40B4-BE49-F238E27FC236}">
                    <a16:creationId xmlns:a16="http://schemas.microsoft.com/office/drawing/2014/main" id="{DC0E0406-5750-329D-142F-A470A27538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62" y="3349010"/>
                <a:ext cx="2962413" cy="6479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18">
                <a:extLst>
                  <a:ext uri="{FF2B5EF4-FFF2-40B4-BE49-F238E27FC236}">
                    <a16:creationId xmlns:a16="http://schemas.microsoft.com/office/drawing/2014/main" id="{4170C3AF-4D53-197D-F06A-F017DDB8D887}"/>
                  </a:ext>
                </a:extLst>
              </p:cNvPr>
              <p:cNvSpPr txBox="1"/>
              <p:nvPr/>
            </p:nvSpPr>
            <p:spPr>
              <a:xfrm>
                <a:off x="419961" y="4069010"/>
                <a:ext cx="2774212" cy="54898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1600" i="1" smtClean="0">
                          <a:latin typeface="Cambria Math"/>
                          <a:ea typeface="Cambria Math"/>
                        </a:rPr>
                        <m:t>Ψ</m:t>
                      </m:r>
                      <m:d>
                        <m:dPr>
                          <m:ctrlPr>
                            <a:rPr lang="el-GR" sz="16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sz="16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e>
                      </m:d>
                      <m:r>
                        <a:rPr lang="de-DE" sz="16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de-DE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16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600" b="0" i="1" smtClean="0">
                                  <a:latin typeface="Cambria Math"/>
                                  <a:ea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de-DE" sz="1600" b="0" i="1" smtClean="0">
                                  <a:latin typeface="Cambria Math"/>
                                  <a:ea typeface="Cambria Math"/>
                                </a:rPr>
                                <m:t>ℓ</m:t>
                              </m:r>
                            </m:sub>
                          </m:sSub>
                          <m:d>
                            <m:dPr>
                              <m:ctrlPr>
                                <a:rPr lang="de-DE" sz="16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sz="16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d>
                        </m:num>
                        <m:den>
                          <m:r>
                            <a:rPr lang="de-DE" sz="16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den>
                      </m:f>
                      <m:r>
                        <a:rPr lang="de-DE" sz="1600" b="0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de-DE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1600" b="0" i="1" smtClean="0">
                              <a:latin typeface="Cambria Math"/>
                              <a:ea typeface="Cambria Math"/>
                            </a:rPr>
                            <m:t>𝑌</m:t>
                          </m:r>
                        </m:e>
                        <m:sub>
                          <m:r>
                            <a:rPr lang="de-DE" sz="1600" b="0" i="1" smtClean="0">
                              <a:latin typeface="Cambria Math"/>
                              <a:ea typeface="Cambria Math"/>
                            </a:rPr>
                            <m:t>ℓ</m:t>
                          </m:r>
                          <m:r>
                            <a:rPr lang="de-DE" sz="1600" b="0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</m:sub>
                      </m:sSub>
                      <m:d>
                        <m:dPr>
                          <m:ctrlPr>
                            <a:rPr lang="de-DE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sz="1600" b="0" i="1" smtClean="0">
                              <a:latin typeface="Cambria Math"/>
                              <a:ea typeface="Cambria Math"/>
                            </a:rPr>
                            <m:t>𝜗</m:t>
                          </m:r>
                          <m:r>
                            <a:rPr lang="de-DE" sz="1600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de-DE" sz="16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de-DE" sz="1600" b="0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de-DE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1600" b="0" i="1" smtClean="0">
                              <a:latin typeface="Cambria Math"/>
                              <a:ea typeface="Cambria Math"/>
                            </a:rPr>
                            <m:t>Χ</m:t>
                          </m:r>
                        </m:e>
                        <m:sub>
                          <m:sSub>
                            <m:sSubPr>
                              <m:ctrlPr>
                                <a:rPr lang="de-DE" sz="16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600" b="0" i="1" smtClean="0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de-DE" sz="1600" b="0" i="1" smtClean="0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feld 18">
                <a:extLst>
                  <a:ext uri="{FF2B5EF4-FFF2-40B4-BE49-F238E27FC236}">
                    <a16:creationId xmlns:a16="http://schemas.microsoft.com/office/drawing/2014/main" id="{4170C3AF-4D53-197D-F06A-F017DDB8D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61" y="4069010"/>
                <a:ext cx="2774212" cy="5489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9">
                <a:extLst>
                  <a:ext uri="{FF2B5EF4-FFF2-40B4-BE49-F238E27FC236}">
                    <a16:creationId xmlns:a16="http://schemas.microsoft.com/office/drawing/2014/main" id="{21F9E8F6-87E9-C035-32E8-6E53E1AC8B0F}"/>
                  </a:ext>
                </a:extLst>
              </p:cNvPr>
              <p:cNvSpPr txBox="1"/>
              <p:nvPr/>
            </p:nvSpPr>
            <p:spPr>
              <a:xfrm>
                <a:off x="6005702" y="3283581"/>
                <a:ext cx="1946486" cy="56797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600" b="0" i="1" smtClean="0">
                          <a:latin typeface="Cambria Math"/>
                        </a:rPr>
                        <m:t>𝑉</m:t>
                      </m:r>
                      <m:d>
                        <m:dPr>
                          <m:ctrlPr>
                            <a:rPr lang="de-DE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600" b="0" i="1" smtClean="0">
                              <a:latin typeface="Cambria Math"/>
                            </a:rPr>
                            <m:t>𝑟</m:t>
                          </m:r>
                        </m:e>
                      </m:d>
                      <m:r>
                        <a:rPr lang="de-DE" sz="1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16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de-DE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16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de-DE" sz="16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de-DE" sz="1600" b="0" i="1" smtClean="0"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de-DE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1600" b="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type m:val="lin"/>
                                  <m:ctrlPr>
                                    <a:rPr lang="de-DE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ctrlPr>
                                        <a:rPr lang="de-DE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600" b="0" i="1" smtClean="0">
                                          <a:latin typeface="Cambria Math"/>
                                        </a:rPr>
                                        <m:t>𝑟</m:t>
                                      </m:r>
                                      <m:r>
                                        <a:rPr lang="de-DE" sz="1600" b="0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de-DE" sz="16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de-DE" sz="1600" b="0" i="1" smtClean="0">
                                              <a:latin typeface="Cambria Math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r>
                                            <a:rPr lang="de-DE" sz="1600" b="0" i="1" smtClean="0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r>
                                    <a:rPr lang="de-DE" sz="1600" b="0" i="1" smtClean="0">
                                      <a:latin typeface="Cambria Math"/>
                                    </a:rPr>
                                    <m:t>𝑎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</m:oMath>
                  </m:oMathPara>
                </a14:m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feld 19">
                <a:extLst>
                  <a:ext uri="{FF2B5EF4-FFF2-40B4-BE49-F238E27FC236}">
                    <a16:creationId xmlns:a16="http://schemas.microsoft.com/office/drawing/2014/main" id="{21F9E8F6-87E9-C035-32E8-6E53E1AC8B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702" y="3283581"/>
                <a:ext cx="1946486" cy="567976"/>
              </a:xfrm>
              <a:prstGeom prst="rect">
                <a:avLst/>
              </a:prstGeom>
              <a:blipFill>
                <a:blip r:embed="rId7"/>
                <a:stretch>
                  <a:fillRect t="-2174" r="-1948" b="-695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feld 20">
            <a:extLst>
              <a:ext uri="{FF2B5EF4-FFF2-40B4-BE49-F238E27FC236}">
                <a16:creationId xmlns:a16="http://schemas.microsoft.com/office/drawing/2014/main" id="{3CFAF974-F31A-04A9-0E88-75DCBC67A906}"/>
              </a:ext>
            </a:extLst>
          </p:cNvPr>
          <p:cNvSpPr txBox="1"/>
          <p:nvPr/>
        </p:nvSpPr>
        <p:spPr>
          <a:xfrm>
            <a:off x="419961" y="4902266"/>
            <a:ext cx="3712876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 nuclear potential V(r)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lphaLcParenR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harmonic oscillator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square well potential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1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Woods-Saxon potential</a:t>
            </a:r>
          </a:p>
          <a:p>
            <a:pPr marL="342900" indent="-342900">
              <a:buFont typeface="+mj-lt"/>
              <a:buAutoNum type="alphaLcParenR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nucleons move freely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9DE493E7-2ADA-D495-02AF-486E8FB2499F}"/>
              </a:ext>
            </a:extLst>
          </p:cNvPr>
          <p:cNvSpPr txBox="1">
            <a:spLocks/>
          </p:cNvSpPr>
          <p:nvPr/>
        </p:nvSpPr>
        <p:spPr>
          <a:xfrm>
            <a:off x="0" y="72154"/>
            <a:ext cx="12192000" cy="1050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A02B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Choice of the Nuclear Potential</a:t>
            </a:r>
          </a:p>
          <a:p>
            <a:endParaRPr lang="en-US" dirty="0">
              <a:solidFill>
                <a:srgbClr val="0432FF"/>
              </a:solidFill>
              <a:highlight>
                <a:srgbClr val="FFFF00"/>
              </a:highlight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5D076A7-305F-FAE6-D352-D01488216352}"/>
              </a:ext>
            </a:extLst>
          </p:cNvPr>
          <p:cNvSpPr txBox="1"/>
          <p:nvPr/>
        </p:nvSpPr>
        <p:spPr>
          <a:xfrm>
            <a:off x="2981772" y="894056"/>
            <a:ext cx="6917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>
                <a:solidFill>
                  <a:srgbClr val="0432FF"/>
                </a:solidFill>
              </a:rPr>
              <a:t>Hamiltonian</a:t>
            </a:r>
            <a:r>
              <a:rPr lang="en-GB" i="1" dirty="0"/>
              <a:t> = </a:t>
            </a:r>
          </a:p>
          <a:p>
            <a:r>
              <a:rPr lang="en-GB" i="1" dirty="0"/>
              <a:t>Kinetic energy individual nucleons + Interaction with other nucleons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8711EC59-8CD3-A6C8-2B81-285030D01309}"/>
              </a:ext>
            </a:extLst>
          </p:cNvPr>
          <p:cNvSpPr txBox="1"/>
          <p:nvPr/>
        </p:nvSpPr>
        <p:spPr>
          <a:xfrm>
            <a:off x="5090702" y="1758822"/>
            <a:ext cx="7339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>
                <a:solidFill>
                  <a:srgbClr val="0432FF"/>
                </a:solidFill>
              </a:rPr>
              <a:t>introduction of a central potential  (in analogy with atom)</a:t>
            </a:r>
            <a:r>
              <a:rPr lang="en-GB" i="1" dirty="0"/>
              <a:t> = </a:t>
            </a:r>
          </a:p>
          <a:p>
            <a:r>
              <a:rPr lang="en-GB" i="1" dirty="0"/>
              <a:t>it allows to eliminate the residual interaction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34476F5-608C-9FB1-509D-89F395D099BD}"/>
              </a:ext>
            </a:extLst>
          </p:cNvPr>
          <p:cNvSpPr txBox="1"/>
          <p:nvPr/>
        </p:nvSpPr>
        <p:spPr>
          <a:xfrm>
            <a:off x="377097" y="2851312"/>
            <a:ext cx="12053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All single particle energies can be calculated starting from this </a:t>
            </a:r>
            <a:r>
              <a:rPr lang="en-GB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average potential V(r )</a:t>
            </a:r>
            <a:endParaRPr lang="en-GB" sz="24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26D86926-DF41-65A6-E6F1-9BC32980D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25" y="5482"/>
            <a:ext cx="1276055" cy="128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93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13"/>
              <p:cNvSpPr txBox="1"/>
              <p:nvPr/>
            </p:nvSpPr>
            <p:spPr>
              <a:xfrm>
                <a:off x="1591981" y="977344"/>
                <a:ext cx="2531673" cy="85304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i="1">
                              <a:latin typeface="Cambria Math"/>
                            </a:rPr>
                            <m:t>𝐻</m:t>
                          </m:r>
                        </m:e>
                      </m:acc>
                      <m:r>
                        <a:rPr lang="de-DE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de-DE" i="1">
                              <a:latin typeface="Cambria Math"/>
                            </a:rPr>
                            <m:t>𝑖</m:t>
                          </m:r>
                          <m:r>
                            <a:rPr lang="de-DE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de-DE" i="1">
                              <a:latin typeface="Cambria Math"/>
                            </a:rPr>
                            <m:t>𝐴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de-DE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de-DE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de-DE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de-DE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de-DE" i="1">
                                              <a:latin typeface="Cambria Math"/>
                                            </a:rPr>
                                            <m:t>𝑝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de-DE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de-DE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r>
                                    <a:rPr lang="de-DE" i="1">
                                      <a:latin typeface="Cambria Math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de-DE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i="1">
                                          <a:latin typeface="Cambria Math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de-DE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de-DE" i="1">
                                  <a:latin typeface="Cambria Math"/>
                                </a:rPr>
                                <m:t>+</m:t>
                              </m:r>
                              <m:acc>
                                <m:accPr>
                                  <m:chr m:val="̂"/>
                                  <m:ctrlPr>
                                    <a:rPr lang="de-DE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de-DE" i="1">
                                      <a:latin typeface="Cambria Math"/>
                                    </a:rPr>
                                    <m:t>𝑉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de-DE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feld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981" y="977344"/>
                <a:ext cx="2531673" cy="853045"/>
              </a:xfrm>
              <a:prstGeom prst="rect">
                <a:avLst/>
              </a:prstGeom>
              <a:blipFill>
                <a:blip r:embed="rId3"/>
                <a:stretch>
                  <a:fillRect l="-8000" t="-97059" b="-15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Line 3"/>
          <p:cNvSpPr>
            <a:spLocks noChangeShapeType="1"/>
          </p:cNvSpPr>
          <p:nvPr/>
        </p:nvSpPr>
        <p:spPr bwMode="auto">
          <a:xfrm>
            <a:off x="1990725" y="2349501"/>
            <a:ext cx="0" cy="37433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4"/>
          <p:cNvSpPr>
            <a:spLocks noChangeShapeType="1"/>
          </p:cNvSpPr>
          <p:nvPr/>
        </p:nvSpPr>
        <p:spPr bwMode="auto">
          <a:xfrm>
            <a:off x="1847851" y="3429000"/>
            <a:ext cx="18716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Freeform 5"/>
          <p:cNvSpPr>
            <a:spLocks/>
          </p:cNvSpPr>
          <p:nvPr/>
        </p:nvSpPr>
        <p:spPr bwMode="auto">
          <a:xfrm>
            <a:off x="1990725" y="3429000"/>
            <a:ext cx="1441450" cy="2160588"/>
          </a:xfrm>
          <a:custGeom>
            <a:avLst/>
            <a:gdLst>
              <a:gd name="T0" fmla="*/ 908 w 908"/>
              <a:gd name="T1" fmla="*/ 0 h 1815"/>
              <a:gd name="T2" fmla="*/ 908 w 908"/>
              <a:gd name="T3" fmla="*/ 1815 h 1815"/>
              <a:gd name="T4" fmla="*/ 0 w 908"/>
              <a:gd name="T5" fmla="*/ 1815 h 1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08" h="1815">
                <a:moveTo>
                  <a:pt x="908" y="0"/>
                </a:moveTo>
                <a:lnTo>
                  <a:pt x="908" y="1815"/>
                </a:lnTo>
                <a:lnTo>
                  <a:pt x="0" y="1815"/>
                </a:lnTo>
              </a:path>
            </a:pathLst>
          </a:custGeom>
          <a:noFill/>
          <a:ln w="19050" cap="flat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Freeform 6"/>
          <p:cNvSpPr>
            <a:spLocks/>
          </p:cNvSpPr>
          <p:nvPr/>
        </p:nvSpPr>
        <p:spPr bwMode="auto">
          <a:xfrm>
            <a:off x="1990725" y="3405188"/>
            <a:ext cx="2089150" cy="2208212"/>
          </a:xfrm>
          <a:custGeom>
            <a:avLst/>
            <a:gdLst>
              <a:gd name="T0" fmla="*/ 0 w 1225"/>
              <a:gd name="T1" fmla="*/ 1376 h 1391"/>
              <a:gd name="T2" fmla="*/ 681 w 1225"/>
              <a:gd name="T3" fmla="*/ 1194 h 1391"/>
              <a:gd name="T4" fmla="*/ 953 w 1225"/>
              <a:gd name="T5" fmla="*/ 196 h 1391"/>
              <a:gd name="T6" fmla="*/ 1225 w 1225"/>
              <a:gd name="T7" fmla="*/ 15 h 1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25" h="1391">
                <a:moveTo>
                  <a:pt x="0" y="1376"/>
                </a:moveTo>
                <a:cubicBezTo>
                  <a:pt x="261" y="1383"/>
                  <a:pt x="522" y="1391"/>
                  <a:pt x="681" y="1194"/>
                </a:cubicBezTo>
                <a:cubicBezTo>
                  <a:pt x="840" y="997"/>
                  <a:pt x="862" y="392"/>
                  <a:pt x="953" y="196"/>
                </a:cubicBezTo>
                <a:cubicBezTo>
                  <a:pt x="1044" y="0"/>
                  <a:pt x="1134" y="7"/>
                  <a:pt x="1225" y="15"/>
                </a:cubicBezTo>
              </a:path>
            </a:pathLst>
          </a:custGeom>
          <a:noFill/>
          <a:ln w="254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Freeform 7"/>
          <p:cNvSpPr>
            <a:spLocks/>
          </p:cNvSpPr>
          <p:nvPr/>
        </p:nvSpPr>
        <p:spPr bwMode="auto">
          <a:xfrm>
            <a:off x="1990725" y="2420939"/>
            <a:ext cx="2160588" cy="3240087"/>
          </a:xfrm>
          <a:custGeom>
            <a:avLst/>
            <a:gdLst>
              <a:gd name="T0" fmla="*/ 0 w 1361"/>
              <a:gd name="T1" fmla="*/ 2041 h 2041"/>
              <a:gd name="T2" fmla="*/ 908 w 1361"/>
              <a:gd name="T3" fmla="*/ 1361 h 2041"/>
              <a:gd name="T4" fmla="*/ 1361 w 1361"/>
              <a:gd name="T5" fmla="*/ 0 h 2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1" h="2041">
                <a:moveTo>
                  <a:pt x="0" y="2041"/>
                </a:moveTo>
                <a:cubicBezTo>
                  <a:pt x="340" y="1871"/>
                  <a:pt x="681" y="1701"/>
                  <a:pt x="908" y="1361"/>
                </a:cubicBezTo>
                <a:cubicBezTo>
                  <a:pt x="1135" y="1021"/>
                  <a:pt x="1286" y="227"/>
                  <a:pt x="1361" y="0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Text Box 100"/>
          <p:cNvSpPr txBox="1">
            <a:spLocks noChangeArrowheads="1"/>
          </p:cNvSpPr>
          <p:nvPr/>
        </p:nvSpPr>
        <p:spPr bwMode="auto">
          <a:xfrm>
            <a:off x="4657641" y="1125539"/>
            <a:ext cx="113364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harmonic</a:t>
            </a:r>
          </a:p>
          <a:p>
            <a:pPr algn="ctr"/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oscillator</a:t>
            </a:r>
          </a:p>
        </p:txBody>
      </p:sp>
      <p:sp>
        <p:nvSpPr>
          <p:cNvPr id="25" name="Text Box 101"/>
          <p:cNvSpPr txBox="1">
            <a:spLocks noChangeArrowheads="1"/>
          </p:cNvSpPr>
          <p:nvPr/>
        </p:nvSpPr>
        <p:spPr bwMode="auto">
          <a:xfrm>
            <a:off x="6069403" y="1125539"/>
            <a:ext cx="13644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square-well</a:t>
            </a:r>
          </a:p>
          <a:p>
            <a:pPr algn="ctr"/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</a:t>
            </a:r>
          </a:p>
        </p:txBody>
      </p:sp>
      <p:sp>
        <p:nvSpPr>
          <p:cNvPr id="26" name="Text Box 102"/>
          <p:cNvSpPr txBox="1">
            <a:spLocks noChangeArrowheads="1"/>
          </p:cNvSpPr>
          <p:nvPr/>
        </p:nvSpPr>
        <p:spPr bwMode="auto">
          <a:xfrm>
            <a:off x="7465800" y="1125539"/>
            <a:ext cx="247375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realistic potential</a:t>
            </a:r>
          </a:p>
          <a:p>
            <a:pPr algn="ctr"/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de-DE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spin-orbit coupling</a:t>
            </a:r>
          </a:p>
        </p:txBody>
      </p:sp>
      <p:sp>
        <p:nvSpPr>
          <p:cNvPr id="27" name="Text Box 103"/>
          <p:cNvSpPr txBox="1">
            <a:spLocks noChangeArrowheads="1"/>
          </p:cNvSpPr>
          <p:nvPr/>
        </p:nvSpPr>
        <p:spPr bwMode="auto">
          <a:xfrm>
            <a:off x="1648349" y="2125663"/>
            <a:ext cx="3513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de-DE" altLang="de-D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</a:p>
        </p:txBody>
      </p:sp>
      <p:sp>
        <p:nvSpPr>
          <p:cNvPr id="28" name="Text Box 104"/>
          <p:cNvSpPr txBox="1">
            <a:spLocks noChangeArrowheads="1"/>
          </p:cNvSpPr>
          <p:nvPr/>
        </p:nvSpPr>
        <p:spPr bwMode="auto">
          <a:xfrm>
            <a:off x="1639246" y="5367338"/>
            <a:ext cx="42832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de-DE" altLang="de-D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de-DE" altLang="de-D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de-DE" altLang="de-D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105"/>
          <p:cNvSpPr txBox="1">
            <a:spLocks noChangeArrowheads="1"/>
          </p:cNvSpPr>
          <p:nvPr/>
        </p:nvSpPr>
        <p:spPr bwMode="auto">
          <a:xfrm>
            <a:off x="1668463" y="3133726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de-DE" altLang="de-DE">
                <a:solidFill>
                  <a:srgbClr val="000000"/>
                </a:solidFill>
                <a:cs typeface="Arial" charset="0"/>
              </a:rPr>
              <a:t>0</a:t>
            </a:r>
          </a:p>
        </p:txBody>
      </p:sp>
      <p:sp>
        <p:nvSpPr>
          <p:cNvPr id="30" name="Text Box 106"/>
          <p:cNvSpPr txBox="1">
            <a:spLocks noChangeArrowheads="1"/>
          </p:cNvSpPr>
          <p:nvPr/>
        </p:nvSpPr>
        <p:spPr bwMode="auto">
          <a:xfrm>
            <a:off x="3432175" y="3357563"/>
            <a:ext cx="260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de-DE" altLang="de-D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</a:p>
        </p:txBody>
      </p:sp>
      <p:grpSp>
        <p:nvGrpSpPr>
          <p:cNvPr id="31" name="Group 107"/>
          <p:cNvGrpSpPr>
            <a:grpSpLocks/>
          </p:cNvGrpSpPr>
          <p:nvPr/>
        </p:nvGrpSpPr>
        <p:grpSpPr bwMode="auto">
          <a:xfrm>
            <a:off x="5664201" y="2205038"/>
            <a:ext cx="1800225" cy="3897312"/>
            <a:chOff x="2608" y="1389"/>
            <a:chExt cx="1134" cy="2455"/>
          </a:xfrm>
        </p:grpSpPr>
        <p:sp>
          <p:nvSpPr>
            <p:cNvPr id="32" name="Line 108"/>
            <p:cNvSpPr>
              <a:spLocks noChangeShapeType="1"/>
            </p:cNvSpPr>
            <p:nvPr/>
          </p:nvSpPr>
          <p:spPr bwMode="auto">
            <a:xfrm>
              <a:off x="3107" y="3838"/>
              <a:ext cx="635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109"/>
            <p:cNvSpPr>
              <a:spLocks noChangeShapeType="1"/>
            </p:cNvSpPr>
            <p:nvPr/>
          </p:nvSpPr>
          <p:spPr bwMode="auto">
            <a:xfrm>
              <a:off x="3107" y="3566"/>
              <a:ext cx="635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110"/>
            <p:cNvSpPr>
              <a:spLocks noChangeShapeType="1"/>
            </p:cNvSpPr>
            <p:nvPr/>
          </p:nvSpPr>
          <p:spPr bwMode="auto">
            <a:xfrm>
              <a:off x="3107" y="3294"/>
              <a:ext cx="635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111"/>
            <p:cNvSpPr>
              <a:spLocks noChangeShapeType="1"/>
            </p:cNvSpPr>
            <p:nvPr/>
          </p:nvSpPr>
          <p:spPr bwMode="auto">
            <a:xfrm>
              <a:off x="3107" y="3203"/>
              <a:ext cx="635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112"/>
            <p:cNvSpPr>
              <a:spLocks noChangeShapeType="1"/>
            </p:cNvSpPr>
            <p:nvPr/>
          </p:nvSpPr>
          <p:spPr bwMode="auto">
            <a:xfrm>
              <a:off x="3107" y="2976"/>
              <a:ext cx="635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113"/>
            <p:cNvSpPr>
              <a:spLocks noChangeShapeType="1"/>
            </p:cNvSpPr>
            <p:nvPr/>
          </p:nvSpPr>
          <p:spPr bwMode="auto">
            <a:xfrm>
              <a:off x="3107" y="2840"/>
              <a:ext cx="635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114"/>
            <p:cNvSpPr>
              <a:spLocks noChangeShapeType="1"/>
            </p:cNvSpPr>
            <p:nvPr/>
          </p:nvSpPr>
          <p:spPr bwMode="auto">
            <a:xfrm>
              <a:off x="3107" y="2614"/>
              <a:ext cx="635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115"/>
            <p:cNvSpPr>
              <a:spLocks noChangeShapeType="1"/>
            </p:cNvSpPr>
            <p:nvPr/>
          </p:nvSpPr>
          <p:spPr bwMode="auto">
            <a:xfrm>
              <a:off x="3107" y="2478"/>
              <a:ext cx="635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116"/>
            <p:cNvSpPr>
              <a:spLocks noChangeShapeType="1"/>
            </p:cNvSpPr>
            <p:nvPr/>
          </p:nvSpPr>
          <p:spPr bwMode="auto">
            <a:xfrm>
              <a:off x="3107" y="2341"/>
              <a:ext cx="635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117"/>
            <p:cNvSpPr>
              <a:spLocks noChangeShapeType="1"/>
            </p:cNvSpPr>
            <p:nvPr/>
          </p:nvSpPr>
          <p:spPr bwMode="auto">
            <a:xfrm>
              <a:off x="3107" y="2069"/>
              <a:ext cx="635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118"/>
            <p:cNvSpPr>
              <a:spLocks noChangeShapeType="1"/>
            </p:cNvSpPr>
            <p:nvPr/>
          </p:nvSpPr>
          <p:spPr bwMode="auto">
            <a:xfrm>
              <a:off x="3107" y="1979"/>
              <a:ext cx="635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119"/>
            <p:cNvSpPr>
              <a:spLocks noChangeShapeType="1"/>
            </p:cNvSpPr>
            <p:nvPr/>
          </p:nvSpPr>
          <p:spPr bwMode="auto">
            <a:xfrm>
              <a:off x="3107" y="1888"/>
              <a:ext cx="635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120"/>
            <p:cNvSpPr>
              <a:spLocks noChangeShapeType="1"/>
            </p:cNvSpPr>
            <p:nvPr/>
          </p:nvSpPr>
          <p:spPr bwMode="auto">
            <a:xfrm>
              <a:off x="3107" y="1706"/>
              <a:ext cx="635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121"/>
            <p:cNvSpPr>
              <a:spLocks noChangeShapeType="1"/>
            </p:cNvSpPr>
            <p:nvPr/>
          </p:nvSpPr>
          <p:spPr bwMode="auto">
            <a:xfrm>
              <a:off x="3107" y="1616"/>
              <a:ext cx="635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Line 122"/>
            <p:cNvSpPr>
              <a:spLocks noChangeShapeType="1"/>
            </p:cNvSpPr>
            <p:nvPr/>
          </p:nvSpPr>
          <p:spPr bwMode="auto">
            <a:xfrm>
              <a:off x="3107" y="1525"/>
              <a:ext cx="635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ne 123"/>
            <p:cNvSpPr>
              <a:spLocks noChangeShapeType="1"/>
            </p:cNvSpPr>
            <p:nvPr/>
          </p:nvSpPr>
          <p:spPr bwMode="auto">
            <a:xfrm flipH="1">
              <a:off x="2608" y="3838"/>
              <a:ext cx="454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124"/>
            <p:cNvSpPr>
              <a:spLocks noChangeShapeType="1"/>
            </p:cNvSpPr>
            <p:nvPr/>
          </p:nvSpPr>
          <p:spPr bwMode="auto">
            <a:xfrm flipH="1" flipV="1">
              <a:off x="2608" y="3430"/>
              <a:ext cx="499" cy="136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125"/>
            <p:cNvSpPr>
              <a:spLocks noChangeShapeType="1"/>
            </p:cNvSpPr>
            <p:nvPr/>
          </p:nvSpPr>
          <p:spPr bwMode="auto">
            <a:xfrm flipH="1" flipV="1">
              <a:off x="2608" y="3022"/>
              <a:ext cx="499" cy="272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126"/>
            <p:cNvSpPr>
              <a:spLocks noChangeShapeType="1"/>
            </p:cNvSpPr>
            <p:nvPr/>
          </p:nvSpPr>
          <p:spPr bwMode="auto">
            <a:xfrm flipH="1" flipV="1">
              <a:off x="2608" y="3022"/>
              <a:ext cx="499" cy="18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127"/>
            <p:cNvSpPr>
              <a:spLocks noChangeShapeType="1"/>
            </p:cNvSpPr>
            <p:nvPr/>
          </p:nvSpPr>
          <p:spPr bwMode="auto">
            <a:xfrm flipH="1" flipV="1">
              <a:off x="2608" y="2614"/>
              <a:ext cx="499" cy="362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128"/>
            <p:cNvSpPr>
              <a:spLocks noChangeShapeType="1"/>
            </p:cNvSpPr>
            <p:nvPr/>
          </p:nvSpPr>
          <p:spPr bwMode="auto">
            <a:xfrm flipH="1" flipV="1">
              <a:off x="2608" y="2614"/>
              <a:ext cx="499" cy="226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129"/>
            <p:cNvSpPr>
              <a:spLocks noChangeShapeType="1"/>
            </p:cNvSpPr>
            <p:nvPr/>
          </p:nvSpPr>
          <p:spPr bwMode="auto">
            <a:xfrm flipH="1" flipV="1">
              <a:off x="2608" y="2614"/>
              <a:ext cx="499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130"/>
            <p:cNvSpPr>
              <a:spLocks noChangeShapeType="1"/>
            </p:cNvSpPr>
            <p:nvPr/>
          </p:nvSpPr>
          <p:spPr bwMode="auto">
            <a:xfrm flipH="1" flipV="1">
              <a:off x="2608" y="2205"/>
              <a:ext cx="499" cy="273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131"/>
            <p:cNvSpPr>
              <a:spLocks noChangeShapeType="1"/>
            </p:cNvSpPr>
            <p:nvPr/>
          </p:nvSpPr>
          <p:spPr bwMode="auto">
            <a:xfrm flipH="1" flipV="1">
              <a:off x="2608" y="2205"/>
              <a:ext cx="499" cy="273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132"/>
            <p:cNvSpPr>
              <a:spLocks noChangeShapeType="1"/>
            </p:cNvSpPr>
            <p:nvPr/>
          </p:nvSpPr>
          <p:spPr bwMode="auto">
            <a:xfrm flipH="1" flipV="1">
              <a:off x="2608" y="2205"/>
              <a:ext cx="499" cy="136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Line 133"/>
            <p:cNvSpPr>
              <a:spLocks noChangeShapeType="1"/>
            </p:cNvSpPr>
            <p:nvPr/>
          </p:nvSpPr>
          <p:spPr bwMode="auto">
            <a:xfrm flipH="1" flipV="1">
              <a:off x="2608" y="1797"/>
              <a:ext cx="499" cy="272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134"/>
            <p:cNvSpPr>
              <a:spLocks noChangeShapeType="1"/>
            </p:cNvSpPr>
            <p:nvPr/>
          </p:nvSpPr>
          <p:spPr bwMode="auto">
            <a:xfrm flipH="1" flipV="1">
              <a:off x="2608" y="1797"/>
              <a:ext cx="499" cy="182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Line 135"/>
            <p:cNvSpPr>
              <a:spLocks noChangeShapeType="1"/>
            </p:cNvSpPr>
            <p:nvPr/>
          </p:nvSpPr>
          <p:spPr bwMode="auto">
            <a:xfrm flipH="1" flipV="1">
              <a:off x="2608" y="1797"/>
              <a:ext cx="499" cy="9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Line 136"/>
            <p:cNvSpPr>
              <a:spLocks noChangeShapeType="1"/>
            </p:cNvSpPr>
            <p:nvPr/>
          </p:nvSpPr>
          <p:spPr bwMode="auto">
            <a:xfrm flipH="1" flipV="1">
              <a:off x="2608" y="1389"/>
              <a:ext cx="499" cy="317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Line 137"/>
            <p:cNvSpPr>
              <a:spLocks noChangeShapeType="1"/>
            </p:cNvSpPr>
            <p:nvPr/>
          </p:nvSpPr>
          <p:spPr bwMode="auto">
            <a:xfrm flipH="1" flipV="1">
              <a:off x="2608" y="1389"/>
              <a:ext cx="499" cy="227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Line 138"/>
            <p:cNvSpPr>
              <a:spLocks noChangeShapeType="1"/>
            </p:cNvSpPr>
            <p:nvPr/>
          </p:nvSpPr>
          <p:spPr bwMode="auto">
            <a:xfrm flipH="1" flipV="1">
              <a:off x="2608" y="1389"/>
              <a:ext cx="499" cy="136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Text Box 139"/>
            <p:cNvSpPr txBox="1">
              <a:spLocks noChangeArrowheads="1"/>
            </p:cNvSpPr>
            <p:nvPr/>
          </p:nvSpPr>
          <p:spPr bwMode="auto">
            <a:xfrm>
              <a:off x="3288" y="3671"/>
              <a:ext cx="217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200">
                  <a:solidFill>
                    <a:srgbClr val="000000"/>
                  </a:solidFill>
                  <a:cs typeface="Arial" charset="0"/>
                </a:rPr>
                <a:t>1s</a:t>
              </a:r>
            </a:p>
          </p:txBody>
        </p:sp>
        <p:sp>
          <p:nvSpPr>
            <p:cNvPr id="65" name="Text Box 140"/>
            <p:cNvSpPr txBox="1">
              <a:spLocks noChangeArrowheads="1"/>
            </p:cNvSpPr>
            <p:nvPr/>
          </p:nvSpPr>
          <p:spPr bwMode="auto">
            <a:xfrm>
              <a:off x="3288" y="3399"/>
              <a:ext cx="22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200">
                  <a:solidFill>
                    <a:srgbClr val="000000"/>
                  </a:solidFill>
                  <a:cs typeface="Arial" charset="0"/>
                </a:rPr>
                <a:t>1p</a:t>
              </a:r>
            </a:p>
          </p:txBody>
        </p:sp>
        <p:sp>
          <p:nvSpPr>
            <p:cNvPr id="66" name="Text Box 141"/>
            <p:cNvSpPr txBox="1">
              <a:spLocks noChangeArrowheads="1"/>
            </p:cNvSpPr>
            <p:nvPr/>
          </p:nvSpPr>
          <p:spPr bwMode="auto">
            <a:xfrm>
              <a:off x="3288" y="3172"/>
              <a:ext cx="22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200">
                  <a:solidFill>
                    <a:srgbClr val="000000"/>
                  </a:solidFill>
                  <a:cs typeface="Arial" charset="0"/>
                </a:rPr>
                <a:t>1d</a:t>
              </a:r>
            </a:p>
          </p:txBody>
        </p:sp>
        <p:sp>
          <p:nvSpPr>
            <p:cNvPr id="67" name="Text Box 142"/>
            <p:cNvSpPr txBox="1">
              <a:spLocks noChangeArrowheads="1"/>
            </p:cNvSpPr>
            <p:nvPr/>
          </p:nvSpPr>
          <p:spPr bwMode="auto">
            <a:xfrm>
              <a:off x="3288" y="3036"/>
              <a:ext cx="217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200">
                  <a:solidFill>
                    <a:srgbClr val="000000"/>
                  </a:solidFill>
                  <a:cs typeface="Arial" charset="0"/>
                </a:rPr>
                <a:t>2s</a:t>
              </a:r>
            </a:p>
          </p:txBody>
        </p:sp>
        <p:sp>
          <p:nvSpPr>
            <p:cNvPr id="68" name="Text Box 143"/>
            <p:cNvSpPr txBox="1">
              <a:spLocks noChangeArrowheads="1"/>
            </p:cNvSpPr>
            <p:nvPr/>
          </p:nvSpPr>
          <p:spPr bwMode="auto">
            <a:xfrm>
              <a:off x="3288" y="2492"/>
              <a:ext cx="22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200">
                  <a:solidFill>
                    <a:srgbClr val="000000"/>
                  </a:solidFill>
                  <a:cs typeface="Arial" charset="0"/>
                </a:rPr>
                <a:t>1g</a:t>
              </a:r>
            </a:p>
          </p:txBody>
        </p:sp>
        <p:sp>
          <p:nvSpPr>
            <p:cNvPr id="69" name="Text Box 144"/>
            <p:cNvSpPr txBox="1">
              <a:spLocks noChangeArrowheads="1"/>
            </p:cNvSpPr>
            <p:nvPr/>
          </p:nvSpPr>
          <p:spPr bwMode="auto">
            <a:xfrm>
              <a:off x="3288" y="2673"/>
              <a:ext cx="22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200">
                  <a:solidFill>
                    <a:srgbClr val="000000"/>
                  </a:solidFill>
                  <a:cs typeface="Arial" charset="0"/>
                </a:rPr>
                <a:t>2p</a:t>
              </a:r>
            </a:p>
          </p:txBody>
        </p:sp>
        <p:sp>
          <p:nvSpPr>
            <p:cNvPr id="70" name="Text Box 145"/>
            <p:cNvSpPr txBox="1">
              <a:spLocks noChangeArrowheads="1"/>
            </p:cNvSpPr>
            <p:nvPr/>
          </p:nvSpPr>
          <p:spPr bwMode="auto">
            <a:xfrm>
              <a:off x="3288" y="2355"/>
              <a:ext cx="22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200">
                  <a:solidFill>
                    <a:srgbClr val="000000"/>
                  </a:solidFill>
                  <a:cs typeface="Arial" charset="0"/>
                </a:rPr>
                <a:t>2d</a:t>
              </a:r>
            </a:p>
          </p:txBody>
        </p:sp>
        <p:sp>
          <p:nvSpPr>
            <p:cNvPr id="71" name="Text Box 146"/>
            <p:cNvSpPr txBox="1">
              <a:spLocks noChangeArrowheads="1"/>
            </p:cNvSpPr>
            <p:nvPr/>
          </p:nvSpPr>
          <p:spPr bwMode="auto">
            <a:xfrm>
              <a:off x="3205" y="2219"/>
              <a:ext cx="354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200">
                  <a:solidFill>
                    <a:srgbClr val="000000"/>
                  </a:solidFill>
                  <a:cs typeface="Arial" charset="0"/>
                </a:rPr>
                <a:t>1h/3s</a:t>
              </a:r>
            </a:p>
          </p:txBody>
        </p:sp>
        <p:sp>
          <p:nvSpPr>
            <p:cNvPr id="72" name="Text Box 147"/>
            <p:cNvSpPr txBox="1">
              <a:spLocks noChangeArrowheads="1"/>
            </p:cNvSpPr>
            <p:nvPr/>
          </p:nvSpPr>
          <p:spPr bwMode="auto">
            <a:xfrm>
              <a:off x="3288" y="1947"/>
              <a:ext cx="19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200">
                  <a:solidFill>
                    <a:srgbClr val="000000"/>
                  </a:solidFill>
                  <a:cs typeface="Arial" charset="0"/>
                </a:rPr>
                <a:t>2f</a:t>
              </a:r>
            </a:p>
          </p:txBody>
        </p:sp>
        <p:sp>
          <p:nvSpPr>
            <p:cNvPr id="73" name="Text Box 148"/>
            <p:cNvSpPr txBox="1">
              <a:spLocks noChangeArrowheads="1"/>
            </p:cNvSpPr>
            <p:nvPr/>
          </p:nvSpPr>
          <p:spPr bwMode="auto">
            <a:xfrm>
              <a:off x="3288" y="1856"/>
              <a:ext cx="19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200">
                  <a:solidFill>
                    <a:srgbClr val="000000"/>
                  </a:solidFill>
                  <a:cs typeface="Arial" charset="0"/>
                </a:rPr>
                <a:t>1i</a:t>
              </a:r>
            </a:p>
          </p:txBody>
        </p:sp>
        <p:sp>
          <p:nvSpPr>
            <p:cNvPr id="74" name="Text Box 149"/>
            <p:cNvSpPr txBox="1">
              <a:spLocks noChangeArrowheads="1"/>
            </p:cNvSpPr>
            <p:nvPr/>
          </p:nvSpPr>
          <p:spPr bwMode="auto">
            <a:xfrm>
              <a:off x="3288" y="1766"/>
              <a:ext cx="22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200">
                  <a:solidFill>
                    <a:srgbClr val="000000"/>
                  </a:solidFill>
                  <a:cs typeface="Arial" charset="0"/>
                </a:rPr>
                <a:t>3p</a:t>
              </a:r>
            </a:p>
          </p:txBody>
        </p:sp>
        <p:sp>
          <p:nvSpPr>
            <p:cNvPr id="75" name="Text Box 150"/>
            <p:cNvSpPr txBox="1">
              <a:spLocks noChangeArrowheads="1"/>
            </p:cNvSpPr>
            <p:nvPr/>
          </p:nvSpPr>
          <p:spPr bwMode="auto">
            <a:xfrm>
              <a:off x="3288" y="1584"/>
              <a:ext cx="22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200">
                  <a:solidFill>
                    <a:srgbClr val="000000"/>
                  </a:solidFill>
                  <a:cs typeface="Arial" charset="0"/>
                </a:rPr>
                <a:t>2g</a:t>
              </a:r>
            </a:p>
          </p:txBody>
        </p:sp>
        <p:sp>
          <p:nvSpPr>
            <p:cNvPr id="76" name="Text Box 151"/>
            <p:cNvSpPr txBox="1">
              <a:spLocks noChangeArrowheads="1"/>
            </p:cNvSpPr>
            <p:nvPr/>
          </p:nvSpPr>
          <p:spPr bwMode="auto">
            <a:xfrm>
              <a:off x="3288" y="1494"/>
              <a:ext cx="22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200">
                  <a:solidFill>
                    <a:srgbClr val="000000"/>
                  </a:solidFill>
                  <a:cs typeface="Arial" charset="0"/>
                </a:rPr>
                <a:t>3d</a:t>
              </a:r>
            </a:p>
          </p:txBody>
        </p:sp>
        <p:sp>
          <p:nvSpPr>
            <p:cNvPr id="77" name="Text Box 152"/>
            <p:cNvSpPr txBox="1">
              <a:spLocks noChangeArrowheads="1"/>
            </p:cNvSpPr>
            <p:nvPr/>
          </p:nvSpPr>
          <p:spPr bwMode="auto">
            <a:xfrm>
              <a:off x="3288" y="1392"/>
              <a:ext cx="217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200">
                  <a:solidFill>
                    <a:srgbClr val="000000"/>
                  </a:solidFill>
                  <a:cs typeface="Arial" charset="0"/>
                </a:rPr>
                <a:t>4s</a:t>
              </a:r>
            </a:p>
          </p:txBody>
        </p:sp>
        <p:sp>
          <p:nvSpPr>
            <p:cNvPr id="78" name="Text Box 153"/>
            <p:cNvSpPr txBox="1">
              <a:spLocks noChangeArrowheads="1"/>
            </p:cNvSpPr>
            <p:nvPr/>
          </p:nvSpPr>
          <p:spPr bwMode="auto">
            <a:xfrm>
              <a:off x="3288" y="2809"/>
              <a:ext cx="22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200">
                  <a:solidFill>
                    <a:srgbClr val="000000"/>
                  </a:solidFill>
                  <a:cs typeface="Arial" charset="0"/>
                </a:rPr>
                <a:t>1d</a:t>
              </a:r>
            </a:p>
          </p:txBody>
        </p:sp>
      </p:grpSp>
      <p:grpSp>
        <p:nvGrpSpPr>
          <p:cNvPr id="103" name="Group 362"/>
          <p:cNvGrpSpPr>
            <a:grpSpLocks/>
          </p:cNvGrpSpPr>
          <p:nvPr/>
        </p:nvGrpSpPr>
        <p:grpSpPr bwMode="auto">
          <a:xfrm>
            <a:off x="7464426" y="2133601"/>
            <a:ext cx="2519363" cy="4087813"/>
            <a:chOff x="3742" y="1344"/>
            <a:chExt cx="1587" cy="2575"/>
          </a:xfrm>
        </p:grpSpPr>
        <p:sp>
          <p:nvSpPr>
            <p:cNvPr id="104" name="Line 363"/>
            <p:cNvSpPr>
              <a:spLocks noChangeShapeType="1"/>
            </p:cNvSpPr>
            <p:nvPr/>
          </p:nvSpPr>
          <p:spPr bwMode="auto">
            <a:xfrm>
              <a:off x="4241" y="3838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Line 364"/>
            <p:cNvSpPr>
              <a:spLocks noChangeShapeType="1"/>
            </p:cNvSpPr>
            <p:nvPr/>
          </p:nvSpPr>
          <p:spPr bwMode="auto">
            <a:xfrm>
              <a:off x="4241" y="3612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Line 365"/>
            <p:cNvSpPr>
              <a:spLocks noChangeShapeType="1"/>
            </p:cNvSpPr>
            <p:nvPr/>
          </p:nvSpPr>
          <p:spPr bwMode="auto">
            <a:xfrm>
              <a:off x="4241" y="3566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Line 366"/>
            <p:cNvSpPr>
              <a:spLocks noChangeShapeType="1"/>
            </p:cNvSpPr>
            <p:nvPr/>
          </p:nvSpPr>
          <p:spPr bwMode="auto">
            <a:xfrm>
              <a:off x="4241" y="3385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Line 367"/>
            <p:cNvSpPr>
              <a:spLocks noChangeShapeType="1"/>
            </p:cNvSpPr>
            <p:nvPr/>
          </p:nvSpPr>
          <p:spPr bwMode="auto">
            <a:xfrm>
              <a:off x="4241" y="3294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Line 368"/>
            <p:cNvSpPr>
              <a:spLocks noChangeShapeType="1"/>
            </p:cNvSpPr>
            <p:nvPr/>
          </p:nvSpPr>
          <p:spPr bwMode="auto">
            <a:xfrm>
              <a:off x="4241" y="3203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Line 369"/>
            <p:cNvSpPr>
              <a:spLocks noChangeShapeType="1"/>
            </p:cNvSpPr>
            <p:nvPr/>
          </p:nvSpPr>
          <p:spPr bwMode="auto">
            <a:xfrm>
              <a:off x="4241" y="3067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Line 370"/>
            <p:cNvSpPr>
              <a:spLocks noChangeShapeType="1"/>
            </p:cNvSpPr>
            <p:nvPr/>
          </p:nvSpPr>
          <p:spPr bwMode="auto">
            <a:xfrm>
              <a:off x="4241" y="2931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Line 371"/>
            <p:cNvSpPr>
              <a:spLocks noChangeShapeType="1"/>
            </p:cNvSpPr>
            <p:nvPr/>
          </p:nvSpPr>
          <p:spPr bwMode="auto">
            <a:xfrm>
              <a:off x="4241" y="2886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Line 372"/>
            <p:cNvSpPr>
              <a:spLocks noChangeShapeType="1"/>
            </p:cNvSpPr>
            <p:nvPr/>
          </p:nvSpPr>
          <p:spPr bwMode="auto">
            <a:xfrm>
              <a:off x="4241" y="2840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Line 373"/>
            <p:cNvSpPr>
              <a:spLocks noChangeShapeType="1"/>
            </p:cNvSpPr>
            <p:nvPr/>
          </p:nvSpPr>
          <p:spPr bwMode="auto">
            <a:xfrm>
              <a:off x="4241" y="2795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Line 374"/>
            <p:cNvSpPr>
              <a:spLocks noChangeShapeType="1"/>
            </p:cNvSpPr>
            <p:nvPr/>
          </p:nvSpPr>
          <p:spPr bwMode="auto">
            <a:xfrm>
              <a:off x="4241" y="2614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Line 375"/>
            <p:cNvSpPr>
              <a:spLocks noChangeShapeType="1"/>
            </p:cNvSpPr>
            <p:nvPr/>
          </p:nvSpPr>
          <p:spPr bwMode="auto">
            <a:xfrm>
              <a:off x="4241" y="2568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Line 376"/>
            <p:cNvSpPr>
              <a:spLocks noChangeShapeType="1"/>
            </p:cNvSpPr>
            <p:nvPr/>
          </p:nvSpPr>
          <p:spPr bwMode="auto">
            <a:xfrm>
              <a:off x="4241" y="2478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Line 377"/>
            <p:cNvSpPr>
              <a:spLocks noChangeShapeType="1"/>
            </p:cNvSpPr>
            <p:nvPr/>
          </p:nvSpPr>
          <p:spPr bwMode="auto">
            <a:xfrm>
              <a:off x="4241" y="2445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Line 378"/>
            <p:cNvSpPr>
              <a:spLocks noChangeShapeType="1"/>
            </p:cNvSpPr>
            <p:nvPr/>
          </p:nvSpPr>
          <p:spPr bwMode="auto">
            <a:xfrm>
              <a:off x="4241" y="2432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Line 379"/>
            <p:cNvSpPr>
              <a:spLocks noChangeShapeType="1"/>
            </p:cNvSpPr>
            <p:nvPr/>
          </p:nvSpPr>
          <p:spPr bwMode="auto">
            <a:xfrm>
              <a:off x="4241" y="2185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Line 380"/>
            <p:cNvSpPr>
              <a:spLocks noChangeShapeType="1"/>
            </p:cNvSpPr>
            <p:nvPr/>
          </p:nvSpPr>
          <p:spPr bwMode="auto">
            <a:xfrm>
              <a:off x="4241" y="2224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Line 381"/>
            <p:cNvSpPr>
              <a:spLocks noChangeShapeType="1"/>
            </p:cNvSpPr>
            <p:nvPr/>
          </p:nvSpPr>
          <p:spPr bwMode="auto">
            <a:xfrm>
              <a:off x="4241" y="2115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Line 382"/>
            <p:cNvSpPr>
              <a:spLocks noChangeShapeType="1"/>
            </p:cNvSpPr>
            <p:nvPr/>
          </p:nvSpPr>
          <p:spPr bwMode="auto">
            <a:xfrm>
              <a:off x="4241" y="2069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Line 383"/>
            <p:cNvSpPr>
              <a:spLocks noChangeShapeType="1"/>
            </p:cNvSpPr>
            <p:nvPr/>
          </p:nvSpPr>
          <p:spPr bwMode="auto">
            <a:xfrm>
              <a:off x="4241" y="2049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Line 384"/>
            <p:cNvSpPr>
              <a:spLocks noChangeShapeType="1"/>
            </p:cNvSpPr>
            <p:nvPr/>
          </p:nvSpPr>
          <p:spPr bwMode="auto">
            <a:xfrm>
              <a:off x="4241" y="2024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Line 385"/>
            <p:cNvSpPr>
              <a:spLocks noChangeShapeType="1"/>
            </p:cNvSpPr>
            <p:nvPr/>
          </p:nvSpPr>
          <p:spPr bwMode="auto">
            <a:xfrm>
              <a:off x="4241" y="1842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Line 386"/>
            <p:cNvSpPr>
              <a:spLocks noChangeShapeType="1"/>
            </p:cNvSpPr>
            <p:nvPr/>
          </p:nvSpPr>
          <p:spPr bwMode="auto">
            <a:xfrm>
              <a:off x="4241" y="1797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Line 387"/>
            <p:cNvSpPr>
              <a:spLocks noChangeShapeType="1"/>
            </p:cNvSpPr>
            <p:nvPr/>
          </p:nvSpPr>
          <p:spPr bwMode="auto">
            <a:xfrm>
              <a:off x="4241" y="1706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Line 388"/>
            <p:cNvSpPr>
              <a:spLocks noChangeShapeType="1"/>
            </p:cNvSpPr>
            <p:nvPr/>
          </p:nvSpPr>
          <p:spPr bwMode="auto">
            <a:xfrm>
              <a:off x="4241" y="1642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Line 389"/>
            <p:cNvSpPr>
              <a:spLocks noChangeShapeType="1"/>
            </p:cNvSpPr>
            <p:nvPr/>
          </p:nvSpPr>
          <p:spPr bwMode="auto">
            <a:xfrm>
              <a:off x="4241" y="1616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Line 390"/>
            <p:cNvSpPr>
              <a:spLocks noChangeShapeType="1"/>
            </p:cNvSpPr>
            <p:nvPr/>
          </p:nvSpPr>
          <p:spPr bwMode="auto">
            <a:xfrm>
              <a:off x="4241" y="1589"/>
              <a:ext cx="63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Text Box 391"/>
            <p:cNvSpPr txBox="1">
              <a:spLocks noChangeArrowheads="1"/>
            </p:cNvSpPr>
            <p:nvPr/>
          </p:nvSpPr>
          <p:spPr bwMode="auto">
            <a:xfrm>
              <a:off x="4967" y="3764"/>
              <a:ext cx="313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1s1/2</a:t>
              </a:r>
            </a:p>
          </p:txBody>
        </p:sp>
        <p:sp>
          <p:nvSpPr>
            <p:cNvPr id="133" name="Text Box 392"/>
            <p:cNvSpPr txBox="1">
              <a:spLocks noChangeArrowheads="1"/>
            </p:cNvSpPr>
            <p:nvPr/>
          </p:nvSpPr>
          <p:spPr bwMode="auto">
            <a:xfrm>
              <a:off x="4967" y="3446"/>
              <a:ext cx="319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1p1/2</a:t>
              </a:r>
            </a:p>
          </p:txBody>
        </p:sp>
        <p:sp>
          <p:nvSpPr>
            <p:cNvPr id="134" name="Text Box 393"/>
            <p:cNvSpPr txBox="1">
              <a:spLocks noChangeArrowheads="1"/>
            </p:cNvSpPr>
            <p:nvPr/>
          </p:nvSpPr>
          <p:spPr bwMode="auto">
            <a:xfrm>
              <a:off x="4967" y="3537"/>
              <a:ext cx="319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1p3/2</a:t>
              </a:r>
            </a:p>
          </p:txBody>
        </p:sp>
        <p:sp>
          <p:nvSpPr>
            <p:cNvPr id="135" name="Text Box 394"/>
            <p:cNvSpPr txBox="1">
              <a:spLocks noChangeArrowheads="1"/>
            </p:cNvSpPr>
            <p:nvPr/>
          </p:nvSpPr>
          <p:spPr bwMode="auto">
            <a:xfrm>
              <a:off x="4967" y="3310"/>
              <a:ext cx="319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1d5/2</a:t>
              </a:r>
            </a:p>
          </p:txBody>
        </p:sp>
        <p:sp>
          <p:nvSpPr>
            <p:cNvPr id="136" name="Text Box 395"/>
            <p:cNvSpPr txBox="1">
              <a:spLocks noChangeArrowheads="1"/>
            </p:cNvSpPr>
            <p:nvPr/>
          </p:nvSpPr>
          <p:spPr bwMode="auto">
            <a:xfrm>
              <a:off x="4967" y="3219"/>
              <a:ext cx="319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1d3/2</a:t>
              </a:r>
            </a:p>
          </p:txBody>
        </p:sp>
        <p:sp>
          <p:nvSpPr>
            <p:cNvPr id="137" name="Text Box 396"/>
            <p:cNvSpPr txBox="1">
              <a:spLocks noChangeArrowheads="1"/>
            </p:cNvSpPr>
            <p:nvPr/>
          </p:nvSpPr>
          <p:spPr bwMode="auto">
            <a:xfrm>
              <a:off x="4967" y="3129"/>
              <a:ext cx="31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2g1/2</a:t>
              </a:r>
            </a:p>
          </p:txBody>
        </p:sp>
        <p:sp>
          <p:nvSpPr>
            <p:cNvPr id="138" name="Text Box 397"/>
            <p:cNvSpPr txBox="1">
              <a:spLocks noChangeArrowheads="1"/>
            </p:cNvSpPr>
            <p:nvPr/>
          </p:nvSpPr>
          <p:spPr bwMode="auto">
            <a:xfrm>
              <a:off x="4967" y="3001"/>
              <a:ext cx="298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1f7/2</a:t>
              </a:r>
            </a:p>
          </p:txBody>
        </p:sp>
        <p:sp>
          <p:nvSpPr>
            <p:cNvPr id="139" name="Text Box 398"/>
            <p:cNvSpPr txBox="1">
              <a:spLocks noChangeArrowheads="1"/>
            </p:cNvSpPr>
            <p:nvPr/>
          </p:nvSpPr>
          <p:spPr bwMode="auto">
            <a:xfrm>
              <a:off x="4967" y="2902"/>
              <a:ext cx="298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1f5/2</a:t>
              </a:r>
            </a:p>
          </p:txBody>
        </p:sp>
        <p:sp>
          <p:nvSpPr>
            <p:cNvPr id="140" name="Text Box 399"/>
            <p:cNvSpPr txBox="1">
              <a:spLocks noChangeArrowheads="1"/>
            </p:cNvSpPr>
            <p:nvPr/>
          </p:nvSpPr>
          <p:spPr bwMode="auto">
            <a:xfrm>
              <a:off x="4967" y="2819"/>
              <a:ext cx="319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3p3/2</a:t>
              </a:r>
            </a:p>
          </p:txBody>
        </p:sp>
        <p:sp>
          <p:nvSpPr>
            <p:cNvPr id="141" name="Text Box 400"/>
            <p:cNvSpPr txBox="1">
              <a:spLocks noChangeArrowheads="1"/>
            </p:cNvSpPr>
            <p:nvPr/>
          </p:nvSpPr>
          <p:spPr bwMode="auto">
            <a:xfrm>
              <a:off x="4967" y="2766"/>
              <a:ext cx="319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2p1/2</a:t>
              </a:r>
            </a:p>
          </p:txBody>
        </p:sp>
        <p:sp>
          <p:nvSpPr>
            <p:cNvPr id="142" name="Text Box 401"/>
            <p:cNvSpPr txBox="1">
              <a:spLocks noChangeArrowheads="1"/>
            </p:cNvSpPr>
            <p:nvPr/>
          </p:nvSpPr>
          <p:spPr bwMode="auto">
            <a:xfrm>
              <a:off x="4967" y="2675"/>
              <a:ext cx="31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1g9/2</a:t>
              </a:r>
            </a:p>
          </p:txBody>
        </p:sp>
        <p:sp>
          <p:nvSpPr>
            <p:cNvPr id="143" name="Text Box 402"/>
            <p:cNvSpPr txBox="1">
              <a:spLocks noChangeArrowheads="1"/>
            </p:cNvSpPr>
            <p:nvPr/>
          </p:nvSpPr>
          <p:spPr bwMode="auto">
            <a:xfrm>
              <a:off x="4967" y="2584"/>
              <a:ext cx="31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1g7/2</a:t>
              </a:r>
            </a:p>
          </p:txBody>
        </p:sp>
        <p:sp>
          <p:nvSpPr>
            <p:cNvPr id="144" name="Text Box 403"/>
            <p:cNvSpPr txBox="1">
              <a:spLocks noChangeArrowheads="1"/>
            </p:cNvSpPr>
            <p:nvPr/>
          </p:nvSpPr>
          <p:spPr bwMode="auto">
            <a:xfrm>
              <a:off x="4967" y="2502"/>
              <a:ext cx="319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2d5/2</a:t>
              </a:r>
            </a:p>
          </p:txBody>
        </p:sp>
        <p:sp>
          <p:nvSpPr>
            <p:cNvPr id="145" name="Text Box 404"/>
            <p:cNvSpPr txBox="1">
              <a:spLocks noChangeArrowheads="1"/>
            </p:cNvSpPr>
            <p:nvPr/>
          </p:nvSpPr>
          <p:spPr bwMode="auto">
            <a:xfrm>
              <a:off x="4967" y="2448"/>
              <a:ext cx="319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2d1/2</a:t>
              </a:r>
            </a:p>
          </p:txBody>
        </p:sp>
        <p:sp>
          <p:nvSpPr>
            <p:cNvPr id="146" name="Text Box 405"/>
            <p:cNvSpPr txBox="1">
              <a:spLocks noChangeArrowheads="1"/>
            </p:cNvSpPr>
            <p:nvPr/>
          </p:nvSpPr>
          <p:spPr bwMode="auto">
            <a:xfrm>
              <a:off x="4967" y="2366"/>
              <a:ext cx="362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1h11/2</a:t>
              </a:r>
            </a:p>
          </p:txBody>
        </p:sp>
        <p:sp>
          <p:nvSpPr>
            <p:cNvPr id="147" name="Text Box 406"/>
            <p:cNvSpPr txBox="1">
              <a:spLocks noChangeArrowheads="1"/>
            </p:cNvSpPr>
            <p:nvPr/>
          </p:nvSpPr>
          <p:spPr bwMode="auto">
            <a:xfrm>
              <a:off x="4967" y="2312"/>
              <a:ext cx="313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3s1/2</a:t>
              </a:r>
            </a:p>
          </p:txBody>
        </p:sp>
        <p:sp>
          <p:nvSpPr>
            <p:cNvPr id="148" name="Text Box 407"/>
            <p:cNvSpPr txBox="1">
              <a:spLocks noChangeArrowheads="1"/>
            </p:cNvSpPr>
            <p:nvPr/>
          </p:nvSpPr>
          <p:spPr bwMode="auto">
            <a:xfrm>
              <a:off x="4967" y="2233"/>
              <a:ext cx="318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1h9/2</a:t>
              </a:r>
            </a:p>
          </p:txBody>
        </p:sp>
        <p:sp>
          <p:nvSpPr>
            <p:cNvPr id="149" name="Text Box 408"/>
            <p:cNvSpPr txBox="1">
              <a:spLocks noChangeArrowheads="1"/>
            </p:cNvSpPr>
            <p:nvPr/>
          </p:nvSpPr>
          <p:spPr bwMode="auto">
            <a:xfrm>
              <a:off x="4967" y="2160"/>
              <a:ext cx="298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2f7/2</a:t>
              </a:r>
            </a:p>
          </p:txBody>
        </p:sp>
        <p:sp>
          <p:nvSpPr>
            <p:cNvPr id="150" name="Text Box 409"/>
            <p:cNvSpPr txBox="1">
              <a:spLocks noChangeArrowheads="1"/>
            </p:cNvSpPr>
            <p:nvPr/>
          </p:nvSpPr>
          <p:spPr bwMode="auto">
            <a:xfrm>
              <a:off x="4967" y="2097"/>
              <a:ext cx="319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2p3/2</a:t>
              </a:r>
            </a:p>
          </p:txBody>
        </p:sp>
        <p:sp>
          <p:nvSpPr>
            <p:cNvPr id="151" name="Text Box 410"/>
            <p:cNvSpPr txBox="1">
              <a:spLocks noChangeArrowheads="1"/>
            </p:cNvSpPr>
            <p:nvPr/>
          </p:nvSpPr>
          <p:spPr bwMode="auto">
            <a:xfrm>
              <a:off x="4967" y="2024"/>
              <a:ext cx="336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1i13/2</a:t>
              </a:r>
            </a:p>
          </p:txBody>
        </p:sp>
        <p:sp>
          <p:nvSpPr>
            <p:cNvPr id="152" name="Text Box 411"/>
            <p:cNvSpPr txBox="1">
              <a:spLocks noChangeArrowheads="1"/>
            </p:cNvSpPr>
            <p:nvPr/>
          </p:nvSpPr>
          <p:spPr bwMode="auto">
            <a:xfrm>
              <a:off x="4967" y="1961"/>
              <a:ext cx="319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3p1/2</a:t>
              </a:r>
            </a:p>
          </p:txBody>
        </p:sp>
        <p:sp>
          <p:nvSpPr>
            <p:cNvPr id="153" name="Text Box 412"/>
            <p:cNvSpPr txBox="1">
              <a:spLocks noChangeArrowheads="1"/>
            </p:cNvSpPr>
            <p:nvPr/>
          </p:nvSpPr>
          <p:spPr bwMode="auto">
            <a:xfrm>
              <a:off x="4967" y="1888"/>
              <a:ext cx="298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2f5/2</a:t>
              </a:r>
            </a:p>
          </p:txBody>
        </p:sp>
        <p:sp>
          <p:nvSpPr>
            <p:cNvPr id="154" name="Text Box 413"/>
            <p:cNvSpPr txBox="1">
              <a:spLocks noChangeArrowheads="1"/>
            </p:cNvSpPr>
            <p:nvPr/>
          </p:nvSpPr>
          <p:spPr bwMode="auto">
            <a:xfrm>
              <a:off x="4967" y="1825"/>
              <a:ext cx="31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2g9/2</a:t>
              </a:r>
            </a:p>
          </p:txBody>
        </p:sp>
        <p:sp>
          <p:nvSpPr>
            <p:cNvPr id="155" name="Text Box 414"/>
            <p:cNvSpPr txBox="1">
              <a:spLocks noChangeArrowheads="1"/>
            </p:cNvSpPr>
            <p:nvPr/>
          </p:nvSpPr>
          <p:spPr bwMode="auto">
            <a:xfrm>
              <a:off x="4967" y="1734"/>
              <a:ext cx="336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1i11/2</a:t>
              </a:r>
            </a:p>
          </p:txBody>
        </p:sp>
        <p:sp>
          <p:nvSpPr>
            <p:cNvPr id="156" name="Text Box 415"/>
            <p:cNvSpPr txBox="1">
              <a:spLocks noChangeArrowheads="1"/>
            </p:cNvSpPr>
            <p:nvPr/>
          </p:nvSpPr>
          <p:spPr bwMode="auto">
            <a:xfrm>
              <a:off x="4967" y="1661"/>
              <a:ext cx="319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3d5/2</a:t>
              </a:r>
            </a:p>
          </p:txBody>
        </p:sp>
        <p:sp>
          <p:nvSpPr>
            <p:cNvPr id="157" name="Text Box 416"/>
            <p:cNvSpPr txBox="1">
              <a:spLocks noChangeArrowheads="1"/>
            </p:cNvSpPr>
            <p:nvPr/>
          </p:nvSpPr>
          <p:spPr bwMode="auto">
            <a:xfrm>
              <a:off x="4967" y="1598"/>
              <a:ext cx="31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2g7/2</a:t>
              </a:r>
            </a:p>
          </p:txBody>
        </p:sp>
        <p:sp>
          <p:nvSpPr>
            <p:cNvPr id="158" name="Text Box 417"/>
            <p:cNvSpPr txBox="1">
              <a:spLocks noChangeArrowheads="1"/>
            </p:cNvSpPr>
            <p:nvPr/>
          </p:nvSpPr>
          <p:spPr bwMode="auto">
            <a:xfrm>
              <a:off x="4967" y="1525"/>
              <a:ext cx="319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3d3/2</a:t>
              </a:r>
            </a:p>
          </p:txBody>
        </p:sp>
        <p:sp>
          <p:nvSpPr>
            <p:cNvPr id="159" name="Text Box 418"/>
            <p:cNvSpPr txBox="1">
              <a:spLocks noChangeArrowheads="1"/>
            </p:cNvSpPr>
            <p:nvPr/>
          </p:nvSpPr>
          <p:spPr bwMode="auto">
            <a:xfrm>
              <a:off x="4967" y="1462"/>
              <a:ext cx="313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1000">
                  <a:solidFill>
                    <a:srgbClr val="000000"/>
                  </a:solidFill>
                  <a:cs typeface="Arial" charset="0"/>
                </a:rPr>
                <a:t>4s1/2</a:t>
              </a:r>
            </a:p>
          </p:txBody>
        </p:sp>
        <p:sp>
          <p:nvSpPr>
            <p:cNvPr id="160" name="Text Box 419"/>
            <p:cNvSpPr txBox="1">
              <a:spLocks noChangeArrowheads="1"/>
            </p:cNvSpPr>
            <p:nvPr/>
          </p:nvSpPr>
          <p:spPr bwMode="auto">
            <a:xfrm>
              <a:off x="4513" y="361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b="1">
                  <a:solidFill>
                    <a:srgbClr val="FF0000"/>
                  </a:solidFill>
                  <a:cs typeface="Arial" charset="0"/>
                </a:rPr>
                <a:t>2</a:t>
              </a:r>
            </a:p>
          </p:txBody>
        </p:sp>
        <p:sp>
          <p:nvSpPr>
            <p:cNvPr id="161" name="Text Box 420"/>
            <p:cNvSpPr txBox="1">
              <a:spLocks noChangeArrowheads="1"/>
            </p:cNvSpPr>
            <p:nvPr/>
          </p:nvSpPr>
          <p:spPr bwMode="auto">
            <a:xfrm>
              <a:off x="4513" y="3339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b="1">
                  <a:solidFill>
                    <a:srgbClr val="FF0000"/>
                  </a:solidFill>
                  <a:cs typeface="Arial" charset="0"/>
                </a:rPr>
                <a:t>8</a:t>
              </a:r>
            </a:p>
          </p:txBody>
        </p:sp>
        <p:sp>
          <p:nvSpPr>
            <p:cNvPr id="162" name="Text Box 421"/>
            <p:cNvSpPr txBox="1">
              <a:spLocks noChangeArrowheads="1"/>
            </p:cNvSpPr>
            <p:nvPr/>
          </p:nvSpPr>
          <p:spPr bwMode="auto">
            <a:xfrm>
              <a:off x="4468" y="3022"/>
              <a:ext cx="2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b="1">
                  <a:solidFill>
                    <a:srgbClr val="FF0000"/>
                  </a:solidFill>
                  <a:cs typeface="Arial" charset="0"/>
                </a:rPr>
                <a:t>20</a:t>
              </a:r>
            </a:p>
          </p:txBody>
        </p:sp>
        <p:sp>
          <p:nvSpPr>
            <p:cNvPr id="163" name="Text Box 422"/>
            <p:cNvSpPr txBox="1">
              <a:spLocks noChangeArrowheads="1"/>
            </p:cNvSpPr>
            <p:nvPr/>
          </p:nvSpPr>
          <p:spPr bwMode="auto">
            <a:xfrm>
              <a:off x="4468" y="2886"/>
              <a:ext cx="2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b="1">
                  <a:solidFill>
                    <a:srgbClr val="FF0000"/>
                  </a:solidFill>
                  <a:cs typeface="Arial" charset="0"/>
                </a:rPr>
                <a:t>28</a:t>
              </a:r>
            </a:p>
          </p:txBody>
        </p:sp>
        <p:sp>
          <p:nvSpPr>
            <p:cNvPr id="164" name="Text Box 423"/>
            <p:cNvSpPr txBox="1">
              <a:spLocks noChangeArrowheads="1"/>
            </p:cNvSpPr>
            <p:nvPr/>
          </p:nvSpPr>
          <p:spPr bwMode="auto">
            <a:xfrm>
              <a:off x="4468" y="2568"/>
              <a:ext cx="2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b="1">
                  <a:solidFill>
                    <a:srgbClr val="FF0000"/>
                  </a:solidFill>
                  <a:cs typeface="Arial" charset="0"/>
                </a:rPr>
                <a:t>50</a:t>
              </a:r>
            </a:p>
          </p:txBody>
        </p:sp>
        <p:sp>
          <p:nvSpPr>
            <p:cNvPr id="165" name="Text Box 424"/>
            <p:cNvSpPr txBox="1">
              <a:spLocks noChangeArrowheads="1"/>
            </p:cNvSpPr>
            <p:nvPr/>
          </p:nvSpPr>
          <p:spPr bwMode="auto">
            <a:xfrm>
              <a:off x="4468" y="2205"/>
              <a:ext cx="2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b="1">
                  <a:solidFill>
                    <a:srgbClr val="FF0000"/>
                  </a:solidFill>
                  <a:cs typeface="Arial" charset="0"/>
                </a:rPr>
                <a:t>82</a:t>
              </a:r>
            </a:p>
          </p:txBody>
        </p:sp>
        <p:sp>
          <p:nvSpPr>
            <p:cNvPr id="166" name="Text Box 425"/>
            <p:cNvSpPr txBox="1">
              <a:spLocks noChangeArrowheads="1"/>
            </p:cNvSpPr>
            <p:nvPr/>
          </p:nvSpPr>
          <p:spPr bwMode="auto">
            <a:xfrm>
              <a:off x="4422" y="1797"/>
              <a:ext cx="3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b="1">
                  <a:solidFill>
                    <a:srgbClr val="FF0000"/>
                  </a:solidFill>
                  <a:cs typeface="Arial" charset="0"/>
                </a:rPr>
                <a:t>126</a:t>
              </a:r>
            </a:p>
          </p:txBody>
        </p:sp>
        <p:sp>
          <p:nvSpPr>
            <p:cNvPr id="167" name="Text Box 426"/>
            <p:cNvSpPr txBox="1">
              <a:spLocks noChangeArrowheads="1"/>
            </p:cNvSpPr>
            <p:nvPr/>
          </p:nvSpPr>
          <p:spPr bwMode="auto">
            <a:xfrm>
              <a:off x="4422" y="1344"/>
              <a:ext cx="3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b="1">
                  <a:solidFill>
                    <a:srgbClr val="FF0000"/>
                  </a:solidFill>
                  <a:cs typeface="Arial" charset="0"/>
                </a:rPr>
                <a:t>168</a:t>
              </a:r>
            </a:p>
          </p:txBody>
        </p:sp>
        <p:sp>
          <p:nvSpPr>
            <p:cNvPr id="168" name="Line 427"/>
            <p:cNvSpPr>
              <a:spLocks noChangeShapeType="1"/>
            </p:cNvSpPr>
            <p:nvPr/>
          </p:nvSpPr>
          <p:spPr bwMode="auto">
            <a:xfrm>
              <a:off x="3742" y="3838"/>
              <a:ext cx="499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Line 428"/>
            <p:cNvSpPr>
              <a:spLocks noChangeShapeType="1"/>
            </p:cNvSpPr>
            <p:nvPr/>
          </p:nvSpPr>
          <p:spPr bwMode="auto">
            <a:xfrm>
              <a:off x="3742" y="3566"/>
              <a:ext cx="499" cy="46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Line 429"/>
            <p:cNvSpPr>
              <a:spLocks noChangeShapeType="1"/>
            </p:cNvSpPr>
            <p:nvPr/>
          </p:nvSpPr>
          <p:spPr bwMode="auto">
            <a:xfrm>
              <a:off x="3742" y="3566"/>
              <a:ext cx="499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Line 430"/>
            <p:cNvSpPr>
              <a:spLocks noChangeShapeType="1"/>
            </p:cNvSpPr>
            <p:nvPr/>
          </p:nvSpPr>
          <p:spPr bwMode="auto">
            <a:xfrm>
              <a:off x="3742" y="3294"/>
              <a:ext cx="499" cy="91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2" name="Line 431"/>
            <p:cNvSpPr>
              <a:spLocks noChangeShapeType="1"/>
            </p:cNvSpPr>
            <p:nvPr/>
          </p:nvSpPr>
          <p:spPr bwMode="auto">
            <a:xfrm>
              <a:off x="3742" y="3294"/>
              <a:ext cx="499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Line 432"/>
            <p:cNvSpPr>
              <a:spLocks noChangeShapeType="1"/>
            </p:cNvSpPr>
            <p:nvPr/>
          </p:nvSpPr>
          <p:spPr bwMode="auto">
            <a:xfrm>
              <a:off x="3742" y="3203"/>
              <a:ext cx="499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Line 433"/>
            <p:cNvSpPr>
              <a:spLocks noChangeShapeType="1"/>
            </p:cNvSpPr>
            <p:nvPr/>
          </p:nvSpPr>
          <p:spPr bwMode="auto">
            <a:xfrm>
              <a:off x="3742" y="2976"/>
              <a:ext cx="499" cy="91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Line 434"/>
            <p:cNvSpPr>
              <a:spLocks noChangeShapeType="1"/>
            </p:cNvSpPr>
            <p:nvPr/>
          </p:nvSpPr>
          <p:spPr bwMode="auto">
            <a:xfrm flipV="1">
              <a:off x="3742" y="2931"/>
              <a:ext cx="499" cy="45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Line 435"/>
            <p:cNvSpPr>
              <a:spLocks noChangeShapeType="1"/>
            </p:cNvSpPr>
            <p:nvPr/>
          </p:nvSpPr>
          <p:spPr bwMode="auto">
            <a:xfrm>
              <a:off x="3742" y="2840"/>
              <a:ext cx="499" cy="46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Line 436"/>
            <p:cNvSpPr>
              <a:spLocks noChangeShapeType="1"/>
            </p:cNvSpPr>
            <p:nvPr/>
          </p:nvSpPr>
          <p:spPr bwMode="auto">
            <a:xfrm>
              <a:off x="3742" y="2840"/>
              <a:ext cx="499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Line 437"/>
            <p:cNvSpPr>
              <a:spLocks noChangeShapeType="1"/>
            </p:cNvSpPr>
            <p:nvPr/>
          </p:nvSpPr>
          <p:spPr bwMode="auto">
            <a:xfrm>
              <a:off x="3742" y="2614"/>
              <a:ext cx="499" cy="181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Line 438"/>
            <p:cNvSpPr>
              <a:spLocks noChangeShapeType="1"/>
            </p:cNvSpPr>
            <p:nvPr/>
          </p:nvSpPr>
          <p:spPr bwMode="auto">
            <a:xfrm>
              <a:off x="3742" y="2613"/>
              <a:ext cx="499" cy="1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Line 439"/>
            <p:cNvSpPr>
              <a:spLocks noChangeShapeType="1"/>
            </p:cNvSpPr>
            <p:nvPr/>
          </p:nvSpPr>
          <p:spPr bwMode="auto">
            <a:xfrm>
              <a:off x="3742" y="2478"/>
              <a:ext cx="499" cy="91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Line 440"/>
            <p:cNvSpPr>
              <a:spLocks noChangeShapeType="1"/>
            </p:cNvSpPr>
            <p:nvPr/>
          </p:nvSpPr>
          <p:spPr bwMode="auto">
            <a:xfrm>
              <a:off x="3742" y="2478"/>
              <a:ext cx="499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Line 441"/>
            <p:cNvSpPr>
              <a:spLocks noChangeShapeType="1"/>
            </p:cNvSpPr>
            <p:nvPr/>
          </p:nvSpPr>
          <p:spPr bwMode="auto">
            <a:xfrm>
              <a:off x="3742" y="2341"/>
              <a:ext cx="499" cy="116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Line 442"/>
            <p:cNvSpPr>
              <a:spLocks noChangeShapeType="1"/>
            </p:cNvSpPr>
            <p:nvPr/>
          </p:nvSpPr>
          <p:spPr bwMode="auto">
            <a:xfrm>
              <a:off x="3742" y="2341"/>
              <a:ext cx="499" cy="85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Line 443"/>
            <p:cNvSpPr>
              <a:spLocks noChangeShapeType="1"/>
            </p:cNvSpPr>
            <p:nvPr/>
          </p:nvSpPr>
          <p:spPr bwMode="auto">
            <a:xfrm flipV="1">
              <a:off x="3742" y="2216"/>
              <a:ext cx="503" cy="125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Line 444"/>
            <p:cNvSpPr>
              <a:spLocks noChangeShapeType="1"/>
            </p:cNvSpPr>
            <p:nvPr/>
          </p:nvSpPr>
          <p:spPr bwMode="auto">
            <a:xfrm>
              <a:off x="3742" y="2069"/>
              <a:ext cx="478" cy="116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Line 445"/>
            <p:cNvSpPr>
              <a:spLocks noChangeShapeType="1"/>
            </p:cNvSpPr>
            <p:nvPr/>
          </p:nvSpPr>
          <p:spPr bwMode="auto">
            <a:xfrm>
              <a:off x="3742" y="1888"/>
              <a:ext cx="490" cy="228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Line 446"/>
            <p:cNvSpPr>
              <a:spLocks noChangeShapeType="1"/>
            </p:cNvSpPr>
            <p:nvPr/>
          </p:nvSpPr>
          <p:spPr bwMode="auto">
            <a:xfrm flipV="1">
              <a:off x="3742" y="2047"/>
              <a:ext cx="499" cy="22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Line 447"/>
            <p:cNvSpPr>
              <a:spLocks noChangeShapeType="1"/>
            </p:cNvSpPr>
            <p:nvPr/>
          </p:nvSpPr>
          <p:spPr bwMode="auto">
            <a:xfrm>
              <a:off x="3742" y="1979"/>
              <a:ext cx="499" cy="91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Line 448"/>
            <p:cNvSpPr>
              <a:spLocks noChangeShapeType="1"/>
            </p:cNvSpPr>
            <p:nvPr/>
          </p:nvSpPr>
          <p:spPr bwMode="auto">
            <a:xfrm>
              <a:off x="3742" y="1706"/>
              <a:ext cx="497" cy="141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Line 449"/>
            <p:cNvSpPr>
              <a:spLocks noChangeShapeType="1"/>
            </p:cNvSpPr>
            <p:nvPr/>
          </p:nvSpPr>
          <p:spPr bwMode="auto">
            <a:xfrm flipV="1">
              <a:off x="3742" y="1800"/>
              <a:ext cx="499" cy="178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Line 450"/>
            <p:cNvSpPr>
              <a:spLocks noChangeShapeType="1"/>
            </p:cNvSpPr>
            <p:nvPr/>
          </p:nvSpPr>
          <p:spPr bwMode="auto">
            <a:xfrm>
              <a:off x="3742" y="1616"/>
              <a:ext cx="499" cy="91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Line 451"/>
            <p:cNvSpPr>
              <a:spLocks noChangeShapeType="1"/>
            </p:cNvSpPr>
            <p:nvPr/>
          </p:nvSpPr>
          <p:spPr bwMode="auto">
            <a:xfrm flipV="1">
              <a:off x="3742" y="1628"/>
              <a:ext cx="499" cy="78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Line 452"/>
            <p:cNvSpPr>
              <a:spLocks noChangeShapeType="1"/>
            </p:cNvSpPr>
            <p:nvPr/>
          </p:nvSpPr>
          <p:spPr bwMode="auto">
            <a:xfrm flipV="1">
              <a:off x="3742" y="1607"/>
              <a:ext cx="493" cy="9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Line 453"/>
            <p:cNvSpPr>
              <a:spLocks noChangeShapeType="1"/>
            </p:cNvSpPr>
            <p:nvPr/>
          </p:nvSpPr>
          <p:spPr bwMode="auto">
            <a:xfrm>
              <a:off x="3742" y="1525"/>
              <a:ext cx="499" cy="66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9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25" y="5482"/>
            <a:ext cx="1276055" cy="128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pieren 4"/>
          <p:cNvGrpSpPr/>
          <p:nvPr/>
        </p:nvGrpSpPr>
        <p:grpSpPr>
          <a:xfrm>
            <a:off x="4116001" y="1844675"/>
            <a:ext cx="1548201" cy="4372324"/>
            <a:chOff x="2592000" y="1844675"/>
            <a:chExt cx="1548201" cy="4372324"/>
          </a:xfrm>
        </p:grpSpPr>
        <p:sp>
          <p:nvSpPr>
            <p:cNvPr id="88" name="Line 156"/>
            <p:cNvSpPr>
              <a:spLocks noChangeShapeType="1"/>
            </p:cNvSpPr>
            <p:nvPr/>
          </p:nvSpPr>
          <p:spPr bwMode="auto">
            <a:xfrm>
              <a:off x="3132138" y="6092825"/>
              <a:ext cx="1008063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Line 157"/>
            <p:cNvSpPr>
              <a:spLocks noChangeShapeType="1"/>
            </p:cNvSpPr>
            <p:nvPr/>
          </p:nvSpPr>
          <p:spPr bwMode="auto">
            <a:xfrm>
              <a:off x="3132138" y="3500438"/>
              <a:ext cx="1008063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Line 158"/>
            <p:cNvSpPr>
              <a:spLocks noChangeShapeType="1"/>
            </p:cNvSpPr>
            <p:nvPr/>
          </p:nvSpPr>
          <p:spPr bwMode="auto">
            <a:xfrm>
              <a:off x="3132138" y="5445125"/>
              <a:ext cx="1008063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Line 159"/>
            <p:cNvSpPr>
              <a:spLocks noChangeShapeType="1"/>
            </p:cNvSpPr>
            <p:nvPr/>
          </p:nvSpPr>
          <p:spPr bwMode="auto">
            <a:xfrm>
              <a:off x="3132138" y="2852738"/>
              <a:ext cx="1008063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Line 160"/>
            <p:cNvSpPr>
              <a:spLocks noChangeShapeType="1"/>
            </p:cNvSpPr>
            <p:nvPr/>
          </p:nvSpPr>
          <p:spPr bwMode="auto">
            <a:xfrm>
              <a:off x="3132138" y="4797425"/>
              <a:ext cx="1008063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Line 161"/>
            <p:cNvSpPr>
              <a:spLocks noChangeShapeType="1"/>
            </p:cNvSpPr>
            <p:nvPr/>
          </p:nvSpPr>
          <p:spPr bwMode="auto">
            <a:xfrm>
              <a:off x="3132138" y="2205038"/>
              <a:ext cx="1008063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Line 162"/>
            <p:cNvSpPr>
              <a:spLocks noChangeShapeType="1"/>
            </p:cNvSpPr>
            <p:nvPr/>
          </p:nvSpPr>
          <p:spPr bwMode="auto">
            <a:xfrm>
              <a:off x="3132138" y="4149725"/>
              <a:ext cx="1008063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Text Box 170"/>
            <p:cNvSpPr txBox="1">
              <a:spLocks noChangeArrowheads="1"/>
            </p:cNvSpPr>
            <p:nvPr/>
          </p:nvSpPr>
          <p:spPr bwMode="auto">
            <a:xfrm>
              <a:off x="3468688" y="5589588"/>
              <a:ext cx="3111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b="1">
                  <a:solidFill>
                    <a:schemeClr val="accent2"/>
                  </a:solidFill>
                  <a:cs typeface="Arial" charset="0"/>
                </a:rPr>
                <a:t>2</a:t>
              </a:r>
            </a:p>
          </p:txBody>
        </p:sp>
        <p:sp>
          <p:nvSpPr>
            <p:cNvPr id="82" name="Text Box 171"/>
            <p:cNvSpPr txBox="1">
              <a:spLocks noChangeArrowheads="1"/>
            </p:cNvSpPr>
            <p:nvPr/>
          </p:nvSpPr>
          <p:spPr bwMode="auto">
            <a:xfrm>
              <a:off x="3468688" y="4941888"/>
              <a:ext cx="3111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b="1">
                  <a:solidFill>
                    <a:schemeClr val="accent2"/>
                  </a:solidFill>
                  <a:cs typeface="Arial" charset="0"/>
                </a:rPr>
                <a:t>8</a:t>
              </a:r>
            </a:p>
          </p:txBody>
        </p:sp>
        <p:sp>
          <p:nvSpPr>
            <p:cNvPr id="83" name="Text Box 172"/>
            <p:cNvSpPr txBox="1">
              <a:spLocks noChangeArrowheads="1"/>
            </p:cNvSpPr>
            <p:nvPr/>
          </p:nvSpPr>
          <p:spPr bwMode="auto">
            <a:xfrm>
              <a:off x="3419475" y="4292600"/>
              <a:ext cx="4381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b="1">
                  <a:solidFill>
                    <a:schemeClr val="accent2"/>
                  </a:solidFill>
                  <a:cs typeface="Arial" charset="0"/>
                </a:rPr>
                <a:t>20</a:t>
              </a:r>
            </a:p>
          </p:txBody>
        </p:sp>
        <p:sp>
          <p:nvSpPr>
            <p:cNvPr id="84" name="Text Box 173"/>
            <p:cNvSpPr txBox="1">
              <a:spLocks noChangeArrowheads="1"/>
            </p:cNvSpPr>
            <p:nvPr/>
          </p:nvSpPr>
          <p:spPr bwMode="auto">
            <a:xfrm>
              <a:off x="3419475" y="3573463"/>
              <a:ext cx="4381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b="1">
                  <a:solidFill>
                    <a:schemeClr val="accent2"/>
                  </a:solidFill>
                  <a:cs typeface="Arial" charset="0"/>
                </a:rPr>
                <a:t>40</a:t>
              </a:r>
            </a:p>
          </p:txBody>
        </p:sp>
        <p:sp>
          <p:nvSpPr>
            <p:cNvPr id="85" name="Text Box 174"/>
            <p:cNvSpPr txBox="1">
              <a:spLocks noChangeArrowheads="1"/>
            </p:cNvSpPr>
            <p:nvPr/>
          </p:nvSpPr>
          <p:spPr bwMode="auto">
            <a:xfrm>
              <a:off x="3413125" y="2924175"/>
              <a:ext cx="4381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b="1">
                  <a:solidFill>
                    <a:schemeClr val="accent2"/>
                  </a:solidFill>
                  <a:cs typeface="Arial" charset="0"/>
                </a:rPr>
                <a:t>70</a:t>
              </a:r>
            </a:p>
          </p:txBody>
        </p:sp>
        <p:sp>
          <p:nvSpPr>
            <p:cNvPr id="86" name="Text Box 175"/>
            <p:cNvSpPr txBox="1">
              <a:spLocks noChangeArrowheads="1"/>
            </p:cNvSpPr>
            <p:nvPr/>
          </p:nvSpPr>
          <p:spPr bwMode="auto">
            <a:xfrm>
              <a:off x="3348038" y="2349500"/>
              <a:ext cx="5651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b="1">
                  <a:solidFill>
                    <a:schemeClr val="accent2"/>
                  </a:solidFill>
                  <a:cs typeface="Arial" charset="0"/>
                </a:rPr>
                <a:t>112</a:t>
              </a:r>
            </a:p>
          </p:txBody>
        </p:sp>
        <p:sp>
          <p:nvSpPr>
            <p:cNvPr id="87" name="Text Box 176"/>
            <p:cNvSpPr txBox="1">
              <a:spLocks noChangeArrowheads="1"/>
            </p:cNvSpPr>
            <p:nvPr/>
          </p:nvSpPr>
          <p:spPr bwMode="auto">
            <a:xfrm>
              <a:off x="3348038" y="1844675"/>
              <a:ext cx="5651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b="1">
                  <a:solidFill>
                    <a:schemeClr val="accent2"/>
                  </a:solidFill>
                  <a:cs typeface="Arial" charset="0"/>
                </a:rPr>
                <a:t>168</a:t>
              </a:r>
            </a:p>
          </p:txBody>
        </p:sp>
        <p:sp>
          <p:nvSpPr>
            <p:cNvPr id="3" name="Textfeld 2"/>
            <p:cNvSpPr txBox="1"/>
            <p:nvPr/>
          </p:nvSpPr>
          <p:spPr>
            <a:xfrm>
              <a:off x="4121727" y="2937164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endParaRPr lang="de-DE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feld 3"/>
                <p:cNvSpPr txBox="1"/>
                <p:nvPr/>
              </p:nvSpPr>
              <p:spPr>
                <a:xfrm>
                  <a:off x="2592000" y="5940000"/>
                  <a:ext cx="48917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ℏ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4" name="Textfeld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2000" y="5940000"/>
                  <a:ext cx="489173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10000" r="-12500" b="-6522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5" name="Textfeld 194"/>
                <p:cNvSpPr txBox="1"/>
                <p:nvPr/>
              </p:nvSpPr>
              <p:spPr>
                <a:xfrm>
                  <a:off x="2592000" y="5301208"/>
                  <a:ext cx="48917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ℏ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195" name="Textfeld 1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2000" y="5301208"/>
                  <a:ext cx="489173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10000" r="-12500" b="-8889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8" name="Textfeld 197"/>
                <p:cNvSpPr txBox="1"/>
                <p:nvPr/>
              </p:nvSpPr>
              <p:spPr>
                <a:xfrm>
                  <a:off x="2592000" y="4653136"/>
                  <a:ext cx="48917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ℏ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198" name="Textfeld 19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2000" y="4653136"/>
                  <a:ext cx="489173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10000" r="-12500" b="-6522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9" name="Textfeld 198"/>
                <p:cNvSpPr txBox="1"/>
                <p:nvPr/>
              </p:nvSpPr>
              <p:spPr>
                <a:xfrm>
                  <a:off x="2592000" y="4005064"/>
                  <a:ext cx="48917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ℏ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199" name="Textfeld 19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2000" y="4005064"/>
                  <a:ext cx="489173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10000" r="-12500" b="-8889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0" name="Textfeld 199"/>
                <p:cNvSpPr txBox="1"/>
                <p:nvPr/>
              </p:nvSpPr>
              <p:spPr>
                <a:xfrm>
                  <a:off x="2592000" y="3356992"/>
                  <a:ext cx="48917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ℏ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200" name="Textfeld 19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2000" y="3356992"/>
                  <a:ext cx="489173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10000" r="-12500" b="-8889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1" name="Textfeld 200"/>
                <p:cNvSpPr txBox="1"/>
                <p:nvPr/>
              </p:nvSpPr>
              <p:spPr>
                <a:xfrm>
                  <a:off x="2592000" y="2708920"/>
                  <a:ext cx="48917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ℏ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201" name="Textfeld 2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2000" y="2708920"/>
                  <a:ext cx="489173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11250" r="-12500" b="-6522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2" name="Textfeld 201"/>
                <p:cNvSpPr txBox="1"/>
                <p:nvPr/>
              </p:nvSpPr>
              <p:spPr>
                <a:xfrm>
                  <a:off x="2592000" y="2060848"/>
                  <a:ext cx="48917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ℏ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202" name="Textfeld 20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2000" y="2060848"/>
                  <a:ext cx="489173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10000" r="-12500" b="-6522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" name="Titel 1">
            <a:extLst>
              <a:ext uri="{FF2B5EF4-FFF2-40B4-BE49-F238E27FC236}">
                <a16:creationId xmlns:a16="http://schemas.microsoft.com/office/drawing/2014/main" id="{22619D59-2CDD-957F-19BE-4C1566360F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1603" y="1"/>
            <a:ext cx="10515600" cy="8530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A02B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Choice of the Nuclear Potential</a:t>
            </a:r>
          </a:p>
        </p:txBody>
      </p:sp>
    </p:spTree>
    <p:extLst>
      <p:ext uri="{BB962C8B-B14F-4D97-AF65-F5344CB8AC3E}">
        <p14:creationId xmlns:p14="http://schemas.microsoft.com/office/powerpoint/2010/main" val="1244252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  <p:bldP spid="23" grpId="0" animBg="1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4A60CDE9-7E55-2770-2372-E7D7FEC2A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5" y="25345"/>
            <a:ext cx="12192000" cy="5544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Themes and challenges in modern science</a:t>
            </a:r>
          </a:p>
        </p:txBody>
      </p:sp>
      <p:pic>
        <p:nvPicPr>
          <p:cNvPr id="8" name="Picture 6" descr="internal">
            <a:extLst>
              <a:ext uri="{FF2B5EF4-FFF2-40B4-BE49-F238E27FC236}">
                <a16:creationId xmlns:a16="http://schemas.microsoft.com/office/drawing/2014/main" id="{ADA29462-7C15-1B37-EEC9-AACD10D3EA3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200" y="2087971"/>
            <a:ext cx="1419878" cy="143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rotacion">
            <a:extLst>
              <a:ext uri="{FF2B5EF4-FFF2-40B4-BE49-F238E27FC236}">
                <a16:creationId xmlns:a16="http://schemas.microsoft.com/office/drawing/2014/main" id="{2908ED95-03DC-DB11-7E39-4C419B4210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741" y="4838049"/>
            <a:ext cx="1888988" cy="152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vibracion">
            <a:extLst>
              <a:ext uri="{FF2B5EF4-FFF2-40B4-BE49-F238E27FC236}">
                <a16:creationId xmlns:a16="http://schemas.microsoft.com/office/drawing/2014/main" id="{E418C0E3-DE22-2345-EC67-5B79EF814E9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809" y="4911161"/>
            <a:ext cx="1888988" cy="153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fision">
            <a:extLst>
              <a:ext uri="{FF2B5EF4-FFF2-40B4-BE49-F238E27FC236}">
                <a16:creationId xmlns:a16="http://schemas.microsoft.com/office/drawing/2014/main" id="{C4227E67-E2DA-2993-F5C3-A8E0883D9B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674" y="4899577"/>
            <a:ext cx="188585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10">
            <a:extLst>
              <a:ext uri="{FF2B5EF4-FFF2-40B4-BE49-F238E27FC236}">
                <a16:creationId xmlns:a16="http://schemas.microsoft.com/office/drawing/2014/main" id="{CA297753-9EF2-7D29-A23F-08C38C446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1809" y="4700838"/>
            <a:ext cx="615508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de-DE" sz="1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de-DE" altLang="de-DE" sz="1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vibration</a:t>
            </a:r>
            <a:r>
              <a:rPr lang="de-DE" altLang="de-DE" sz="1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de-DE" altLang="de-DE" sz="1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rotation</a:t>
            </a:r>
            <a:r>
              <a:rPr lang="de-DE" altLang="de-DE" sz="1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de-DE" altLang="de-DE" sz="1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fission</a:t>
            </a:r>
            <a:endParaRPr lang="de-DE" altLang="de-DE" sz="1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02D333C6-7BCE-AA54-A061-62EB20A1F6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3079" y="2376349"/>
            <a:ext cx="259068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de-DE" altLang="de-DE" sz="1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 </a:t>
            </a:r>
            <a:r>
              <a:rPr lang="de-DE" altLang="de-DE" sz="1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excitations</a:t>
            </a:r>
            <a:r>
              <a:rPr lang="de-DE" altLang="de-DE" sz="1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altLang="de-DE" sz="1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altLang="de-DE" sz="1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nucleons</a:t>
            </a:r>
            <a:endParaRPr lang="de-DE" altLang="de-DE" sz="1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DEBD5806-02CD-8DFE-50C2-CF89F2058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7928" y="1001486"/>
            <a:ext cx="9665895" cy="5262979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de-DE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2400" b="1" u="sng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Complexity out of simplicity – Microscopic</a:t>
            </a:r>
            <a:endParaRPr lang="en-US" altLang="de-DE" sz="2400" b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ct val="50000"/>
              </a:spcBef>
            </a:pP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the world, with all its apparent complexity and diversity can be constructed out of a few elementary building blocks and their interactions</a:t>
            </a:r>
          </a:p>
          <a:p>
            <a:pPr lvl="1">
              <a:spcBef>
                <a:spcPct val="50000"/>
              </a:spcBef>
            </a:pPr>
            <a:endParaRPr lang="en-US" alt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ct val="50000"/>
              </a:spcBef>
            </a:pPr>
            <a:endParaRPr lang="en-US" altLang="de-DE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ct val="50000"/>
              </a:spcBef>
            </a:pPr>
            <a:endParaRPr lang="en-US" altLang="de-DE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de-DE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2400" b="1" u="sng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Simplicity out of complexity – Macroscopic</a:t>
            </a:r>
          </a:p>
          <a:p>
            <a:pPr>
              <a:spcBef>
                <a:spcPct val="50000"/>
              </a:spcBef>
            </a:pPr>
            <a:endParaRPr lang="en-US" altLang="de-DE" sz="1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ct val="50000"/>
              </a:spcBef>
            </a:pP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the world of complex systems can display such remarkable regularity and simplicity</a:t>
            </a:r>
          </a:p>
          <a:p>
            <a:pPr lvl="1">
              <a:spcBef>
                <a:spcPct val="50000"/>
              </a:spcBef>
            </a:pPr>
            <a:endParaRPr lang="en-US" altLang="de-DE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ct val="50000"/>
              </a:spcBef>
            </a:pPr>
            <a:endParaRPr lang="en-US" altLang="de-DE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ct val="50000"/>
              </a:spcBef>
            </a:pPr>
            <a:endParaRPr lang="en-US" altLang="de-DE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ct val="50000"/>
              </a:spcBef>
            </a:pPr>
            <a:endParaRPr lang="en-US" altLang="de-DE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7562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-334317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Woods-Saxon potential</a:t>
            </a:r>
          </a:p>
        </p:txBody>
      </p:sp>
      <p:pic>
        <p:nvPicPr>
          <p:cNvPr id="19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26" y="668798"/>
            <a:ext cx="2749008" cy="570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7" name="Text Box 13"/>
          <p:cNvSpPr txBox="1">
            <a:spLocks noChangeArrowheads="1"/>
          </p:cNvSpPr>
          <p:nvPr/>
        </p:nvSpPr>
        <p:spPr bwMode="auto">
          <a:xfrm>
            <a:off x="119334" y="6445378"/>
            <a:ext cx="12227579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de-DE" sz="1900" i="1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altLang="de-DE" sz="19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spin-orbit term </a:t>
            </a:r>
            <a:r>
              <a:rPr lang="en-US" altLang="de-DE" sz="1900" i="1" dirty="0">
                <a:latin typeface="Arial" panose="020B0604020202020204" pitchFamily="34" charset="0"/>
                <a:cs typeface="Arial" panose="020B0604020202020204" pitchFamily="34" charset="0"/>
              </a:rPr>
              <a:t>has its origin in the </a:t>
            </a:r>
            <a:r>
              <a:rPr lang="en-US" altLang="de-DE" sz="19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relativistic description </a:t>
            </a:r>
            <a:r>
              <a:rPr lang="en-US" altLang="de-DE" sz="1900" i="1" dirty="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en-US" altLang="de-DE" sz="19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 particle motion inside the nucleus</a:t>
            </a:r>
          </a:p>
        </p:txBody>
      </p:sp>
      <p:grpSp>
        <p:nvGrpSpPr>
          <p:cNvPr id="198" name="Group 7"/>
          <p:cNvGrpSpPr>
            <a:grpSpLocks/>
          </p:cNvGrpSpPr>
          <p:nvPr/>
        </p:nvGrpSpPr>
        <p:grpSpPr bwMode="auto">
          <a:xfrm>
            <a:off x="8184870" y="3206967"/>
            <a:ext cx="2904377" cy="2942315"/>
            <a:chOff x="4260" y="2304"/>
            <a:chExt cx="1500" cy="1584"/>
          </a:xfrm>
        </p:grpSpPr>
        <p:graphicFrame>
          <p:nvGraphicFramePr>
            <p:cNvPr id="199" name="Object 8"/>
            <p:cNvGraphicFramePr>
              <a:graphicFrameLocks noChangeAspect="1"/>
            </p:cNvGraphicFramePr>
            <p:nvPr/>
          </p:nvGraphicFramePr>
          <p:xfrm>
            <a:off x="4260" y="2304"/>
            <a:ext cx="1500" cy="1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hoto Editor Photo" r:id="rId4" imgW="2381582" imgH="2514286" progId="MSPhotoEd.3">
                    <p:embed/>
                  </p:oleObj>
                </mc:Choice>
                <mc:Fallback>
                  <p:oleObj name="Photo Editor Photo" r:id="rId4" imgW="2381582" imgH="2514286" progId="MSPhotoEd.3">
                    <p:embed/>
                    <p:pic>
                      <p:nvPicPr>
                        <p:cNvPr id="199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0" y="2304"/>
                          <a:ext cx="1500" cy="1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BBE0E3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0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74441503"/>
                </p:ext>
              </p:extLst>
            </p:nvPr>
          </p:nvGraphicFramePr>
          <p:xfrm>
            <a:off x="4286" y="2514"/>
            <a:ext cx="272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431640" imgH="393480" progId="Equation.3">
                    <p:embed/>
                  </p:oleObj>
                </mc:Choice>
                <mc:Fallback>
                  <p:oleObj name="Equation" r:id="rId6" imgW="431640" imgH="393480" progId="Equation.3">
                    <p:embed/>
                    <p:pic>
                      <p:nvPicPr>
                        <p:cNvPr id="20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6" y="2514"/>
                          <a:ext cx="272" cy="248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1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42730134"/>
                </p:ext>
              </p:extLst>
            </p:nvPr>
          </p:nvGraphicFramePr>
          <p:xfrm>
            <a:off x="4352" y="3246"/>
            <a:ext cx="19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304560" imgH="215640" progId="Equation.3">
                    <p:embed/>
                  </p:oleObj>
                </mc:Choice>
                <mc:Fallback>
                  <p:oleObj name="Equation" r:id="rId8" imgW="304560" imgH="215640" progId="Equation.3">
                    <p:embed/>
                    <p:pic>
                      <p:nvPicPr>
                        <p:cNvPr id="201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52" y="3246"/>
                          <a:ext cx="192" cy="136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27162457"/>
                </p:ext>
              </p:extLst>
            </p:nvPr>
          </p:nvGraphicFramePr>
          <p:xfrm>
            <a:off x="5486" y="3264"/>
            <a:ext cx="72" cy="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114120" imgH="126720" progId="Equation.3">
                    <p:embed/>
                  </p:oleObj>
                </mc:Choice>
                <mc:Fallback>
                  <p:oleObj name="Equation" r:id="rId10" imgW="114120" imgH="126720" progId="Equation.3">
                    <p:embed/>
                    <p:pic>
                      <p:nvPicPr>
                        <p:cNvPr id="202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86" y="3264"/>
                          <a:ext cx="72" cy="80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8" name="Text Box 4"/>
          <p:cNvSpPr txBox="1">
            <a:spLocks noChangeArrowheads="1"/>
          </p:cNvSpPr>
          <p:nvPr/>
        </p:nvSpPr>
        <p:spPr bwMode="auto">
          <a:xfrm>
            <a:off x="3693965" y="903136"/>
            <a:ext cx="748515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FF"/>
              </a:buClr>
              <a:buFont typeface="Wingdings" pitchFamily="2" charset="2"/>
              <a:buChar char="Ø"/>
            </a:pPr>
            <a:r>
              <a:rPr lang="en-US" altLang="de-DE" b="1" i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Woods-Saxon does not reproduce the correct magic numbers</a:t>
            </a:r>
          </a:p>
          <a:p>
            <a:pPr>
              <a:buClr>
                <a:srgbClr val="0000FF"/>
              </a:buClr>
              <a:buFont typeface="Wingdings" pitchFamily="2" charset="2"/>
              <a:buNone/>
            </a:pPr>
            <a:r>
              <a:rPr lang="en-US" altLang="de-DE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de-DE" dirty="0">
                <a:latin typeface="Arial" panose="020B0604020202020204" pitchFamily="34" charset="0"/>
                <a:cs typeface="Arial" panose="020B0604020202020204" pitchFamily="34" charset="0"/>
              </a:rPr>
              <a:t>(2, 8, 20, 40, 70, 112, 168)</a:t>
            </a:r>
            <a:r>
              <a:rPr lang="en-US" altLang="de-DE" baseline="-25000" dirty="0">
                <a:latin typeface="Arial" panose="020B0604020202020204" pitchFamily="34" charset="0"/>
                <a:cs typeface="Arial" panose="020B0604020202020204" pitchFamily="34" charset="0"/>
              </a:rPr>
              <a:t>WS</a:t>
            </a:r>
            <a:r>
              <a:rPr lang="en-US" altLang="de-DE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de-DE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(2, 8, 20, 28, 50, 82, 126)</a:t>
            </a:r>
            <a:r>
              <a:rPr lang="en-US" altLang="de-DE" b="1" i="1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</a:t>
            </a:r>
          </a:p>
          <a:p>
            <a:pPr>
              <a:buClr>
                <a:srgbClr val="0000FF"/>
              </a:buClr>
              <a:buFont typeface="Wingdings" pitchFamily="2" charset="2"/>
              <a:buNone/>
            </a:pPr>
            <a:endParaRPr lang="en-US" altLang="de-DE" b="1" i="1" baseline="-25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FF"/>
              </a:buClr>
              <a:buFont typeface="Wingdings" pitchFamily="2" charset="2"/>
              <a:buChar char="Ø"/>
            </a:pPr>
            <a:r>
              <a:rPr lang="en-US" altLang="de-DE" b="1" i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b="1" i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Mayer und Jensen (1949): </a:t>
            </a:r>
            <a:r>
              <a:rPr lang="en-US" altLang="de-DE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 spin-orbit interaction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/>
              <p:cNvSpPr txBox="1"/>
              <p:nvPr/>
            </p:nvSpPr>
            <p:spPr>
              <a:xfrm>
                <a:off x="3987855" y="2230100"/>
                <a:ext cx="4231287" cy="6479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6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latin typeface="Cambria Math"/>
                                      <a:ea typeface="Cambria Math"/>
                                    </a:rPr>
                                    <m:t>ℏ</m:t>
                                  </m:r>
                                </m:e>
                                <m:sup>
                                  <m:r>
                                    <a:rPr lang="de-DE" sz="16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de-DE" sz="1600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de-DE" sz="1600" i="1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𝛻</m:t>
                              </m:r>
                            </m:e>
                            <m:sup>
                              <m:r>
                                <a:rPr lang="de-DE" sz="16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1600" i="1">
                              <a:latin typeface="Cambria Math"/>
                            </a:rPr>
                            <m:t>+</m:t>
                          </m:r>
                          <m:r>
                            <a:rPr lang="de-DE" sz="1600" i="1">
                              <a:latin typeface="Cambria Math"/>
                            </a:rPr>
                            <m:t>𝑉</m:t>
                          </m:r>
                          <m:d>
                            <m:dPr>
                              <m:ctrlPr>
                                <a:rPr lang="de-DE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1600" i="1">
                                  <a:latin typeface="Cambria Math"/>
                                </a:rPr>
                                <m:t>𝑟</m:t>
                              </m:r>
                            </m:e>
                          </m:d>
                          <m:r>
                            <a:rPr lang="de-DE" sz="1600" i="1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1600" i="1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de-DE" sz="1600" i="1">
                                  <a:latin typeface="Cambria Math"/>
                                  <a:ea typeface="Cambria Math"/>
                                </a:rPr>
                                <m:t>ℓ</m:t>
                              </m:r>
                              <m:r>
                                <a:rPr lang="de-DE" sz="1600" i="1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sub>
                          </m:sSub>
                          <m:d>
                            <m:dPr>
                              <m:ctrlPr>
                                <a:rPr lang="de-DE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1600" i="1">
                                  <a:latin typeface="Cambria Math"/>
                                </a:rPr>
                                <m:t>𝑟</m:t>
                              </m:r>
                            </m:e>
                          </m:d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de-DE" sz="16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de-DE" sz="1600" i="1">
                                  <a:latin typeface="Cambria Math"/>
                                  <a:ea typeface="Cambria Math"/>
                                </a:rPr>
                                <m:t>ℓ</m:t>
                              </m:r>
                            </m:e>
                          </m:acc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de-DE" sz="1600" i="1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e>
                          </m:acc>
                          <m:r>
                            <a:rPr lang="de-DE" sz="1600" i="1">
                              <a:latin typeface="Cambria Math"/>
                            </a:rPr>
                            <m:t>−</m:t>
                          </m:r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</m:d>
                      <m:r>
                        <m:rPr>
                          <m:sty m:val="p"/>
                        </m:rPr>
                        <a:rPr lang="el-GR" sz="1600" i="1">
                          <a:latin typeface="Cambria Math"/>
                          <a:ea typeface="Cambria Math"/>
                        </a:rPr>
                        <m:t>Ψ</m:t>
                      </m:r>
                      <m:d>
                        <m:dPr>
                          <m:ctrlPr>
                            <a:rPr lang="el-GR" sz="16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𝑟</m:t>
                          </m:r>
                        </m:e>
                      </m:d>
                      <m:r>
                        <a:rPr lang="de-DE" sz="1600" i="1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" name="Textfeld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855" y="2230100"/>
                <a:ext cx="4231287" cy="64793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/>
              <p:cNvSpPr txBox="1"/>
              <p:nvPr/>
            </p:nvSpPr>
            <p:spPr>
              <a:xfrm>
                <a:off x="3987854" y="2914101"/>
                <a:ext cx="3205035" cy="54020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1600" i="1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1600" i="1">
                              <a:latin typeface="Cambria Math"/>
                              <a:ea typeface="Cambria Math"/>
                            </a:rPr>
                            <m:t>ℓ</m:t>
                          </m:r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𝑠</m:t>
                          </m:r>
                        </m:sub>
                      </m:sSub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600" i="1">
                              <a:latin typeface="Cambria Math"/>
                            </a:rPr>
                            <m:t>𝑟</m:t>
                          </m:r>
                        </m:e>
                      </m:d>
                      <m:r>
                        <a:rPr lang="en-US" sz="1600" i="1">
                          <a:latin typeface="Cambria Math"/>
                          <a:ea typeface="Cambria Math"/>
                        </a:rPr>
                        <m:t>~</m:t>
                      </m:r>
                      <m:r>
                        <a:rPr lang="de-DE" sz="16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de-DE" sz="1600" i="1">
                          <a:latin typeface="Cambria Math"/>
                          <a:ea typeface="Cambria Math"/>
                        </a:rPr>
                        <m:t>𝜆</m:t>
                      </m:r>
                      <m:r>
                        <a:rPr lang="de-DE" sz="1600" i="1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de-DE" sz="16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𝑟</m:t>
                          </m:r>
                        </m:den>
                      </m:f>
                      <m:r>
                        <a:rPr lang="de-DE" sz="1600" i="1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de-DE" sz="16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𝑑𝑉</m:t>
                          </m:r>
                        </m:num>
                        <m:den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𝑑𝑟</m:t>
                          </m:r>
                        </m:den>
                      </m:f>
                      <m:r>
                        <a:rPr lang="de-DE" sz="1600" i="1">
                          <a:latin typeface="Cambria Math"/>
                          <a:ea typeface="Cambria Math"/>
                        </a:rPr>
                        <m:t>     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/>
                        </a:rPr>
                        <m:t>𝑤𝑖𝑡h</m:t>
                      </m:r>
                      <m:r>
                        <a:rPr lang="de-DE" sz="1600" i="1">
                          <a:latin typeface="Cambria Math"/>
                          <a:ea typeface="Cambria Math"/>
                        </a:rPr>
                        <m:t>     </m:t>
                      </m:r>
                      <m:r>
                        <a:rPr lang="de-DE" sz="1600" i="1">
                          <a:latin typeface="Cambria Math"/>
                          <a:ea typeface="Cambria Math"/>
                        </a:rPr>
                        <m:t>𝜆</m:t>
                      </m:r>
                      <m:r>
                        <a:rPr lang="de-DE" sz="1600" i="1">
                          <a:latin typeface="Cambria Math"/>
                          <a:ea typeface="Cambria Math"/>
                        </a:rPr>
                        <m:t>&gt;0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" name="Textfeld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854" y="2914101"/>
                <a:ext cx="3205035" cy="540203"/>
              </a:xfrm>
              <a:prstGeom prst="rect">
                <a:avLst/>
              </a:prstGeom>
              <a:blipFill>
                <a:blip r:embed="rId13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uppieren 5"/>
          <p:cNvGrpSpPr/>
          <p:nvPr/>
        </p:nvGrpSpPr>
        <p:grpSpPr>
          <a:xfrm>
            <a:off x="4702690" y="3683675"/>
            <a:ext cx="1592063" cy="2169512"/>
            <a:chOff x="3773488" y="4032000"/>
            <a:chExt cx="1014412" cy="1546475"/>
          </a:xfrm>
        </p:grpSpPr>
        <p:pic>
          <p:nvPicPr>
            <p:cNvPr id="204" name="Picture 14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3488" y="4149725"/>
              <a:ext cx="1014412" cy="1428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feld 4"/>
                <p:cNvSpPr txBox="1"/>
                <p:nvPr/>
              </p:nvSpPr>
              <p:spPr>
                <a:xfrm>
                  <a:off x="4176000" y="4032000"/>
                  <a:ext cx="155684" cy="34515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de-DE" sz="2000" i="1">
                                <a:latin typeface="Cambria Math"/>
                              </a:rPr>
                              <m:t>𝐽</m:t>
                            </m:r>
                          </m:e>
                        </m:acc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5" name="Textfeld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6000" y="4032000"/>
                  <a:ext cx="155684" cy="345159"/>
                </a:xfrm>
                <a:prstGeom prst="rect">
                  <a:avLst/>
                </a:prstGeom>
                <a:blipFill>
                  <a:blip r:embed="rId15"/>
                  <a:stretch>
                    <a:fillRect l="-20000" t="-25000" r="-15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9" name="Textfeld 208"/>
                <p:cNvSpPr txBox="1"/>
                <p:nvPr/>
              </p:nvSpPr>
              <p:spPr>
                <a:xfrm>
                  <a:off x="3780000" y="4824000"/>
                  <a:ext cx="176779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de-DE" sz="2000" i="1">
                                <a:latin typeface="Cambria Math"/>
                              </a:rPr>
                              <m:t>𝑠</m:t>
                            </m:r>
                          </m:e>
                        </m:acc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209" name="Textfeld 20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80000" y="4824000"/>
                  <a:ext cx="176779" cy="307777"/>
                </a:xfrm>
                <a:prstGeom prst="rect">
                  <a:avLst/>
                </a:prstGeom>
                <a:blipFill>
                  <a:blip r:embed="rId16"/>
                  <a:stretch>
                    <a:fillRect l="-8696" t="-2571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0" name="Textfeld 209"/>
                <p:cNvSpPr txBox="1"/>
                <p:nvPr/>
              </p:nvSpPr>
              <p:spPr>
                <a:xfrm>
                  <a:off x="4536000" y="5004000"/>
                  <a:ext cx="185948" cy="35266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ℓ</m:t>
                            </m:r>
                          </m:e>
                        </m:acc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210" name="Textfeld 20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36000" y="5004000"/>
                  <a:ext cx="185948" cy="352661"/>
                </a:xfrm>
                <a:prstGeom prst="rect">
                  <a:avLst/>
                </a:prstGeom>
                <a:blipFill>
                  <a:blip r:embed="rId17"/>
                  <a:stretch>
                    <a:fillRect l="-4167" r="-41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7" name="Picture 3">
            <a:extLst>
              <a:ext uri="{FF2B5EF4-FFF2-40B4-BE49-F238E27FC236}">
                <a16:creationId xmlns:a16="http://schemas.microsoft.com/office/drawing/2014/main" id="{5F314002-DDF2-FFD3-4824-EC819F8EA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866" y="-23783"/>
            <a:ext cx="1276055" cy="128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63359468-1392-2CF9-9D90-BEA519378D72}"/>
              </a:ext>
            </a:extLst>
          </p:cNvPr>
          <p:cNvSpPr/>
          <p:nvPr/>
        </p:nvSpPr>
        <p:spPr>
          <a:xfrm>
            <a:off x="5098942" y="2230100"/>
            <a:ext cx="1797804" cy="6479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8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/>
      <p:bldP spid="3" grpId="0" animBg="1"/>
      <p:bldP spid="4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4471989" y="2391345"/>
            <a:ext cx="5864106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nuclear potential with spin-orbit term:</a:t>
            </a:r>
          </a:p>
          <a:p>
            <a:endParaRPr lang="en-US" alt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spin-orbit interaction leads to a </a:t>
            </a:r>
            <a:r>
              <a:rPr lang="en-US" altLang="de-DE" u="sng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splitting for large ℓ</a:t>
            </a:r>
            <a:endParaRPr lang="en-US" alt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/>
              <p:cNvSpPr txBox="1"/>
              <p:nvPr/>
            </p:nvSpPr>
            <p:spPr>
              <a:xfrm>
                <a:off x="4852988" y="1081880"/>
                <a:ext cx="1014243" cy="390098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𝑗</m:t>
                          </m:r>
                        </m:e>
                      </m:acc>
                      <m:r>
                        <a:rPr lang="de-DE" i="1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ℓ</m:t>
                          </m:r>
                        </m:e>
                      </m:acc>
                      <m:r>
                        <a:rPr lang="de-DE" i="1"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i="1">
                              <a:latin typeface="Cambria Math"/>
                            </a:rPr>
                            <m:t>𝑠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feld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2988" y="1081880"/>
                <a:ext cx="1014243" cy="390098"/>
              </a:xfrm>
              <a:prstGeom prst="rect">
                <a:avLst/>
              </a:prstGeom>
              <a:blipFill>
                <a:blip r:embed="rId3"/>
                <a:stretch>
                  <a:fillRect l="-2500" b="-9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/>
              <p:cNvSpPr txBox="1"/>
              <p:nvPr/>
            </p:nvSpPr>
            <p:spPr>
              <a:xfrm>
                <a:off x="5875388" y="1011504"/>
                <a:ext cx="3736344" cy="5533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de-DE" sz="1600" i="1">
                          <a:latin typeface="Cambria Math"/>
                          <a:ea typeface="Cambria Math"/>
                        </a:rPr>
                        <m:t>     </m:t>
                      </m:r>
                      <m:d>
                        <m:dPr>
                          <m:begChr m:val="⟨"/>
                          <m:endChr m:val="⟩"/>
                          <m:ctrlPr>
                            <a:rPr lang="de-DE" sz="16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ℓ∙</m:t>
                          </m:r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𝑠</m:t>
                          </m:r>
                        </m:e>
                      </m:d>
                      <m:r>
                        <a:rPr lang="de-DE" sz="16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de-DE" sz="16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de-DE" sz="1600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de-DE" sz="16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de-DE" sz="16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de-DE" sz="16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de-DE" sz="1600" i="1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</m:e>
                                <m:sup>
                                  <m:r>
                                    <a:rPr lang="de-DE" sz="16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lang="de-DE" sz="16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de-DE" sz="16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de-DE" sz="1600" i="1">
                                      <a:latin typeface="Cambria Math"/>
                                      <a:ea typeface="Cambria Math"/>
                                    </a:rPr>
                                    <m:t>ℓ</m:t>
                                  </m:r>
                                </m:e>
                                <m:sup>
                                  <m:r>
                                    <a:rPr lang="de-DE" sz="16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lang="de-DE" sz="16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de-DE" sz="16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de-DE" sz="1600" i="1">
                                      <a:latin typeface="Cambria Math"/>
                                      <a:ea typeface="Cambria Math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de-DE" sz="16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d>
                      <m:r>
                        <a:rPr lang="de-DE" sz="1600" i="1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sz="16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ℏ</m:t>
                          </m:r>
                        </m:e>
                        <m:sup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8" name="Textfeld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5388" y="1011504"/>
                <a:ext cx="3736344" cy="553357"/>
              </a:xfrm>
              <a:prstGeom prst="rect">
                <a:avLst/>
              </a:prstGeom>
              <a:blipFill>
                <a:blip r:embed="rId4"/>
                <a:stretch>
                  <a:fillRect b="-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/>
              <p:cNvSpPr txBox="1"/>
              <p:nvPr/>
            </p:nvSpPr>
            <p:spPr>
              <a:xfrm>
                <a:off x="6775388" y="1506735"/>
                <a:ext cx="3734484" cy="5533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6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16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de-DE" sz="1600" i="1">
                              <a:latin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𝑗</m:t>
                          </m:r>
                          <m:d>
                            <m:dPr>
                              <m:ctrlPr>
                                <a:rPr lang="de-DE" sz="16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sz="16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  <m:r>
                                <a:rPr lang="de-DE" sz="1600" i="1">
                                  <a:latin typeface="Cambria Math"/>
                                  <a:ea typeface="Cambria Math"/>
                                </a:rPr>
                                <m:t>+1</m:t>
                              </m:r>
                            </m:e>
                          </m:d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−ℓ</m:t>
                          </m:r>
                          <m:d>
                            <m:dPr>
                              <m:ctrlPr>
                                <a:rPr lang="de-DE" sz="16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sz="1600" i="1">
                                  <a:latin typeface="Cambria Math"/>
                                  <a:ea typeface="Cambria Math"/>
                                </a:rPr>
                                <m:t>ℓ+1</m:t>
                              </m:r>
                            </m:e>
                          </m:d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𝑠</m:t>
                          </m:r>
                          <m:d>
                            <m:dPr>
                              <m:ctrlPr>
                                <a:rPr lang="de-DE" sz="16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sz="1600" i="1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  <m:r>
                                <a:rPr lang="de-DE" sz="1600" i="1">
                                  <a:latin typeface="Cambria Math"/>
                                  <a:ea typeface="Cambria Math"/>
                                </a:rPr>
                                <m:t>+1</m:t>
                              </m:r>
                            </m:e>
                          </m:d>
                        </m:e>
                      </m:d>
                      <m:r>
                        <a:rPr lang="de-DE" sz="1600" i="1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sz="16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ℏ</m:t>
                          </m:r>
                        </m:e>
                        <m:sup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9" name="Textfeld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5388" y="1506735"/>
                <a:ext cx="3734484" cy="553357"/>
              </a:xfrm>
              <a:prstGeom prst="rect">
                <a:avLst/>
              </a:prstGeom>
              <a:blipFill>
                <a:blip r:embed="rId5"/>
                <a:stretch>
                  <a:fillRect b="-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9"/>
              <p:cNvSpPr txBox="1"/>
              <p:nvPr/>
            </p:nvSpPr>
            <p:spPr>
              <a:xfrm>
                <a:off x="4795388" y="2731707"/>
                <a:ext cx="2996772" cy="55778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600" i="1">
                          <a:latin typeface="Cambria Math"/>
                        </a:rPr>
                        <m:t>𝑉</m:t>
                      </m:r>
                      <m:d>
                        <m:d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600" i="1">
                              <a:latin typeface="Cambria Math"/>
                            </a:rPr>
                            <m:t>𝑟</m:t>
                          </m:r>
                        </m:e>
                      </m:d>
                      <m:r>
                        <a:rPr lang="de-DE" sz="16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ℓ</m:t>
                          </m:r>
                        </m:num>
                        <m:den>
                          <m:r>
                            <a:rPr lang="de-DE" sz="16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de-DE" sz="1600" i="1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de-DE" sz="16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ℓ</m:t>
                          </m:r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𝑠</m:t>
                          </m:r>
                        </m:sub>
                      </m:sSub>
                      <m:r>
                        <a:rPr lang="de-DE" sz="1600" i="1">
                          <a:latin typeface="Cambria Math"/>
                          <a:ea typeface="Cambria Math"/>
                        </a:rPr>
                        <m:t>     </m:t>
                      </m:r>
                      <m:r>
                        <a:rPr lang="de-DE" sz="1600" i="1">
                          <a:latin typeface="Cambria Math"/>
                          <a:ea typeface="Cambria Math"/>
                        </a:rPr>
                        <m:t>𝑓𝑜𝑟</m:t>
                      </m:r>
                      <m:r>
                        <a:rPr lang="de-DE" sz="1600" i="1">
                          <a:latin typeface="Cambria Math"/>
                          <a:ea typeface="Cambria Math"/>
                        </a:rPr>
                        <m:t>   </m:t>
                      </m:r>
                      <m:r>
                        <a:rPr lang="de-DE" sz="1600" i="1">
                          <a:latin typeface="Cambria Math"/>
                          <a:ea typeface="Cambria Math"/>
                        </a:rPr>
                        <m:t>𝑗</m:t>
                      </m:r>
                      <m:r>
                        <a:rPr lang="de-DE" sz="1600" i="1">
                          <a:latin typeface="Cambria Math"/>
                          <a:ea typeface="Cambria Math"/>
                        </a:rPr>
                        <m:t>=ℓ+1/2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0" name="Textfeld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5388" y="2731707"/>
                <a:ext cx="2996772" cy="5577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4795388" y="3451707"/>
                <a:ext cx="3351302" cy="55778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600" i="1">
                          <a:latin typeface="Cambria Math"/>
                        </a:rPr>
                        <m:t>𝑉</m:t>
                      </m:r>
                      <m:d>
                        <m:d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600" i="1">
                              <a:latin typeface="Cambria Math"/>
                            </a:rPr>
                            <m:t>𝑟</m:t>
                          </m:r>
                        </m:e>
                      </m:d>
                      <m:r>
                        <a:rPr lang="de-DE" sz="16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ℓ+1</m:t>
                          </m:r>
                        </m:num>
                        <m:den>
                          <m:r>
                            <a:rPr lang="de-DE" sz="1600" i="1">
                              <a:latin typeface="Cambria Math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1600" i="1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ℓ</m:t>
                          </m:r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𝑠</m:t>
                          </m:r>
                        </m:sub>
                      </m:sSub>
                      <m:r>
                        <a:rPr lang="de-DE" sz="1600" i="1">
                          <a:latin typeface="Cambria Math"/>
                        </a:rPr>
                        <m:t>     </m:t>
                      </m:r>
                      <m:r>
                        <a:rPr lang="de-DE" sz="1600" i="1">
                          <a:latin typeface="Cambria Math"/>
                        </a:rPr>
                        <m:t>𝑓𝑜𝑟</m:t>
                      </m:r>
                      <m:r>
                        <a:rPr lang="de-DE" sz="1600" i="1">
                          <a:latin typeface="Cambria Math"/>
                        </a:rPr>
                        <m:t>   </m:t>
                      </m:r>
                      <m:r>
                        <a:rPr lang="de-DE" sz="1600" i="1">
                          <a:latin typeface="Cambria Math"/>
                          <a:ea typeface="Cambria Math"/>
                        </a:rPr>
                        <m:t>𝑗</m:t>
                      </m:r>
                      <m:r>
                        <a:rPr lang="de-DE" sz="1600" i="1">
                          <a:latin typeface="Cambria Math"/>
                          <a:ea typeface="Cambria Math"/>
                        </a:rPr>
                        <m:t>=ℓ−1/2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5388" y="3451707"/>
                <a:ext cx="3351302" cy="557781"/>
              </a:xfrm>
              <a:prstGeom prst="rect">
                <a:avLst/>
              </a:prstGeom>
              <a:blipFill>
                <a:blip r:embed="rId7"/>
                <a:stretch>
                  <a:fillRect b="-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uppieren 15"/>
          <p:cNvGrpSpPr/>
          <p:nvPr/>
        </p:nvGrpSpPr>
        <p:grpSpPr>
          <a:xfrm>
            <a:off x="4852988" y="4834527"/>
            <a:ext cx="5029200" cy="1630362"/>
            <a:chOff x="3657600" y="4297363"/>
            <a:chExt cx="5029200" cy="1630362"/>
          </a:xfrm>
        </p:grpSpPr>
        <p:pic>
          <p:nvPicPr>
            <p:cNvPr id="26" name="Picture 1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7600" y="4297363"/>
              <a:ext cx="5029200" cy="1630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feld 11"/>
                <p:cNvSpPr txBox="1"/>
                <p:nvPr/>
              </p:nvSpPr>
              <p:spPr>
                <a:xfrm>
                  <a:off x="3744000" y="5292000"/>
                  <a:ext cx="1216533" cy="31892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72000" tIns="36000" rIns="72000" bIns="3600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i="1">
                            <a:latin typeface="Cambria Math"/>
                            <a:ea typeface="Cambria Math"/>
                          </a:rPr>
                          <m:t>𝑗</m:t>
                        </m:r>
                        <m:r>
                          <a:rPr lang="de-DE" sz="1600" i="1">
                            <a:latin typeface="Cambria Math"/>
                            <a:ea typeface="Cambria Math"/>
                          </a:rPr>
                          <m:t>=ℓ±1/2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2" name="Textfeld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44000" y="5292000"/>
                  <a:ext cx="1216533" cy="318924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153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feld 37"/>
                <p:cNvSpPr txBox="1"/>
                <p:nvPr/>
              </p:nvSpPr>
              <p:spPr>
                <a:xfrm>
                  <a:off x="5688000" y="4608000"/>
                  <a:ext cx="1143830" cy="31892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36000" tIns="36000" rIns="36000" bIns="3600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i="1">
                            <a:latin typeface="Cambria Math"/>
                            <a:ea typeface="Cambria Math"/>
                          </a:rPr>
                          <m:t>𝑗</m:t>
                        </m:r>
                        <m:r>
                          <a:rPr lang="de-DE" sz="1600" i="1">
                            <a:latin typeface="Cambria Math"/>
                            <a:ea typeface="Cambria Math"/>
                          </a:rPr>
                          <m:t>=ℓ−1/2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38" name="Textfeld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88000" y="4608000"/>
                  <a:ext cx="1143830" cy="318924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l="-2128" b="-134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feld 38"/>
                <p:cNvSpPr txBox="1"/>
                <p:nvPr/>
              </p:nvSpPr>
              <p:spPr>
                <a:xfrm>
                  <a:off x="5616000" y="5544000"/>
                  <a:ext cx="1216533" cy="31892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72000" tIns="36000" rIns="72000" bIns="3600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i="1">
                            <a:latin typeface="Cambria Math"/>
                            <a:ea typeface="Cambria Math"/>
                          </a:rPr>
                          <m:t>𝑗</m:t>
                        </m:r>
                        <m:r>
                          <a:rPr lang="de-DE" sz="1600" i="1">
                            <a:latin typeface="Cambria Math"/>
                            <a:ea typeface="Cambria Math"/>
                          </a:rPr>
                          <m:t>=ℓ+1/2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39" name="Textfeld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6000" y="5544000"/>
                  <a:ext cx="1216533" cy="318924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b="-132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feld 13"/>
                <p:cNvSpPr txBox="1"/>
                <p:nvPr/>
              </p:nvSpPr>
              <p:spPr>
                <a:xfrm>
                  <a:off x="6768000" y="4356000"/>
                  <a:ext cx="1819894" cy="318924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none" lIns="72000" tIns="36000" rIns="144000" bIns="3600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1600" i="1">
                            <a:latin typeface="Cambria Math"/>
                          </a:rPr>
                          <m:t>−</m:t>
                        </m:r>
                        <m:d>
                          <m:dPr>
                            <m:ctrlPr>
                              <a:rPr lang="de-DE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1600" i="1">
                                <a:latin typeface="Cambria Math"/>
                                <a:ea typeface="Cambria Math"/>
                              </a:rPr>
                              <m:t>ℓ+1</m:t>
                            </m:r>
                          </m:e>
                        </m:d>
                        <m:r>
                          <a:rPr lang="de-DE" sz="1600" i="1">
                            <a:latin typeface="Cambria Math"/>
                          </a:rPr>
                          <m:t>/2</m:t>
                        </m:r>
                        <m:r>
                          <a:rPr lang="de-DE" sz="1600" i="1">
                            <a:latin typeface="Cambria Math"/>
                            <a:ea typeface="Cambria Math"/>
                          </a:rPr>
                          <m:t>∙</m:t>
                        </m:r>
                        <m:d>
                          <m:dPr>
                            <m:begChr m:val="⟨"/>
                            <m:endChr m:val="⟩"/>
                            <m:ctrlPr>
                              <a:rPr lang="de-DE" sz="16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sz="16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1600" i="1">
                                    <a:latin typeface="Cambria Math"/>
                                    <a:ea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de-DE" sz="1600" i="1">
                                    <a:latin typeface="Cambria Math"/>
                                    <a:ea typeface="Cambria Math"/>
                                  </a:rPr>
                                  <m:t>ℓ</m:t>
                                </m:r>
                                <m:r>
                                  <a:rPr lang="de-DE" sz="1600" i="1">
                                    <a:latin typeface="Cambria Math"/>
                                    <a:ea typeface="Cambria Math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4" name="Textfeld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68000" y="4356000"/>
                  <a:ext cx="1819894" cy="318924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b="-134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feld 14"/>
                <p:cNvSpPr txBox="1"/>
                <p:nvPr/>
              </p:nvSpPr>
              <p:spPr>
                <a:xfrm>
                  <a:off x="6768000" y="5292000"/>
                  <a:ext cx="1027768" cy="318924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none" lIns="36000" tIns="36000" rIns="72000" bIns="3600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i="1">
                            <a:latin typeface="Cambria Math"/>
                            <a:ea typeface="Cambria Math"/>
                          </a:rPr>
                          <m:t>ℓ</m:t>
                        </m:r>
                        <m:r>
                          <a:rPr lang="de-DE" sz="1600" i="1">
                            <a:latin typeface="Cambria Math"/>
                            <a:ea typeface="Cambria Math"/>
                          </a:rPr>
                          <m:t>/2∙</m:t>
                        </m:r>
                        <m:d>
                          <m:dPr>
                            <m:begChr m:val="⟨"/>
                            <m:endChr m:val="⟩"/>
                            <m:ctrlPr>
                              <a:rPr lang="de-DE" sz="16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sz="16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1600" i="1">
                                    <a:latin typeface="Cambria Math"/>
                                    <a:ea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de-DE" sz="1600" i="1">
                                    <a:latin typeface="Cambria Math"/>
                                    <a:ea typeface="Cambria Math"/>
                                  </a:rPr>
                                  <m:t>ℓ</m:t>
                                </m:r>
                                <m:r>
                                  <a:rPr lang="de-DE" sz="1600" i="1">
                                    <a:latin typeface="Cambria Math"/>
                                    <a:ea typeface="Cambria Math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5" name="Textfeld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68000" y="5292000"/>
                  <a:ext cx="1027768" cy="318924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b="-153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Titel 1">
            <a:extLst>
              <a:ext uri="{FF2B5EF4-FFF2-40B4-BE49-F238E27FC236}">
                <a16:creationId xmlns:a16="http://schemas.microsoft.com/office/drawing/2014/main" id="{AEF7363E-BDF8-8289-7E13-49A97E5D7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34317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Woods-Saxon potential</a:t>
            </a:r>
          </a:p>
        </p:txBody>
      </p:sp>
      <p:pic>
        <p:nvPicPr>
          <p:cNvPr id="6" name="Picture 12">
            <a:extLst>
              <a:ext uri="{FF2B5EF4-FFF2-40B4-BE49-F238E27FC236}">
                <a16:creationId xmlns:a16="http://schemas.microsoft.com/office/drawing/2014/main" id="{A6FE5101-0B37-7A81-F706-DB5418323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26" y="668798"/>
            <a:ext cx="2749008" cy="570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76ED92ED-BB7D-8D0D-227F-FAEAFB765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866" y="-23783"/>
            <a:ext cx="1276055" cy="128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12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819B0F42-345E-2737-82E0-93D50C633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34317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Woods-Saxon potential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6013665" y="718815"/>
            <a:ext cx="5366063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de-DE" sz="2000" b="1" i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The spin-orbit term</a:t>
            </a:r>
          </a:p>
          <a:p>
            <a:endParaRPr lang="en-US" altLang="de-DE" sz="9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FF"/>
              </a:buClr>
              <a:buFont typeface="Wingdings" pitchFamily="2" charset="2"/>
              <a:buChar char="Ø"/>
            </a:pPr>
            <a:r>
              <a:rPr lang="en-US" altLang="de-DE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lowers the j = ℓ+1/2 orbital from the</a:t>
            </a:r>
          </a:p>
          <a:p>
            <a:pPr>
              <a:buClr>
                <a:srgbClr val="0000FF"/>
              </a:buClr>
              <a:buFont typeface="Wingdings" pitchFamily="2" charset="2"/>
              <a:buNone/>
            </a:pPr>
            <a:r>
              <a:rPr lang="en-US" altLang="de-DE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higher oscillator shell (</a:t>
            </a:r>
            <a:r>
              <a:rPr lang="en-US" altLang="de-DE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intruder states</a:t>
            </a:r>
            <a:r>
              <a:rPr lang="en-US" altLang="de-DE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Clr>
                <a:srgbClr val="0000FF"/>
              </a:buClr>
              <a:buFont typeface="Wingdings" pitchFamily="2" charset="2"/>
              <a:buNone/>
            </a:pPr>
            <a:endParaRPr lang="en-US" altLang="de-DE" sz="3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FF"/>
              </a:buClr>
              <a:buFont typeface="Wingdings" pitchFamily="2" charset="2"/>
              <a:buChar char="Ø"/>
            </a:pPr>
            <a:r>
              <a:rPr lang="en-US" altLang="de-D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reproduces the magic numbers</a:t>
            </a:r>
          </a:p>
          <a:p>
            <a:pPr>
              <a:buClr>
                <a:srgbClr val="0000FF"/>
              </a:buClr>
              <a:buFont typeface="Wingdings" pitchFamily="2" charset="2"/>
              <a:buNone/>
            </a:pPr>
            <a:r>
              <a:rPr lang="en-US" altLang="de-DE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de-DE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energy gaps → very stable nuclei</a:t>
            </a:r>
            <a:endParaRPr lang="en-US" altLang="de-DE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6217759" y="4316125"/>
            <a:ext cx="3706611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6013665" y="2497670"/>
            <a:ext cx="6295721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de-DE" b="1" i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Important consequences</a:t>
            </a:r>
            <a:r>
              <a:rPr lang="en-US" altLang="de-DE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de-D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lowering orbitals from </a:t>
            </a:r>
            <a:r>
              <a:rPr lang="en-US" altLang="de-D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higher lying N+1 shell</a:t>
            </a:r>
          </a:p>
          <a:p>
            <a:pPr>
              <a:buClr>
                <a:srgbClr val="0000FF"/>
              </a:buClr>
              <a:buFont typeface="Wingdings" pitchFamily="2" charset="2"/>
              <a:buNone/>
            </a:pPr>
            <a:r>
              <a:rPr lang="en-US" altLang="de-D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having </a:t>
            </a:r>
            <a:r>
              <a:rPr lang="en-US" altLang="de-DE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 parity </a:t>
            </a:r>
            <a:r>
              <a:rPr lang="en-US" altLang="de-D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 orbitals from the N shell</a:t>
            </a:r>
          </a:p>
          <a:p>
            <a:pPr>
              <a:buClr>
                <a:srgbClr val="0000FF"/>
              </a:buClr>
              <a:buFont typeface="Wingdings" pitchFamily="2" charset="2"/>
              <a:buNone/>
            </a:pPr>
            <a:endParaRPr lang="en-US" altLang="de-DE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de-D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strong interaction preserves the parity. </a:t>
            </a:r>
          </a:p>
          <a:p>
            <a:pPr>
              <a:buClr>
                <a:schemeClr val="tx1"/>
              </a:buClr>
            </a:pPr>
            <a:r>
              <a:rPr lang="en-US" altLang="de-D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The lowered orbitals with different parity are rather </a:t>
            </a:r>
            <a:r>
              <a:rPr lang="en-US" altLang="de-DE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pure states</a:t>
            </a:r>
            <a:r>
              <a:rPr lang="en-US" altLang="de-DE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Clr>
                <a:schemeClr val="tx1"/>
              </a:buClr>
            </a:pPr>
            <a:r>
              <a:rPr lang="en-US" altLang="de-D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and do not mix within the shell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365281" y="1109974"/>
            <a:ext cx="5512919" cy="5409359"/>
            <a:chOff x="0" y="1069975"/>
            <a:chExt cx="5049838" cy="4797425"/>
          </a:xfrm>
        </p:grpSpPr>
        <p:pic>
          <p:nvPicPr>
            <p:cNvPr id="22" name="Picture 7" descr="shellmo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069975"/>
              <a:ext cx="5049838" cy="4797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8" name="Line 11"/>
            <p:cNvSpPr>
              <a:spLocks noChangeShapeType="1"/>
            </p:cNvSpPr>
            <p:nvPr/>
          </p:nvSpPr>
          <p:spPr bwMode="auto">
            <a:xfrm>
              <a:off x="2101850" y="1784350"/>
              <a:ext cx="0" cy="114300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 type="stealth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feld 2"/>
                <p:cNvSpPr txBox="1"/>
                <p:nvPr/>
              </p:nvSpPr>
              <p:spPr>
                <a:xfrm>
                  <a:off x="1530000" y="1872000"/>
                  <a:ext cx="541238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</a:rPr>
                          <m:t>ℓ</m:t>
                        </m:r>
                        <m:r>
                          <a:rPr lang="de-DE" sz="1200" i="1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</a:rPr>
                          <m:t>−1/2</m:t>
                        </m:r>
                      </m:oMath>
                    </m:oMathPara>
                  </a14:m>
                  <a:endParaRPr lang="en-US" sz="1200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Textfeld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0000" y="1872000"/>
                  <a:ext cx="541238" cy="184666"/>
                </a:xfrm>
                <a:prstGeom prst="rect">
                  <a:avLst/>
                </a:prstGeom>
                <a:blipFill>
                  <a:blip r:embed="rId5"/>
                  <a:stretch>
                    <a:fillRect l="-2128" r="-2128" b="-1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feld 29"/>
                <p:cNvSpPr txBox="1"/>
                <p:nvPr/>
              </p:nvSpPr>
              <p:spPr>
                <a:xfrm>
                  <a:off x="1530000" y="2664000"/>
                  <a:ext cx="541238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</a:rPr>
                          <m:t>ℓ</m:t>
                        </m:r>
                        <m:r>
                          <a:rPr lang="de-DE" sz="1200" i="1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</a:rPr>
                          <m:t>+1/2</m:t>
                        </m:r>
                      </m:oMath>
                    </m:oMathPara>
                  </a14:m>
                  <a:endParaRPr lang="en-US" sz="1200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feld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0000" y="2664000"/>
                  <a:ext cx="541238" cy="184666"/>
                </a:xfrm>
                <a:prstGeom prst="rect">
                  <a:avLst/>
                </a:prstGeom>
                <a:blipFill>
                  <a:blip r:embed="rId6"/>
                  <a:stretch>
                    <a:fillRect l="-2128" r="-2128" b="-1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feld 3"/>
                <p:cNvSpPr txBox="1"/>
                <p:nvPr/>
              </p:nvSpPr>
              <p:spPr>
                <a:xfrm>
                  <a:off x="2160000" y="2052000"/>
                  <a:ext cx="2123338" cy="49949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de-DE" sz="1400" i="1">
                                <a:solidFill>
                                  <a:srgbClr val="0000CC"/>
                                </a:solidFill>
                                <a:latin typeface="Cambria Math"/>
                                <a:ea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rgbClr val="0000CC"/>
                                </a:solidFill>
                                <a:latin typeface="Cambria Math"/>
                                <a:ea typeface="Cambria Math"/>
                              </a:rPr>
                              <m:t>ℓ</m:t>
                            </m:r>
                            <m:r>
                              <a:rPr lang="de-DE" sz="1400" i="1">
                                <a:solidFill>
                                  <a:srgbClr val="0000CC"/>
                                </a:solidFill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sub>
                        </m:sSub>
                        <m:r>
                          <a:rPr lang="de-DE" sz="1400" i="1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de-DE" sz="14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de-DE" sz="1400" i="1">
                                <a:solidFill>
                                  <a:srgbClr val="0000CC"/>
                                </a:solidFill>
                                <a:latin typeface="Cambria Math"/>
                                <a:ea typeface="Cambria Math"/>
                              </a:rPr>
                              <m:t>2ℓ+1</m:t>
                            </m:r>
                          </m:num>
                          <m:den>
                            <m:r>
                              <a:rPr lang="de-DE" sz="1400" i="1">
                                <a:solidFill>
                                  <a:srgbClr val="0000CC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de-DE" sz="1400" i="1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sSup>
                          <m:sSupPr>
                            <m:ctrlPr>
                              <a:rPr lang="de-DE" sz="14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de-DE" sz="1400" i="1">
                                <a:solidFill>
                                  <a:srgbClr val="0000CC"/>
                                </a:solidFill>
                                <a:latin typeface="Cambria Math"/>
                                <a:ea typeface="Cambria Math"/>
                              </a:rPr>
                              <m:t>ℏ</m:t>
                            </m:r>
                          </m:e>
                          <m:sup>
                            <m:r>
                              <a:rPr lang="de-DE" sz="1400" i="1">
                                <a:solidFill>
                                  <a:srgbClr val="0000CC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de-DE" sz="1400" i="1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d>
                          <m:dPr>
                            <m:begChr m:val="⟨"/>
                            <m:endChr m:val="⟩"/>
                            <m:ctrlPr>
                              <a:rPr lang="de-DE" sz="14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sz="1400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1400" i="1">
                                    <a:solidFill>
                                      <a:srgbClr val="0000CC"/>
                                    </a:solidFill>
                                    <a:latin typeface="Cambria Math"/>
                                    <a:ea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de-DE" sz="1400" i="1">
                                    <a:solidFill>
                                      <a:srgbClr val="0000CC"/>
                                    </a:solidFill>
                                    <a:latin typeface="Cambria Math"/>
                                    <a:ea typeface="Cambria Math"/>
                                  </a:rPr>
                                  <m:t>ℓ</m:t>
                                </m:r>
                                <m:r>
                                  <a:rPr lang="de-DE" sz="1400" i="1">
                                    <a:solidFill>
                                      <a:srgbClr val="0000CC"/>
                                    </a:solidFill>
                                    <a:latin typeface="Cambria Math"/>
                                    <a:ea typeface="Cambria Math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sz="1400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Textfeld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0000" y="2052000"/>
                  <a:ext cx="2123338" cy="49949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9" name="Picture 3">
            <a:extLst>
              <a:ext uri="{FF2B5EF4-FFF2-40B4-BE49-F238E27FC236}">
                <a16:creationId xmlns:a16="http://schemas.microsoft.com/office/drawing/2014/main" id="{EA01B5C2-E8B9-6EE2-7882-B5D2FCC2F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866" y="-23783"/>
            <a:ext cx="1276055" cy="128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3F425C3-3F7B-0F57-84EA-CC61392FAAFF}"/>
              </a:ext>
            </a:extLst>
          </p:cNvPr>
          <p:cNvSpPr txBox="1"/>
          <p:nvPr/>
        </p:nvSpPr>
        <p:spPr>
          <a:xfrm>
            <a:off x="9745125" y="5581362"/>
            <a:ext cx="14494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energy levels </a:t>
            </a:r>
          </a:p>
          <a:p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GB" sz="1600" i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N=82 </a:t>
            </a:r>
          </a:p>
          <a:p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nucleus</a:t>
            </a:r>
          </a:p>
        </p:txBody>
      </p:sp>
    </p:spTree>
    <p:extLst>
      <p:ext uri="{BB962C8B-B14F-4D97-AF65-F5344CB8AC3E}">
        <p14:creationId xmlns:p14="http://schemas.microsoft.com/office/powerpoint/2010/main" val="338878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18DB343-707B-0D16-68C5-972C6A969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250" y="239568"/>
            <a:ext cx="7113035" cy="637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5387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2181230" y="768604"/>
            <a:ext cx="9144000" cy="601200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6700" y="-258763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Nuclear Shell Model</a:t>
            </a:r>
          </a:p>
        </p:txBody>
      </p:sp>
      <p:pic>
        <p:nvPicPr>
          <p:cNvPr id="4" name="Picture 3" descr="shell-model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30" y="1295404"/>
            <a:ext cx="8983980" cy="4960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1AC1F1E5-957C-337F-B57A-456F97BDFBAE}"/>
              </a:ext>
            </a:extLst>
          </p:cNvPr>
          <p:cNvSpPr/>
          <p:nvPr/>
        </p:nvSpPr>
        <p:spPr>
          <a:xfrm>
            <a:off x="6700344" y="4918841"/>
            <a:ext cx="4351283" cy="58332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9229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B08081A9-9522-DF16-9A04-09143377ECA4}"/>
              </a:ext>
            </a:extLst>
          </p:cNvPr>
          <p:cNvSpPr txBox="1">
            <a:spLocks/>
          </p:cNvSpPr>
          <p:nvPr/>
        </p:nvSpPr>
        <p:spPr>
          <a:xfrm>
            <a:off x="18079" y="-383311"/>
            <a:ext cx="1166706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SHELL MODEL: predictions</a:t>
            </a:r>
            <a:endParaRPr lang="en-US" sz="3200" b="1" dirty="0">
              <a:solidFill>
                <a:srgbClr val="A02B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D3453A7C-2F6B-661A-80D8-A0AECF3C9CEF}"/>
              </a:ext>
            </a:extLst>
          </p:cNvPr>
          <p:cNvGrpSpPr/>
          <p:nvPr/>
        </p:nvGrpSpPr>
        <p:grpSpPr>
          <a:xfrm>
            <a:off x="506854" y="707039"/>
            <a:ext cx="11178292" cy="5443922"/>
            <a:chOff x="506854" y="707039"/>
            <a:chExt cx="11178292" cy="5443922"/>
          </a:xfrm>
        </p:grpSpPr>
        <p:sp>
          <p:nvSpPr>
            <p:cNvPr id="5" name="Text Box 5">
              <a:extLst>
                <a:ext uri="{FF2B5EF4-FFF2-40B4-BE49-F238E27FC236}">
                  <a16:creationId xmlns:a16="http://schemas.microsoft.com/office/drawing/2014/main" id="{A8C61E2F-4F2E-6C78-3F22-107C2B36B4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6854" y="707039"/>
              <a:ext cx="11178292" cy="44012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endParaRPr lang="it-IT" altLang="it-IT" sz="20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57200" indent="-457200">
                <a:buFont typeface="+mj-lt"/>
                <a:buAutoNum type="arabicPeriod"/>
              </a:pPr>
              <a:r>
                <a:rPr lang="it-IT" altLang="it-IT" sz="2400" b="1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Parità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it-IT" altLang="it-IT" sz="2400" b="1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Momento di dipolo magnetico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it-IT" altLang="it-IT" sz="2400" b="1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Momento di quadrupolo elettrico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it-IT" altLang="it-IT" sz="24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it-IT" altLang="it-IT" sz="2000" dirty="0">
                  <a:latin typeface="Arial" panose="020B0604020202020204" pitchFamily="34" charset="0"/>
                  <a:cs typeface="Arial" panose="020B0604020202020204" pitchFamily="34" charset="0"/>
                </a:rPr>
                <a:t>Data la </a:t>
              </a:r>
              <a:r>
                <a:rPr lang="it-IT" altLang="it-IT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semplicita’</a:t>
              </a:r>
              <a:r>
                <a:rPr lang="it-IT" altLang="it-IT" sz="2000" dirty="0">
                  <a:latin typeface="Arial" panose="020B0604020202020204" pitchFamily="34" charset="0"/>
                  <a:cs typeface="Arial" panose="020B0604020202020204" pitchFamily="34" charset="0"/>
                </a:rPr>
                <a:t> del modello le </a:t>
              </a:r>
              <a:r>
                <a:rPr lang="it-IT" altLang="it-IT" sz="2000" b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previsioni non sono molto accurate </a:t>
              </a:r>
              <a:r>
                <a:rPr lang="it-IT" altLang="it-IT" sz="2000" dirty="0">
                  <a:latin typeface="Arial" panose="020B0604020202020204" pitchFamily="34" charset="0"/>
                  <a:cs typeface="Arial" panose="020B0604020202020204" pitchFamily="34" charset="0"/>
                </a:rPr>
                <a:t>ma sono una buona base per esaminare la fenomenologia dei nuclei e impostare estensioni del modello per tener conto dele differenze osservate.</a:t>
              </a:r>
            </a:p>
            <a:p>
              <a:endParaRPr lang="it-IT" altLang="it-IT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it-IT" altLang="it-IT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it-IT" altLang="it-IT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it-IT" altLang="it-IT" sz="2400" i="1" u="sng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Il nucleo è rappresentato dagli stati occupati</a:t>
              </a:r>
              <a:r>
                <a:rPr lang="it-IT" altLang="it-IT" sz="2400" b="1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endParaRPr lang="en-US" altLang="it-IT" sz="2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044B8E60-A184-BA0A-AEE0-13FAA96FE8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53" t="43352" r="43024" b="45821"/>
            <a:stretch>
              <a:fillRect/>
            </a:stretch>
          </p:blipFill>
          <p:spPr bwMode="auto">
            <a:xfrm>
              <a:off x="6931976" y="4246800"/>
              <a:ext cx="2641008" cy="617537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rgbClr val="0432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9B21805A-FDC8-A66B-5B5F-37E76422D3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971" r="3185" b="27750"/>
            <a:stretch>
              <a:fillRect/>
            </a:stretch>
          </p:blipFill>
          <p:spPr bwMode="auto">
            <a:xfrm>
              <a:off x="506854" y="5444523"/>
              <a:ext cx="10738678" cy="706438"/>
            </a:xfrm>
            <a:prstGeom prst="rect">
              <a:avLst/>
            </a:prstGeom>
            <a:noFill/>
            <a:ln w="9525">
              <a:solidFill>
                <a:srgbClr val="0432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C90D9FCA-1BCC-2C42-068D-45ADD273B852}"/>
                </a:ext>
              </a:extLst>
            </p:cNvPr>
            <p:cNvSpPr/>
            <p:nvPr/>
          </p:nvSpPr>
          <p:spPr>
            <a:xfrm>
              <a:off x="4295955" y="5796951"/>
              <a:ext cx="4140679" cy="2242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0" name="Connettore dritto 9">
            <a:extLst>
              <a:ext uri="{FF2B5EF4-FFF2-40B4-BE49-F238E27FC236}">
                <a16:creationId xmlns:a16="http://schemas.microsoft.com/office/drawing/2014/main" id="{DF769198-93E8-16F7-E16E-AD4F42869363}"/>
              </a:ext>
            </a:extLst>
          </p:cNvPr>
          <p:cNvCxnSpPr>
            <a:cxnSpLocks/>
          </p:cNvCxnSpPr>
          <p:nvPr/>
        </p:nvCxnSpPr>
        <p:spPr>
          <a:xfrm>
            <a:off x="3594538" y="6021238"/>
            <a:ext cx="236483" cy="442624"/>
          </a:xfrm>
          <a:prstGeom prst="line">
            <a:avLst/>
          </a:prstGeom>
          <a:ln w="15875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29F4C30-A4D0-F88E-905D-236044BE61AF}"/>
              </a:ext>
            </a:extLst>
          </p:cNvPr>
          <p:cNvSpPr txBox="1"/>
          <p:nvPr/>
        </p:nvSpPr>
        <p:spPr>
          <a:xfrm>
            <a:off x="3236178" y="6373666"/>
            <a:ext cx="4837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0432FF"/>
                </a:solidFill>
              </a:rPr>
              <a:t>momento angolare </a:t>
            </a:r>
            <a:r>
              <a:rPr lang="en-GB" b="1" i="1" dirty="0">
                <a:solidFill>
                  <a:srgbClr val="0432FF"/>
                </a:solidFill>
              </a:rPr>
              <a:t>TOTALE (orbitale l + spin s)</a:t>
            </a:r>
          </a:p>
        </p:txBody>
      </p:sp>
    </p:spTree>
    <p:extLst>
      <p:ext uri="{BB962C8B-B14F-4D97-AF65-F5344CB8AC3E}">
        <p14:creationId xmlns:p14="http://schemas.microsoft.com/office/powerpoint/2010/main" val="31576829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2994DE6B-6127-733A-717B-CC862FD04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" r="4379" b="68864"/>
          <a:stretch>
            <a:fillRect/>
          </a:stretch>
        </p:blipFill>
        <p:spPr bwMode="auto">
          <a:xfrm>
            <a:off x="1649548" y="2306482"/>
            <a:ext cx="7475948" cy="1688029"/>
          </a:xfrm>
          <a:prstGeom prst="rect">
            <a:avLst/>
          </a:prstGeom>
          <a:noFill/>
          <a:ln w="25400">
            <a:solidFill>
              <a:srgbClr val="0432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1C325976-E601-4128-442B-67515F590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3" t="70422" r="3293"/>
          <a:stretch>
            <a:fillRect/>
          </a:stretch>
        </p:blipFill>
        <p:spPr bwMode="auto">
          <a:xfrm>
            <a:off x="1663886" y="896552"/>
            <a:ext cx="7444357" cy="1140003"/>
          </a:xfrm>
          <a:prstGeom prst="rect">
            <a:avLst/>
          </a:prstGeom>
          <a:noFill/>
          <a:ln w="25400">
            <a:solidFill>
              <a:srgbClr val="0432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4CC377E2-318D-87C3-C491-01FEF085D9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03" r="4379" b="3448"/>
          <a:stretch>
            <a:fillRect/>
          </a:stretch>
        </p:blipFill>
        <p:spPr bwMode="auto">
          <a:xfrm>
            <a:off x="1649548" y="4182486"/>
            <a:ext cx="7164163" cy="2459853"/>
          </a:xfrm>
          <a:prstGeom prst="rect">
            <a:avLst/>
          </a:prstGeom>
          <a:noFill/>
          <a:ln w="25400">
            <a:solidFill>
              <a:srgbClr val="0432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C353AAAE-0BF8-169A-835E-1E1CCD7E2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1" t="33821" r="40585" b="52669"/>
          <a:stretch>
            <a:fillRect/>
          </a:stretch>
        </p:blipFill>
        <p:spPr bwMode="auto">
          <a:xfrm>
            <a:off x="9409282" y="3286051"/>
            <a:ext cx="2266340" cy="1130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29E0D687-2DB3-5A17-DC2F-700FA5E8C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79" y="-383311"/>
            <a:ext cx="1166706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SHELL MODEL: predictions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C89CFF7-59DD-604F-5E01-C8DD91089101}"/>
              </a:ext>
            </a:extLst>
          </p:cNvPr>
          <p:cNvSpPr txBox="1"/>
          <p:nvPr/>
        </p:nvSpPr>
        <p:spPr>
          <a:xfrm>
            <a:off x="362309" y="1255035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>
                <a:solidFill>
                  <a:srgbClr val="FF0000"/>
                </a:solidFill>
              </a:rPr>
              <a:t>SPIN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8ED84B3-7384-11A8-B126-A46C4EE72B03}"/>
              </a:ext>
            </a:extLst>
          </p:cNvPr>
          <p:cNvSpPr txBox="1"/>
          <p:nvPr/>
        </p:nvSpPr>
        <p:spPr>
          <a:xfrm>
            <a:off x="346199" y="3524263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>
                <a:solidFill>
                  <a:srgbClr val="FF0000"/>
                </a:solidFill>
              </a:rPr>
              <a:t>PARITA’</a:t>
            </a:r>
          </a:p>
        </p:txBody>
      </p:sp>
      <p:sp>
        <p:nvSpPr>
          <p:cNvPr id="10" name="Parentesi graffa aperta 9">
            <a:extLst>
              <a:ext uri="{FF2B5EF4-FFF2-40B4-BE49-F238E27FC236}">
                <a16:creationId xmlns:a16="http://schemas.microsoft.com/office/drawing/2014/main" id="{EF72D86C-2FBF-5FA6-6E47-B936912B6983}"/>
              </a:ext>
            </a:extLst>
          </p:cNvPr>
          <p:cNvSpPr/>
          <p:nvPr/>
        </p:nvSpPr>
        <p:spPr>
          <a:xfrm>
            <a:off x="1171371" y="1023216"/>
            <a:ext cx="346877" cy="2065041"/>
          </a:xfrm>
          <a:prstGeom prst="leftBrace">
            <a:avLst/>
          </a:prstGeom>
          <a:ln w="317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Parentesi graffa aperta 10">
            <a:extLst>
              <a:ext uri="{FF2B5EF4-FFF2-40B4-BE49-F238E27FC236}">
                <a16:creationId xmlns:a16="http://schemas.microsoft.com/office/drawing/2014/main" id="{2831AF66-039A-2992-FAE1-2238FEAD05A9}"/>
              </a:ext>
            </a:extLst>
          </p:cNvPr>
          <p:cNvSpPr/>
          <p:nvPr/>
        </p:nvSpPr>
        <p:spPr>
          <a:xfrm>
            <a:off x="1192323" y="3429000"/>
            <a:ext cx="325925" cy="3213339"/>
          </a:xfrm>
          <a:prstGeom prst="leftBrace">
            <a:avLst/>
          </a:prstGeom>
          <a:ln w="317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8629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79" y="-90012"/>
            <a:ext cx="1166706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SHELL MODEL</a:t>
            </a:r>
            <a:b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 dependence of single-particle energies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42" y="1183547"/>
            <a:ext cx="5142970" cy="5484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 descr="square208p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663" y="4305243"/>
            <a:ext cx="4270348" cy="236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810" y="3698869"/>
            <a:ext cx="999394" cy="121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6316663" y="1532467"/>
            <a:ext cx="504675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de-DE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Mass dependence of the neutron</a:t>
            </a:r>
          </a:p>
          <a:p>
            <a:r>
              <a:rPr lang="en-US" altLang="de-DE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energies:</a:t>
            </a:r>
          </a:p>
          <a:p>
            <a:pPr>
              <a:buFont typeface="Wingdings" pitchFamily="2" charset="2"/>
              <a:buNone/>
            </a:pPr>
            <a:endParaRPr lang="en-US" altLang="de-DE" b="1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de-DE" b="1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altLang="de-DE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number  of neutrons in each level: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/>
              <p:cNvSpPr txBox="1"/>
              <p:nvPr/>
            </p:nvSpPr>
            <p:spPr>
              <a:xfrm>
                <a:off x="7784079" y="1912731"/>
                <a:ext cx="1101203" cy="34970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𝐸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~</m:t>
                      </m:r>
                      <m:sSup>
                        <m:sSupPr>
                          <m:ctrlPr>
                            <a:rPr lang="de-DE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p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feld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4079" y="1912731"/>
                <a:ext cx="1101203" cy="34970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/>
              <p:cNvSpPr txBox="1"/>
              <p:nvPr/>
            </p:nvSpPr>
            <p:spPr>
              <a:xfrm>
                <a:off x="7580449" y="3082151"/>
                <a:ext cx="1677365" cy="34970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2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2ℓ+1</m:t>
                          </m:r>
                        </m:e>
                      </m:d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feld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0449" y="3082151"/>
                <a:ext cx="1677365" cy="3497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3">
            <a:extLst>
              <a:ext uri="{FF2B5EF4-FFF2-40B4-BE49-F238E27FC236}">
                <a16:creationId xmlns:a16="http://schemas.microsoft.com/office/drawing/2014/main" id="{FBE65354-ED27-C012-ECC1-7C7301F48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866" y="-23783"/>
            <a:ext cx="1276055" cy="128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08427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347EFB16-2EEA-E5BE-44AB-1DB660971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1380320"/>
            <a:ext cx="6934200" cy="508000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DDCE9E68-5346-FABE-CCA7-E0CA19E1EBEE}"/>
              </a:ext>
            </a:extLst>
          </p:cNvPr>
          <p:cNvSpPr txBox="1">
            <a:spLocks/>
          </p:cNvSpPr>
          <p:nvPr/>
        </p:nvSpPr>
        <p:spPr>
          <a:xfrm>
            <a:off x="0" y="-85775"/>
            <a:ext cx="1166706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SHELL MODEL</a:t>
            </a:r>
            <a:b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u="sng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Ground state</a:t>
            </a:r>
            <a: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Odd Nuclei 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D1F2D4D8-4F7D-5745-9A52-79D145F38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866" y="-23783"/>
            <a:ext cx="1276055" cy="128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2">
                <a:extLst>
                  <a:ext uri="{FF2B5EF4-FFF2-40B4-BE49-F238E27FC236}">
                    <a16:creationId xmlns:a16="http://schemas.microsoft.com/office/drawing/2014/main" id="{08446E12-EE9A-22D9-71FB-7983D009213E}"/>
                  </a:ext>
                </a:extLst>
              </p:cNvPr>
              <p:cNvSpPr txBox="1"/>
              <p:nvPr/>
            </p:nvSpPr>
            <p:spPr>
              <a:xfrm>
                <a:off x="4194328" y="2129981"/>
                <a:ext cx="745131" cy="45710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de-DE" sz="2400" i="1"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de-DE" sz="2400" i="1">
                              <a:latin typeface="Cambria Math"/>
                            </a:rPr>
                            <m:t>1</m:t>
                          </m:r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latin typeface="Cambria Math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b>
                          </m:sSub>
                        </m:e>
                      </m:sPre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feld 2">
                <a:extLst>
                  <a:ext uri="{FF2B5EF4-FFF2-40B4-BE49-F238E27FC236}">
                    <a16:creationId xmlns:a16="http://schemas.microsoft.com/office/drawing/2014/main" id="{08446E12-EE9A-22D9-71FB-7983D00921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4328" y="2129981"/>
                <a:ext cx="745131" cy="457104"/>
              </a:xfrm>
              <a:prstGeom prst="rect">
                <a:avLst/>
              </a:prstGeom>
              <a:blipFill>
                <a:blip r:embed="rId4"/>
                <a:stretch>
                  <a:fillRect b="-81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2">
                <a:extLst>
                  <a:ext uri="{FF2B5EF4-FFF2-40B4-BE49-F238E27FC236}">
                    <a16:creationId xmlns:a16="http://schemas.microsoft.com/office/drawing/2014/main" id="{A603C28D-A72C-7667-1487-0A4CA40A388E}"/>
                  </a:ext>
                </a:extLst>
              </p:cNvPr>
              <p:cNvSpPr txBox="1"/>
              <p:nvPr/>
            </p:nvSpPr>
            <p:spPr>
              <a:xfrm>
                <a:off x="7252542" y="2129981"/>
                <a:ext cx="738719" cy="44934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de-DE" sz="2400" i="1"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de-DE" sz="2400" i="1">
                              <a:latin typeface="Cambria Math"/>
                            </a:rPr>
                            <m:t>1</m:t>
                          </m:r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latin typeface="Cambria Math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b>
                          </m:sSub>
                        </m:e>
                      </m:sPre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feld 2">
                <a:extLst>
                  <a:ext uri="{FF2B5EF4-FFF2-40B4-BE49-F238E27FC236}">
                    <a16:creationId xmlns:a16="http://schemas.microsoft.com/office/drawing/2014/main" id="{A603C28D-A72C-7667-1487-0A4CA40A38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2542" y="2129981"/>
                <a:ext cx="738719" cy="449345"/>
              </a:xfrm>
              <a:prstGeom prst="rect">
                <a:avLst/>
              </a:prstGeom>
              <a:blipFill>
                <a:blip r:embed="rId5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e 1">
            <a:extLst>
              <a:ext uri="{FF2B5EF4-FFF2-40B4-BE49-F238E27FC236}">
                <a16:creationId xmlns:a16="http://schemas.microsoft.com/office/drawing/2014/main" id="{E3463EA9-2A35-49BA-7845-058596FCE62B}"/>
              </a:ext>
            </a:extLst>
          </p:cNvPr>
          <p:cNvSpPr>
            <a:spLocks noChangeAspect="1"/>
          </p:cNvSpPr>
          <p:nvPr/>
        </p:nvSpPr>
        <p:spPr>
          <a:xfrm>
            <a:off x="5232641" y="3929040"/>
            <a:ext cx="108000" cy="10800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ADE75C14-2DDC-60CA-5BA6-77D723F8BAE8}"/>
              </a:ext>
            </a:extLst>
          </p:cNvPr>
          <p:cNvSpPr>
            <a:spLocks noChangeAspect="1"/>
          </p:cNvSpPr>
          <p:nvPr/>
        </p:nvSpPr>
        <p:spPr>
          <a:xfrm>
            <a:off x="7836141" y="3172325"/>
            <a:ext cx="108000" cy="108000"/>
          </a:xfrm>
          <a:prstGeom prst="ellipse">
            <a:avLst/>
          </a:prstGeom>
          <a:solidFill>
            <a:srgbClr val="FF0000"/>
          </a:solidFill>
          <a:ln w="349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feld 6">
                <a:extLst>
                  <a:ext uri="{FF2B5EF4-FFF2-40B4-BE49-F238E27FC236}">
                    <a16:creationId xmlns:a16="http://schemas.microsoft.com/office/drawing/2014/main" id="{6A2A5050-4B99-599D-FAC1-BFBEB80E1AC6}"/>
                  </a:ext>
                </a:extLst>
              </p:cNvPr>
              <p:cNvSpPr txBox="1"/>
              <p:nvPr/>
            </p:nvSpPr>
            <p:spPr>
              <a:xfrm>
                <a:off x="833012" y="2248301"/>
                <a:ext cx="2096465" cy="3027358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𝑜𝑐𝑐𝑢𝑝𝑎𝑡𝑖𝑜𝑛</m:t>
                      </m:r>
                      <m:r>
                        <a:rPr lang="it-IT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𝑛𝑢𝑚𝑏𝑒𝑟</m:t>
                      </m:r>
                    </m:oMath>
                  </m:oMathPara>
                </a14:m>
                <a:endParaRPr lang="it-IT" b="0" i="1" dirty="0">
                  <a:solidFill>
                    <a:srgbClr val="0432FF"/>
                  </a:solidFill>
                  <a:latin typeface="Cambria Math" panose="02040503050406030204" pitchFamily="18" charset="0"/>
                </a:endParaRPr>
              </a:p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                      </m:t>
                      </m:r>
                      <m:d>
                        <m:dPr>
                          <m:ctrlPr>
                            <a:rPr lang="de-DE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it-IT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  <m:r>
                            <a:rPr lang="it-IT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𝑗</m:t>
                          </m:r>
                          <m:r>
                            <a:rPr lang="de-DE" i="1">
                              <a:solidFill>
                                <a:srgbClr val="0432FF"/>
                              </a:solidFill>
                              <a:latin typeface="Cambria Math"/>
                              <a:ea typeface="Cambria Math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US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endParaRPr lang="en-US" sz="1000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r>
                  <a:rPr lang="en-US" i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 </a:t>
                </a:r>
                <a:r>
                  <a:rPr lang="en-US" sz="1600" i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</a:p>
              <a:p>
                <a:pPr algn="r"/>
                <a:endParaRPr lang="en-US" sz="1600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endParaRPr lang="en-US" sz="1600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endParaRPr lang="en-US" sz="500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r>
                  <a:rPr lang="en-US" sz="1600" i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  <a:p>
                <a:pPr algn="r"/>
                <a:endParaRPr lang="en-US" sz="800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r>
                  <a:rPr lang="en-US" sz="1600" i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  <a:p>
                <a:pPr algn="r"/>
                <a:endParaRPr lang="en-US" sz="1600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endParaRPr lang="en-US" sz="1600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r>
                  <a:rPr lang="en-US" sz="1600" i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en-US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feld 6">
                <a:extLst>
                  <a:ext uri="{FF2B5EF4-FFF2-40B4-BE49-F238E27FC236}">
                    <a16:creationId xmlns:a16="http://schemas.microsoft.com/office/drawing/2014/main" id="{6A2A5050-4B99-599D-FAC1-BFBEB80E1A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012" y="2248301"/>
                <a:ext cx="2096465" cy="3027358"/>
              </a:xfrm>
              <a:prstGeom prst="rect">
                <a:avLst/>
              </a:prstGeom>
              <a:blipFill>
                <a:blip r:embed="rId6"/>
                <a:stretch>
                  <a:fillRect l="-2410" r="-4217" b="-4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20041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696" y="1324752"/>
            <a:ext cx="9067800" cy="469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12786" y="6148648"/>
            <a:ext cx="1207921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Single-particle states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observed </a:t>
            </a:r>
            <a:r>
              <a:rPr lang="en-US" alt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odd-A nuclei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(in particular, </a:t>
            </a:r>
            <a:r>
              <a:rPr lang="en-US" alt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nucleon + doubly magic nuclei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 </a:t>
            </a:r>
            <a:r>
              <a:rPr lang="en-US" altLang="de-DE" sz="2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He, </a:t>
            </a:r>
            <a:r>
              <a:rPr lang="en-US" altLang="de-DE" sz="2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O, </a:t>
            </a:r>
            <a:r>
              <a:rPr lang="en-US" altLang="de-DE" sz="2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Ca) characterize single-particle energies of the shell-model picture.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feld 2"/>
              <p:cNvSpPr txBox="1"/>
              <p:nvPr/>
            </p:nvSpPr>
            <p:spPr>
              <a:xfrm>
                <a:off x="2548330" y="5566470"/>
                <a:ext cx="738719" cy="44934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de-DE" sz="2400" i="1">
                              <a:latin typeface="Cambria Math"/>
                            </a:rPr>
                            <m:t>8</m:t>
                          </m:r>
                        </m:sub>
                        <m:sup>
                          <m:r>
                            <a:rPr lang="de-DE" sz="2400" i="1">
                              <a:latin typeface="Cambria Math"/>
                            </a:rPr>
                            <m:t>17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latin typeface="Cambria Math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de-DE" sz="2400" i="1">
                                  <a:latin typeface="Cambria Math"/>
                                </a:rPr>
                                <m:t>9</m:t>
                              </m:r>
                            </m:sub>
                          </m:sSub>
                        </m:e>
                      </m:sPre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3" name="Textfeld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8330" y="5566470"/>
                <a:ext cx="738719" cy="449345"/>
              </a:xfrm>
              <a:prstGeom prst="rect">
                <a:avLst/>
              </a:prstGeom>
              <a:blipFill>
                <a:blip r:embed="rId4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el 1">
            <a:extLst>
              <a:ext uri="{FF2B5EF4-FFF2-40B4-BE49-F238E27FC236}">
                <a16:creationId xmlns:a16="http://schemas.microsoft.com/office/drawing/2014/main" id="{590BF5C0-54BE-71CB-8CB4-4A5C4075ED7D}"/>
              </a:ext>
            </a:extLst>
          </p:cNvPr>
          <p:cNvSpPr txBox="1">
            <a:spLocks/>
          </p:cNvSpPr>
          <p:nvPr/>
        </p:nvSpPr>
        <p:spPr>
          <a:xfrm>
            <a:off x="0" y="-85775"/>
            <a:ext cx="1166706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SHELL MODEL</a:t>
            </a:r>
            <a:b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Single-particle energies of ODD nuclei: </a:t>
            </a:r>
            <a:r>
              <a:rPr lang="en-US" sz="3200" b="1" u="sng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excited states</a:t>
            </a:r>
            <a:endParaRPr lang="en-US" sz="3200" b="1" dirty="0">
              <a:solidFill>
                <a:srgbClr val="A02B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0B26691C-1F26-2FB3-A26F-A31C14931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866" y="-23783"/>
            <a:ext cx="1276055" cy="128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63038886-38DA-E950-9D84-92207817B864}"/>
              </a:ext>
            </a:extLst>
          </p:cNvPr>
          <p:cNvSpPr txBox="1"/>
          <p:nvPr/>
        </p:nvSpPr>
        <p:spPr>
          <a:xfrm>
            <a:off x="18079" y="1004323"/>
            <a:ext cx="1483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i="1" dirty="0">
                <a:solidFill>
                  <a:srgbClr val="0432FF"/>
                </a:solidFill>
              </a:rPr>
              <a:t>Exercise</a:t>
            </a:r>
          </a:p>
        </p:txBody>
      </p:sp>
    </p:spTree>
    <p:extLst>
      <p:ext uri="{BB962C8B-B14F-4D97-AF65-F5344CB8AC3E}">
        <p14:creationId xmlns:p14="http://schemas.microsoft.com/office/powerpoint/2010/main" val="1854478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tangolo 28">
            <a:extLst>
              <a:ext uri="{FF2B5EF4-FFF2-40B4-BE49-F238E27FC236}">
                <a16:creationId xmlns:a16="http://schemas.microsoft.com/office/drawing/2014/main" id="{22643507-B052-2F1D-3B76-9C376DE4109A}"/>
              </a:ext>
            </a:extLst>
          </p:cNvPr>
          <p:cNvSpPr/>
          <p:nvPr/>
        </p:nvSpPr>
        <p:spPr>
          <a:xfrm>
            <a:off x="5714378" y="1060966"/>
            <a:ext cx="5669280" cy="160043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42503F3-B24F-9796-DF0E-0BAE4BF29DFA}"/>
              </a:ext>
            </a:extLst>
          </p:cNvPr>
          <p:cNvSpPr txBox="1"/>
          <p:nvPr/>
        </p:nvSpPr>
        <p:spPr>
          <a:xfrm>
            <a:off x="0" y="-3153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36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atomic</a:t>
            </a:r>
            <a:r>
              <a:rPr lang="it-IT" sz="36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6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r>
              <a:rPr lang="it-IT" sz="36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it-IT" sz="36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electrons</a:t>
            </a:r>
            <a:r>
              <a:rPr lang="it-IT" sz="36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36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atoms</a:t>
            </a:r>
            <a:endParaRPr lang="it-IT" sz="3200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0A25BAB3-7451-BC2D-A633-5CBEDBCCF604}"/>
              </a:ext>
            </a:extLst>
          </p:cNvPr>
          <p:cNvGrpSpPr/>
          <p:nvPr/>
        </p:nvGrpSpPr>
        <p:grpSpPr>
          <a:xfrm>
            <a:off x="1007140" y="1197864"/>
            <a:ext cx="3372251" cy="5245422"/>
            <a:chOff x="1007140" y="1391834"/>
            <a:chExt cx="3372251" cy="5245422"/>
          </a:xfrm>
        </p:grpSpPr>
        <p:grpSp>
          <p:nvGrpSpPr>
            <p:cNvPr id="2" name="Gruppieren 6">
              <a:extLst>
                <a:ext uri="{FF2B5EF4-FFF2-40B4-BE49-F238E27FC236}">
                  <a16:creationId xmlns:a16="http://schemas.microsoft.com/office/drawing/2014/main" id="{375B7409-F929-43F2-CC17-7E3781AD74AA}"/>
                </a:ext>
              </a:extLst>
            </p:cNvPr>
            <p:cNvGrpSpPr/>
            <p:nvPr/>
          </p:nvGrpSpPr>
          <p:grpSpPr>
            <a:xfrm>
              <a:off x="1007140" y="1391834"/>
              <a:ext cx="3372251" cy="3213839"/>
              <a:chOff x="540000" y="1080000"/>
              <a:chExt cx="3627732" cy="3475037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A141BF2D-D2F1-EF7B-34D5-F7A9F225D94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0000" y="1080000"/>
                <a:ext cx="3597275" cy="34750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" name="Textfeld 2">
                <a:extLst>
                  <a:ext uri="{FF2B5EF4-FFF2-40B4-BE49-F238E27FC236}">
                    <a16:creationId xmlns:a16="http://schemas.microsoft.com/office/drawing/2014/main" id="{06905019-0FB8-830D-D9C0-CD5B71022D97}"/>
                  </a:ext>
                </a:extLst>
              </p:cNvPr>
              <p:cNvSpPr txBox="1"/>
              <p:nvPr/>
            </p:nvSpPr>
            <p:spPr>
              <a:xfrm>
                <a:off x="2267744" y="2348880"/>
                <a:ext cx="391133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n=1</a:t>
                </a:r>
              </a:p>
            </p:txBody>
          </p:sp>
          <p:sp>
            <p:nvSpPr>
              <p:cNvPr id="7" name="Textfeld 4">
                <a:extLst>
                  <a:ext uri="{FF2B5EF4-FFF2-40B4-BE49-F238E27FC236}">
                    <a16:creationId xmlns:a16="http://schemas.microsoft.com/office/drawing/2014/main" id="{5AB49E8A-64DC-A0B4-07D1-41553847CDAC}"/>
                  </a:ext>
                </a:extLst>
              </p:cNvPr>
              <p:cNvSpPr txBox="1"/>
              <p:nvPr/>
            </p:nvSpPr>
            <p:spPr>
              <a:xfrm>
                <a:off x="3776599" y="1484784"/>
                <a:ext cx="391133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n=3</a:t>
                </a:r>
              </a:p>
            </p:txBody>
          </p:sp>
          <p:sp>
            <p:nvSpPr>
              <p:cNvPr id="8" name="Textfeld 5">
                <a:extLst>
                  <a:ext uri="{FF2B5EF4-FFF2-40B4-BE49-F238E27FC236}">
                    <a16:creationId xmlns:a16="http://schemas.microsoft.com/office/drawing/2014/main" id="{749A8CDF-ADF2-737D-BF96-46F4AB9430C5}"/>
                  </a:ext>
                </a:extLst>
              </p:cNvPr>
              <p:cNvSpPr txBox="1"/>
              <p:nvPr/>
            </p:nvSpPr>
            <p:spPr>
              <a:xfrm>
                <a:off x="2808000" y="2052000"/>
                <a:ext cx="391133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n=2</a:t>
                </a:r>
              </a:p>
            </p:txBody>
          </p:sp>
          <p:sp>
            <p:nvSpPr>
              <p:cNvPr id="9" name="Rechteck 3">
                <a:extLst>
                  <a:ext uri="{FF2B5EF4-FFF2-40B4-BE49-F238E27FC236}">
                    <a16:creationId xmlns:a16="http://schemas.microsoft.com/office/drawing/2014/main" id="{004642A3-501F-00CB-05A3-33BF5165C13C}"/>
                  </a:ext>
                </a:extLst>
              </p:cNvPr>
              <p:cNvSpPr/>
              <p:nvPr/>
            </p:nvSpPr>
            <p:spPr>
              <a:xfrm>
                <a:off x="3420000" y="1656000"/>
                <a:ext cx="252000" cy="1385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" name="Textfeld 7">
              <a:extLst>
                <a:ext uri="{FF2B5EF4-FFF2-40B4-BE49-F238E27FC236}">
                  <a16:creationId xmlns:a16="http://schemas.microsoft.com/office/drawing/2014/main" id="{F0D4873F-BC1B-A316-11A5-E9690F77D14F}"/>
                </a:ext>
              </a:extLst>
            </p:cNvPr>
            <p:cNvSpPr txBox="1"/>
            <p:nvPr/>
          </p:nvSpPr>
          <p:spPr>
            <a:xfrm>
              <a:off x="1446239" y="4759819"/>
              <a:ext cx="2465739" cy="187743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electron orbitals</a:t>
              </a:r>
            </a:p>
            <a:p>
              <a:pPr algn="ctr"/>
              <a:endParaRPr lang="en-US" sz="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(in first approximation</a:t>
              </a:r>
            </a:p>
            <a:p>
              <a:pPr algn="ctr"/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orbital dimension </a:t>
              </a:r>
            </a:p>
            <a:p>
              <a:pPr algn="ctr"/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and energy depend on n;</a:t>
              </a:r>
            </a:p>
            <a:p>
              <a:pPr algn="ctr"/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n=1 spherical orbit</a:t>
              </a:r>
            </a:p>
            <a:p>
              <a:pPr algn="ctr"/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n=2 dipole orbit</a:t>
              </a:r>
            </a:p>
            <a:p>
              <a:pPr algn="ctr"/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n=3 ...)</a:t>
              </a:r>
            </a:p>
          </p:txBody>
        </p:sp>
      </p:grpSp>
      <p:sp>
        <p:nvSpPr>
          <p:cNvPr id="11" name="Textfeld 8">
            <a:extLst>
              <a:ext uri="{FF2B5EF4-FFF2-40B4-BE49-F238E27FC236}">
                <a16:creationId xmlns:a16="http://schemas.microsoft.com/office/drawing/2014/main" id="{CC9CD9DD-CAE1-337A-B391-99EA0CC22E41}"/>
              </a:ext>
            </a:extLst>
          </p:cNvPr>
          <p:cNvSpPr txBox="1"/>
          <p:nvPr/>
        </p:nvSpPr>
        <p:spPr>
          <a:xfrm>
            <a:off x="5707104" y="1058440"/>
            <a:ext cx="5676554" cy="1600438"/>
          </a:xfrm>
          <a:prstGeom prst="rect">
            <a:avLst/>
          </a:prstGeom>
          <a:noFill/>
          <a:ln w="15875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quantum numbers:</a:t>
            </a:r>
          </a:p>
          <a:p>
            <a:pPr algn="ctr"/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(principal)			</a:t>
            </a:r>
            <a:r>
              <a:rPr lang="en-US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1,2,3,…</a:t>
            </a:r>
          </a:p>
          <a:p>
            <a:r>
              <a:rPr lang="en-US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(orbital angular momentum)     		</a:t>
            </a:r>
            <a:r>
              <a:rPr lang="en-US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 ..., n-1</a:t>
            </a:r>
          </a:p>
          <a:p>
            <a:r>
              <a:rPr lang="en-US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(magnetic, projection of ℓ on z)                     </a:t>
            </a:r>
            <a:r>
              <a:rPr lang="en-US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ℓ  ≤ m  ≤ + ℓ</a:t>
            </a:r>
          </a:p>
          <a:p>
            <a:r>
              <a:rPr lang="en-US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(spin)                                           	  </a:t>
            </a:r>
            <a:r>
              <a:rPr lang="en-US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↑↓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or   </a:t>
            </a:r>
            <a:r>
              <a:rPr lang="en-US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+½ħ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-½ħ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15">
            <a:extLst>
              <a:ext uri="{FF2B5EF4-FFF2-40B4-BE49-F238E27FC236}">
                <a16:creationId xmlns:a16="http://schemas.microsoft.com/office/drawing/2014/main" id="{E740B6FE-2598-E630-F68E-35DACDD44C1D}"/>
              </a:ext>
            </a:extLst>
          </p:cNvPr>
          <p:cNvSpPr txBox="1"/>
          <p:nvPr/>
        </p:nvSpPr>
        <p:spPr>
          <a:xfrm>
            <a:off x="7452775" y="2982569"/>
            <a:ext cx="192873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classical analogy</a:t>
            </a:r>
          </a:p>
        </p:txBody>
      </p:sp>
      <p:grpSp>
        <p:nvGrpSpPr>
          <p:cNvPr id="14" name="Gruppieren 26">
            <a:extLst>
              <a:ext uri="{FF2B5EF4-FFF2-40B4-BE49-F238E27FC236}">
                <a16:creationId xmlns:a16="http://schemas.microsoft.com/office/drawing/2014/main" id="{3D56A578-538A-CB8E-4B3D-4612041CAB35}"/>
              </a:ext>
            </a:extLst>
          </p:cNvPr>
          <p:cNvGrpSpPr/>
          <p:nvPr/>
        </p:nvGrpSpPr>
        <p:grpSpPr>
          <a:xfrm>
            <a:off x="7138700" y="3467050"/>
            <a:ext cx="2957628" cy="1290221"/>
            <a:chOff x="4499992" y="3260129"/>
            <a:chExt cx="2957628" cy="1290221"/>
          </a:xfrm>
        </p:grpSpPr>
        <p:pic>
          <p:nvPicPr>
            <p:cNvPr id="15" name="Picture 4" descr="earth rotation.png">
              <a:extLst>
                <a:ext uri="{FF2B5EF4-FFF2-40B4-BE49-F238E27FC236}">
                  <a16:creationId xmlns:a16="http://schemas.microsoft.com/office/drawing/2014/main" id="{89CBB039-05B2-9CB6-36D8-0A92204D4D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0000" y="3260129"/>
              <a:ext cx="2432433" cy="11578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feld 10">
              <a:extLst>
                <a:ext uri="{FF2B5EF4-FFF2-40B4-BE49-F238E27FC236}">
                  <a16:creationId xmlns:a16="http://schemas.microsoft.com/office/drawing/2014/main" id="{C5FFC689-CA4C-D661-BE79-10770A06EE7B}"/>
                </a:ext>
              </a:extLst>
            </p:cNvPr>
            <p:cNvSpPr txBox="1"/>
            <p:nvPr/>
          </p:nvSpPr>
          <p:spPr>
            <a:xfrm>
              <a:off x="4499992" y="4304129"/>
              <a:ext cx="192520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orbital angular momentum </a:t>
              </a:r>
              <a:r>
                <a:rPr lang="en-US" sz="16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ℓ</a:t>
              </a:r>
            </a:p>
          </p:txBody>
        </p:sp>
        <p:sp>
          <p:nvSpPr>
            <p:cNvPr id="17" name="Textfeld 13">
              <a:extLst>
                <a:ext uri="{FF2B5EF4-FFF2-40B4-BE49-F238E27FC236}">
                  <a16:creationId xmlns:a16="http://schemas.microsoft.com/office/drawing/2014/main" id="{7B631D61-8F0B-26B8-C53C-2F6C66116CB3}"/>
                </a:ext>
              </a:extLst>
            </p:cNvPr>
            <p:cNvSpPr txBox="1"/>
            <p:nvPr/>
          </p:nvSpPr>
          <p:spPr>
            <a:xfrm>
              <a:off x="7020000" y="3692129"/>
              <a:ext cx="437620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spin </a:t>
              </a:r>
              <a:r>
                <a:rPr lang="en-US" sz="16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</p:txBody>
        </p:sp>
        <p:cxnSp>
          <p:nvCxnSpPr>
            <p:cNvPr id="18" name="Gerade Verbindung mit Pfeil 22">
              <a:extLst>
                <a:ext uri="{FF2B5EF4-FFF2-40B4-BE49-F238E27FC236}">
                  <a16:creationId xmlns:a16="http://schemas.microsoft.com/office/drawing/2014/main" id="{5EF14EBF-5D4F-6FA9-A213-BDF991421461}"/>
                </a:ext>
              </a:extLst>
            </p:cNvPr>
            <p:cNvCxnSpPr/>
            <p:nvPr/>
          </p:nvCxnSpPr>
          <p:spPr>
            <a:xfrm rot="-1020000">
              <a:off x="6786000" y="3754800"/>
              <a:ext cx="72000" cy="7200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Bogen 24">
              <a:extLst>
                <a:ext uri="{FF2B5EF4-FFF2-40B4-BE49-F238E27FC236}">
                  <a16:creationId xmlns:a16="http://schemas.microsoft.com/office/drawing/2014/main" id="{EA1B9473-777B-B449-0ED9-F0183D87EB76}"/>
                </a:ext>
              </a:extLst>
            </p:cNvPr>
            <p:cNvSpPr/>
            <p:nvPr/>
          </p:nvSpPr>
          <p:spPr>
            <a:xfrm rot="10800000">
              <a:off x="6742800" y="3571200"/>
              <a:ext cx="432000" cy="252000"/>
            </a:xfrm>
            <a:prstGeom prst="arc">
              <a:avLst>
                <a:gd name="adj1" fmla="val 15996128"/>
                <a:gd name="adj2" fmla="val 21247519"/>
              </a:avLst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Textfeld 27">
            <a:extLst>
              <a:ext uri="{FF2B5EF4-FFF2-40B4-BE49-F238E27FC236}">
                <a16:creationId xmlns:a16="http://schemas.microsoft.com/office/drawing/2014/main" id="{3BDDDDE0-0501-FF8D-32C2-7E5B766C80CA}"/>
              </a:ext>
            </a:extLst>
          </p:cNvPr>
          <p:cNvSpPr txBox="1"/>
          <p:nvPr/>
        </p:nvSpPr>
        <p:spPr>
          <a:xfrm>
            <a:off x="7608265" y="4935796"/>
            <a:ext cx="16177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sun   ≡ nucleus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earth ≡ electron</a:t>
            </a:r>
          </a:p>
        </p:txBody>
      </p:sp>
      <p:sp>
        <p:nvSpPr>
          <p:cNvPr id="21" name="Textfeld 28">
            <a:extLst>
              <a:ext uri="{FF2B5EF4-FFF2-40B4-BE49-F238E27FC236}">
                <a16:creationId xmlns:a16="http://schemas.microsoft.com/office/drawing/2014/main" id="{81F507C4-66CA-A0FF-6DC4-EC05AD7585C6}"/>
              </a:ext>
            </a:extLst>
          </p:cNvPr>
          <p:cNvSpPr txBox="1"/>
          <p:nvPr/>
        </p:nvSpPr>
        <p:spPr>
          <a:xfrm>
            <a:off x="5761606" y="5699097"/>
            <a:ext cx="5622052" cy="646331"/>
          </a:xfrm>
          <a:prstGeom prst="rect">
            <a:avLst/>
          </a:prstGeom>
          <a:solidFill>
            <a:schemeClr val="accent2">
              <a:lumMod val="20000"/>
              <a:lumOff val="80000"/>
              <a:alpha val="32418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 is structureless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hence can not rotate</a:t>
            </a:r>
          </a:p>
          <a:p>
            <a:pPr algn="ctr"/>
            <a:r>
              <a:rPr lang="en-US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 s</a:t>
            </a:r>
            <a:r>
              <a:rPr lang="en-US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a quantum mechanical concept (from Dirac)</a:t>
            </a:r>
          </a:p>
        </p:txBody>
      </p:sp>
    </p:spTree>
    <p:extLst>
      <p:ext uri="{BB962C8B-B14F-4D97-AF65-F5344CB8AC3E}">
        <p14:creationId xmlns:p14="http://schemas.microsoft.com/office/powerpoint/2010/main" val="83908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3" grpId="0" animBg="1"/>
      <p:bldP spid="20" grpId="0"/>
      <p:bldP spid="2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DC300FB-064E-32D3-2E05-222CE7379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889" y="0"/>
            <a:ext cx="6942221" cy="6858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D3561FC-94EA-3AB7-0938-DC21BB41D835}"/>
              </a:ext>
            </a:extLst>
          </p:cNvPr>
          <p:cNvSpPr txBox="1"/>
          <p:nvPr/>
        </p:nvSpPr>
        <p:spPr>
          <a:xfrm>
            <a:off x="10072048" y="1119116"/>
            <a:ext cx="1337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/>
              <a:t>from Martin</a:t>
            </a:r>
          </a:p>
        </p:txBody>
      </p:sp>
    </p:spTree>
    <p:extLst>
      <p:ext uri="{BB962C8B-B14F-4D97-AF65-F5344CB8AC3E}">
        <p14:creationId xmlns:p14="http://schemas.microsoft.com/office/powerpoint/2010/main" val="25535728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>
            <a:extLst>
              <a:ext uri="{FF2B5EF4-FFF2-40B4-BE49-F238E27FC236}">
                <a16:creationId xmlns:a16="http://schemas.microsoft.com/office/drawing/2014/main" id="{1E6AAD5D-CCA3-6C66-F024-2CCD62887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225425"/>
            <a:ext cx="68992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16.451 Lecture 23:    Applications of the Shell Model	    </a:t>
            </a:r>
            <a:r>
              <a:rPr lang="en-US" altLang="it-IT" sz="1400">
                <a:solidFill>
                  <a:srgbClr val="0033CC"/>
                </a:solidFill>
                <a:latin typeface="Comic Sans MS" panose="030F0902030302020204" pitchFamily="66" charset="0"/>
              </a:rPr>
              <a:t>27/11/2003</a:t>
            </a:r>
          </a:p>
        </p:txBody>
      </p:sp>
      <p:sp>
        <p:nvSpPr>
          <p:cNvPr id="2053" name="Text Box 5">
            <a:extLst>
              <a:ext uri="{FF2B5EF4-FFF2-40B4-BE49-F238E27FC236}">
                <a16:creationId xmlns:a16="http://schemas.microsoft.com/office/drawing/2014/main" id="{2A097506-E473-D7CF-3026-6130800059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0276" y="261938"/>
            <a:ext cx="263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400">
                <a:solidFill>
                  <a:srgbClr val="FF0000"/>
                </a:solidFill>
                <a:latin typeface="Comic Sans MS" panose="030F0902030302020204" pitchFamily="66" charset="0"/>
              </a:rPr>
              <a:t>1</a:t>
            </a:r>
          </a:p>
        </p:txBody>
      </p:sp>
      <p:grpSp>
        <p:nvGrpSpPr>
          <p:cNvPr id="2064" name="Group 16">
            <a:extLst>
              <a:ext uri="{FF2B5EF4-FFF2-40B4-BE49-F238E27FC236}">
                <a16:creationId xmlns:a16="http://schemas.microsoft.com/office/drawing/2014/main" id="{BB98E6A5-D14E-2E82-E2C7-78C75E868C15}"/>
              </a:ext>
            </a:extLst>
          </p:cNvPr>
          <p:cNvGrpSpPr>
            <a:grpSpLocks/>
          </p:cNvGrpSpPr>
          <p:nvPr/>
        </p:nvGrpSpPr>
        <p:grpSpPr bwMode="auto">
          <a:xfrm>
            <a:off x="6456364" y="800100"/>
            <a:ext cx="3635375" cy="5761038"/>
            <a:chOff x="3107" y="504"/>
            <a:chExt cx="2290" cy="3629"/>
          </a:xfrm>
        </p:grpSpPr>
        <p:sp>
          <p:nvSpPr>
            <p:cNvPr id="2058" name="Rectangle 10">
              <a:extLst>
                <a:ext uri="{FF2B5EF4-FFF2-40B4-BE49-F238E27FC236}">
                  <a16:creationId xmlns:a16="http://schemas.microsoft.com/office/drawing/2014/main" id="{27E19F23-ED9C-6239-904A-BA143888B2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7" y="504"/>
              <a:ext cx="2290" cy="362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600">
                <a:solidFill>
                  <a:srgbClr val="0033CC"/>
                </a:solidFill>
                <a:latin typeface="Comic Sans MS" panose="030F0902030302020204" pitchFamily="66" charset="0"/>
              </a:endParaRPr>
            </a:p>
          </p:txBody>
        </p:sp>
        <p:grpSp>
          <p:nvGrpSpPr>
            <p:cNvPr id="2059" name="Group 11">
              <a:extLst>
                <a:ext uri="{FF2B5EF4-FFF2-40B4-BE49-F238E27FC236}">
                  <a16:creationId xmlns:a16="http://schemas.microsoft.com/office/drawing/2014/main" id="{C46583FB-E11A-15E8-4F43-314FA7B3A5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0" y="527"/>
              <a:ext cx="2095" cy="3568"/>
              <a:chOff x="295" y="572"/>
              <a:chExt cx="2095" cy="3568"/>
            </a:xfrm>
          </p:grpSpPr>
          <p:pic>
            <p:nvPicPr>
              <p:cNvPr id="2060" name="Picture 12">
                <a:extLst>
                  <a:ext uri="{FF2B5EF4-FFF2-40B4-BE49-F238E27FC236}">
                    <a16:creationId xmlns:a16="http://schemas.microsoft.com/office/drawing/2014/main" id="{DE8D3856-910A-4E47-5747-AE4174117C4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64" t="182" r="11937"/>
              <a:stretch>
                <a:fillRect/>
              </a:stretch>
            </p:blipFill>
            <p:spPr bwMode="auto">
              <a:xfrm>
                <a:off x="295" y="572"/>
                <a:ext cx="2095" cy="3568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</p:pic>
          <p:sp>
            <p:nvSpPr>
              <p:cNvPr id="2061" name="Rectangle 13">
                <a:extLst>
                  <a:ext uri="{FF2B5EF4-FFF2-40B4-BE49-F238E27FC236}">
                    <a16:creationId xmlns:a16="http://schemas.microsoft.com/office/drawing/2014/main" id="{AA6E287E-C338-8EE0-A094-DDD60A5D33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" y="572"/>
                <a:ext cx="408" cy="6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600">
                  <a:solidFill>
                    <a:srgbClr val="000000"/>
                  </a:solidFill>
                  <a:latin typeface="Comic Sans MS" panose="030F0902030302020204" pitchFamily="66" charset="0"/>
                </a:endParaRPr>
              </a:p>
            </p:txBody>
          </p:sp>
          <p:sp>
            <p:nvSpPr>
              <p:cNvPr id="2062" name="Rectangle 14">
                <a:extLst>
                  <a:ext uri="{FF2B5EF4-FFF2-40B4-BE49-F238E27FC236}">
                    <a16:creationId xmlns:a16="http://schemas.microsoft.com/office/drawing/2014/main" id="{ADF7C9F2-F311-CFA6-4056-4923E78D5D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9" y="572"/>
                <a:ext cx="862" cy="1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600">
                  <a:solidFill>
                    <a:srgbClr val="000000"/>
                  </a:solidFill>
                  <a:latin typeface="Comic Sans MS" panose="030F0902030302020204" pitchFamily="66" charset="0"/>
                </a:endParaRPr>
              </a:p>
            </p:txBody>
          </p:sp>
        </p:grpSp>
      </p:grpSp>
      <p:sp>
        <p:nvSpPr>
          <p:cNvPr id="2063" name="Text Box 15">
            <a:extLst>
              <a:ext uri="{FF2B5EF4-FFF2-40B4-BE49-F238E27FC236}">
                <a16:creationId xmlns:a16="http://schemas.microsoft.com/office/drawing/2014/main" id="{BEBD5E7E-6839-867E-544D-F3BBE3730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908051"/>
            <a:ext cx="4295775" cy="281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Generic pattern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of single particle states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  solved in a Woods-Saxon </a:t>
            </a: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(rounded square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   well)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potential model with appropriate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  </a:t>
            </a:r>
            <a:r>
              <a:rPr lang="en-US" altLang="it-IT" sz="1600">
                <a:solidFill>
                  <a:srgbClr val="FF0000"/>
                </a:solidFill>
                <a:latin typeface="Comic Sans MS" panose="030F0902030302020204" pitchFamily="66" charset="0"/>
              </a:rPr>
              <a:t>spin-orbit interaction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to reproduce the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  observed “magic number” pattern: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it-IT" sz="1600">
              <a:solidFill>
                <a:srgbClr val="000000"/>
              </a:solidFill>
              <a:latin typeface="Comic Sans MS" panose="030F09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State labels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: 		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it-IT" sz="1600">
              <a:solidFill>
                <a:srgbClr val="000000"/>
              </a:solidFill>
              <a:latin typeface="Comic Sans MS" panose="030F09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 where n labels the order of occurrence of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    a given </a:t>
            </a:r>
            <a:r>
              <a:rPr lang="en-US" altLang="it-IT" i="1">
                <a:solidFill>
                  <a:srgbClr val="000000"/>
                </a:solidFill>
                <a:latin typeface="Times New Roman" panose="02020603050405020304" pitchFamily="18" charset="0"/>
              </a:rPr>
              <a:t>l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value, and the state labels for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    orbital angular momentum are: </a:t>
            </a:r>
          </a:p>
        </p:txBody>
      </p:sp>
      <p:graphicFrame>
        <p:nvGraphicFramePr>
          <p:cNvPr id="2065" name="Object 17">
            <a:extLst>
              <a:ext uri="{FF2B5EF4-FFF2-40B4-BE49-F238E27FC236}">
                <a16:creationId xmlns:a16="http://schemas.microsoft.com/office/drawing/2014/main" id="{4DEF6BE1-2088-FCA1-51AB-640E2A6F0E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24226" y="2278064"/>
          <a:ext cx="709613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146800" imgH="4978400" progId="Equation.3">
                  <p:embed/>
                </p:oleObj>
              </mc:Choice>
              <mc:Fallback>
                <p:oleObj name="Equation" r:id="rId3" imgW="6146800" imgH="4978400" progId="Equation.3">
                  <p:embed/>
                  <p:pic>
                    <p:nvPicPr>
                      <p:cNvPr id="2065" name="Object 17">
                        <a:extLst>
                          <a:ext uri="{FF2B5EF4-FFF2-40B4-BE49-F238E27FC236}">
                            <a16:creationId xmlns:a16="http://schemas.microsoft.com/office/drawing/2014/main" id="{4DEF6BE1-2088-FCA1-51AB-640E2A6F0E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4226" y="2278064"/>
                        <a:ext cx="709613" cy="5746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6" name="Object 18">
            <a:extLst>
              <a:ext uri="{FF2B5EF4-FFF2-40B4-BE49-F238E27FC236}">
                <a16:creationId xmlns:a16="http://schemas.microsoft.com/office/drawing/2014/main" id="{ABB0FA68-D550-3FBA-2153-FCC10069C3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74939" y="3860800"/>
          <a:ext cx="3132137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3934400" imgH="8483600" progId="Equation.3">
                  <p:embed/>
                </p:oleObj>
              </mc:Choice>
              <mc:Fallback>
                <p:oleObj name="Equation" r:id="rId5" imgW="33934400" imgH="8483600" progId="Equation.3">
                  <p:embed/>
                  <p:pic>
                    <p:nvPicPr>
                      <p:cNvPr id="2066" name="Object 18">
                        <a:extLst>
                          <a:ext uri="{FF2B5EF4-FFF2-40B4-BE49-F238E27FC236}">
                            <a16:creationId xmlns:a16="http://schemas.microsoft.com/office/drawing/2014/main" id="{ABB0FA68-D550-3FBA-2153-FCC10069C3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4939" y="3860800"/>
                        <a:ext cx="3132137" cy="7826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7" name="Text Box 19">
            <a:extLst>
              <a:ext uri="{FF2B5EF4-FFF2-40B4-BE49-F238E27FC236}">
                <a16:creationId xmlns:a16="http://schemas.microsoft.com/office/drawing/2014/main" id="{20319827-5F4D-778B-D5EC-DFBC19098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1" y="4905375"/>
            <a:ext cx="3787775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Each state can hold (2j +1)  neutrons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  and (2j+1) protons, corresponding to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  </a:t>
            </a: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2(2j+1) distinct configurations of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   identical nucleons (m</a:t>
            </a:r>
            <a:r>
              <a:rPr lang="en-US" altLang="it-IT" sz="1600" baseline="-25000">
                <a:solidFill>
                  <a:srgbClr val="0033CC"/>
                </a:solidFill>
                <a:latin typeface="Comic Sans MS" panose="030F0902030302020204" pitchFamily="66" charset="0"/>
              </a:rPr>
              <a:t>t</a:t>
            </a: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, m</a:t>
            </a:r>
            <a:r>
              <a:rPr lang="en-US" altLang="it-IT" sz="1600" baseline="-25000">
                <a:solidFill>
                  <a:srgbClr val="0033CC"/>
                </a:solidFill>
                <a:latin typeface="Comic Sans MS" panose="030F0902030302020204" pitchFamily="66" charset="0"/>
              </a:rPr>
              <a:t>j</a:t>
            </a: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)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to satisfy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  the Pauli exclusion principle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8" name="Object 4">
            <a:extLst>
              <a:ext uri="{FF2B5EF4-FFF2-40B4-BE49-F238E27FC236}">
                <a16:creationId xmlns:a16="http://schemas.microsoft.com/office/drawing/2014/main" id="{FF6C818F-0DC3-97A2-FB78-3F42072D6F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51314" y="1951039"/>
          <a:ext cx="4357687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4475400" imgH="5562600" progId="Equation.3">
                  <p:embed/>
                </p:oleObj>
              </mc:Choice>
              <mc:Fallback>
                <p:oleObj name="Equation" r:id="rId2" imgW="44475400" imgH="5562600" progId="Equation.3">
                  <p:embed/>
                  <p:pic>
                    <p:nvPicPr>
                      <p:cNvPr id="6148" name="Object 4">
                        <a:extLst>
                          <a:ext uri="{FF2B5EF4-FFF2-40B4-BE49-F238E27FC236}">
                            <a16:creationId xmlns:a16="http://schemas.microsoft.com/office/drawing/2014/main" id="{FF6C818F-0DC3-97A2-FB78-3F42072D6F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1314" y="1951039"/>
                        <a:ext cx="4357687" cy="5429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>
                        <a:outerShdw dist="107763" dir="2700000" algn="ctr" rotWithShape="0">
                          <a:srgbClr val="808080">
                            <a:alpha val="50000"/>
                          </a:srgbClr>
                        </a:outerShdw>
                      </a:effectLst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Text Box 6">
            <a:extLst>
              <a:ext uri="{FF2B5EF4-FFF2-40B4-BE49-F238E27FC236}">
                <a16:creationId xmlns:a16="http://schemas.microsoft.com/office/drawing/2014/main" id="{FE569444-90BC-8CF1-B2F5-B69166B9E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01613"/>
            <a:ext cx="32400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Quantum numbers for a nucleus:</a:t>
            </a:r>
          </a:p>
        </p:txBody>
      </p:sp>
      <p:sp>
        <p:nvSpPr>
          <p:cNvPr id="6151" name="Text Box 7">
            <a:extLst>
              <a:ext uri="{FF2B5EF4-FFF2-40B4-BE49-F238E27FC236}">
                <a16:creationId xmlns:a16="http://schemas.microsoft.com/office/drawing/2014/main" id="{79F0F1D6-3655-54B1-5655-3D971101F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775" y="765176"/>
            <a:ext cx="7945438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First of all, consider a </a:t>
            </a:r>
            <a:r>
              <a:rPr lang="en-US" altLang="it-IT" sz="1600" b="1">
                <a:solidFill>
                  <a:srgbClr val="0033CC"/>
                </a:solidFill>
                <a:latin typeface="Comic Sans MS" panose="030F0902030302020204" pitchFamily="66" charset="0"/>
              </a:rPr>
              <a:t>“closed shell”,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which corresponds to a completely filled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single-particle state,  e.g.  1s</a:t>
            </a:r>
            <a:r>
              <a:rPr lang="en-US" altLang="it-IT" sz="1600" baseline="-25000">
                <a:solidFill>
                  <a:srgbClr val="000000"/>
                </a:solidFill>
                <a:latin typeface="Comic Sans MS" panose="030F0902030302020204" pitchFamily="66" charset="0"/>
              </a:rPr>
              <a:t>1/2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, 1p</a:t>
            </a:r>
            <a:r>
              <a:rPr lang="en-US" altLang="it-IT" sz="1600" baseline="-25000">
                <a:solidFill>
                  <a:srgbClr val="000000"/>
                </a:solidFill>
                <a:latin typeface="Comic Sans MS" panose="030F0902030302020204" pitchFamily="66" charset="0"/>
              </a:rPr>
              <a:t>3/2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, etc...  containing (2j+1) protons or neutrons: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it-IT" sz="1600">
              <a:solidFill>
                <a:srgbClr val="000000"/>
              </a:solidFill>
              <a:latin typeface="Comic Sans MS" panose="030F09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 u="sng">
                <a:solidFill>
                  <a:srgbClr val="000000"/>
                </a:solidFill>
                <a:latin typeface="Comic Sans MS" panose="030F0902030302020204" pitchFamily="66" charset="0"/>
              </a:rPr>
              <a:t>The total angular momentum is:</a:t>
            </a:r>
          </a:p>
        </p:txBody>
      </p:sp>
      <p:grpSp>
        <p:nvGrpSpPr>
          <p:cNvPr id="6161" name="Group 17">
            <a:extLst>
              <a:ext uri="{FF2B5EF4-FFF2-40B4-BE49-F238E27FC236}">
                <a16:creationId xmlns:a16="http://schemas.microsoft.com/office/drawing/2014/main" id="{EA73F2F2-9493-3947-BDE3-C2C6E4BCFE27}"/>
              </a:ext>
            </a:extLst>
          </p:cNvPr>
          <p:cNvGrpSpPr>
            <a:grpSpLocks/>
          </p:cNvGrpSpPr>
          <p:nvPr/>
        </p:nvGrpSpPr>
        <p:grpSpPr bwMode="auto">
          <a:xfrm>
            <a:off x="3467101" y="2457451"/>
            <a:ext cx="2016125" cy="1012825"/>
            <a:chOff x="1224" y="1548"/>
            <a:chExt cx="1270" cy="638"/>
          </a:xfrm>
        </p:grpSpPr>
        <p:sp>
          <p:nvSpPr>
            <p:cNvPr id="6152" name="Line 8">
              <a:extLst>
                <a:ext uri="{FF2B5EF4-FFF2-40B4-BE49-F238E27FC236}">
                  <a16:creationId xmlns:a16="http://schemas.microsoft.com/office/drawing/2014/main" id="{486383A5-B57C-F8E8-D35C-BE1B8EA7A2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09" y="1548"/>
              <a:ext cx="385" cy="272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6153" name="Text Box 9">
              <a:extLst>
                <a:ext uri="{FF2B5EF4-FFF2-40B4-BE49-F238E27FC236}">
                  <a16:creationId xmlns:a16="http://schemas.microsoft.com/office/drawing/2014/main" id="{645D22E1-8800-E34C-27A6-FB181CB175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4" y="1820"/>
              <a:ext cx="1177" cy="3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0033CC"/>
                  </a:solidFill>
                  <a:latin typeface="Comic Sans MS" panose="030F0902030302020204" pitchFamily="66" charset="0"/>
                </a:rPr>
                <a:t>all have the same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0033CC"/>
                  </a:solidFill>
                  <a:latin typeface="Comic Sans MS" panose="030F0902030302020204" pitchFamily="66" charset="0"/>
                </a:rPr>
                <a:t>j in a given shell</a:t>
              </a:r>
            </a:p>
          </p:txBody>
        </p:sp>
      </p:grpSp>
      <p:grpSp>
        <p:nvGrpSpPr>
          <p:cNvPr id="6162" name="Group 18">
            <a:extLst>
              <a:ext uri="{FF2B5EF4-FFF2-40B4-BE49-F238E27FC236}">
                <a16:creationId xmlns:a16="http://schemas.microsoft.com/office/drawing/2014/main" id="{66D7BD6E-4E9A-D067-193D-8330874F3B4F}"/>
              </a:ext>
            </a:extLst>
          </p:cNvPr>
          <p:cNvGrpSpPr>
            <a:grpSpLocks/>
          </p:cNvGrpSpPr>
          <p:nvPr/>
        </p:nvGrpSpPr>
        <p:grpSpPr bwMode="auto">
          <a:xfrm>
            <a:off x="6348413" y="2457450"/>
            <a:ext cx="2673350" cy="1047750"/>
            <a:chOff x="3039" y="1548"/>
            <a:chExt cx="1684" cy="660"/>
          </a:xfrm>
        </p:grpSpPr>
        <p:sp>
          <p:nvSpPr>
            <p:cNvPr id="6154" name="Text Box 10">
              <a:extLst>
                <a:ext uri="{FF2B5EF4-FFF2-40B4-BE49-F238E27FC236}">
                  <a16:creationId xmlns:a16="http://schemas.microsoft.com/office/drawing/2014/main" id="{1F03DFA5-79F0-5850-9D7E-5D93838108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9" y="1842"/>
              <a:ext cx="1684" cy="3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FF0000"/>
                  </a:solidFill>
                  <a:latin typeface="Comic Sans MS" panose="030F0902030302020204" pitchFamily="66" charset="0"/>
                </a:rPr>
                <a:t>each m value is different,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FF0000"/>
                  </a:solidFill>
                  <a:latin typeface="Comic Sans MS" panose="030F0902030302020204" pitchFamily="66" charset="0"/>
                </a:rPr>
                <a:t>ranging from –j to +j </a:t>
              </a:r>
            </a:p>
          </p:txBody>
        </p:sp>
        <p:sp>
          <p:nvSpPr>
            <p:cNvPr id="6155" name="Line 11">
              <a:extLst>
                <a:ext uri="{FF2B5EF4-FFF2-40B4-BE49-F238E27FC236}">
                  <a16:creationId xmlns:a16="http://schemas.microsoft.com/office/drawing/2014/main" id="{9223D9E0-37D8-0907-1060-FA63D0C48F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33" y="1548"/>
              <a:ext cx="23" cy="31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</p:grpSp>
      <p:sp>
        <p:nvSpPr>
          <p:cNvPr id="6156" name="Text Box 12">
            <a:extLst>
              <a:ext uri="{FF2B5EF4-FFF2-40B4-BE49-F238E27FC236}">
                <a16:creationId xmlns:a16="http://schemas.microsoft.com/office/drawing/2014/main" id="{706B4293-B98D-889E-BE7B-82EAE8AD1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6164" y="3933825"/>
            <a:ext cx="7653337" cy="590550"/>
          </a:xfrm>
          <a:prstGeom prst="rect">
            <a:avLst/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There is effectively only one configuration here, with total z-projection M = 0.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Therefore, the total angular momentum of a closed shell must be J = 0!</a:t>
            </a:r>
          </a:p>
        </p:txBody>
      </p:sp>
      <p:grpSp>
        <p:nvGrpSpPr>
          <p:cNvPr id="6165" name="Group 21">
            <a:extLst>
              <a:ext uri="{FF2B5EF4-FFF2-40B4-BE49-F238E27FC236}">
                <a16:creationId xmlns:a16="http://schemas.microsoft.com/office/drawing/2014/main" id="{813AC8B7-EC93-B921-B11C-D5812E8CDBA1}"/>
              </a:ext>
            </a:extLst>
          </p:cNvPr>
          <p:cNvGrpSpPr>
            <a:grpSpLocks/>
          </p:cNvGrpSpPr>
          <p:nvPr/>
        </p:nvGrpSpPr>
        <p:grpSpPr bwMode="auto">
          <a:xfrm>
            <a:off x="2008189" y="4976814"/>
            <a:ext cx="7532687" cy="1462087"/>
            <a:chOff x="305" y="3135"/>
            <a:chExt cx="4745" cy="921"/>
          </a:xfrm>
        </p:grpSpPr>
        <p:sp>
          <p:nvSpPr>
            <p:cNvPr id="6158" name="Text Box 14">
              <a:extLst>
                <a:ext uri="{FF2B5EF4-FFF2-40B4-BE49-F238E27FC236}">
                  <a16:creationId xmlns:a16="http://schemas.microsoft.com/office/drawing/2014/main" id="{8C0507D8-48C9-6136-0837-FD74CC771A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5" y="3143"/>
              <a:ext cx="124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 u="sng">
                  <a:solidFill>
                    <a:srgbClr val="000000"/>
                  </a:solidFill>
                  <a:latin typeface="Comic Sans MS" panose="030F0902030302020204" pitchFamily="66" charset="0"/>
                </a:rPr>
                <a:t>The total parity is:</a:t>
              </a:r>
            </a:p>
          </p:txBody>
        </p:sp>
        <p:graphicFrame>
          <p:nvGraphicFramePr>
            <p:cNvPr id="6159" name="Object 15">
              <a:extLst>
                <a:ext uri="{FF2B5EF4-FFF2-40B4-BE49-F238E27FC236}">
                  <a16:creationId xmlns:a16="http://schemas.microsoft.com/office/drawing/2014/main" id="{6B723017-5451-39D2-6407-35BF4910D6E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91" y="3135"/>
            <a:ext cx="2931" cy="4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55003700" imgH="9067800" progId="Equation.3">
                    <p:embed/>
                  </p:oleObj>
                </mc:Choice>
                <mc:Fallback>
                  <p:oleObj name="Equation" r:id="rId4" imgW="55003700" imgH="9067800" progId="Equation.3">
                    <p:embed/>
                    <p:pic>
                      <p:nvPicPr>
                        <p:cNvPr id="6159" name="Object 15">
                          <a:extLst>
                            <a:ext uri="{FF2B5EF4-FFF2-40B4-BE49-F238E27FC236}">
                              <a16:creationId xmlns:a16="http://schemas.microsoft.com/office/drawing/2014/main" id="{6B723017-5451-39D2-6407-35BF4910D6E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91" y="3135"/>
                          <a:ext cx="2931" cy="483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>
                          <a:outerShdw dist="107763" dir="2700000" algn="ctr" rotWithShape="0">
                            <a:srgbClr val="808080">
                              <a:alpha val="50000"/>
                            </a:srgbClr>
                          </a:outerShdw>
                        </a:effectLst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63" name="Text Box 19">
              <a:extLst>
                <a:ext uri="{FF2B5EF4-FFF2-40B4-BE49-F238E27FC236}">
                  <a16:creationId xmlns:a16="http://schemas.microsoft.com/office/drawing/2014/main" id="{2FCCEF4B-ED22-0119-6C4B-C542639A42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" y="3838"/>
              <a:ext cx="4461" cy="21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33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0033CC"/>
                  </a:solidFill>
                  <a:latin typeface="Comic Sans MS" panose="030F0902030302020204" pitchFamily="66" charset="0"/>
                </a:rPr>
                <a:t>Since (2j+1) is always even, the parity of a closed shell is always positive</a:t>
              </a:r>
              <a:r>
                <a:rPr lang="en-US" altLang="it-IT" sz="1600">
                  <a:solidFill>
                    <a:srgbClr val="000000"/>
                  </a:solidFill>
                  <a:latin typeface="Comic Sans MS" panose="030F0902030302020204" pitchFamily="66" charset="0"/>
                </a:rPr>
                <a:t>.</a:t>
              </a:r>
            </a:p>
          </p:txBody>
        </p:sp>
      </p:grpSp>
      <p:sp>
        <p:nvSpPr>
          <p:cNvPr id="6164" name="Text Box 20">
            <a:extLst>
              <a:ext uri="{FF2B5EF4-FFF2-40B4-BE49-F238E27FC236}">
                <a16:creationId xmlns:a16="http://schemas.microsoft.com/office/drawing/2014/main" id="{BB21701A-D77E-D74A-67C4-793B3F78E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0275" y="261938"/>
            <a:ext cx="292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400">
                <a:solidFill>
                  <a:srgbClr val="FF0000"/>
                </a:solidFill>
                <a:latin typeface="Comic Sans MS" panose="030F0902030302020204" pitchFamily="66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>
            <a:extLst>
              <a:ext uri="{FF2B5EF4-FFF2-40B4-BE49-F238E27FC236}">
                <a16:creationId xmlns:a16="http://schemas.microsoft.com/office/drawing/2014/main" id="{DFF96ECB-4350-3B53-BE45-EE560B22A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01613"/>
            <a:ext cx="19637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 b="1">
                <a:solidFill>
                  <a:srgbClr val="000000"/>
                </a:solidFill>
                <a:latin typeface="Comic Sans MS" panose="030F0902030302020204" pitchFamily="66" charset="0"/>
              </a:rPr>
              <a:t>Valence Nucleons:</a:t>
            </a: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DA5F7FEF-8EE4-93ED-8760-0E998A657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238" y="776289"/>
            <a:ext cx="8102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For a </a:t>
            </a:r>
            <a:r>
              <a:rPr lang="en-US" altLang="it-IT" sz="1600" b="1">
                <a:solidFill>
                  <a:srgbClr val="0033CC"/>
                </a:solidFill>
                <a:latin typeface="Comic Sans MS" panose="030F0902030302020204" pitchFamily="66" charset="0"/>
              </a:rPr>
              <a:t>closed shell + n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nucleons,  the angular momentum and parity is determined by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the </a:t>
            </a:r>
            <a:r>
              <a:rPr lang="en-US" altLang="it-IT" sz="1600" b="1">
                <a:solidFill>
                  <a:srgbClr val="FF0000"/>
                </a:solidFill>
                <a:latin typeface="Comic Sans MS" panose="030F0902030302020204" pitchFamily="66" charset="0"/>
              </a:rPr>
              <a:t>n “valence” nucleons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, since the closed shell contributes J</a:t>
            </a:r>
            <a:r>
              <a:rPr lang="en-US" altLang="it-IT" sz="1600" baseline="300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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 = 0</a:t>
            </a:r>
            <a:r>
              <a:rPr lang="en-US" altLang="it-IT" sz="1600" baseline="300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+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:</a:t>
            </a:r>
          </a:p>
        </p:txBody>
      </p:sp>
      <p:graphicFrame>
        <p:nvGraphicFramePr>
          <p:cNvPr id="7174" name="Object 6">
            <a:extLst>
              <a:ext uri="{FF2B5EF4-FFF2-40B4-BE49-F238E27FC236}">
                <a16:creationId xmlns:a16="http://schemas.microsoft.com/office/drawing/2014/main" id="{2D75FA0B-CD1A-CE07-75C5-B7D5D10A49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24225" y="1484314"/>
          <a:ext cx="5149850" cy="90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8216800" imgH="10236200" progId="Equation.3">
                  <p:embed/>
                </p:oleObj>
              </mc:Choice>
              <mc:Fallback>
                <p:oleObj name="Equation" r:id="rId2" imgW="58216800" imgH="10236200" progId="Equation.3">
                  <p:embed/>
                  <p:pic>
                    <p:nvPicPr>
                      <p:cNvPr id="7174" name="Object 6">
                        <a:extLst>
                          <a:ext uri="{FF2B5EF4-FFF2-40B4-BE49-F238E27FC236}">
                            <a16:creationId xmlns:a16="http://schemas.microsoft.com/office/drawing/2014/main" id="{2D75FA0B-CD1A-CE07-75C5-B7D5D10A49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4225" y="1484314"/>
                        <a:ext cx="5149850" cy="9032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Text Box 7">
            <a:extLst>
              <a:ext uri="{FF2B5EF4-FFF2-40B4-BE49-F238E27FC236}">
                <a16:creationId xmlns:a16="http://schemas.microsoft.com/office/drawing/2014/main" id="{0AA1A07D-E13D-770C-5EA8-F788B6138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1" y="2565400"/>
            <a:ext cx="8062913" cy="1079500"/>
          </a:xfrm>
          <a:prstGeom prst="rect">
            <a:avLst/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The parity is uniquely determined, but there may be several different values of J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that are consistent with angular momentum coupling rules.   Residual interactions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between the valence nucleons in principle determine which of the allowed J has the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lowest energy – we can’t predict this a priori but can learn from experiment.</a:t>
            </a:r>
          </a:p>
        </p:txBody>
      </p:sp>
      <p:grpSp>
        <p:nvGrpSpPr>
          <p:cNvPr id="7185" name="Group 17">
            <a:extLst>
              <a:ext uri="{FF2B5EF4-FFF2-40B4-BE49-F238E27FC236}">
                <a16:creationId xmlns:a16="http://schemas.microsoft.com/office/drawing/2014/main" id="{DFE7C708-AB39-34DB-7622-5BBC5225D9AE}"/>
              </a:ext>
            </a:extLst>
          </p:cNvPr>
          <p:cNvGrpSpPr>
            <a:grpSpLocks/>
          </p:cNvGrpSpPr>
          <p:nvPr/>
        </p:nvGrpSpPr>
        <p:grpSpPr bwMode="auto">
          <a:xfrm>
            <a:off x="1935163" y="3968750"/>
            <a:ext cx="8482012" cy="1563688"/>
            <a:chOff x="259" y="2500"/>
            <a:chExt cx="5343" cy="985"/>
          </a:xfrm>
        </p:grpSpPr>
        <p:sp>
          <p:nvSpPr>
            <p:cNvPr id="7176" name="Text Box 8">
              <a:extLst>
                <a:ext uri="{FF2B5EF4-FFF2-40B4-BE49-F238E27FC236}">
                  <a16:creationId xmlns:a16="http://schemas.microsoft.com/office/drawing/2014/main" id="{0BEABC08-0F4F-1B87-ECCA-58058D37A0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" y="2500"/>
              <a:ext cx="5211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 b="1">
                  <a:solidFill>
                    <a:srgbClr val="000000"/>
                  </a:solidFill>
                  <a:latin typeface="Comic Sans MS" panose="030F0902030302020204" pitchFamily="66" charset="0"/>
                </a:rPr>
                <a:t>“Holes” </a:t>
              </a:r>
              <a:r>
                <a:rPr lang="en-US" altLang="it-IT" sz="1600">
                  <a:solidFill>
                    <a:srgbClr val="000000"/>
                  </a:solidFill>
                  <a:latin typeface="Comic Sans MS" panose="030F0902030302020204" pitchFamily="66" charset="0"/>
                </a:rPr>
                <a:t>--   for a state that is almost full, it is simpler to consider angular momentum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000000"/>
                  </a:solidFill>
                  <a:latin typeface="Comic Sans MS" panose="030F0902030302020204" pitchFamily="66" charset="0"/>
                </a:rPr>
                <a:t> coupling for the missing nucleons than for the ones that are present:  </a:t>
              </a:r>
            </a:p>
          </p:txBody>
        </p:sp>
        <p:grpSp>
          <p:nvGrpSpPr>
            <p:cNvPr id="7183" name="Group 15">
              <a:extLst>
                <a:ext uri="{FF2B5EF4-FFF2-40B4-BE49-F238E27FC236}">
                  <a16:creationId xmlns:a16="http://schemas.microsoft.com/office/drawing/2014/main" id="{562238D9-0473-4E19-99B6-6BEA77DA65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" y="2931"/>
              <a:ext cx="5343" cy="554"/>
              <a:chOff x="226" y="3135"/>
              <a:chExt cx="5343" cy="554"/>
            </a:xfrm>
          </p:grpSpPr>
          <p:graphicFrame>
            <p:nvGraphicFramePr>
              <p:cNvPr id="7177" name="Object 9">
                <a:extLst>
                  <a:ext uri="{FF2B5EF4-FFF2-40B4-BE49-F238E27FC236}">
                    <a16:creationId xmlns:a16="http://schemas.microsoft.com/office/drawing/2014/main" id="{F592AB14-5C4D-71CA-ED21-3D19A4AE64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497" y="3135"/>
              <a:ext cx="1724" cy="55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4" imgW="32766000" imgH="10528300" progId="Equation.3">
                      <p:embed/>
                    </p:oleObj>
                  </mc:Choice>
                  <mc:Fallback>
                    <p:oleObj name="Equation" r:id="rId4" imgW="32766000" imgH="10528300" progId="Equation.3">
                      <p:embed/>
                      <p:pic>
                        <p:nvPicPr>
                          <p:cNvPr id="7177" name="Object 9">
                            <a:extLst>
                              <a:ext uri="{FF2B5EF4-FFF2-40B4-BE49-F238E27FC236}">
                                <a16:creationId xmlns:a16="http://schemas.microsoft.com/office/drawing/2014/main" id="{F592AB14-5C4D-71CA-ED21-3D19A4AE647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97" y="3135"/>
                            <a:ext cx="1724" cy="554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noFill/>
                          </a:ln>
                          <a:effectLst/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7181" name="Group 13">
                <a:extLst>
                  <a:ext uri="{FF2B5EF4-FFF2-40B4-BE49-F238E27FC236}">
                    <a16:creationId xmlns:a16="http://schemas.microsoft.com/office/drawing/2014/main" id="{C8C2F617-866B-F09A-DFB0-B2F1D1549B4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3203"/>
                <a:ext cx="1338" cy="332"/>
                <a:chOff x="317" y="3271"/>
                <a:chExt cx="1338" cy="332"/>
              </a:xfrm>
            </p:grpSpPr>
            <p:sp>
              <p:nvSpPr>
                <p:cNvPr id="7178" name="Line 10">
                  <a:extLst>
                    <a:ext uri="{FF2B5EF4-FFF2-40B4-BE49-F238E27FC236}">
                      <a16:creationId xmlns:a16="http://schemas.microsoft.com/office/drawing/2014/main" id="{4662116C-4AC4-8D40-54D0-FFED81006E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110" y="3453"/>
                  <a:ext cx="545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GB" sz="1600">
                    <a:solidFill>
                      <a:srgbClr val="000000"/>
                    </a:solidFill>
                    <a:latin typeface="Comic Sans MS" panose="030F0902030302020204" pitchFamily="66" charset="0"/>
                  </a:endParaRPr>
                </a:p>
              </p:txBody>
            </p:sp>
            <p:sp>
              <p:nvSpPr>
                <p:cNvPr id="7179" name="Text Box 11">
                  <a:extLst>
                    <a:ext uri="{FF2B5EF4-FFF2-40B4-BE49-F238E27FC236}">
                      <a16:creationId xmlns:a16="http://schemas.microsoft.com/office/drawing/2014/main" id="{2664C188-3DBD-A9A7-BB6B-31369E8D45D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17" y="3271"/>
                  <a:ext cx="818" cy="33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it-IT" sz="1400">
                      <a:solidFill>
                        <a:srgbClr val="FF0000"/>
                      </a:solidFill>
                      <a:latin typeface="Comic Sans MS" panose="030F0902030302020204" pitchFamily="66" charset="0"/>
                    </a:rPr>
                    <a:t>result for</a:t>
                  </a:r>
                </a:p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it-IT" sz="1400">
                      <a:solidFill>
                        <a:srgbClr val="FF0000"/>
                      </a:solidFill>
                      <a:latin typeface="Comic Sans MS" panose="030F0902030302020204" pitchFamily="66" charset="0"/>
                    </a:rPr>
                    <a:t>a closed shell</a:t>
                  </a:r>
                </a:p>
              </p:txBody>
            </p:sp>
          </p:grpSp>
          <p:sp>
            <p:nvSpPr>
              <p:cNvPr id="7180" name="Text Box 12">
                <a:extLst>
                  <a:ext uri="{FF2B5EF4-FFF2-40B4-BE49-F238E27FC236}">
                    <a16:creationId xmlns:a16="http://schemas.microsoft.com/office/drawing/2014/main" id="{3E6D9866-D2E3-13FF-0A13-75124A435E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11" y="3249"/>
                <a:ext cx="2258" cy="3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it-IT" sz="1400">
                    <a:solidFill>
                      <a:srgbClr val="FF0000"/>
                    </a:solidFill>
                    <a:latin typeface="Comic Sans MS" panose="030F0902030302020204" pitchFamily="66" charset="0"/>
                  </a:rPr>
                  <a:t>magnitudes of the two partial sums have 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it-IT" sz="1400">
                    <a:solidFill>
                      <a:srgbClr val="FF0000"/>
                    </a:solidFill>
                    <a:latin typeface="Comic Sans MS" panose="030F0902030302020204" pitchFamily="66" charset="0"/>
                  </a:rPr>
                  <a:t>to be the same, and M values opposite.</a:t>
                </a:r>
              </a:p>
            </p:txBody>
          </p:sp>
        </p:grpSp>
      </p:grpSp>
      <p:sp>
        <p:nvSpPr>
          <p:cNvPr id="7182" name="Text Box 14">
            <a:extLst>
              <a:ext uri="{FF2B5EF4-FFF2-40B4-BE49-F238E27FC236}">
                <a16:creationId xmlns:a16="http://schemas.microsoft.com/office/drawing/2014/main" id="{9437DE3A-AAF4-35CA-6183-08BC3AFAD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1700" y="5805488"/>
            <a:ext cx="8021638" cy="590550"/>
          </a:xfrm>
          <a:prstGeom prst="rect">
            <a:avLst/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Total angular momentum for a collection of missing particles, i.e. holes, is the same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 as for that same collection of particles in a given shell model state.</a:t>
            </a:r>
          </a:p>
        </p:txBody>
      </p:sp>
      <p:sp>
        <p:nvSpPr>
          <p:cNvPr id="7184" name="Text Box 16">
            <a:extLst>
              <a:ext uri="{FF2B5EF4-FFF2-40B4-BE49-F238E27FC236}">
                <a16:creationId xmlns:a16="http://schemas.microsoft.com/office/drawing/2014/main" id="{85A0B00F-17E6-DB7E-B518-346EBEB85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0275" y="261938"/>
            <a:ext cx="292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400">
                <a:solidFill>
                  <a:srgbClr val="FF0000"/>
                </a:solidFill>
                <a:latin typeface="Comic Sans MS" panose="030F0902030302020204" pitchFamily="66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animBg="1"/>
      <p:bldP spid="718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>
            <a:extLst>
              <a:ext uri="{FF2B5EF4-FFF2-40B4-BE49-F238E27FC236}">
                <a16:creationId xmlns:a16="http://schemas.microsoft.com/office/drawing/2014/main" id="{05C9F08E-999D-E58E-B331-333C9F54DA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1675" y="165100"/>
            <a:ext cx="18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sz="160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5160037A-4026-CC9E-1B10-78576B18B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3" y="201613"/>
            <a:ext cx="20256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Magnetic Moments:</a:t>
            </a:r>
          </a:p>
        </p:txBody>
      </p:sp>
      <p:sp>
        <p:nvSpPr>
          <p:cNvPr id="9222" name="Text Box 6">
            <a:extLst>
              <a:ext uri="{FF2B5EF4-FFF2-40B4-BE49-F238E27FC236}">
                <a16:creationId xmlns:a16="http://schemas.microsoft.com/office/drawing/2014/main" id="{5F268F50-5EC1-A575-0617-ECAA6AE95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726" y="920750"/>
            <a:ext cx="30400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As in </a:t>
            </a:r>
            <a:r>
              <a:rPr lang="en-US" altLang="it-IT" sz="1600" i="1">
                <a:solidFill>
                  <a:srgbClr val="0033CC"/>
                </a:solidFill>
                <a:latin typeface="Comic Sans MS" panose="030F0902030302020204" pitchFamily="66" charset="0"/>
              </a:rPr>
              <a:t>lecture 19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, we can write:</a:t>
            </a:r>
          </a:p>
        </p:txBody>
      </p:sp>
      <p:graphicFrame>
        <p:nvGraphicFramePr>
          <p:cNvPr id="9224" name="Object 8">
            <a:extLst>
              <a:ext uri="{FF2B5EF4-FFF2-40B4-BE49-F238E27FC236}">
                <a16:creationId xmlns:a16="http://schemas.microsoft.com/office/drawing/2014/main" id="{538CCC6C-8551-BC1B-F606-16DBE02928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87939" y="800101"/>
          <a:ext cx="3633787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1541700" imgH="8775700" progId="Equation.3">
                  <p:embed/>
                </p:oleObj>
              </mc:Choice>
              <mc:Fallback>
                <p:oleObj name="Equation" r:id="rId2" imgW="41541700" imgH="8775700" progId="Equation.3">
                  <p:embed/>
                  <p:pic>
                    <p:nvPicPr>
                      <p:cNvPr id="9224" name="Object 8">
                        <a:extLst>
                          <a:ext uri="{FF2B5EF4-FFF2-40B4-BE49-F238E27FC236}">
                            <a16:creationId xmlns:a16="http://schemas.microsoft.com/office/drawing/2014/main" id="{538CCC6C-8551-BC1B-F606-16DBE029283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7939" y="800101"/>
                        <a:ext cx="3633787" cy="7667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>
                        <a:outerShdw dist="107763" dir="2700000" algn="ctr" rotWithShape="0">
                          <a:srgbClr val="808080">
                            <a:alpha val="50000"/>
                          </a:srgbClr>
                        </a:outerShdw>
                      </a:effectLst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39" name="Group 23">
            <a:extLst>
              <a:ext uri="{FF2B5EF4-FFF2-40B4-BE49-F238E27FC236}">
                <a16:creationId xmlns:a16="http://schemas.microsoft.com/office/drawing/2014/main" id="{BE9FACD9-8E47-8307-9765-B14870FEFBCF}"/>
              </a:ext>
            </a:extLst>
          </p:cNvPr>
          <p:cNvGrpSpPr>
            <a:grpSpLocks/>
          </p:cNvGrpSpPr>
          <p:nvPr/>
        </p:nvGrpSpPr>
        <p:grpSpPr bwMode="auto">
          <a:xfrm>
            <a:off x="1955801" y="1773239"/>
            <a:ext cx="7756525" cy="2054225"/>
            <a:chOff x="272" y="1117"/>
            <a:chExt cx="4886" cy="1294"/>
          </a:xfrm>
        </p:grpSpPr>
        <p:sp>
          <p:nvSpPr>
            <p:cNvPr id="9229" name="Text Box 13">
              <a:extLst>
                <a:ext uri="{FF2B5EF4-FFF2-40B4-BE49-F238E27FC236}">
                  <a16:creationId xmlns:a16="http://schemas.microsoft.com/office/drawing/2014/main" id="{4A5CA138-8EC9-E39A-B016-66EFA5E711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2" y="1117"/>
              <a:ext cx="488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000000"/>
                  </a:solidFill>
                  <a:latin typeface="Comic Sans MS" panose="030F0902030302020204" pitchFamily="66" charset="0"/>
                </a:rPr>
                <a:t>Predictions are only simple in the limit of one valence nucleon, and then we have:</a:t>
              </a:r>
            </a:p>
          </p:txBody>
        </p:sp>
        <p:grpSp>
          <p:nvGrpSpPr>
            <p:cNvPr id="9234" name="Group 18">
              <a:extLst>
                <a:ext uri="{FF2B5EF4-FFF2-40B4-BE49-F238E27FC236}">
                  <a16:creationId xmlns:a16="http://schemas.microsoft.com/office/drawing/2014/main" id="{0DE38630-4D7B-09AD-9CC6-060BE0DB4B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2" y="1502"/>
              <a:ext cx="3353" cy="909"/>
              <a:chOff x="975" y="1956"/>
              <a:chExt cx="3353" cy="909"/>
            </a:xfrm>
          </p:grpSpPr>
          <p:graphicFrame>
            <p:nvGraphicFramePr>
              <p:cNvPr id="9228" name="Object 12">
                <a:extLst>
                  <a:ext uri="{FF2B5EF4-FFF2-40B4-BE49-F238E27FC236}">
                    <a16:creationId xmlns:a16="http://schemas.microsoft.com/office/drawing/2014/main" id="{DBA83D1F-0B90-AAED-5524-E1C4C51AEE6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313" y="1956"/>
              <a:ext cx="2015" cy="3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4" imgW="29845000" imgH="5562600" progId="Equation.3">
                      <p:embed/>
                    </p:oleObj>
                  </mc:Choice>
                  <mc:Fallback>
                    <p:oleObj name="Equation" r:id="rId4" imgW="29845000" imgH="5562600" progId="Equation.3">
                      <p:embed/>
                      <p:pic>
                        <p:nvPicPr>
                          <p:cNvPr id="9228" name="Object 12">
                            <a:extLst>
                              <a:ext uri="{FF2B5EF4-FFF2-40B4-BE49-F238E27FC236}">
                                <a16:creationId xmlns:a16="http://schemas.microsoft.com/office/drawing/2014/main" id="{DBA83D1F-0B90-AAED-5524-E1C4C51AEE6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13" y="1956"/>
                            <a:ext cx="2015" cy="376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0033CC"/>
                            </a:solidFill>
                            <a:miter lim="800000"/>
                            <a:headEnd/>
                            <a:tailEnd/>
                          </a:ln>
                          <a:effectLst/>
                          <a:extLs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107763" dir="2700000" algn="ctr" rotWithShape="0">
                                    <a:srgbClr val="808080">
                                      <a:alpha val="50000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230" name="Object 14">
                <a:extLst>
                  <a:ext uri="{FF2B5EF4-FFF2-40B4-BE49-F238E27FC236}">
                    <a16:creationId xmlns:a16="http://schemas.microsoft.com/office/drawing/2014/main" id="{C9A2C2F1-B896-BE28-ECA6-2097394EA38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336" y="2500"/>
              <a:ext cx="1508" cy="36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6" imgW="19304000" imgH="4686300" progId="Equation.3">
                      <p:embed/>
                    </p:oleObj>
                  </mc:Choice>
                  <mc:Fallback>
                    <p:oleObj name="Equation" r:id="rId6" imgW="19304000" imgH="4686300" progId="Equation.3">
                      <p:embed/>
                      <p:pic>
                        <p:nvPicPr>
                          <p:cNvPr id="9230" name="Object 14">
                            <a:extLst>
                              <a:ext uri="{FF2B5EF4-FFF2-40B4-BE49-F238E27FC236}">
                                <a16:creationId xmlns:a16="http://schemas.microsoft.com/office/drawing/2014/main" id="{C9A2C2F1-B896-BE28-ECA6-2097394EA38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36" y="2500"/>
                            <a:ext cx="1508" cy="365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:ln>
                          <a:effectLst/>
                          <a:extLs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107763" dir="2700000" algn="ctr" rotWithShape="0">
                                    <a:srgbClr val="808080">
                                      <a:alpha val="50000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231" name="Text Box 15">
                <a:extLst>
                  <a:ext uri="{FF2B5EF4-FFF2-40B4-BE49-F238E27FC236}">
                    <a16:creationId xmlns:a16="http://schemas.microsoft.com/office/drawing/2014/main" id="{BDA74D50-1588-FF07-15FB-E7104B05D2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75" y="2024"/>
                <a:ext cx="106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33CC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it-IT" sz="1600" b="1">
                    <a:solidFill>
                      <a:srgbClr val="0033CC"/>
                    </a:solidFill>
                    <a:latin typeface="Comic Sans MS" panose="030F0902030302020204" pitchFamily="66" charset="0"/>
                  </a:rPr>
                  <a:t>valence proton:</a:t>
                </a:r>
              </a:p>
            </p:txBody>
          </p:sp>
          <p:sp>
            <p:nvSpPr>
              <p:cNvPr id="9232" name="Text Box 16">
                <a:extLst>
                  <a:ext uri="{FF2B5EF4-FFF2-40B4-BE49-F238E27FC236}">
                    <a16:creationId xmlns:a16="http://schemas.microsoft.com/office/drawing/2014/main" id="{4FDDA0AD-494E-CD80-364E-4566C9B407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75" y="2553"/>
                <a:ext cx="1135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it-IT" sz="1600" b="1">
                    <a:solidFill>
                      <a:srgbClr val="FF0000"/>
                    </a:solidFill>
                    <a:latin typeface="Comic Sans MS" panose="030F0902030302020204" pitchFamily="66" charset="0"/>
                  </a:rPr>
                  <a:t>valence neutron:</a:t>
                </a:r>
              </a:p>
            </p:txBody>
          </p:sp>
        </p:grpSp>
      </p:grpSp>
      <p:grpSp>
        <p:nvGrpSpPr>
          <p:cNvPr id="9240" name="Group 24">
            <a:extLst>
              <a:ext uri="{FF2B5EF4-FFF2-40B4-BE49-F238E27FC236}">
                <a16:creationId xmlns:a16="http://schemas.microsoft.com/office/drawing/2014/main" id="{C6B32C85-598D-5A34-344B-24204E675CA3}"/>
              </a:ext>
            </a:extLst>
          </p:cNvPr>
          <p:cNvGrpSpPr>
            <a:grpSpLocks/>
          </p:cNvGrpSpPr>
          <p:nvPr/>
        </p:nvGrpSpPr>
        <p:grpSpPr bwMode="auto">
          <a:xfrm>
            <a:off x="2027239" y="4149725"/>
            <a:ext cx="8372475" cy="2489200"/>
            <a:chOff x="317" y="2614"/>
            <a:chExt cx="5274" cy="1568"/>
          </a:xfrm>
        </p:grpSpPr>
        <p:sp>
          <p:nvSpPr>
            <p:cNvPr id="9233" name="Text Box 17">
              <a:extLst>
                <a:ext uri="{FF2B5EF4-FFF2-40B4-BE49-F238E27FC236}">
                  <a16:creationId xmlns:a16="http://schemas.microsoft.com/office/drawing/2014/main" id="{1EBD2D77-B1CA-4BA6-EEEA-E460DA0B71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" y="2614"/>
              <a:ext cx="301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000000"/>
                  </a:solidFill>
                  <a:latin typeface="Comic Sans MS" panose="030F0902030302020204" pitchFamily="66" charset="0"/>
                </a:rPr>
                <a:t>Simplifying the results </a:t>
              </a:r>
              <a:r>
                <a:rPr lang="en-US" altLang="it-IT" sz="1600" i="1">
                  <a:solidFill>
                    <a:srgbClr val="0033CC"/>
                  </a:solidFill>
                  <a:latin typeface="Comic Sans MS" panose="030F0902030302020204" pitchFamily="66" charset="0"/>
                </a:rPr>
                <a:t>(assignment 4),  </a:t>
              </a:r>
              <a:r>
                <a:rPr lang="en-US" altLang="it-IT" sz="1600">
                  <a:solidFill>
                    <a:srgbClr val="000000"/>
                  </a:solidFill>
                  <a:latin typeface="Comic Sans MS" panose="030F0902030302020204" pitchFamily="66" charset="0"/>
                </a:rPr>
                <a:t>we find: </a:t>
              </a:r>
            </a:p>
          </p:txBody>
        </p:sp>
        <p:graphicFrame>
          <p:nvGraphicFramePr>
            <p:cNvPr id="9235" name="Object 19">
              <a:extLst>
                <a:ext uri="{FF2B5EF4-FFF2-40B4-BE49-F238E27FC236}">
                  <a16:creationId xmlns:a16="http://schemas.microsoft.com/office/drawing/2014/main" id="{9147644E-BBC6-343A-569D-DFEB37F06FB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3" y="2976"/>
            <a:ext cx="5218" cy="6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76657200" imgH="10236200" progId="Equation.3">
                    <p:embed/>
                  </p:oleObj>
                </mc:Choice>
                <mc:Fallback>
                  <p:oleObj name="Equation" r:id="rId8" imgW="76657200" imgH="10236200" progId="Equation.3">
                    <p:embed/>
                    <p:pic>
                      <p:nvPicPr>
                        <p:cNvPr id="9235" name="Object 19">
                          <a:extLst>
                            <a:ext uri="{FF2B5EF4-FFF2-40B4-BE49-F238E27FC236}">
                              <a16:creationId xmlns:a16="http://schemas.microsoft.com/office/drawing/2014/main" id="{9147644E-BBC6-343A-569D-DFEB37F06FB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3" y="2976"/>
                          <a:ext cx="5218" cy="697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>
                          <a:outerShdw dist="107763" dir="2700000" algn="ctr" rotWithShape="0">
                            <a:srgbClr val="808080">
                              <a:alpha val="50000"/>
                            </a:srgbClr>
                          </a:outerShdw>
                        </a:effectLst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36" name="Text Box 20">
              <a:extLst>
                <a:ext uri="{FF2B5EF4-FFF2-40B4-BE49-F238E27FC236}">
                  <a16:creationId xmlns:a16="http://schemas.microsoft.com/office/drawing/2014/main" id="{4F8D1667-F672-43AB-5E6D-E836F56C76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" y="3906"/>
              <a:ext cx="41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000000"/>
                  </a:solidFill>
                  <a:latin typeface="Comic Sans MS" panose="030F0902030302020204" pitchFamily="66" charset="0"/>
                </a:rPr>
                <a:t>with </a:t>
              </a:r>
            </a:p>
          </p:txBody>
        </p:sp>
        <p:graphicFrame>
          <p:nvGraphicFramePr>
            <p:cNvPr id="9237" name="Object 21">
              <a:extLst>
                <a:ext uri="{FF2B5EF4-FFF2-40B4-BE49-F238E27FC236}">
                  <a16:creationId xmlns:a16="http://schemas.microsoft.com/office/drawing/2014/main" id="{8765E19F-6229-C301-0B0B-17EA0EA3818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93" y="3861"/>
            <a:ext cx="4037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62611000" imgH="4978400" progId="Equation.3">
                    <p:embed/>
                  </p:oleObj>
                </mc:Choice>
                <mc:Fallback>
                  <p:oleObj name="Equation" r:id="rId10" imgW="62611000" imgH="4978400" progId="Equation.3">
                    <p:embed/>
                    <p:pic>
                      <p:nvPicPr>
                        <p:cNvPr id="9237" name="Object 21">
                          <a:extLst>
                            <a:ext uri="{FF2B5EF4-FFF2-40B4-BE49-F238E27FC236}">
                              <a16:creationId xmlns:a16="http://schemas.microsoft.com/office/drawing/2014/main" id="{8765E19F-6229-C301-0B0B-17EA0EA3818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3" y="3861"/>
                          <a:ext cx="4037" cy="321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238" name="Text Box 22">
            <a:extLst>
              <a:ext uri="{FF2B5EF4-FFF2-40B4-BE49-F238E27FC236}">
                <a16:creationId xmlns:a16="http://schemas.microsoft.com/office/drawing/2014/main" id="{2346C943-4AEC-2EB4-772F-A234F52E2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0275" y="261938"/>
            <a:ext cx="292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400">
                <a:solidFill>
                  <a:srgbClr val="FF0000"/>
                </a:solidFill>
                <a:latin typeface="Comic Sans MS" panose="030F0902030302020204" pitchFamily="66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 Box 4">
            <a:extLst>
              <a:ext uri="{FF2B5EF4-FFF2-40B4-BE49-F238E27FC236}">
                <a16:creationId xmlns:a16="http://schemas.microsoft.com/office/drawing/2014/main" id="{765DAA34-313C-EF12-A215-65613BFBA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238" y="273050"/>
            <a:ext cx="4152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Application with one valence nucleon:   </a:t>
            </a:r>
            <a:r>
              <a:rPr lang="en-US" altLang="it-IT" sz="1600" baseline="30000">
                <a:solidFill>
                  <a:srgbClr val="000000"/>
                </a:solidFill>
                <a:latin typeface="Comic Sans MS" panose="030F0902030302020204" pitchFamily="66" charset="0"/>
              </a:rPr>
              <a:t>17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O</a:t>
            </a:r>
          </a:p>
        </p:txBody>
      </p:sp>
      <p:grpSp>
        <p:nvGrpSpPr>
          <p:cNvPr id="10251" name="Group 11">
            <a:extLst>
              <a:ext uri="{FF2B5EF4-FFF2-40B4-BE49-F238E27FC236}">
                <a16:creationId xmlns:a16="http://schemas.microsoft.com/office/drawing/2014/main" id="{A8B83173-DF9A-318F-D1A3-CD775460E268}"/>
              </a:ext>
            </a:extLst>
          </p:cNvPr>
          <p:cNvGrpSpPr>
            <a:grpSpLocks/>
          </p:cNvGrpSpPr>
          <p:nvPr/>
        </p:nvGrpSpPr>
        <p:grpSpPr bwMode="auto">
          <a:xfrm>
            <a:off x="2100264" y="944563"/>
            <a:ext cx="2700337" cy="5688012"/>
            <a:chOff x="363" y="595"/>
            <a:chExt cx="1701" cy="3583"/>
          </a:xfrm>
        </p:grpSpPr>
        <p:grpSp>
          <p:nvGrpSpPr>
            <p:cNvPr id="10248" name="Group 8">
              <a:extLst>
                <a:ext uri="{FF2B5EF4-FFF2-40B4-BE49-F238E27FC236}">
                  <a16:creationId xmlns:a16="http://schemas.microsoft.com/office/drawing/2014/main" id="{20E0F3B6-3490-ADC8-597E-6169022329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3" y="595"/>
              <a:ext cx="1701" cy="3583"/>
              <a:chOff x="363" y="595"/>
              <a:chExt cx="1701" cy="3583"/>
            </a:xfrm>
          </p:grpSpPr>
          <p:sp>
            <p:nvSpPr>
              <p:cNvPr id="10246" name="Rectangle 6">
                <a:extLst>
                  <a:ext uri="{FF2B5EF4-FFF2-40B4-BE49-F238E27FC236}">
                    <a16:creationId xmlns:a16="http://schemas.microsoft.com/office/drawing/2014/main" id="{528F1E31-BEE8-3232-B2D8-5CA7693AF8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" y="595"/>
                <a:ext cx="1701" cy="35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600">
                  <a:solidFill>
                    <a:srgbClr val="000000"/>
                  </a:solidFill>
                  <a:latin typeface="Comic Sans MS" panose="030F0902030302020204" pitchFamily="66" charset="0"/>
                </a:endParaRPr>
              </a:p>
            </p:txBody>
          </p:sp>
          <p:pic>
            <p:nvPicPr>
              <p:cNvPr id="10247" name="Picture 7">
                <a:extLst>
                  <a:ext uri="{FF2B5EF4-FFF2-40B4-BE49-F238E27FC236}">
                    <a16:creationId xmlns:a16="http://schemas.microsoft.com/office/drawing/2014/main" id="{997C73DE-0EAC-3F4E-EC38-ADA1D3917F7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559" t="5714"/>
              <a:stretch>
                <a:fillRect/>
              </a:stretch>
            </p:blipFill>
            <p:spPr bwMode="auto">
              <a:xfrm>
                <a:off x="567" y="686"/>
                <a:ext cx="1385" cy="33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249" name="Line 9">
              <a:extLst>
                <a:ext uri="{FF2B5EF4-FFF2-40B4-BE49-F238E27FC236}">
                  <a16:creationId xmlns:a16="http://schemas.microsoft.com/office/drawing/2014/main" id="{45A25038-AFB6-F62A-66B4-873DBF95FE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4" y="1570"/>
              <a:ext cx="0" cy="147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0250" name="Text Box 10">
              <a:extLst>
                <a:ext uri="{FF2B5EF4-FFF2-40B4-BE49-F238E27FC236}">
                  <a16:creationId xmlns:a16="http://schemas.microsoft.com/office/drawing/2014/main" id="{DB8CA80D-9DDD-E602-DBBB-3894208884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249" y="1107"/>
              <a:ext cx="55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Comic Sans MS" panose="030F0902030302020204" pitchFamily="66" charset="0"/>
                </a:rPr>
                <a:t>E (MeV)</a:t>
              </a:r>
            </a:p>
          </p:txBody>
        </p:sp>
      </p:grpSp>
      <p:sp>
        <p:nvSpPr>
          <p:cNvPr id="10252" name="Text Box 12">
            <a:extLst>
              <a:ext uri="{FF2B5EF4-FFF2-40B4-BE49-F238E27FC236}">
                <a16:creationId xmlns:a16="http://schemas.microsoft.com/office/drawing/2014/main" id="{D3DBBB12-E1A8-C480-828C-20CA6D762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3201" y="993775"/>
            <a:ext cx="519112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There are 8 protons and 9 neutrons, so we only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need the low lying states in the shell model spectrum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to understand the energy levels:</a:t>
            </a:r>
          </a:p>
        </p:txBody>
      </p:sp>
      <p:pic>
        <p:nvPicPr>
          <p:cNvPr id="10253" name="Picture 13">
            <a:extLst>
              <a:ext uri="{FF2B5EF4-FFF2-40B4-BE49-F238E27FC236}">
                <a16:creationId xmlns:a16="http://schemas.microsoft.com/office/drawing/2014/main" id="{99010045-0E49-28DC-AC9B-4DC939C10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" t="61783" r="36003" b="5400"/>
          <a:stretch>
            <a:fillRect/>
          </a:stretch>
        </p:blipFill>
        <p:spPr bwMode="auto">
          <a:xfrm>
            <a:off x="5375275" y="2060576"/>
            <a:ext cx="2592388" cy="201612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10254" name="AutoShape 14">
            <a:extLst>
              <a:ext uri="{FF2B5EF4-FFF2-40B4-BE49-F238E27FC236}">
                <a16:creationId xmlns:a16="http://schemas.microsoft.com/office/drawing/2014/main" id="{EF1B980F-26C4-C4FF-AC16-5AA9882866EB}"/>
              </a:ext>
            </a:extLst>
          </p:cNvPr>
          <p:cNvSpPr>
            <a:spLocks/>
          </p:cNvSpPr>
          <p:nvPr/>
        </p:nvSpPr>
        <p:spPr bwMode="auto">
          <a:xfrm>
            <a:off x="7859713" y="3141664"/>
            <a:ext cx="323850" cy="827087"/>
          </a:xfrm>
          <a:prstGeom prst="rightBrace">
            <a:avLst>
              <a:gd name="adj1" fmla="val 21283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10255" name="Text Box 15">
            <a:extLst>
              <a:ext uri="{FF2B5EF4-FFF2-40B4-BE49-F238E27FC236}">
                <a16:creationId xmlns:a16="http://schemas.microsoft.com/office/drawing/2014/main" id="{5419D08D-A0ED-20F0-B5DD-62DE0BF18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0075" y="3176588"/>
            <a:ext cx="1519968" cy="7386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400">
                <a:solidFill>
                  <a:srgbClr val="FF0000"/>
                </a:solidFill>
                <a:latin typeface="Comic Sans MS" panose="030F0902030302020204" pitchFamily="66" charset="0"/>
              </a:rPr>
              <a:t>Ground state: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400">
                <a:solidFill>
                  <a:srgbClr val="FF0000"/>
                </a:solidFill>
                <a:latin typeface="Comic Sans MS" panose="030F0902030302020204" pitchFamily="66" charset="0"/>
              </a:rPr>
              <a:t>full to here plus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400">
                <a:solidFill>
                  <a:srgbClr val="FF0000"/>
                </a:solidFill>
                <a:latin typeface="Comic Sans MS" panose="030F0902030302020204" pitchFamily="66" charset="0"/>
              </a:rPr>
              <a:t>one neutron</a:t>
            </a:r>
          </a:p>
        </p:txBody>
      </p:sp>
      <p:sp>
        <p:nvSpPr>
          <p:cNvPr id="10256" name="Oval 16">
            <a:extLst>
              <a:ext uri="{FF2B5EF4-FFF2-40B4-BE49-F238E27FC236}">
                <a16:creationId xmlns:a16="http://schemas.microsoft.com/office/drawing/2014/main" id="{55654696-8EC6-582E-4DD1-8BE995CCB8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91401" y="2852739"/>
            <a:ext cx="92075" cy="920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10259" name="Line 19">
            <a:extLst>
              <a:ext uri="{FF2B5EF4-FFF2-40B4-BE49-F238E27FC236}">
                <a16:creationId xmlns:a16="http://schemas.microsoft.com/office/drawing/2014/main" id="{F2D85627-D91A-9D6E-AF34-3D022177948D}"/>
              </a:ext>
            </a:extLst>
          </p:cNvPr>
          <p:cNvSpPr>
            <a:spLocks noChangeShapeType="1"/>
          </p:cNvSpPr>
          <p:nvPr/>
        </p:nvSpPr>
        <p:spPr bwMode="auto">
          <a:xfrm>
            <a:off x="7932739" y="2889250"/>
            <a:ext cx="827087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10260" name="Text Box 20">
            <a:extLst>
              <a:ext uri="{FF2B5EF4-FFF2-40B4-BE49-F238E27FC236}">
                <a16:creationId xmlns:a16="http://schemas.microsoft.com/office/drawing/2014/main" id="{6991873C-E4DE-7899-2ECD-9DDCCD026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24900" y="2708275"/>
            <a:ext cx="1042988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FF0000"/>
                </a:solidFill>
                <a:latin typeface="Comic Sans MS" panose="030F0902030302020204" pitchFamily="66" charset="0"/>
              </a:rPr>
              <a:t>valence n</a:t>
            </a:r>
          </a:p>
        </p:txBody>
      </p:sp>
      <p:sp>
        <p:nvSpPr>
          <p:cNvPr id="10261" name="Text Box 21">
            <a:extLst>
              <a:ext uri="{FF2B5EF4-FFF2-40B4-BE49-F238E27FC236}">
                <a16:creationId xmlns:a16="http://schemas.microsoft.com/office/drawing/2014/main" id="{29AA704A-7BA7-87F4-5E14-028652D00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7663" y="4413251"/>
            <a:ext cx="4679950" cy="8350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Ground state quantum numbers should be those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  of the valence neutron in the 1d</a:t>
            </a:r>
            <a:r>
              <a:rPr lang="en-US" altLang="it-IT" sz="1600" baseline="-25000">
                <a:solidFill>
                  <a:srgbClr val="000000"/>
                </a:solidFill>
                <a:latin typeface="Comic Sans MS" panose="030F0902030302020204" pitchFamily="66" charset="0"/>
              </a:rPr>
              <a:t>5/2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state: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        </a:t>
            </a:r>
            <a:r>
              <a:rPr lang="en-US" altLang="it-IT" sz="1600">
                <a:solidFill>
                  <a:srgbClr val="FF0000"/>
                </a:solidFill>
                <a:latin typeface="Comic Sans MS" panose="030F0902030302020204" pitchFamily="66" charset="0"/>
              </a:rPr>
              <a:t>J</a:t>
            </a:r>
            <a:r>
              <a:rPr lang="en-US" altLang="it-IT" baseline="30000">
                <a:solidFill>
                  <a:srgbClr val="FF0000"/>
                </a:solidFill>
                <a:latin typeface="Comic Sans MS" panose="030F0902030302020204" pitchFamily="66" charset="0"/>
                <a:sym typeface="Symbol" pitchFamily="2" charset="2"/>
              </a:rPr>
              <a:t></a:t>
            </a:r>
            <a:r>
              <a:rPr lang="en-US" altLang="it-IT" sz="1600">
                <a:solidFill>
                  <a:srgbClr val="FF0000"/>
                </a:solidFill>
                <a:latin typeface="Comic Sans MS" panose="030F0902030302020204" pitchFamily="66" charset="0"/>
                <a:sym typeface="Symbol" pitchFamily="2" charset="2"/>
              </a:rPr>
              <a:t> = </a:t>
            </a:r>
            <a:r>
              <a:rPr lang="en-US" altLang="it-IT" sz="1600">
                <a:solidFill>
                  <a:srgbClr val="FF0000"/>
                </a:solidFill>
                <a:latin typeface="Comic Sans MS" panose="030F0902030302020204" pitchFamily="66" charset="0"/>
              </a:rPr>
              <a:t>5/2</a:t>
            </a:r>
            <a:r>
              <a:rPr lang="en-US" altLang="it-IT" sz="1600" baseline="30000">
                <a:solidFill>
                  <a:srgbClr val="FF0000"/>
                </a:solidFill>
                <a:latin typeface="Comic Sans MS" panose="030F0902030302020204" pitchFamily="66" charset="0"/>
              </a:rPr>
              <a:t>+      </a:t>
            </a:r>
            <a:r>
              <a:rPr lang="en-US" altLang="it-IT" sz="1600">
                <a:solidFill>
                  <a:srgbClr val="FF0000"/>
                </a:solidFill>
                <a:latin typeface="Comic Sans MS" panose="030F0902030302020204" pitchFamily="66" charset="0"/>
                <a:sym typeface="Wingdings" pitchFamily="2" charset="2"/>
              </a:rPr>
              <a:t></a:t>
            </a:r>
            <a:endParaRPr lang="en-US" altLang="it-IT" sz="1600">
              <a:solidFill>
                <a:srgbClr val="FF0000"/>
              </a:solidFill>
              <a:latin typeface="Comic Sans MS" panose="030F0902030302020204" pitchFamily="66" charset="0"/>
              <a:sym typeface="Symbol" pitchFamily="2" charset="2"/>
            </a:endParaRPr>
          </a:p>
        </p:txBody>
      </p:sp>
      <p:sp>
        <p:nvSpPr>
          <p:cNvPr id="10262" name="Line 22">
            <a:extLst>
              <a:ext uri="{FF2B5EF4-FFF2-40B4-BE49-F238E27FC236}">
                <a16:creationId xmlns:a16="http://schemas.microsoft.com/office/drawing/2014/main" id="{07B59765-6739-24F6-E481-99DB4A1A5F2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19626" y="5084763"/>
            <a:ext cx="1223963" cy="5397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10263" name="Text Box 23">
            <a:extLst>
              <a:ext uri="{FF2B5EF4-FFF2-40B4-BE49-F238E27FC236}">
                <a16:creationId xmlns:a16="http://schemas.microsoft.com/office/drawing/2014/main" id="{BCECB6BA-B297-C21B-885F-9F79833D0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7664" y="5470526"/>
            <a:ext cx="5056187" cy="11096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Magnetic moment prediction:  </a:t>
            </a:r>
            <a:r>
              <a:rPr lang="en-US" altLang="it-IT" i="1">
                <a:solidFill>
                  <a:srgbClr val="000000"/>
                </a:solidFill>
                <a:latin typeface="Times New Roman" panose="02020603050405020304" pitchFamily="18" charset="0"/>
              </a:rPr>
              <a:t>j = l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+ ½, odd neutron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    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Wingdings" pitchFamily="2" charset="2"/>
              </a:rPr>
              <a:t>  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 = </a:t>
            </a:r>
            <a:r>
              <a:rPr lang="en-US" altLang="it-IT" sz="1600" baseline="-250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neutron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 =  -1.91 </a:t>
            </a:r>
            <a:r>
              <a:rPr lang="en-US" altLang="it-IT" sz="1600" baseline="-250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N</a:t>
            </a:r>
            <a:r>
              <a:rPr lang="en-US" altLang="it-IT" sz="1600" baseline="-25000">
                <a:solidFill>
                  <a:srgbClr val="000000"/>
                </a:solidFill>
                <a:latin typeface="Comic Sans MS" panose="030F0902030302020204" pitchFamily="66" charset="0"/>
                <a:sym typeface="Wingdings" pitchFamily="2" charset="2"/>
              </a:rPr>
              <a:t> 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Wingdings" pitchFamily="2" charset="2"/>
              </a:rPr>
              <a:t> 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it-IT" sz="1600">
              <a:solidFill>
                <a:srgbClr val="000000"/>
              </a:solidFill>
              <a:latin typeface="Comic Sans MS" panose="030F09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measured value: 	 -1.89 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</a:t>
            </a:r>
            <a:r>
              <a:rPr lang="en-US" altLang="it-IT" sz="1600" baseline="-250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N</a:t>
            </a:r>
            <a:r>
              <a:rPr lang="en-US" altLang="it-IT" sz="1600" baseline="-25000">
                <a:solidFill>
                  <a:srgbClr val="000000"/>
                </a:solidFill>
                <a:latin typeface="Comic Sans MS" panose="030F0902030302020204" pitchFamily="66" charset="0"/>
                <a:sym typeface="Wingdings" pitchFamily="2" charset="2"/>
              </a:rPr>
              <a:t>    </a:t>
            </a:r>
            <a:r>
              <a:rPr lang="en-US" altLang="it-IT" sz="1600">
                <a:solidFill>
                  <a:srgbClr val="FF0000"/>
                </a:solidFill>
                <a:latin typeface="Comic Sans MS" panose="030F0902030302020204" pitchFamily="66" charset="0"/>
                <a:sym typeface="Wingdings" pitchFamily="2" charset="2"/>
              </a:rPr>
              <a:t>excellent agreement!</a:t>
            </a:r>
            <a:endParaRPr lang="en-US" altLang="it-IT" sz="1600" baseline="-25000">
              <a:solidFill>
                <a:srgbClr val="FF0000"/>
              </a:solidFill>
              <a:latin typeface="Comic Sans MS" panose="030F0902030302020204" pitchFamily="66" charset="0"/>
              <a:sym typeface="Wingdings" pitchFamily="2" charset="2"/>
            </a:endParaRPr>
          </a:p>
        </p:txBody>
      </p:sp>
      <p:sp>
        <p:nvSpPr>
          <p:cNvPr id="10265" name="Text Box 25">
            <a:extLst>
              <a:ext uri="{FF2B5EF4-FFF2-40B4-BE49-F238E27FC236}">
                <a16:creationId xmlns:a16="http://schemas.microsoft.com/office/drawing/2014/main" id="{0E993FC2-DDD0-9A71-9E94-36E955593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0275" y="261938"/>
            <a:ext cx="292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400">
                <a:solidFill>
                  <a:srgbClr val="FF0000"/>
                </a:solidFill>
                <a:latin typeface="Comic Sans MS" panose="030F0902030302020204" pitchFamily="66" charset="0"/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1" grpId="0" animBg="1"/>
      <p:bldP spid="1026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4">
            <a:extLst>
              <a:ext uri="{FF2B5EF4-FFF2-40B4-BE49-F238E27FC236}">
                <a16:creationId xmlns:a16="http://schemas.microsoft.com/office/drawing/2014/main" id="{86C4840A-378A-99A9-1729-33A8C953E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239" y="201613"/>
            <a:ext cx="72977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Excited states of </a:t>
            </a:r>
            <a:r>
              <a:rPr lang="en-US" altLang="it-IT" sz="1600" baseline="30000">
                <a:solidFill>
                  <a:srgbClr val="000000"/>
                </a:solidFill>
                <a:latin typeface="Comic Sans MS" panose="030F0902030302020204" pitchFamily="66" charset="0"/>
              </a:rPr>
              <a:t>17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O can be understood by promoting the valence neutron:</a:t>
            </a:r>
          </a:p>
        </p:txBody>
      </p:sp>
      <p:grpSp>
        <p:nvGrpSpPr>
          <p:cNvPr id="11269" name="Group 5">
            <a:extLst>
              <a:ext uri="{FF2B5EF4-FFF2-40B4-BE49-F238E27FC236}">
                <a16:creationId xmlns:a16="http://schemas.microsoft.com/office/drawing/2014/main" id="{955E1B00-B88E-077F-5C9A-E9439ACA6DA8}"/>
              </a:ext>
            </a:extLst>
          </p:cNvPr>
          <p:cNvGrpSpPr>
            <a:grpSpLocks/>
          </p:cNvGrpSpPr>
          <p:nvPr/>
        </p:nvGrpSpPr>
        <p:grpSpPr bwMode="auto">
          <a:xfrm>
            <a:off x="2100264" y="944563"/>
            <a:ext cx="2700337" cy="5688012"/>
            <a:chOff x="363" y="595"/>
            <a:chExt cx="1701" cy="3583"/>
          </a:xfrm>
        </p:grpSpPr>
        <p:grpSp>
          <p:nvGrpSpPr>
            <p:cNvPr id="11270" name="Group 6">
              <a:extLst>
                <a:ext uri="{FF2B5EF4-FFF2-40B4-BE49-F238E27FC236}">
                  <a16:creationId xmlns:a16="http://schemas.microsoft.com/office/drawing/2014/main" id="{9B89E489-8E93-60DD-28A3-3BA815C98D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3" y="595"/>
              <a:ext cx="1701" cy="3583"/>
              <a:chOff x="363" y="595"/>
              <a:chExt cx="1701" cy="3583"/>
            </a:xfrm>
          </p:grpSpPr>
          <p:sp>
            <p:nvSpPr>
              <p:cNvPr id="11271" name="Rectangle 7">
                <a:extLst>
                  <a:ext uri="{FF2B5EF4-FFF2-40B4-BE49-F238E27FC236}">
                    <a16:creationId xmlns:a16="http://schemas.microsoft.com/office/drawing/2014/main" id="{DF54128C-8D95-88AF-609A-992B282E89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" y="595"/>
                <a:ext cx="1701" cy="35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600">
                  <a:solidFill>
                    <a:srgbClr val="000000"/>
                  </a:solidFill>
                  <a:latin typeface="Comic Sans MS" panose="030F0902030302020204" pitchFamily="66" charset="0"/>
                </a:endParaRPr>
              </a:p>
            </p:txBody>
          </p:sp>
          <p:pic>
            <p:nvPicPr>
              <p:cNvPr id="11272" name="Picture 8">
                <a:extLst>
                  <a:ext uri="{FF2B5EF4-FFF2-40B4-BE49-F238E27FC236}">
                    <a16:creationId xmlns:a16="http://schemas.microsoft.com/office/drawing/2014/main" id="{D2241053-7CAB-9E84-D17B-A025F8EC692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559" t="5714"/>
              <a:stretch>
                <a:fillRect/>
              </a:stretch>
            </p:blipFill>
            <p:spPr bwMode="auto">
              <a:xfrm>
                <a:off x="567" y="686"/>
                <a:ext cx="1385" cy="33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1273" name="Line 9">
              <a:extLst>
                <a:ext uri="{FF2B5EF4-FFF2-40B4-BE49-F238E27FC236}">
                  <a16:creationId xmlns:a16="http://schemas.microsoft.com/office/drawing/2014/main" id="{FD5F6453-7640-694F-8FAC-BC3E0990C2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4" y="1570"/>
              <a:ext cx="0" cy="147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1274" name="Text Box 10">
              <a:extLst>
                <a:ext uri="{FF2B5EF4-FFF2-40B4-BE49-F238E27FC236}">
                  <a16:creationId xmlns:a16="http://schemas.microsoft.com/office/drawing/2014/main" id="{F055BF6E-6F2B-15FC-544B-844D2EE8BA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249" y="1107"/>
              <a:ext cx="55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Comic Sans MS" panose="030F0902030302020204" pitchFamily="66" charset="0"/>
                </a:rPr>
                <a:t>E (MeV)</a:t>
              </a:r>
            </a:p>
          </p:txBody>
        </p:sp>
      </p:grpSp>
      <p:grpSp>
        <p:nvGrpSpPr>
          <p:cNvPr id="11283" name="Group 19">
            <a:extLst>
              <a:ext uri="{FF2B5EF4-FFF2-40B4-BE49-F238E27FC236}">
                <a16:creationId xmlns:a16="http://schemas.microsoft.com/office/drawing/2014/main" id="{3AA940AC-C5C1-2D79-B93B-608FCDDF910C}"/>
              </a:ext>
            </a:extLst>
          </p:cNvPr>
          <p:cNvGrpSpPr>
            <a:grpSpLocks/>
          </p:cNvGrpSpPr>
          <p:nvPr/>
        </p:nvGrpSpPr>
        <p:grpSpPr bwMode="auto">
          <a:xfrm>
            <a:off x="5627688" y="2636839"/>
            <a:ext cx="4762500" cy="2752725"/>
            <a:chOff x="2585" y="1094"/>
            <a:chExt cx="3000" cy="1734"/>
          </a:xfrm>
        </p:grpSpPr>
        <p:pic>
          <p:nvPicPr>
            <p:cNvPr id="11275" name="Picture 11">
              <a:extLst>
                <a:ext uri="{FF2B5EF4-FFF2-40B4-BE49-F238E27FC236}">
                  <a16:creationId xmlns:a16="http://schemas.microsoft.com/office/drawing/2014/main" id="{DAA23E2C-7A9F-3480-0F27-4DFD07A24A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7" t="61783" r="36003" b="5400"/>
            <a:stretch>
              <a:fillRect/>
            </a:stretch>
          </p:blipFill>
          <p:spPr bwMode="auto">
            <a:xfrm>
              <a:off x="2631" y="1094"/>
              <a:ext cx="1928" cy="1499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11276" name="Line 12">
              <a:extLst>
                <a:ext uri="{FF2B5EF4-FFF2-40B4-BE49-F238E27FC236}">
                  <a16:creationId xmlns:a16="http://schemas.microsoft.com/office/drawing/2014/main" id="{9E9AFC74-90C1-3EBD-B5B4-7E1FFE6199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85" y="1888"/>
              <a:ext cx="213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1277" name="Text Box 13">
              <a:extLst>
                <a:ext uri="{FF2B5EF4-FFF2-40B4-BE49-F238E27FC236}">
                  <a16:creationId xmlns:a16="http://schemas.microsoft.com/office/drawing/2014/main" id="{04664345-58F6-B711-3E9D-62F98E0770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3" y="2636"/>
              <a:ext cx="1412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>
                  <a:solidFill>
                    <a:srgbClr val="FF0000"/>
                  </a:solidFill>
                  <a:latin typeface="Comic Sans MS" panose="030F0902030302020204" pitchFamily="66" charset="0"/>
                </a:rPr>
                <a:t>ground state full to here</a:t>
              </a:r>
            </a:p>
          </p:txBody>
        </p:sp>
        <p:sp>
          <p:nvSpPr>
            <p:cNvPr id="11278" name="Line 14">
              <a:extLst>
                <a:ext uri="{FF2B5EF4-FFF2-40B4-BE49-F238E27FC236}">
                  <a16:creationId xmlns:a16="http://schemas.microsoft.com/office/drawing/2014/main" id="{BDFC9372-2F06-EAC5-037A-15EBBF2577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490" y="1933"/>
              <a:ext cx="363" cy="70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1279" name="Oval 15">
              <a:extLst>
                <a:ext uri="{FF2B5EF4-FFF2-40B4-BE49-F238E27FC236}">
                  <a16:creationId xmlns:a16="http://schemas.microsoft.com/office/drawing/2014/main" id="{418DD49E-F7EB-E9CC-C8AE-83F96D99121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01" y="1535"/>
              <a:ext cx="58" cy="5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1280" name="Line 16">
              <a:extLst>
                <a:ext uri="{FF2B5EF4-FFF2-40B4-BE49-F238E27FC236}">
                  <a16:creationId xmlns:a16="http://schemas.microsoft.com/office/drawing/2014/main" id="{E5C55C08-CB34-B122-AC7A-8A68788C6C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5" y="1570"/>
              <a:ext cx="36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1281" name="Text Box 17">
              <a:extLst>
                <a:ext uri="{FF2B5EF4-FFF2-40B4-BE49-F238E27FC236}">
                  <a16:creationId xmlns:a16="http://schemas.microsoft.com/office/drawing/2014/main" id="{0A1145DB-F391-E342-2658-BBD0314EB8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0" y="1465"/>
              <a:ext cx="655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FF0000"/>
                  </a:solidFill>
                  <a:latin typeface="Comic Sans MS" panose="030F0902030302020204" pitchFamily="66" charset="0"/>
                </a:rPr>
                <a:t>½ + state</a:t>
              </a:r>
            </a:p>
          </p:txBody>
        </p:sp>
      </p:grpSp>
      <p:sp>
        <p:nvSpPr>
          <p:cNvPr id="11282" name="Rectangle 18">
            <a:extLst>
              <a:ext uri="{FF2B5EF4-FFF2-40B4-BE49-F238E27FC236}">
                <a16:creationId xmlns:a16="http://schemas.microsoft.com/office/drawing/2014/main" id="{B4B1ABB1-0DB2-A518-56F4-CDB9ACF2DE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375" y="4760913"/>
            <a:ext cx="1690688" cy="4318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11284" name="Text Box 20">
            <a:extLst>
              <a:ext uri="{FF2B5EF4-FFF2-40B4-BE49-F238E27FC236}">
                <a16:creationId xmlns:a16="http://schemas.microsoft.com/office/drawing/2014/main" id="{172673C1-3665-167B-939B-78D8954856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0713" y="1592263"/>
            <a:ext cx="2933700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First excited state:   J</a:t>
            </a:r>
            <a:r>
              <a:rPr lang="en-US" altLang="it-IT" baseline="300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</a:t>
            </a:r>
            <a:r>
              <a:rPr lang="en-US" altLang="it-IT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 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= ½</a:t>
            </a:r>
            <a:r>
              <a:rPr lang="en-US" altLang="it-IT" sz="1600" baseline="300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 +</a:t>
            </a:r>
          </a:p>
        </p:txBody>
      </p:sp>
      <p:sp>
        <p:nvSpPr>
          <p:cNvPr id="11285" name="Text Box 21">
            <a:extLst>
              <a:ext uri="{FF2B5EF4-FFF2-40B4-BE49-F238E27FC236}">
                <a16:creationId xmlns:a16="http://schemas.microsoft.com/office/drawing/2014/main" id="{779B6312-13EC-F7B5-4F06-70A70AA6C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0275" y="261938"/>
            <a:ext cx="292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400">
                <a:solidFill>
                  <a:srgbClr val="FF0000"/>
                </a:solidFill>
                <a:latin typeface="Comic Sans MS" panose="030F0902030302020204" pitchFamily="66" charset="0"/>
              </a:rPr>
              <a:t>6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>
            <a:extLst>
              <a:ext uri="{FF2B5EF4-FFF2-40B4-BE49-F238E27FC236}">
                <a16:creationId xmlns:a16="http://schemas.microsoft.com/office/drawing/2014/main" id="{2F4A3AA2-5910-ED56-6CBB-0637F7B1A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238" y="201613"/>
            <a:ext cx="22844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Excited states of </a:t>
            </a:r>
            <a:r>
              <a:rPr lang="en-US" altLang="it-IT" sz="1600" baseline="30000">
                <a:solidFill>
                  <a:srgbClr val="000000"/>
                </a:solidFill>
                <a:latin typeface="Comic Sans MS" panose="030F0902030302020204" pitchFamily="66" charset="0"/>
              </a:rPr>
              <a:t>17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O:</a:t>
            </a:r>
          </a:p>
        </p:txBody>
      </p:sp>
      <p:grpSp>
        <p:nvGrpSpPr>
          <p:cNvPr id="12291" name="Group 3">
            <a:extLst>
              <a:ext uri="{FF2B5EF4-FFF2-40B4-BE49-F238E27FC236}">
                <a16:creationId xmlns:a16="http://schemas.microsoft.com/office/drawing/2014/main" id="{3A37BDA9-1DD6-5316-8625-0009845A2B6C}"/>
              </a:ext>
            </a:extLst>
          </p:cNvPr>
          <p:cNvGrpSpPr>
            <a:grpSpLocks/>
          </p:cNvGrpSpPr>
          <p:nvPr/>
        </p:nvGrpSpPr>
        <p:grpSpPr bwMode="auto">
          <a:xfrm>
            <a:off x="2100264" y="944563"/>
            <a:ext cx="2700337" cy="5688012"/>
            <a:chOff x="363" y="595"/>
            <a:chExt cx="1701" cy="3583"/>
          </a:xfrm>
        </p:grpSpPr>
        <p:grpSp>
          <p:nvGrpSpPr>
            <p:cNvPr id="12292" name="Group 4">
              <a:extLst>
                <a:ext uri="{FF2B5EF4-FFF2-40B4-BE49-F238E27FC236}">
                  <a16:creationId xmlns:a16="http://schemas.microsoft.com/office/drawing/2014/main" id="{AB30FA53-880D-2897-99FC-ED1A5CDB41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3" y="595"/>
              <a:ext cx="1701" cy="3583"/>
              <a:chOff x="363" y="595"/>
              <a:chExt cx="1701" cy="3583"/>
            </a:xfrm>
          </p:grpSpPr>
          <p:sp>
            <p:nvSpPr>
              <p:cNvPr id="12293" name="Rectangle 5">
                <a:extLst>
                  <a:ext uri="{FF2B5EF4-FFF2-40B4-BE49-F238E27FC236}">
                    <a16:creationId xmlns:a16="http://schemas.microsoft.com/office/drawing/2014/main" id="{0BF990F2-51FB-9E75-3D28-942B51829C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" y="595"/>
                <a:ext cx="1701" cy="35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600">
                  <a:solidFill>
                    <a:srgbClr val="000000"/>
                  </a:solidFill>
                  <a:latin typeface="Comic Sans MS" panose="030F0902030302020204" pitchFamily="66" charset="0"/>
                </a:endParaRPr>
              </a:p>
            </p:txBody>
          </p:sp>
          <p:pic>
            <p:nvPicPr>
              <p:cNvPr id="12294" name="Picture 6">
                <a:extLst>
                  <a:ext uri="{FF2B5EF4-FFF2-40B4-BE49-F238E27FC236}">
                    <a16:creationId xmlns:a16="http://schemas.microsoft.com/office/drawing/2014/main" id="{D5648515-B23D-48C6-4FE2-AFFF6B5D1D1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559" t="5714"/>
              <a:stretch>
                <a:fillRect/>
              </a:stretch>
            </p:blipFill>
            <p:spPr bwMode="auto">
              <a:xfrm>
                <a:off x="567" y="686"/>
                <a:ext cx="1385" cy="33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2295" name="Line 7">
              <a:extLst>
                <a:ext uri="{FF2B5EF4-FFF2-40B4-BE49-F238E27FC236}">
                  <a16:creationId xmlns:a16="http://schemas.microsoft.com/office/drawing/2014/main" id="{984E7655-2549-55B8-E453-09EEA71374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4" y="1570"/>
              <a:ext cx="0" cy="147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2296" name="Text Box 8">
              <a:extLst>
                <a:ext uri="{FF2B5EF4-FFF2-40B4-BE49-F238E27FC236}">
                  <a16:creationId xmlns:a16="http://schemas.microsoft.com/office/drawing/2014/main" id="{9249B34B-A5D7-8E7E-B553-0AB201119D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249" y="1107"/>
              <a:ext cx="55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Comic Sans MS" panose="030F0902030302020204" pitchFamily="66" charset="0"/>
                </a:rPr>
                <a:t>E (MeV)</a:t>
              </a:r>
            </a:p>
          </p:txBody>
        </p:sp>
      </p:grpSp>
      <p:pic>
        <p:nvPicPr>
          <p:cNvPr id="12298" name="Picture 10">
            <a:extLst>
              <a:ext uri="{FF2B5EF4-FFF2-40B4-BE49-F238E27FC236}">
                <a16:creationId xmlns:a16="http://schemas.microsoft.com/office/drawing/2014/main" id="{4F656272-5EBA-A113-8D85-99F31EA7B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" t="61768" r="36028" b="5359"/>
          <a:stretch>
            <a:fillRect/>
          </a:stretch>
        </p:blipFill>
        <p:spPr bwMode="auto">
          <a:xfrm>
            <a:off x="5702301" y="2635251"/>
            <a:ext cx="3057525" cy="2384425"/>
          </a:xfrm>
          <a:prstGeom prst="rect">
            <a:avLst/>
          </a:prstGeom>
          <a:solidFill>
            <a:srgbClr val="0000FF"/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12299" name="Line 11">
            <a:extLst>
              <a:ext uri="{FF2B5EF4-FFF2-40B4-BE49-F238E27FC236}">
                <a16:creationId xmlns:a16="http://schemas.microsoft.com/office/drawing/2014/main" id="{CDD47C8F-F859-5352-3D77-DC63A6C8315B}"/>
              </a:ext>
            </a:extLst>
          </p:cNvPr>
          <p:cNvSpPr>
            <a:spLocks noChangeShapeType="1"/>
          </p:cNvSpPr>
          <p:nvPr/>
        </p:nvSpPr>
        <p:spPr bwMode="auto">
          <a:xfrm>
            <a:off x="5627688" y="3897313"/>
            <a:ext cx="3384550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12302" name="Oval 14">
            <a:extLst>
              <a:ext uri="{FF2B5EF4-FFF2-40B4-BE49-F238E27FC236}">
                <a16:creationId xmlns:a16="http://schemas.microsoft.com/office/drawing/2014/main" id="{AE4FC2FD-A88C-E0FF-9ADB-A99BEA0B534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59714" y="3573464"/>
            <a:ext cx="92075" cy="920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12306" name="Text Box 18">
            <a:extLst>
              <a:ext uri="{FF2B5EF4-FFF2-40B4-BE49-F238E27FC236}">
                <a16:creationId xmlns:a16="http://schemas.microsoft.com/office/drawing/2014/main" id="{B15919F6-06C0-B41D-28EB-A23684C1C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7688" y="1125539"/>
            <a:ext cx="4229100" cy="10239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Next excited state:   J</a:t>
            </a:r>
            <a:r>
              <a:rPr lang="en-US" altLang="it-IT" baseline="300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</a:t>
            </a:r>
            <a:r>
              <a:rPr lang="en-US" altLang="it-IT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 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= ½</a:t>
            </a:r>
            <a:r>
              <a:rPr lang="en-US" altLang="it-IT" sz="1600" baseline="300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 -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it-IT" sz="1600" baseline="30000">
              <a:solidFill>
                <a:srgbClr val="000000"/>
              </a:solidFill>
              <a:latin typeface="Comic Sans MS" panose="030F0902030302020204" pitchFamily="66" charset="0"/>
              <a:sym typeface="Symbol" pitchFamily="2" charset="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  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Wingdings" pitchFamily="2" charset="2"/>
              </a:rPr>
              <a:t> explained by promoting a neutron from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Wingdings" pitchFamily="2" charset="2"/>
              </a:rPr>
              <a:t>       the filled 1 p</a:t>
            </a:r>
            <a:r>
              <a:rPr lang="en-US" altLang="it-IT" sz="1600" baseline="-25000">
                <a:solidFill>
                  <a:srgbClr val="000000"/>
                </a:solidFill>
                <a:latin typeface="Comic Sans MS" panose="030F0902030302020204" pitchFamily="66" charset="0"/>
                <a:sym typeface="Wingdings" pitchFamily="2" charset="2"/>
              </a:rPr>
              <a:t>1/2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Wingdings" pitchFamily="2" charset="2"/>
              </a:rPr>
              <a:t> level to the 1d</a:t>
            </a:r>
            <a:r>
              <a:rPr lang="en-US" altLang="it-IT" sz="1600" baseline="-25000">
                <a:solidFill>
                  <a:srgbClr val="000000"/>
                </a:solidFill>
                <a:latin typeface="Comic Sans MS" panose="030F0902030302020204" pitchFamily="66" charset="0"/>
                <a:sym typeface="Wingdings" pitchFamily="2" charset="2"/>
              </a:rPr>
              <a:t>5/2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Wingdings" pitchFamily="2" charset="2"/>
              </a:rPr>
              <a:t> level</a:t>
            </a:r>
            <a:endParaRPr lang="en-US" altLang="it-IT" sz="1600">
              <a:solidFill>
                <a:srgbClr val="000000"/>
              </a:solidFill>
              <a:latin typeface="Comic Sans MS" panose="030F0902030302020204" pitchFamily="66" charset="0"/>
              <a:sym typeface="Symbol" pitchFamily="2" charset="2"/>
            </a:endParaRPr>
          </a:p>
        </p:txBody>
      </p:sp>
      <p:sp>
        <p:nvSpPr>
          <p:cNvPr id="12307" name="Rectangle 19">
            <a:extLst>
              <a:ext uri="{FF2B5EF4-FFF2-40B4-BE49-F238E27FC236}">
                <a16:creationId xmlns:a16="http://schemas.microsoft.com/office/drawing/2014/main" id="{64726C9F-4CB6-36E9-AF19-FC321683C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376" y="2852738"/>
            <a:ext cx="1655763" cy="468312"/>
          </a:xfrm>
          <a:prstGeom prst="rect">
            <a:avLst/>
          </a:prstGeom>
          <a:noFill/>
          <a:ln w="28575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12308" name="Oval 20">
            <a:extLst>
              <a:ext uri="{FF2B5EF4-FFF2-40B4-BE49-F238E27FC236}">
                <a16:creationId xmlns:a16="http://schemas.microsoft.com/office/drawing/2014/main" id="{B1D402F5-8ED3-6CD5-4FC9-D00C745D584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054976" y="4021139"/>
            <a:ext cx="92075" cy="92075"/>
          </a:xfrm>
          <a:prstGeom prst="ellips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12309" name="Oval 21">
            <a:extLst>
              <a:ext uri="{FF2B5EF4-FFF2-40B4-BE49-F238E27FC236}">
                <a16:creationId xmlns:a16="http://schemas.microsoft.com/office/drawing/2014/main" id="{229FFCE5-97C9-5D5F-6FCA-389E6B830B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040689" y="3573464"/>
            <a:ext cx="92075" cy="92075"/>
          </a:xfrm>
          <a:prstGeom prst="ellipse">
            <a:avLst/>
          </a:pr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12313" name="Text Box 25">
            <a:extLst>
              <a:ext uri="{FF2B5EF4-FFF2-40B4-BE49-F238E27FC236}">
                <a16:creationId xmlns:a16="http://schemas.microsoft.com/office/drawing/2014/main" id="{6A74F85F-A267-1532-AA30-8A24269AA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1876" y="5337175"/>
            <a:ext cx="1681163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6600"/>
                </a:solidFill>
                <a:latin typeface="Comic Sans MS" panose="030F0902030302020204" pitchFamily="66" charset="0"/>
              </a:rPr>
              <a:t>½ </a:t>
            </a:r>
            <a:r>
              <a:rPr lang="en-US" altLang="it-IT" baseline="30000">
                <a:solidFill>
                  <a:srgbClr val="006600"/>
                </a:solidFill>
                <a:latin typeface="Comic Sans MS" panose="030F0902030302020204" pitchFamily="66" charset="0"/>
              </a:rPr>
              <a:t>-</a:t>
            </a:r>
            <a:r>
              <a:rPr lang="en-US" altLang="it-IT" sz="1600">
                <a:solidFill>
                  <a:srgbClr val="006600"/>
                </a:solidFill>
                <a:latin typeface="Comic Sans MS" panose="030F0902030302020204" pitchFamily="66" charset="0"/>
              </a:rPr>
              <a:t> neutron hole</a:t>
            </a:r>
          </a:p>
        </p:txBody>
      </p:sp>
      <p:sp>
        <p:nvSpPr>
          <p:cNvPr id="12314" name="Line 26">
            <a:extLst>
              <a:ext uri="{FF2B5EF4-FFF2-40B4-BE49-F238E27FC236}">
                <a16:creationId xmlns:a16="http://schemas.microsoft.com/office/drawing/2014/main" id="{30B5EC5B-9700-451E-9CB7-1B34996645A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148638" y="4149725"/>
            <a:ext cx="792162" cy="118745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grpSp>
        <p:nvGrpSpPr>
          <p:cNvPr id="12318" name="Group 30">
            <a:extLst>
              <a:ext uri="{FF2B5EF4-FFF2-40B4-BE49-F238E27FC236}">
                <a16:creationId xmlns:a16="http://schemas.microsoft.com/office/drawing/2014/main" id="{8EF58C14-B8B8-D9A1-FD4D-0177EFA95539}"/>
              </a:ext>
            </a:extLst>
          </p:cNvPr>
          <p:cNvGrpSpPr>
            <a:grpSpLocks/>
          </p:cNvGrpSpPr>
          <p:nvPr/>
        </p:nvGrpSpPr>
        <p:grpSpPr bwMode="auto">
          <a:xfrm>
            <a:off x="8688388" y="3416300"/>
            <a:ext cx="1287462" cy="336550"/>
            <a:chOff x="4513" y="2009"/>
            <a:chExt cx="811" cy="212"/>
          </a:xfrm>
        </p:grpSpPr>
        <p:sp>
          <p:nvSpPr>
            <p:cNvPr id="12315" name="Line 27">
              <a:extLst>
                <a:ext uri="{FF2B5EF4-FFF2-40B4-BE49-F238E27FC236}">
                  <a16:creationId xmlns:a16="http://schemas.microsoft.com/office/drawing/2014/main" id="{118EF1AD-4A43-5E27-DCFB-81D9FE4094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3" y="2137"/>
              <a:ext cx="272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2316" name="Text Box 28">
              <a:extLst>
                <a:ext uri="{FF2B5EF4-FFF2-40B4-BE49-F238E27FC236}">
                  <a16:creationId xmlns:a16="http://schemas.microsoft.com/office/drawing/2014/main" id="{A59A0D35-A944-DA09-343C-B894ECF6C7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8" y="2009"/>
              <a:ext cx="506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006600"/>
                  </a:solidFill>
                  <a:latin typeface="Comic Sans MS" panose="030F0902030302020204" pitchFamily="66" charset="0"/>
                </a:rPr>
                <a:t>0</a:t>
              </a:r>
              <a:r>
                <a:rPr lang="en-US" altLang="it-IT" sz="1600" baseline="30000">
                  <a:solidFill>
                    <a:srgbClr val="006600"/>
                  </a:solidFill>
                  <a:latin typeface="Comic Sans MS" panose="030F0902030302020204" pitchFamily="66" charset="0"/>
                </a:rPr>
                <a:t>+</a:t>
              </a:r>
              <a:r>
                <a:rPr lang="en-US" altLang="it-IT" sz="1600">
                  <a:solidFill>
                    <a:srgbClr val="006600"/>
                  </a:solidFill>
                  <a:latin typeface="Comic Sans MS" panose="030F0902030302020204" pitchFamily="66" charset="0"/>
                </a:rPr>
                <a:t> pair</a:t>
              </a:r>
            </a:p>
          </p:txBody>
        </p:sp>
      </p:grpSp>
      <p:sp>
        <p:nvSpPr>
          <p:cNvPr id="12319" name="Text Box 31">
            <a:extLst>
              <a:ext uri="{FF2B5EF4-FFF2-40B4-BE49-F238E27FC236}">
                <a16:creationId xmlns:a16="http://schemas.microsoft.com/office/drawing/2014/main" id="{A20C5A0F-7846-F089-C1E4-6B0D3892A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0275" y="261938"/>
            <a:ext cx="292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400">
                <a:solidFill>
                  <a:srgbClr val="FF0000"/>
                </a:solidFill>
                <a:latin typeface="Comic Sans MS" panose="030F0902030302020204" pitchFamily="66" charset="0"/>
              </a:rPr>
              <a:t>7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>
            <a:extLst>
              <a:ext uri="{FF2B5EF4-FFF2-40B4-BE49-F238E27FC236}">
                <a16:creationId xmlns:a16="http://schemas.microsoft.com/office/drawing/2014/main" id="{1847C8F4-8982-992B-AC81-AF9A78A8EC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236538"/>
            <a:ext cx="22240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Excited states of </a:t>
            </a:r>
            <a:r>
              <a:rPr lang="en-US" altLang="it-IT" sz="1600" baseline="30000">
                <a:solidFill>
                  <a:srgbClr val="000000"/>
                </a:solidFill>
                <a:latin typeface="Comic Sans MS" panose="030F0902030302020204" pitchFamily="66" charset="0"/>
              </a:rPr>
              <a:t>17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O</a:t>
            </a:r>
          </a:p>
        </p:txBody>
      </p:sp>
      <p:grpSp>
        <p:nvGrpSpPr>
          <p:cNvPr id="13317" name="Group 5">
            <a:extLst>
              <a:ext uri="{FF2B5EF4-FFF2-40B4-BE49-F238E27FC236}">
                <a16:creationId xmlns:a16="http://schemas.microsoft.com/office/drawing/2014/main" id="{C5133A82-CA01-7D17-C0DC-1FD7BBE9B229}"/>
              </a:ext>
            </a:extLst>
          </p:cNvPr>
          <p:cNvGrpSpPr>
            <a:grpSpLocks/>
          </p:cNvGrpSpPr>
          <p:nvPr/>
        </p:nvGrpSpPr>
        <p:grpSpPr bwMode="auto">
          <a:xfrm>
            <a:off x="2100264" y="944563"/>
            <a:ext cx="2700337" cy="5688012"/>
            <a:chOff x="363" y="595"/>
            <a:chExt cx="1701" cy="3583"/>
          </a:xfrm>
        </p:grpSpPr>
        <p:grpSp>
          <p:nvGrpSpPr>
            <p:cNvPr id="13318" name="Group 6">
              <a:extLst>
                <a:ext uri="{FF2B5EF4-FFF2-40B4-BE49-F238E27FC236}">
                  <a16:creationId xmlns:a16="http://schemas.microsoft.com/office/drawing/2014/main" id="{94CC5C19-7B6C-19ED-85A8-A5337C699B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3" y="595"/>
              <a:ext cx="1701" cy="3583"/>
              <a:chOff x="363" y="595"/>
              <a:chExt cx="1701" cy="3583"/>
            </a:xfrm>
          </p:grpSpPr>
          <p:sp>
            <p:nvSpPr>
              <p:cNvPr id="13319" name="Rectangle 7">
                <a:extLst>
                  <a:ext uri="{FF2B5EF4-FFF2-40B4-BE49-F238E27FC236}">
                    <a16:creationId xmlns:a16="http://schemas.microsoft.com/office/drawing/2014/main" id="{249C8E78-8625-A354-9C8D-1BC3612C5B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" y="595"/>
                <a:ext cx="1701" cy="35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1600">
                  <a:solidFill>
                    <a:srgbClr val="000000"/>
                  </a:solidFill>
                  <a:latin typeface="Comic Sans MS" panose="030F0902030302020204" pitchFamily="66" charset="0"/>
                </a:endParaRPr>
              </a:p>
            </p:txBody>
          </p:sp>
          <p:pic>
            <p:nvPicPr>
              <p:cNvPr id="13320" name="Picture 8">
                <a:extLst>
                  <a:ext uri="{FF2B5EF4-FFF2-40B4-BE49-F238E27FC236}">
                    <a16:creationId xmlns:a16="http://schemas.microsoft.com/office/drawing/2014/main" id="{B7CD26CD-EB2D-7D8A-A76C-437E94866D2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559" t="5714"/>
              <a:stretch>
                <a:fillRect/>
              </a:stretch>
            </p:blipFill>
            <p:spPr bwMode="auto">
              <a:xfrm>
                <a:off x="567" y="686"/>
                <a:ext cx="1385" cy="33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3321" name="Line 9">
              <a:extLst>
                <a:ext uri="{FF2B5EF4-FFF2-40B4-BE49-F238E27FC236}">
                  <a16:creationId xmlns:a16="http://schemas.microsoft.com/office/drawing/2014/main" id="{3DA6DEB7-2B01-21AC-B6DA-B04918033A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4" y="1570"/>
              <a:ext cx="0" cy="147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3322" name="Text Box 10">
              <a:extLst>
                <a:ext uri="{FF2B5EF4-FFF2-40B4-BE49-F238E27FC236}">
                  <a16:creationId xmlns:a16="http://schemas.microsoft.com/office/drawing/2014/main" id="{2DD2C78A-D9E8-F1BE-CB90-9143C2C58D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249" y="1107"/>
              <a:ext cx="55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Comic Sans MS" panose="030F0902030302020204" pitchFamily="66" charset="0"/>
                </a:rPr>
                <a:t>E (MeV)</a:t>
              </a:r>
            </a:p>
          </p:txBody>
        </p:sp>
      </p:grpSp>
      <p:sp>
        <p:nvSpPr>
          <p:cNvPr id="13323" name="Rectangle 11">
            <a:extLst>
              <a:ext uri="{FF2B5EF4-FFF2-40B4-BE49-F238E27FC236}">
                <a16:creationId xmlns:a16="http://schemas.microsoft.com/office/drawing/2014/main" id="{83B3E1B4-E850-70E0-1D3C-DED5E3140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2168526"/>
            <a:ext cx="1727200" cy="468313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13325" name="Text Box 13">
            <a:extLst>
              <a:ext uri="{FF2B5EF4-FFF2-40B4-BE49-F238E27FC236}">
                <a16:creationId xmlns:a16="http://schemas.microsoft.com/office/drawing/2014/main" id="{43C8C587-91D0-FE20-8DBF-DF0EAB9DB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0" y="1052513"/>
            <a:ext cx="544195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The 5/2</a:t>
            </a:r>
            <a:r>
              <a:rPr lang="en-US" altLang="it-IT" baseline="30000">
                <a:solidFill>
                  <a:srgbClr val="000000"/>
                </a:solidFill>
                <a:latin typeface="Comic Sans MS" panose="030F0902030302020204" pitchFamily="66" charset="0"/>
              </a:rPr>
              <a:t>- 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state is not so easy:   to have negative parity,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there must be an odd nucleon in a p state (or f state,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but that is higher)</a:t>
            </a:r>
          </a:p>
        </p:txBody>
      </p:sp>
      <p:grpSp>
        <p:nvGrpSpPr>
          <p:cNvPr id="13332" name="Group 20">
            <a:extLst>
              <a:ext uri="{FF2B5EF4-FFF2-40B4-BE49-F238E27FC236}">
                <a16:creationId xmlns:a16="http://schemas.microsoft.com/office/drawing/2014/main" id="{389B6F73-7F9E-2BB0-7A1F-D9D96A9D49EE}"/>
              </a:ext>
            </a:extLst>
          </p:cNvPr>
          <p:cNvGrpSpPr>
            <a:grpSpLocks/>
          </p:cNvGrpSpPr>
          <p:nvPr/>
        </p:nvGrpSpPr>
        <p:grpSpPr bwMode="auto">
          <a:xfrm>
            <a:off x="5591176" y="2060576"/>
            <a:ext cx="4475163" cy="2384425"/>
            <a:chOff x="2631" y="2001"/>
            <a:chExt cx="2819" cy="1502"/>
          </a:xfrm>
        </p:grpSpPr>
        <p:pic>
          <p:nvPicPr>
            <p:cNvPr id="13324" name="Picture 12">
              <a:extLst>
                <a:ext uri="{FF2B5EF4-FFF2-40B4-BE49-F238E27FC236}">
                  <a16:creationId xmlns:a16="http://schemas.microsoft.com/office/drawing/2014/main" id="{9A001916-287F-853B-6F88-5A17D5CF1C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8" t="61768" r="36028" b="5359"/>
            <a:stretch>
              <a:fillRect/>
            </a:stretch>
          </p:blipFill>
          <p:spPr bwMode="auto">
            <a:xfrm>
              <a:off x="2812" y="2001"/>
              <a:ext cx="1926" cy="150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13326" name="Line 14">
              <a:extLst>
                <a:ext uri="{FF2B5EF4-FFF2-40B4-BE49-F238E27FC236}">
                  <a16:creationId xmlns:a16="http://schemas.microsoft.com/office/drawing/2014/main" id="{298631EC-951D-0352-C17D-5E846AF63E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31" y="2750"/>
              <a:ext cx="2381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3327" name="Oval 15">
              <a:extLst>
                <a:ext uri="{FF2B5EF4-FFF2-40B4-BE49-F238E27FC236}">
                  <a16:creationId xmlns:a16="http://schemas.microsoft.com/office/drawing/2014/main" id="{38FA5E87-E917-B056-ED40-1F38E4DC8D2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183" y="2591"/>
              <a:ext cx="58" cy="5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3328" name="Oval 16">
              <a:extLst>
                <a:ext uri="{FF2B5EF4-FFF2-40B4-BE49-F238E27FC236}">
                  <a16:creationId xmlns:a16="http://schemas.microsoft.com/office/drawing/2014/main" id="{6BB7BC63-35EF-3F27-687E-F5488F2AC7D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96" y="2591"/>
              <a:ext cx="58" cy="58"/>
            </a:xfrm>
            <a:prstGeom prst="ellipse">
              <a:avLst/>
            </a:prstGeom>
            <a:solidFill>
              <a:srgbClr val="0000FF"/>
            </a:solidFill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3329" name="Oval 17">
              <a:extLst>
                <a:ext uri="{FF2B5EF4-FFF2-40B4-BE49-F238E27FC236}">
                  <a16:creationId xmlns:a16="http://schemas.microsoft.com/office/drawing/2014/main" id="{E0A5E320-495C-F127-1186-620A28B7CA2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96" y="2873"/>
              <a:ext cx="58" cy="58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3330" name="Line 18">
              <a:extLst>
                <a:ext uri="{FF2B5EF4-FFF2-40B4-BE49-F238E27FC236}">
                  <a16:creationId xmlns:a16="http://schemas.microsoft.com/office/drawing/2014/main" id="{7E1D23F1-C828-E054-F80D-432E1D01E1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2" y="2614"/>
              <a:ext cx="31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3331" name="Text Box 19">
              <a:extLst>
                <a:ext uri="{FF2B5EF4-FFF2-40B4-BE49-F238E27FC236}">
                  <a16:creationId xmlns:a16="http://schemas.microsoft.com/office/drawing/2014/main" id="{BB4FF61D-54D2-0326-3DA9-7F11D6C88C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35" y="2500"/>
              <a:ext cx="415" cy="21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006600"/>
                  </a:solidFill>
                  <a:latin typeface="Comic Sans MS" panose="030F0902030302020204" pitchFamily="66" charset="0"/>
                </a:rPr>
                <a:t>J = ?</a:t>
              </a:r>
            </a:p>
          </p:txBody>
        </p:sp>
      </p:grpSp>
      <p:graphicFrame>
        <p:nvGraphicFramePr>
          <p:cNvPr id="13334" name="Object 22">
            <a:extLst>
              <a:ext uri="{FF2B5EF4-FFF2-40B4-BE49-F238E27FC236}">
                <a16:creationId xmlns:a16="http://schemas.microsoft.com/office/drawing/2014/main" id="{8E465A82-7D27-B357-7AEF-2A247F6C3F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19739" y="4689476"/>
          <a:ext cx="481012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1206400" imgH="4978400" progId="Equation.3">
                  <p:embed/>
                </p:oleObj>
              </mc:Choice>
              <mc:Fallback>
                <p:oleObj name="Equation" r:id="rId4" imgW="51206400" imgH="4978400" progId="Equation.3">
                  <p:embed/>
                  <p:pic>
                    <p:nvPicPr>
                      <p:cNvPr id="13334" name="Object 22">
                        <a:extLst>
                          <a:ext uri="{FF2B5EF4-FFF2-40B4-BE49-F238E27FC236}">
                            <a16:creationId xmlns:a16="http://schemas.microsoft.com/office/drawing/2014/main" id="{8E465A82-7D27-B357-7AEF-2A247F6C3F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9739" y="4689476"/>
                        <a:ext cx="4810125" cy="4667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5" name="Text Box 23">
            <a:extLst>
              <a:ext uri="{FF2B5EF4-FFF2-40B4-BE49-F238E27FC236}">
                <a16:creationId xmlns:a16="http://schemas.microsoft.com/office/drawing/2014/main" id="{0914C42C-62F3-CFDE-37EB-F54845553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1" y="5373688"/>
            <a:ext cx="4791075" cy="1079500"/>
          </a:xfrm>
          <a:prstGeom prst="rect">
            <a:avLst/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But two neutrons are required to have different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values of m</a:t>
            </a:r>
            <a:r>
              <a:rPr lang="en-US" altLang="it-IT" sz="1600" baseline="-25000">
                <a:solidFill>
                  <a:srgbClr val="0033CC"/>
                </a:solidFill>
                <a:latin typeface="Comic Sans MS" panose="030F0902030302020204" pitchFamily="66" charset="0"/>
              </a:rPr>
              <a:t>j</a:t>
            </a: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 by the Pauli principle.   Writing out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</a:rPr>
              <a:t>the allowed configurations </a:t>
            </a: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  <a:sym typeface="Wingdings" pitchFamily="2" charset="2"/>
              </a:rPr>
              <a:t>  </a:t>
            </a:r>
            <a:r>
              <a:rPr lang="en-US" altLang="it-IT" sz="1600" b="1">
                <a:solidFill>
                  <a:srgbClr val="0033CC"/>
                </a:solidFill>
                <a:latin typeface="Comic Sans MS" panose="030F0902030302020204" pitchFamily="66" charset="0"/>
                <a:sym typeface="Wingdings" pitchFamily="2" charset="2"/>
              </a:rPr>
              <a:t>only J = 0, 2, 4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 b="1">
                <a:solidFill>
                  <a:srgbClr val="0033CC"/>
                </a:solidFill>
                <a:latin typeface="Comic Sans MS" panose="030F0902030302020204" pitchFamily="66" charset="0"/>
                <a:sym typeface="Wingdings" pitchFamily="2" charset="2"/>
              </a:rPr>
              <a:t>are allowed!    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Wingdings" pitchFamily="2" charset="2"/>
              </a:rPr>
              <a:t>(J = 2 will work here)</a:t>
            </a:r>
            <a:endParaRPr lang="en-US" altLang="it-IT" sz="1600" b="1">
              <a:solidFill>
                <a:srgbClr val="0033CC"/>
              </a:solidFill>
              <a:latin typeface="Comic Sans MS" panose="030F0902030302020204" pitchFamily="66" charset="0"/>
            </a:endParaRPr>
          </a:p>
        </p:txBody>
      </p:sp>
      <p:sp>
        <p:nvSpPr>
          <p:cNvPr id="13336" name="Line 24">
            <a:extLst>
              <a:ext uri="{FF2B5EF4-FFF2-40B4-BE49-F238E27FC236}">
                <a16:creationId xmlns:a16="http://schemas.microsoft.com/office/drawing/2014/main" id="{0ACE1B3C-FAC2-6E18-A828-C60D130C947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91625" y="3213100"/>
            <a:ext cx="541338" cy="151130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13337" name="Text Box 25">
            <a:extLst>
              <a:ext uri="{FF2B5EF4-FFF2-40B4-BE49-F238E27FC236}">
                <a16:creationId xmlns:a16="http://schemas.microsoft.com/office/drawing/2014/main" id="{02FB4817-E8C4-0A82-6A58-25540A422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0275" y="261938"/>
            <a:ext cx="292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400">
                <a:solidFill>
                  <a:srgbClr val="FF0000"/>
                </a:solidFill>
                <a:latin typeface="Comic Sans MS" panose="030F0902030302020204" pitchFamily="66" charset="0"/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>
            <a:extLst>
              <a:ext uri="{FF2B5EF4-FFF2-40B4-BE49-F238E27FC236}">
                <a16:creationId xmlns:a16="http://schemas.microsoft.com/office/drawing/2014/main" id="{C4979EFC-AEC9-85EB-3B29-0FC8080C1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239" y="201613"/>
            <a:ext cx="40909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Two valence nucleons:    (enough already!)</a:t>
            </a:r>
          </a:p>
        </p:txBody>
      </p:sp>
      <p:sp>
        <p:nvSpPr>
          <p:cNvPr id="14341" name="Text Box 5">
            <a:extLst>
              <a:ext uri="{FF2B5EF4-FFF2-40B4-BE49-F238E27FC236}">
                <a16:creationId xmlns:a16="http://schemas.microsoft.com/office/drawing/2014/main" id="{713A9F2E-3447-DDBB-76EC-10F5AB715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765175"/>
            <a:ext cx="8572500" cy="3098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This problem is much more complicated!   The inner “core” nucleons couple to J</a:t>
            </a:r>
            <a:r>
              <a:rPr lang="en-US" altLang="it-IT" baseline="300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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 = 0</a:t>
            </a:r>
            <a:r>
              <a:rPr lang="en-US" altLang="it-IT" sz="1600" baseline="300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+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but in general there is more than one possibility for the angular momentum coupling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of the valence particles.</a:t>
            </a:r>
          </a:p>
          <a:p>
            <a:pPr fontAlgn="base">
              <a:lnSpc>
                <a:spcPct val="65000"/>
              </a:lnSpc>
              <a:spcBef>
                <a:spcPct val="0"/>
              </a:spcBef>
              <a:spcAft>
                <a:spcPct val="0"/>
              </a:spcAft>
            </a:pPr>
            <a:endParaRPr lang="en-US" altLang="it-IT" sz="1600">
              <a:solidFill>
                <a:srgbClr val="000000"/>
              </a:solidFill>
              <a:latin typeface="Comic Sans MS" panose="030F0902030302020204" pitchFamily="66" charset="0"/>
              <a:sym typeface="Symbol" pitchFamily="2" charset="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 b="1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a)  (pp)  or (nn) case: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    </a:t>
            </a: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  <a:sym typeface="Symbol" pitchFamily="2" charset="2"/>
              </a:rPr>
              <a:t>Z and N are both even in these cases, so we know that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  <a:sym typeface="Symbol" pitchFamily="2" charset="2"/>
              </a:rPr>
              <a:t>		         the ground  state configuration will be 0</a:t>
            </a:r>
            <a:r>
              <a:rPr lang="en-US" altLang="it-IT" sz="1600" baseline="30000">
                <a:solidFill>
                  <a:srgbClr val="0033CC"/>
                </a:solidFill>
                <a:latin typeface="Comic Sans MS" panose="030F0902030302020204" pitchFamily="66" charset="0"/>
                <a:sym typeface="Symbol" pitchFamily="2" charset="2"/>
              </a:rPr>
              <a:t>+</a:t>
            </a:r>
            <a:r>
              <a:rPr lang="en-US" altLang="it-IT" sz="1600" baseline="300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  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no matter what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   		         shell model state they are in.   Excited states will have higher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 		         angular momentum, with possibilities restricted by the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		         </a:t>
            </a:r>
            <a:r>
              <a:rPr lang="en-US" altLang="it-IT" sz="1600">
                <a:solidFill>
                  <a:srgbClr val="FF0000"/>
                </a:solidFill>
                <a:latin typeface="Comic Sans MS" panose="030F0902030302020204" pitchFamily="66" charset="0"/>
                <a:sym typeface="Symbol" pitchFamily="2" charset="2"/>
              </a:rPr>
              <a:t>Pauli principle.</a:t>
            </a:r>
          </a:p>
          <a:p>
            <a:pPr fontAlgn="base">
              <a:lnSpc>
                <a:spcPct val="65000"/>
              </a:lnSpc>
              <a:spcBef>
                <a:spcPct val="0"/>
              </a:spcBef>
              <a:spcAft>
                <a:spcPct val="0"/>
              </a:spcAft>
            </a:pPr>
            <a:endParaRPr lang="en-US" altLang="it-IT" sz="1600">
              <a:solidFill>
                <a:srgbClr val="000000"/>
              </a:solidFill>
              <a:latin typeface="Comic Sans MS" panose="030F0902030302020204" pitchFamily="66" charset="0"/>
              <a:sym typeface="Symbol" pitchFamily="2" charset="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 b="1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b)  (np) case: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	        Z and N are both odd in this case.  </a:t>
            </a:r>
            <a:r>
              <a:rPr lang="en-US" altLang="it-IT" sz="1600">
                <a:solidFill>
                  <a:srgbClr val="FF0000"/>
                </a:solidFill>
                <a:latin typeface="Comic Sans MS" panose="030F0902030302020204" pitchFamily="66" charset="0"/>
                <a:sym typeface="Symbol" pitchFamily="2" charset="2"/>
              </a:rPr>
              <a:t>Only 6 examples in the whole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FF0000"/>
                </a:solidFill>
                <a:latin typeface="Comic Sans MS" panose="030F0902030302020204" pitchFamily="66" charset="0"/>
                <a:sym typeface="Symbol" pitchFamily="2" charset="2"/>
              </a:rPr>
              <a:t>		        nuclear chart!!!</a:t>
            </a: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    </a:t>
            </a: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  <a:sym typeface="Symbol" pitchFamily="2" charset="2"/>
              </a:rPr>
              <a:t>In isolation, (np) prefers to form a bound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  <a:sym typeface="Symbol" pitchFamily="2" charset="2"/>
              </a:rPr>
              <a:t>		        state – the deuteron – with J</a:t>
            </a:r>
            <a:r>
              <a:rPr lang="en-US" altLang="it-IT" sz="1600" baseline="30000">
                <a:solidFill>
                  <a:srgbClr val="0033CC"/>
                </a:solidFill>
                <a:latin typeface="Comic Sans MS" panose="030F0902030302020204" pitchFamily="66" charset="0"/>
                <a:sym typeface="Symbol" pitchFamily="2" charset="2"/>
              </a:rPr>
              <a:t></a:t>
            </a:r>
            <a:r>
              <a:rPr lang="en-US" altLang="it-IT" sz="1600">
                <a:solidFill>
                  <a:srgbClr val="0033CC"/>
                </a:solidFill>
                <a:latin typeface="Comic Sans MS" panose="030F0902030302020204" pitchFamily="66" charset="0"/>
                <a:sym typeface="Symbol" pitchFamily="2" charset="2"/>
              </a:rPr>
              <a:t> = 1</a:t>
            </a:r>
            <a:r>
              <a:rPr lang="en-US" altLang="it-IT" sz="1600" baseline="30000">
                <a:solidFill>
                  <a:srgbClr val="0033CC"/>
                </a:solidFill>
                <a:latin typeface="Comic Sans MS" panose="030F0902030302020204" pitchFamily="66" charset="0"/>
                <a:sym typeface="Symbol" pitchFamily="2" charset="2"/>
              </a:rPr>
              <a:t>+.</a:t>
            </a:r>
          </a:p>
        </p:txBody>
      </p:sp>
      <p:grpSp>
        <p:nvGrpSpPr>
          <p:cNvPr id="14359" name="Group 23">
            <a:extLst>
              <a:ext uri="{FF2B5EF4-FFF2-40B4-BE49-F238E27FC236}">
                <a16:creationId xmlns:a16="http://schemas.microsoft.com/office/drawing/2014/main" id="{FC7D799B-81C8-3241-5D5C-36F7BF447EB9}"/>
              </a:ext>
            </a:extLst>
          </p:cNvPr>
          <p:cNvGrpSpPr>
            <a:grpSpLocks/>
          </p:cNvGrpSpPr>
          <p:nvPr/>
        </p:nvGrpSpPr>
        <p:grpSpPr bwMode="auto">
          <a:xfrm>
            <a:off x="1847850" y="4184651"/>
            <a:ext cx="8567738" cy="2417763"/>
            <a:chOff x="204" y="2636"/>
            <a:chExt cx="5397" cy="1523"/>
          </a:xfrm>
        </p:grpSpPr>
        <p:pic>
          <p:nvPicPr>
            <p:cNvPr id="14343" name="Picture 7">
              <a:extLst>
                <a:ext uri="{FF2B5EF4-FFF2-40B4-BE49-F238E27FC236}">
                  <a16:creationId xmlns:a16="http://schemas.microsoft.com/office/drawing/2014/main" id="{E8CC0F7C-3465-1BE0-D373-75546BBA5D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7" t="61783" r="36003" b="5400"/>
            <a:stretch>
              <a:fillRect/>
            </a:stretch>
          </p:blipFill>
          <p:spPr bwMode="auto">
            <a:xfrm>
              <a:off x="295" y="2636"/>
              <a:ext cx="1928" cy="1499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14350" name="Oval 14">
              <a:extLst>
                <a:ext uri="{FF2B5EF4-FFF2-40B4-BE49-F238E27FC236}">
                  <a16:creationId xmlns:a16="http://schemas.microsoft.com/office/drawing/2014/main" id="{C121C8FA-0124-0A77-966A-FEF4CCC3DAD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655" y="3226"/>
              <a:ext cx="58" cy="5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4351" name="Oval 15">
              <a:extLst>
                <a:ext uri="{FF2B5EF4-FFF2-40B4-BE49-F238E27FC236}">
                  <a16:creationId xmlns:a16="http://schemas.microsoft.com/office/drawing/2014/main" id="{E5B1DB16-2FF0-9C17-6031-48321B7EF73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791" y="3226"/>
              <a:ext cx="58" cy="58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4352" name="Line 16">
              <a:extLst>
                <a:ext uri="{FF2B5EF4-FFF2-40B4-BE49-F238E27FC236}">
                  <a16:creationId xmlns:a16="http://schemas.microsoft.com/office/drawing/2014/main" id="{E0EB2B63-AFD5-4582-E646-1A9570C190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77" y="3249"/>
              <a:ext cx="453" cy="0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4353" name="Line 17">
              <a:extLst>
                <a:ext uri="{FF2B5EF4-FFF2-40B4-BE49-F238E27FC236}">
                  <a16:creationId xmlns:a16="http://schemas.microsoft.com/office/drawing/2014/main" id="{6C79EFA7-68AC-BE52-9F21-92A33F5E52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4" y="3430"/>
              <a:ext cx="222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4354" name="Text Box 18">
              <a:extLst>
                <a:ext uri="{FF2B5EF4-FFF2-40B4-BE49-F238E27FC236}">
                  <a16:creationId xmlns:a16="http://schemas.microsoft.com/office/drawing/2014/main" id="{2691D000-394C-DE9D-F25A-F2FFCEF2AE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6" y="2931"/>
              <a:ext cx="2355" cy="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>
                  <a:solidFill>
                    <a:srgbClr val="0033CC"/>
                  </a:solidFill>
                  <a:latin typeface="Comic Sans MS" panose="030F0902030302020204" pitchFamily="66" charset="0"/>
                </a:rPr>
                <a:t>np pair:  no restrictions on total J.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>
                  <a:solidFill>
                    <a:srgbClr val="0033CC"/>
                  </a:solidFill>
                  <a:latin typeface="Comic Sans MS" panose="030F0902030302020204" pitchFamily="66" charset="0"/>
                </a:rPr>
                <a:t>possibilities are  0, 1, 2, 3, 4, 5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it-IT" sz="1400">
                <a:solidFill>
                  <a:srgbClr val="0033CC"/>
                </a:solidFill>
                <a:latin typeface="Comic Sans MS" panose="030F0902030302020204" pitchFamily="66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0033CC"/>
                  </a:solidFill>
                  <a:latin typeface="Comic Sans MS" panose="030F0902030302020204" pitchFamily="66" charset="0"/>
                </a:rPr>
                <a:t>Ground state of </a:t>
              </a:r>
              <a:r>
                <a:rPr lang="en-US" altLang="it-IT" sz="1600" baseline="30000">
                  <a:solidFill>
                    <a:srgbClr val="0033CC"/>
                  </a:solidFill>
                  <a:latin typeface="Comic Sans MS" panose="030F0902030302020204" pitchFamily="66" charset="0"/>
                </a:rPr>
                <a:t>18</a:t>
              </a:r>
              <a:r>
                <a:rPr lang="en-US" altLang="it-IT" sz="1600">
                  <a:solidFill>
                    <a:srgbClr val="0033CC"/>
                  </a:solidFill>
                  <a:latin typeface="Comic Sans MS" panose="030F0902030302020204" pitchFamily="66" charset="0"/>
                </a:rPr>
                <a:t>F is 1+ i.e. deuteron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0033CC"/>
                  </a:solidFill>
                  <a:latin typeface="Comic Sans MS" panose="030F0902030302020204" pitchFamily="66" charset="0"/>
                </a:rPr>
                <a:t>    quantum numbers!  </a:t>
              </a:r>
            </a:p>
          </p:txBody>
        </p:sp>
        <p:sp>
          <p:nvSpPr>
            <p:cNvPr id="14355" name="Text Box 19">
              <a:extLst>
                <a:ext uri="{FF2B5EF4-FFF2-40B4-BE49-F238E27FC236}">
                  <a16:creationId xmlns:a16="http://schemas.microsoft.com/office/drawing/2014/main" id="{DCE42462-5D0D-95A8-981E-987357108F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9" y="2659"/>
              <a:ext cx="1763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 b="1">
                  <a:solidFill>
                    <a:srgbClr val="000000"/>
                  </a:solidFill>
                  <a:latin typeface="Comic Sans MS" panose="030F0902030302020204" pitchFamily="66" charset="0"/>
                </a:rPr>
                <a:t>Example:  </a:t>
              </a:r>
              <a:r>
                <a:rPr lang="en-US" altLang="it-IT" sz="1600" b="1" baseline="30000">
                  <a:solidFill>
                    <a:srgbClr val="000000"/>
                  </a:solidFill>
                  <a:latin typeface="Comic Sans MS" panose="030F0902030302020204" pitchFamily="66" charset="0"/>
                </a:rPr>
                <a:t>18</a:t>
              </a:r>
              <a:r>
                <a:rPr lang="en-US" altLang="it-IT" sz="1600" b="1">
                  <a:solidFill>
                    <a:srgbClr val="000000"/>
                  </a:solidFill>
                  <a:latin typeface="Comic Sans MS" panose="030F0902030302020204" pitchFamily="66" charset="0"/>
                </a:rPr>
                <a:t>F,  Z = 9,  N = 9</a:t>
              </a:r>
            </a:p>
          </p:txBody>
        </p:sp>
        <p:sp>
          <p:nvSpPr>
            <p:cNvPr id="14356" name="Text Box 20">
              <a:extLst>
                <a:ext uri="{FF2B5EF4-FFF2-40B4-BE49-F238E27FC236}">
                  <a16:creationId xmlns:a16="http://schemas.microsoft.com/office/drawing/2014/main" id="{F49ECBA5-7717-DA3C-BA8F-DF2032B772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7" y="3793"/>
              <a:ext cx="3084" cy="3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FF0000"/>
                  </a:solidFill>
                  <a:latin typeface="Comic Sans MS" panose="030F0902030302020204" pitchFamily="66" charset="0"/>
                </a:rPr>
                <a:t>N.B. valence nucleons interact with each other, or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FF0000"/>
                  </a:solidFill>
                  <a:latin typeface="Comic Sans MS" panose="030F0902030302020204" pitchFamily="66" charset="0"/>
                </a:rPr>
                <a:t>all J values would be degenerate! </a:t>
              </a:r>
            </a:p>
          </p:txBody>
        </p:sp>
      </p:grpSp>
      <p:sp>
        <p:nvSpPr>
          <p:cNvPr id="14358" name="Text Box 22">
            <a:extLst>
              <a:ext uri="{FF2B5EF4-FFF2-40B4-BE49-F238E27FC236}">
                <a16:creationId xmlns:a16="http://schemas.microsoft.com/office/drawing/2014/main" id="{ACF307A5-2963-9538-CBF4-B89BA3B44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0275" y="261938"/>
            <a:ext cx="292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400">
                <a:solidFill>
                  <a:srgbClr val="FF0000"/>
                </a:solidFill>
                <a:latin typeface="Comic Sans MS" panose="030F0902030302020204" pitchFamily="66" charset="0"/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3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4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4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34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34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4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4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2A55F828-34D6-443A-844A-0C6D837D82B3}"/>
              </a:ext>
            </a:extLst>
          </p:cNvPr>
          <p:cNvSpPr/>
          <p:nvPr/>
        </p:nvSpPr>
        <p:spPr>
          <a:xfrm>
            <a:off x="249382" y="829057"/>
            <a:ext cx="11734800" cy="39502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EDEFC09-A0E7-CDE8-19BB-0A5D9DA751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1" r="74993" b="4717"/>
          <a:stretch/>
        </p:blipFill>
        <p:spPr>
          <a:xfrm>
            <a:off x="3625587" y="1241690"/>
            <a:ext cx="2324318" cy="347971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356AD38-9D04-2320-0D23-786EA7C889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327" r="35291"/>
          <a:stretch/>
        </p:blipFill>
        <p:spPr>
          <a:xfrm>
            <a:off x="6116782" y="1229200"/>
            <a:ext cx="2736426" cy="348341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1C76F33-7F38-F5F3-76A7-2D9AB5F429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543"/>
          <a:stretch/>
        </p:blipFill>
        <p:spPr>
          <a:xfrm>
            <a:off x="9080879" y="1229200"/>
            <a:ext cx="2736426" cy="3504695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5BA1D23-9407-BEC8-A556-71DA5CB76A27}"/>
              </a:ext>
            </a:extLst>
          </p:cNvPr>
          <p:cNvSpPr txBox="1"/>
          <p:nvPr/>
        </p:nvSpPr>
        <p:spPr>
          <a:xfrm>
            <a:off x="0" y="-3153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err="1">
                <a:solidFill>
                  <a:srgbClr val="800080"/>
                </a:solidFill>
              </a:rPr>
              <a:t>Evolution</a:t>
            </a:r>
            <a:r>
              <a:rPr lang="it-IT" sz="3200" b="1" dirty="0">
                <a:solidFill>
                  <a:srgbClr val="800080"/>
                </a:solidFill>
              </a:rPr>
              <a:t> of the picture of the </a:t>
            </a:r>
            <a:r>
              <a:rPr lang="it-IT" sz="3200" b="1" dirty="0" err="1">
                <a:solidFill>
                  <a:srgbClr val="800080"/>
                </a:solidFill>
              </a:rPr>
              <a:t>atomic</a:t>
            </a:r>
            <a:r>
              <a:rPr lang="it-IT" sz="3200" b="1" dirty="0">
                <a:solidFill>
                  <a:srgbClr val="800080"/>
                </a:solidFill>
              </a:rPr>
              <a:t> </a:t>
            </a:r>
            <a:r>
              <a:rPr lang="it-IT" sz="3200" b="1" dirty="0" err="1">
                <a:solidFill>
                  <a:srgbClr val="800080"/>
                </a:solidFill>
              </a:rPr>
              <a:t>structure</a:t>
            </a:r>
            <a:endParaRPr lang="it-IT" sz="2800" dirty="0">
              <a:solidFill>
                <a:srgbClr val="800080"/>
              </a:solidFill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346E2652-AAC1-3EEE-1252-BDFC6BA12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695" y="1401076"/>
            <a:ext cx="2957350" cy="3110979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3306DD5-806F-C040-75E4-F0B97286CCBF}"/>
              </a:ext>
            </a:extLst>
          </p:cNvPr>
          <p:cNvSpPr txBox="1"/>
          <p:nvPr/>
        </p:nvSpPr>
        <p:spPr>
          <a:xfrm>
            <a:off x="0" y="5092735"/>
            <a:ext cx="121919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i="0" u="none" strike="noStrike" dirty="0" err="1">
                <a:solidFill>
                  <a:srgbClr val="0432FF"/>
                </a:solidFill>
                <a:effectLst/>
                <a:latin typeface="Roboto" panose="02000000000000000000" pitchFamily="2" charset="0"/>
              </a:rPr>
              <a:t>Schrodinger</a:t>
            </a:r>
            <a:r>
              <a:rPr lang="it-IT" sz="2000" b="1" i="0" u="none" strike="noStrike" dirty="0">
                <a:solidFill>
                  <a:srgbClr val="0432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it-IT" sz="2000" b="1" i="0" u="none" strike="noStrike" dirty="0" err="1">
                <a:solidFill>
                  <a:srgbClr val="0432FF"/>
                </a:solidFill>
                <a:effectLst/>
                <a:latin typeface="Roboto" panose="02000000000000000000" pitchFamily="2" charset="0"/>
              </a:rPr>
              <a:t>equation</a:t>
            </a:r>
            <a:r>
              <a:rPr lang="it-IT" sz="2000" b="1" i="0" u="none" strike="noStrike" dirty="0">
                <a:solidFill>
                  <a:srgbClr val="0432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it-IT" sz="2000" b="1" i="0" u="none" strike="noStrike" dirty="0" err="1">
                <a:solidFill>
                  <a:srgbClr val="0432FF"/>
                </a:solidFill>
                <a:effectLst/>
                <a:latin typeface="Roboto" panose="02000000000000000000" pitchFamily="2" charset="0"/>
              </a:rPr>
              <a:t>solutions</a:t>
            </a:r>
            <a:r>
              <a:rPr lang="it-IT" sz="2000" b="1" i="0" u="none" strike="noStrike" dirty="0">
                <a:solidFill>
                  <a:srgbClr val="0432FF"/>
                </a:solidFill>
                <a:effectLst/>
                <a:latin typeface="Roboto" panose="02000000000000000000" pitchFamily="2" charset="0"/>
              </a:rPr>
              <a:t> to the </a:t>
            </a:r>
            <a:r>
              <a:rPr lang="it-IT" sz="2000" b="1" i="0" u="none" strike="noStrike" dirty="0" err="1">
                <a:solidFill>
                  <a:srgbClr val="0432FF"/>
                </a:solidFill>
                <a:effectLst/>
                <a:latin typeface="Roboto" panose="02000000000000000000" pitchFamily="2" charset="0"/>
              </a:rPr>
              <a:t>hydrogen</a:t>
            </a:r>
            <a:r>
              <a:rPr lang="it-IT" sz="2000" b="1" i="0" u="none" strike="noStrike" dirty="0">
                <a:solidFill>
                  <a:srgbClr val="0432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it-IT" sz="2000" b="1" i="0" u="none" strike="noStrike" dirty="0" err="1">
                <a:solidFill>
                  <a:srgbClr val="0432FF"/>
                </a:solidFill>
                <a:effectLst/>
                <a:latin typeface="Roboto" panose="02000000000000000000" pitchFamily="2" charset="0"/>
              </a:rPr>
              <a:t>atom</a:t>
            </a:r>
            <a:endParaRPr lang="it-IT" sz="2000" b="1" i="0" u="none" strike="noStrike" dirty="0">
              <a:solidFill>
                <a:srgbClr val="0432FF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E15A507B-902C-F6B0-14A8-CAF113BB9E5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430"/>
          <a:stretch/>
        </p:blipFill>
        <p:spPr>
          <a:xfrm>
            <a:off x="3171585" y="5522770"/>
            <a:ext cx="5848830" cy="1148320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BC348633-459C-259C-F374-577DC470E751}"/>
              </a:ext>
            </a:extLst>
          </p:cNvPr>
          <p:cNvSpPr txBox="1"/>
          <p:nvPr/>
        </p:nvSpPr>
        <p:spPr>
          <a:xfrm>
            <a:off x="6994925" y="6064593"/>
            <a:ext cx="19012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 Potential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7D8A1D8D-0ABD-B5E3-6A10-ADE29D28946C}"/>
              </a:ext>
            </a:extLst>
          </p:cNvPr>
          <p:cNvCxnSpPr>
            <a:cxnSpLocks/>
          </p:cNvCxnSpPr>
          <p:nvPr/>
        </p:nvCxnSpPr>
        <p:spPr>
          <a:xfrm flipH="1">
            <a:off x="9020085" y="4480819"/>
            <a:ext cx="1800315" cy="1548124"/>
          </a:xfrm>
          <a:prstGeom prst="line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567C4AC7-84C8-7342-5163-41075D213FC2}"/>
              </a:ext>
            </a:extLst>
          </p:cNvPr>
          <p:cNvSpPr txBox="1"/>
          <p:nvPr/>
        </p:nvSpPr>
        <p:spPr>
          <a:xfrm>
            <a:off x="7712666" y="829943"/>
            <a:ext cx="27364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u="none" strike="noStrike" dirty="0" err="1">
                <a:solidFill>
                  <a:srgbClr val="80008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wave</a:t>
            </a:r>
            <a:r>
              <a:rPr lang="it-IT" b="1" u="none" strike="noStrike" dirty="0">
                <a:solidFill>
                  <a:srgbClr val="80008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–</a:t>
            </a:r>
            <a:r>
              <a:rPr lang="it-IT" b="1" u="none" strike="noStrike" dirty="0" err="1">
                <a:solidFill>
                  <a:srgbClr val="80008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particle</a:t>
            </a:r>
            <a:r>
              <a:rPr lang="it-IT" b="1" u="none" strike="noStrike" dirty="0">
                <a:solidFill>
                  <a:srgbClr val="80008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it-IT" b="1" u="none" strike="noStrike" dirty="0" err="1">
                <a:solidFill>
                  <a:srgbClr val="80008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duality</a:t>
            </a:r>
            <a:endParaRPr lang="en-GB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5634406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15083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SHELL MODEL </a:t>
            </a:r>
            <a:b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 of the extreme single-particle shell model</a:t>
            </a:r>
          </a:p>
        </p:txBody>
      </p:sp>
      <p:pic>
        <p:nvPicPr>
          <p:cNvPr id="7" name="Picture 4" descr="gsspin_ta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66" y="1436608"/>
            <a:ext cx="4630208" cy="5181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740400" y="2364848"/>
            <a:ext cx="5960533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de-DE" altLang="de-DE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Ground state spin and parity:</a:t>
            </a:r>
          </a:p>
          <a:p>
            <a:pPr>
              <a:buFont typeface="Wingdings" pitchFamily="2" charset="2"/>
              <a:buNone/>
            </a:pPr>
            <a:endParaRPr lang="en-US" altLang="de-DE" sz="1000" b="1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altLang="de-DE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 orbital has 2j+1 magnetic sub-states, </a:t>
            </a:r>
          </a:p>
          <a:p>
            <a:pPr>
              <a:buFont typeface="Wingdings" pitchFamily="2" charset="2"/>
              <a:buNone/>
            </a:pP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completely filled orbitals have spin J=0,</a:t>
            </a:r>
          </a:p>
          <a:p>
            <a:pPr>
              <a:buFont typeface="Wingdings" pitchFamily="2" charset="2"/>
              <a:buNone/>
            </a:pP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they do not contribute to the nuclear spin.</a:t>
            </a:r>
          </a:p>
          <a:p>
            <a:pPr>
              <a:buFont typeface="Wingdings" pitchFamily="2" charset="2"/>
              <a:buNone/>
            </a:pPr>
            <a:endParaRPr lang="en-US" altLang="de-DE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de-DE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 nucleus with </a:t>
            </a:r>
            <a:r>
              <a:rPr lang="en-US" alt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nucleon outside </a:t>
            </a:r>
            <a:r>
              <a:rPr lang="en-US" altLang="de-DE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</a:p>
          <a:p>
            <a:pPr>
              <a:buFont typeface="Wingdings" pitchFamily="2" charset="2"/>
              <a:buNone/>
            </a:pPr>
            <a:r>
              <a:rPr lang="en-US" altLang="de-DE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completely occupied orbital the </a:t>
            </a:r>
            <a:r>
              <a:rPr lang="en-US" alt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nuclear spin</a:t>
            </a:r>
          </a:p>
          <a:p>
            <a:pPr>
              <a:buFont typeface="Wingdings" pitchFamily="2" charset="2"/>
              <a:buNone/>
            </a:pPr>
            <a:r>
              <a:rPr lang="en-US" alt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is given by the single nucleon</a:t>
            </a:r>
            <a:r>
              <a:rPr lang="en-US" altLang="de-DE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de-DE" altLang="de-DE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de-DE" altLang="de-DE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de-DE" altLang="de-DE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ℓ </a:t>
            </a:r>
            <a:r>
              <a:rPr lang="de-DE" altLang="de-DE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 → J</a:t>
            </a:r>
          </a:p>
          <a:p>
            <a:pPr>
              <a:buFont typeface="Wingdings" pitchFamily="2" charset="2"/>
              <a:buNone/>
            </a:pPr>
            <a:r>
              <a:rPr lang="de-DE" altLang="de-DE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(-)</a:t>
            </a:r>
            <a:r>
              <a:rPr lang="de-DE" altLang="de-DE" sz="2000" b="1" i="1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ℓ </a:t>
            </a:r>
            <a:r>
              <a:rPr lang="de-DE" altLang="de-DE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l-GR" altLang="de-DE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endParaRPr lang="el-GR" altLang="de-DE" sz="2000" b="1" i="1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F7771F48-9A08-03F2-4603-E770FBEDB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25" y="22415"/>
            <a:ext cx="1276055" cy="128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38886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fik 18">
            <a:extLst>
              <a:ext uri="{FF2B5EF4-FFF2-40B4-BE49-F238E27FC236}">
                <a16:creationId xmlns:a16="http://schemas.microsoft.com/office/drawing/2014/main" id="{2F25A74D-04A5-C174-E421-CD18BAA776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667" y="1211064"/>
            <a:ext cx="2252980" cy="54864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5" name="Tabelle 3">
                <a:extLst>
                  <a:ext uri="{FF2B5EF4-FFF2-40B4-BE49-F238E27FC236}">
                    <a16:creationId xmlns:a16="http://schemas.microsoft.com/office/drawing/2014/main" id="{EBD21357-2521-E3ED-8A4B-2BFFB69D003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82121982"/>
                  </p:ext>
                </p:extLst>
              </p:nvPr>
            </p:nvGraphicFramePr>
            <p:xfrm>
              <a:off x="2564340" y="1791370"/>
              <a:ext cx="2399928" cy="3735388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81575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6409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2008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4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7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𝐵𝑒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1p3/2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3/2-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9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17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𝐹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1d5/2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5/2+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28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63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𝑁𝑖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1f5/2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5/2-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29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61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𝐶𝑢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2p3/2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3/2-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40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91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𝑍𝑟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2d5/2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5/2+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51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123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𝑆𝑏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1g7/2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7/2+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65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159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𝑇𝑏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1h11/2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11/2-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73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183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𝑇𝑎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1h11/2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11/2-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81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199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𝑇𝑙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3s1/2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1/2+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82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209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𝑃𝑏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2g9/2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9/2+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5" name="Tabelle 3">
                <a:extLst>
                  <a:ext uri="{FF2B5EF4-FFF2-40B4-BE49-F238E27FC236}">
                    <a16:creationId xmlns:a16="http://schemas.microsoft.com/office/drawing/2014/main" id="{EBD21357-2521-E3ED-8A4B-2BFFB69D003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82121982"/>
                  </p:ext>
                </p:extLst>
              </p:nvPr>
            </p:nvGraphicFramePr>
            <p:xfrm>
              <a:off x="2564340" y="1791370"/>
              <a:ext cx="2399928" cy="3735388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81575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6409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2008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10345" r="-193846" b="-941379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1p3/2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3/2-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106667" r="-193846" b="-81000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1d5/2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5/2+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2999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213793" r="-193846" b="-73793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1f5/2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5/2-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2618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313793" r="-193846" b="-63793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2p3/2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3/2-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2618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400000" r="-193846" b="-5166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2d5/2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5/2+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6428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500000" r="-193846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1g7/2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7/2+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80619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600000" r="-193846" b="-3166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1h11/2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11/2-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2682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724138" r="-193846" b="-227586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1h11/2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11/2-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2745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796667" r="-193846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3s1/2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1/2+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72999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927586" r="-193846" b="-241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2g9/2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/>
                            <a:t>9/2+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6" name="Ellipse 4">
            <a:extLst>
              <a:ext uri="{FF2B5EF4-FFF2-40B4-BE49-F238E27FC236}">
                <a16:creationId xmlns:a16="http://schemas.microsoft.com/office/drawing/2014/main" id="{5F63E5F8-9FEB-BADB-15C8-634766A22365}"/>
              </a:ext>
            </a:extLst>
          </p:cNvPr>
          <p:cNvSpPr/>
          <p:nvPr/>
        </p:nvSpPr>
        <p:spPr>
          <a:xfrm>
            <a:off x="8804667" y="5603064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Ellipse 9">
            <a:extLst>
              <a:ext uri="{FF2B5EF4-FFF2-40B4-BE49-F238E27FC236}">
                <a16:creationId xmlns:a16="http://schemas.microsoft.com/office/drawing/2014/main" id="{F99BA5B8-6A3F-64C8-C7D9-06A9AE911A01}"/>
              </a:ext>
            </a:extLst>
          </p:cNvPr>
          <p:cNvSpPr/>
          <p:nvPr/>
        </p:nvSpPr>
        <p:spPr>
          <a:xfrm>
            <a:off x="7400859" y="5153064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Ellipse 10">
            <a:extLst>
              <a:ext uri="{FF2B5EF4-FFF2-40B4-BE49-F238E27FC236}">
                <a16:creationId xmlns:a16="http://schemas.microsoft.com/office/drawing/2014/main" id="{79520FF3-025A-3A97-4C8B-6E3A99F90B60}"/>
              </a:ext>
            </a:extLst>
          </p:cNvPr>
          <p:cNvSpPr/>
          <p:nvPr/>
        </p:nvSpPr>
        <p:spPr>
          <a:xfrm>
            <a:off x="7400859" y="4193132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Ellipse 11">
            <a:extLst>
              <a:ext uri="{FF2B5EF4-FFF2-40B4-BE49-F238E27FC236}">
                <a16:creationId xmlns:a16="http://schemas.microsoft.com/office/drawing/2014/main" id="{6516C340-BDDA-B430-C71A-254399E57F87}"/>
              </a:ext>
            </a:extLst>
          </p:cNvPr>
          <p:cNvSpPr/>
          <p:nvPr/>
        </p:nvSpPr>
        <p:spPr>
          <a:xfrm>
            <a:off x="8804667" y="3479064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Ellipse 12">
            <a:extLst>
              <a:ext uri="{FF2B5EF4-FFF2-40B4-BE49-F238E27FC236}">
                <a16:creationId xmlns:a16="http://schemas.microsoft.com/office/drawing/2014/main" id="{8D218C0D-DD8A-D114-DC7B-F5F616ED99AB}"/>
              </a:ext>
            </a:extLst>
          </p:cNvPr>
          <p:cNvSpPr/>
          <p:nvPr/>
        </p:nvSpPr>
        <p:spPr>
          <a:xfrm>
            <a:off x="8804667" y="4076099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Ellipse 13">
            <a:extLst>
              <a:ext uri="{FF2B5EF4-FFF2-40B4-BE49-F238E27FC236}">
                <a16:creationId xmlns:a16="http://schemas.microsoft.com/office/drawing/2014/main" id="{0B0D3090-2CAF-D7E1-7479-6FAD91FDC205}"/>
              </a:ext>
            </a:extLst>
          </p:cNvPr>
          <p:cNvSpPr/>
          <p:nvPr/>
        </p:nvSpPr>
        <p:spPr>
          <a:xfrm>
            <a:off x="7400859" y="3479064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Ellipse 14">
            <a:extLst>
              <a:ext uri="{FF2B5EF4-FFF2-40B4-BE49-F238E27FC236}">
                <a16:creationId xmlns:a16="http://schemas.microsoft.com/office/drawing/2014/main" id="{7F1D2633-01D7-FF14-A739-F7C87DE4EBC2}"/>
              </a:ext>
            </a:extLst>
          </p:cNvPr>
          <p:cNvSpPr/>
          <p:nvPr/>
        </p:nvSpPr>
        <p:spPr>
          <a:xfrm>
            <a:off x="7400859" y="3083064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Ellipse 16">
            <a:extLst>
              <a:ext uri="{FF2B5EF4-FFF2-40B4-BE49-F238E27FC236}">
                <a16:creationId xmlns:a16="http://schemas.microsoft.com/office/drawing/2014/main" id="{656099B5-BD22-D0C2-26D0-B7C24D0C17B9}"/>
              </a:ext>
            </a:extLst>
          </p:cNvPr>
          <p:cNvSpPr/>
          <p:nvPr/>
        </p:nvSpPr>
        <p:spPr>
          <a:xfrm>
            <a:off x="8804667" y="1913064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Ellipse 17">
            <a:extLst>
              <a:ext uri="{FF2B5EF4-FFF2-40B4-BE49-F238E27FC236}">
                <a16:creationId xmlns:a16="http://schemas.microsoft.com/office/drawing/2014/main" id="{251529E5-B2D1-DFEB-75C4-5E8AF0F84B8E}"/>
              </a:ext>
            </a:extLst>
          </p:cNvPr>
          <p:cNvSpPr/>
          <p:nvPr/>
        </p:nvSpPr>
        <p:spPr>
          <a:xfrm>
            <a:off x="7400859" y="3236709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echteck 8">
            <a:extLst>
              <a:ext uri="{FF2B5EF4-FFF2-40B4-BE49-F238E27FC236}">
                <a16:creationId xmlns:a16="http://schemas.microsoft.com/office/drawing/2014/main" id="{6EC9A9DC-0EA7-4C59-543E-B73449BEF35C}"/>
              </a:ext>
            </a:extLst>
          </p:cNvPr>
          <p:cNvSpPr/>
          <p:nvPr/>
        </p:nvSpPr>
        <p:spPr>
          <a:xfrm>
            <a:off x="3428340" y="1863370"/>
            <a:ext cx="720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6" name="Rechteck 21">
            <a:extLst>
              <a:ext uri="{FF2B5EF4-FFF2-40B4-BE49-F238E27FC236}">
                <a16:creationId xmlns:a16="http://schemas.microsoft.com/office/drawing/2014/main" id="{CE03AAAE-657C-63FB-72C2-58017199008C}"/>
              </a:ext>
            </a:extLst>
          </p:cNvPr>
          <p:cNvSpPr/>
          <p:nvPr/>
        </p:nvSpPr>
        <p:spPr>
          <a:xfrm>
            <a:off x="3428340" y="2223370"/>
            <a:ext cx="720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7" name="Rechteck 22">
            <a:extLst>
              <a:ext uri="{FF2B5EF4-FFF2-40B4-BE49-F238E27FC236}">
                <a16:creationId xmlns:a16="http://schemas.microsoft.com/office/drawing/2014/main" id="{6466B586-A974-1486-313C-258B39FF9877}"/>
              </a:ext>
            </a:extLst>
          </p:cNvPr>
          <p:cNvSpPr/>
          <p:nvPr/>
        </p:nvSpPr>
        <p:spPr>
          <a:xfrm>
            <a:off x="3428340" y="2583370"/>
            <a:ext cx="720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8" name="Rechteck 23">
            <a:extLst>
              <a:ext uri="{FF2B5EF4-FFF2-40B4-BE49-F238E27FC236}">
                <a16:creationId xmlns:a16="http://schemas.microsoft.com/office/drawing/2014/main" id="{EC4E69AC-35D1-55AB-0851-171406CD11B3}"/>
              </a:ext>
            </a:extLst>
          </p:cNvPr>
          <p:cNvSpPr/>
          <p:nvPr/>
        </p:nvSpPr>
        <p:spPr>
          <a:xfrm>
            <a:off x="3428340" y="2943370"/>
            <a:ext cx="720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9" name="Rechteck 24">
            <a:extLst>
              <a:ext uri="{FF2B5EF4-FFF2-40B4-BE49-F238E27FC236}">
                <a16:creationId xmlns:a16="http://schemas.microsoft.com/office/drawing/2014/main" id="{9397BF46-33BE-5282-D5E4-4CB2B5D2610B}"/>
              </a:ext>
            </a:extLst>
          </p:cNvPr>
          <p:cNvSpPr/>
          <p:nvPr/>
        </p:nvSpPr>
        <p:spPr>
          <a:xfrm>
            <a:off x="3428340" y="3339370"/>
            <a:ext cx="720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0" name="Rechteck 25">
            <a:extLst>
              <a:ext uri="{FF2B5EF4-FFF2-40B4-BE49-F238E27FC236}">
                <a16:creationId xmlns:a16="http://schemas.microsoft.com/office/drawing/2014/main" id="{40ABCA66-B1C0-5ED0-3903-753FF7330BE4}"/>
              </a:ext>
            </a:extLst>
          </p:cNvPr>
          <p:cNvSpPr/>
          <p:nvPr/>
        </p:nvSpPr>
        <p:spPr>
          <a:xfrm>
            <a:off x="3428340" y="3699370"/>
            <a:ext cx="720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1" name="Rechteck 26">
            <a:extLst>
              <a:ext uri="{FF2B5EF4-FFF2-40B4-BE49-F238E27FC236}">
                <a16:creationId xmlns:a16="http://schemas.microsoft.com/office/drawing/2014/main" id="{551AE9F6-3B23-8A54-B38C-1802AE52E023}"/>
              </a:ext>
            </a:extLst>
          </p:cNvPr>
          <p:cNvSpPr/>
          <p:nvPr/>
        </p:nvSpPr>
        <p:spPr>
          <a:xfrm>
            <a:off x="3428340" y="4095370"/>
            <a:ext cx="720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" name="Rechteck 27">
            <a:extLst>
              <a:ext uri="{FF2B5EF4-FFF2-40B4-BE49-F238E27FC236}">
                <a16:creationId xmlns:a16="http://schemas.microsoft.com/office/drawing/2014/main" id="{64844D00-B48B-787E-33EB-E5B59845F229}"/>
              </a:ext>
            </a:extLst>
          </p:cNvPr>
          <p:cNvSpPr/>
          <p:nvPr/>
        </p:nvSpPr>
        <p:spPr>
          <a:xfrm>
            <a:off x="3428340" y="4815370"/>
            <a:ext cx="720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3" name="Rechteck 28">
            <a:extLst>
              <a:ext uri="{FF2B5EF4-FFF2-40B4-BE49-F238E27FC236}">
                <a16:creationId xmlns:a16="http://schemas.microsoft.com/office/drawing/2014/main" id="{821C0269-1EF3-C23D-EC3B-64C5A5FDCA27}"/>
              </a:ext>
            </a:extLst>
          </p:cNvPr>
          <p:cNvSpPr/>
          <p:nvPr/>
        </p:nvSpPr>
        <p:spPr>
          <a:xfrm>
            <a:off x="3428340" y="4455370"/>
            <a:ext cx="720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4" name="Rechteck 29">
            <a:extLst>
              <a:ext uri="{FF2B5EF4-FFF2-40B4-BE49-F238E27FC236}">
                <a16:creationId xmlns:a16="http://schemas.microsoft.com/office/drawing/2014/main" id="{D0C29607-742E-67CF-EEBC-399B5DBED010}"/>
              </a:ext>
            </a:extLst>
          </p:cNvPr>
          <p:cNvSpPr/>
          <p:nvPr/>
        </p:nvSpPr>
        <p:spPr>
          <a:xfrm>
            <a:off x="3428340" y="5211370"/>
            <a:ext cx="720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5" name="Rechteck 30">
            <a:extLst>
              <a:ext uri="{FF2B5EF4-FFF2-40B4-BE49-F238E27FC236}">
                <a16:creationId xmlns:a16="http://schemas.microsoft.com/office/drawing/2014/main" id="{13AF35FC-F585-8222-5A31-C7D2548B3772}"/>
              </a:ext>
            </a:extLst>
          </p:cNvPr>
          <p:cNvSpPr/>
          <p:nvPr/>
        </p:nvSpPr>
        <p:spPr>
          <a:xfrm>
            <a:off x="4256340" y="1863370"/>
            <a:ext cx="540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6" name="Rechteck 31">
            <a:extLst>
              <a:ext uri="{FF2B5EF4-FFF2-40B4-BE49-F238E27FC236}">
                <a16:creationId xmlns:a16="http://schemas.microsoft.com/office/drawing/2014/main" id="{E52D20BD-4B61-A7ED-3752-7BC0BC092390}"/>
              </a:ext>
            </a:extLst>
          </p:cNvPr>
          <p:cNvSpPr/>
          <p:nvPr/>
        </p:nvSpPr>
        <p:spPr>
          <a:xfrm>
            <a:off x="4256340" y="4815370"/>
            <a:ext cx="540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7" name="Rechteck 32">
            <a:extLst>
              <a:ext uri="{FF2B5EF4-FFF2-40B4-BE49-F238E27FC236}">
                <a16:creationId xmlns:a16="http://schemas.microsoft.com/office/drawing/2014/main" id="{5BCCC496-2004-21B4-F1E0-2F98409D832E}"/>
              </a:ext>
            </a:extLst>
          </p:cNvPr>
          <p:cNvSpPr/>
          <p:nvPr/>
        </p:nvSpPr>
        <p:spPr>
          <a:xfrm>
            <a:off x="4256340" y="2223370"/>
            <a:ext cx="540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8" name="Rechteck 33">
            <a:extLst>
              <a:ext uri="{FF2B5EF4-FFF2-40B4-BE49-F238E27FC236}">
                <a16:creationId xmlns:a16="http://schemas.microsoft.com/office/drawing/2014/main" id="{28D1A4DD-CBE6-8ACF-6D19-DDFBD9483EA7}"/>
              </a:ext>
            </a:extLst>
          </p:cNvPr>
          <p:cNvSpPr/>
          <p:nvPr/>
        </p:nvSpPr>
        <p:spPr>
          <a:xfrm>
            <a:off x="4256340" y="2943370"/>
            <a:ext cx="540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9" name="Rechteck 34">
            <a:extLst>
              <a:ext uri="{FF2B5EF4-FFF2-40B4-BE49-F238E27FC236}">
                <a16:creationId xmlns:a16="http://schemas.microsoft.com/office/drawing/2014/main" id="{38F8FF9E-82F8-D380-CBF9-E6672CF6634F}"/>
              </a:ext>
            </a:extLst>
          </p:cNvPr>
          <p:cNvSpPr/>
          <p:nvPr/>
        </p:nvSpPr>
        <p:spPr>
          <a:xfrm>
            <a:off x="4256340" y="2583370"/>
            <a:ext cx="540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0" name="Rechteck 35">
            <a:extLst>
              <a:ext uri="{FF2B5EF4-FFF2-40B4-BE49-F238E27FC236}">
                <a16:creationId xmlns:a16="http://schemas.microsoft.com/office/drawing/2014/main" id="{79FFB1DC-1BDE-A677-AD40-BCB4F9881BD8}"/>
              </a:ext>
            </a:extLst>
          </p:cNvPr>
          <p:cNvSpPr/>
          <p:nvPr/>
        </p:nvSpPr>
        <p:spPr>
          <a:xfrm>
            <a:off x="4256340" y="4455370"/>
            <a:ext cx="576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1" name="Rechteck 36">
            <a:extLst>
              <a:ext uri="{FF2B5EF4-FFF2-40B4-BE49-F238E27FC236}">
                <a16:creationId xmlns:a16="http://schemas.microsoft.com/office/drawing/2014/main" id="{098A74E9-8EBC-8207-997A-76236C8F3284}"/>
              </a:ext>
            </a:extLst>
          </p:cNvPr>
          <p:cNvSpPr/>
          <p:nvPr/>
        </p:nvSpPr>
        <p:spPr>
          <a:xfrm>
            <a:off x="4256340" y="3699370"/>
            <a:ext cx="540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2" name="Rechteck 37">
            <a:extLst>
              <a:ext uri="{FF2B5EF4-FFF2-40B4-BE49-F238E27FC236}">
                <a16:creationId xmlns:a16="http://schemas.microsoft.com/office/drawing/2014/main" id="{9A86F447-40BE-4560-839A-75FD57D93A60}"/>
              </a:ext>
            </a:extLst>
          </p:cNvPr>
          <p:cNvSpPr/>
          <p:nvPr/>
        </p:nvSpPr>
        <p:spPr>
          <a:xfrm>
            <a:off x="4256340" y="4095370"/>
            <a:ext cx="576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3" name="Rechteck 38">
            <a:extLst>
              <a:ext uri="{FF2B5EF4-FFF2-40B4-BE49-F238E27FC236}">
                <a16:creationId xmlns:a16="http://schemas.microsoft.com/office/drawing/2014/main" id="{2C28EF95-4D61-6DAB-EE2C-1E2E55A70742}"/>
              </a:ext>
            </a:extLst>
          </p:cNvPr>
          <p:cNvSpPr/>
          <p:nvPr/>
        </p:nvSpPr>
        <p:spPr>
          <a:xfrm>
            <a:off x="4256340" y="3339370"/>
            <a:ext cx="540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4" name="Rechteck 39">
            <a:extLst>
              <a:ext uri="{FF2B5EF4-FFF2-40B4-BE49-F238E27FC236}">
                <a16:creationId xmlns:a16="http://schemas.microsoft.com/office/drawing/2014/main" id="{327EAC2A-0B40-24C5-BF86-D6DD0F0DC084}"/>
              </a:ext>
            </a:extLst>
          </p:cNvPr>
          <p:cNvSpPr/>
          <p:nvPr/>
        </p:nvSpPr>
        <p:spPr>
          <a:xfrm>
            <a:off x="4256340" y="5211370"/>
            <a:ext cx="540000" cy="26081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5" name="Titel 1">
            <a:extLst>
              <a:ext uri="{FF2B5EF4-FFF2-40B4-BE49-F238E27FC236}">
                <a16:creationId xmlns:a16="http://schemas.microsoft.com/office/drawing/2014/main" id="{1BD04373-B93C-8195-1781-51D5C8621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5083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SHELL MODEL </a:t>
            </a:r>
            <a:b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 of the extreme single-particle shell model</a:t>
            </a:r>
          </a:p>
        </p:txBody>
      </p:sp>
      <p:pic>
        <p:nvPicPr>
          <p:cNvPr id="66" name="Picture 3">
            <a:extLst>
              <a:ext uri="{FF2B5EF4-FFF2-40B4-BE49-F238E27FC236}">
                <a16:creationId xmlns:a16="http://schemas.microsoft.com/office/drawing/2014/main" id="{BC823B4A-0168-E93C-3C88-8D60F8096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25" y="22415"/>
            <a:ext cx="1276055" cy="128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Text Box 5">
            <a:extLst>
              <a:ext uri="{FF2B5EF4-FFF2-40B4-BE49-F238E27FC236}">
                <a16:creationId xmlns:a16="http://schemas.microsoft.com/office/drawing/2014/main" id="{8F3CCFAD-F858-1C00-0B7D-3E5842D83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150114"/>
            <a:ext cx="702733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de-DE" sz="20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gradual filling of the orbitals </a:t>
            </a:r>
          </a:p>
          <a:p>
            <a:r>
              <a:rPr lang="en-US" alt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and correct prediction of </a:t>
            </a:r>
            <a:r>
              <a:rPr lang="en-US" altLang="de-DE" sz="20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 and parity of ground states</a:t>
            </a:r>
          </a:p>
        </p:txBody>
      </p:sp>
    </p:spTree>
    <p:extLst>
      <p:ext uri="{BB962C8B-B14F-4D97-AF65-F5344CB8AC3E}">
        <p14:creationId xmlns:p14="http://schemas.microsoft.com/office/powerpoint/2010/main" val="53725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C18F8-6AD9-2984-3865-EECA454DC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fik 18">
            <a:extLst>
              <a:ext uri="{FF2B5EF4-FFF2-40B4-BE49-F238E27FC236}">
                <a16:creationId xmlns:a16="http://schemas.microsoft.com/office/drawing/2014/main" id="{76426A4B-F948-3388-5EFD-AD5F431D450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667" y="1211064"/>
            <a:ext cx="2252980" cy="54864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5" name="Tabelle 3">
                <a:extLst>
                  <a:ext uri="{FF2B5EF4-FFF2-40B4-BE49-F238E27FC236}">
                    <a16:creationId xmlns:a16="http://schemas.microsoft.com/office/drawing/2014/main" id="{733A2300-62A1-6C84-86CA-09A8E53C266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76883390"/>
                  </p:ext>
                </p:extLst>
              </p:nvPr>
            </p:nvGraphicFramePr>
            <p:xfrm>
              <a:off x="2564340" y="1791370"/>
              <a:ext cx="2399928" cy="3735388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81575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6409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2008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4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7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𝐵𝑒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1p3/2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3/2-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solidFill>
                                          <a:srgbClr val="0432FF"/>
                                        </a:solidFill>
                                        <a:latin typeface="Cambria Math"/>
                                      </a:rPr>
                                      <m:t>9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solidFill>
                                          <a:srgbClr val="0432FF"/>
                                        </a:solidFill>
                                        <a:latin typeface="Cambria Math"/>
                                      </a:rPr>
                                      <m:t>17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solidFill>
                                          <a:srgbClr val="0432FF"/>
                                        </a:solidFill>
                                        <a:latin typeface="Cambria Math"/>
                                      </a:rPr>
                                      <m:t>𝐹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>
                            <a:solidFill>
                              <a:srgbClr val="0432FF"/>
                            </a:solidFill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0432FF"/>
                              </a:solidFill>
                            </a:rPr>
                            <a:t>1d5/2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0432FF"/>
                              </a:solidFill>
                            </a:rPr>
                            <a:t>5/2+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solidFill>
                                          <a:srgbClr val="00B050"/>
                                        </a:solidFill>
                                        <a:latin typeface="Cambria Math"/>
                                      </a:rPr>
                                      <m:t>28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solidFill>
                                          <a:srgbClr val="00B050"/>
                                        </a:solidFill>
                                        <a:latin typeface="Cambria Math"/>
                                      </a:rPr>
                                      <m:t>63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solidFill>
                                          <a:srgbClr val="00B050"/>
                                        </a:solidFill>
                                        <a:latin typeface="Cambria Math"/>
                                      </a:rPr>
                                      <m:t>𝑁𝑖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00B050"/>
                              </a:solidFill>
                            </a:rPr>
                            <a:t>1f5/2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00B050"/>
                              </a:solidFill>
                            </a:rPr>
                            <a:t>5/2-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solidFill>
                                          <a:srgbClr val="FF4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solidFill>
                                          <a:srgbClr val="FF40FF"/>
                                        </a:solidFill>
                                        <a:latin typeface="Cambria Math"/>
                                      </a:rPr>
                                      <m:t>29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solidFill>
                                          <a:srgbClr val="FF40FF"/>
                                        </a:solidFill>
                                        <a:latin typeface="Cambria Math"/>
                                      </a:rPr>
                                      <m:t>61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solidFill>
                                          <a:srgbClr val="FF40FF"/>
                                        </a:solidFill>
                                        <a:latin typeface="Cambria Math"/>
                                      </a:rPr>
                                      <m:t>𝐶𝑢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>
                            <a:solidFill>
                              <a:srgbClr val="FF40FF"/>
                            </a:solidFill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40FF"/>
                              </a:solidFill>
                            </a:rPr>
                            <a:t>2p3/2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40FF"/>
                              </a:solidFill>
                            </a:rPr>
                            <a:t>3/2-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40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91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𝑍𝑟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002060"/>
                              </a:solidFill>
                            </a:rPr>
                            <a:t>2d5/2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002060"/>
                              </a:solidFill>
                            </a:rPr>
                            <a:t>5/2+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51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123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𝑆𝑏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1g7/2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7/2+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65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159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𝑇𝑏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1h11/2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11/2-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73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183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𝑇𝑎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1h11/2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11/2-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81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199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𝑇𝑙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3s1/2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1/2+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i="1" smtClean="0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b="0" i="1" smtClean="0">
                                        <a:solidFill>
                                          <a:srgbClr val="0432FF"/>
                                        </a:solidFill>
                                        <a:latin typeface="Cambria Math"/>
                                      </a:rPr>
                                      <m:t>82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solidFill>
                                          <a:srgbClr val="0432FF"/>
                                        </a:solidFill>
                                        <a:latin typeface="Cambria Math"/>
                                      </a:rPr>
                                      <m:t>209</m:t>
                                    </m:r>
                                  </m:sup>
                                  <m:e>
                                    <m:r>
                                      <a:rPr lang="de-DE" b="0" i="1" smtClean="0">
                                        <a:solidFill>
                                          <a:srgbClr val="0432FF"/>
                                        </a:solidFill>
                                        <a:latin typeface="Cambria Math"/>
                                      </a:rPr>
                                      <m:t>𝑃𝑏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dirty="0">
                            <a:solidFill>
                              <a:srgbClr val="0432FF"/>
                            </a:solidFill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0432FF"/>
                              </a:solidFill>
                            </a:rPr>
                            <a:t>2g9/2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0432FF"/>
                              </a:solidFill>
                            </a:rPr>
                            <a:t>9/2+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5" name="Tabelle 3">
                <a:extLst>
                  <a:ext uri="{FF2B5EF4-FFF2-40B4-BE49-F238E27FC236}">
                    <a16:creationId xmlns:a16="http://schemas.microsoft.com/office/drawing/2014/main" id="{733A2300-62A1-6C84-86CA-09A8E53C266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76883390"/>
                  </p:ext>
                </p:extLst>
              </p:nvPr>
            </p:nvGraphicFramePr>
            <p:xfrm>
              <a:off x="2564340" y="1791370"/>
              <a:ext cx="2399928" cy="3735388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81575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6409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2008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10345" r="-193846" b="-941379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1p3/2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3/2-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106667" r="-193846" b="-81000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0432FF"/>
                              </a:solidFill>
                            </a:rPr>
                            <a:t>1d5/2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0432FF"/>
                              </a:solidFill>
                            </a:rPr>
                            <a:t>5/2+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2999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213793" r="-193846" b="-73793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00B050"/>
                              </a:solidFill>
                            </a:rPr>
                            <a:t>1f5/2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00B050"/>
                              </a:solidFill>
                            </a:rPr>
                            <a:t>5/2-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2618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313793" r="-193846" b="-63793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40FF"/>
                              </a:solidFill>
                            </a:rPr>
                            <a:t>2p3/2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40FF"/>
                              </a:solidFill>
                            </a:rPr>
                            <a:t>3/2-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2618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400000" r="-193846" b="-5166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002060"/>
                              </a:solidFill>
                            </a:rPr>
                            <a:t>2d5/2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002060"/>
                              </a:solidFill>
                            </a:rPr>
                            <a:t>5/2+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6428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500000" r="-193846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1g7/2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7/2+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80619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600000" r="-193846" b="-3166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1h11/2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11/2-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2682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724138" r="-193846" b="-227586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1h11/2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11/2-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2745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796667" r="-193846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3s1/2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1/2+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72999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927586" r="-193846" b="-241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0432FF"/>
                              </a:solidFill>
                            </a:rPr>
                            <a:t>2g9/2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r>
                            <a:rPr lang="en-US" dirty="0">
                              <a:solidFill>
                                <a:srgbClr val="0432FF"/>
                              </a:solidFill>
                            </a:rPr>
                            <a:t>9/2+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6" name="Ellipse 4">
            <a:extLst>
              <a:ext uri="{FF2B5EF4-FFF2-40B4-BE49-F238E27FC236}">
                <a16:creationId xmlns:a16="http://schemas.microsoft.com/office/drawing/2014/main" id="{A7782297-855B-A8A1-7BBD-925280F06285}"/>
              </a:ext>
            </a:extLst>
          </p:cNvPr>
          <p:cNvSpPr/>
          <p:nvPr/>
        </p:nvSpPr>
        <p:spPr>
          <a:xfrm>
            <a:off x="8804667" y="5603064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Ellipse 9">
            <a:extLst>
              <a:ext uri="{FF2B5EF4-FFF2-40B4-BE49-F238E27FC236}">
                <a16:creationId xmlns:a16="http://schemas.microsoft.com/office/drawing/2014/main" id="{74F039E9-88FC-93EE-9483-C199EF845EE9}"/>
              </a:ext>
            </a:extLst>
          </p:cNvPr>
          <p:cNvSpPr/>
          <p:nvPr/>
        </p:nvSpPr>
        <p:spPr>
          <a:xfrm>
            <a:off x="7400859" y="5153064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0432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Ellipse 10">
            <a:extLst>
              <a:ext uri="{FF2B5EF4-FFF2-40B4-BE49-F238E27FC236}">
                <a16:creationId xmlns:a16="http://schemas.microsoft.com/office/drawing/2014/main" id="{9F949BC3-B730-1DD2-2992-41D335C5B301}"/>
              </a:ext>
            </a:extLst>
          </p:cNvPr>
          <p:cNvSpPr/>
          <p:nvPr/>
        </p:nvSpPr>
        <p:spPr>
          <a:xfrm>
            <a:off x="7400859" y="4193132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FF40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Ellipse 11">
            <a:extLst>
              <a:ext uri="{FF2B5EF4-FFF2-40B4-BE49-F238E27FC236}">
                <a16:creationId xmlns:a16="http://schemas.microsoft.com/office/drawing/2014/main" id="{BDACB8D8-71E1-6D1E-A084-C754E64BD52B}"/>
              </a:ext>
            </a:extLst>
          </p:cNvPr>
          <p:cNvSpPr/>
          <p:nvPr/>
        </p:nvSpPr>
        <p:spPr>
          <a:xfrm>
            <a:off x="8804667" y="3479064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Ellipse 12">
            <a:extLst>
              <a:ext uri="{FF2B5EF4-FFF2-40B4-BE49-F238E27FC236}">
                <a16:creationId xmlns:a16="http://schemas.microsoft.com/office/drawing/2014/main" id="{294FE81A-A26D-69D2-195A-975F23E27408}"/>
              </a:ext>
            </a:extLst>
          </p:cNvPr>
          <p:cNvSpPr/>
          <p:nvPr/>
        </p:nvSpPr>
        <p:spPr>
          <a:xfrm>
            <a:off x="8804667" y="4076099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Ellipse 13">
            <a:extLst>
              <a:ext uri="{FF2B5EF4-FFF2-40B4-BE49-F238E27FC236}">
                <a16:creationId xmlns:a16="http://schemas.microsoft.com/office/drawing/2014/main" id="{08EAC66D-8EE1-28A1-9179-4B201D14637A}"/>
              </a:ext>
            </a:extLst>
          </p:cNvPr>
          <p:cNvSpPr/>
          <p:nvPr/>
        </p:nvSpPr>
        <p:spPr>
          <a:xfrm>
            <a:off x="7400859" y="3479064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Ellipse 14">
            <a:extLst>
              <a:ext uri="{FF2B5EF4-FFF2-40B4-BE49-F238E27FC236}">
                <a16:creationId xmlns:a16="http://schemas.microsoft.com/office/drawing/2014/main" id="{AF02F5BB-B064-7574-1A1C-D701BF2F62CA}"/>
              </a:ext>
            </a:extLst>
          </p:cNvPr>
          <p:cNvSpPr/>
          <p:nvPr/>
        </p:nvSpPr>
        <p:spPr>
          <a:xfrm>
            <a:off x="7400859" y="3083064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Ellipse 16">
            <a:extLst>
              <a:ext uri="{FF2B5EF4-FFF2-40B4-BE49-F238E27FC236}">
                <a16:creationId xmlns:a16="http://schemas.microsoft.com/office/drawing/2014/main" id="{EBB66A8A-D37D-8191-9102-1D80C081D23C}"/>
              </a:ext>
            </a:extLst>
          </p:cNvPr>
          <p:cNvSpPr/>
          <p:nvPr/>
        </p:nvSpPr>
        <p:spPr>
          <a:xfrm>
            <a:off x="8804667" y="1913064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0432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Ellipse 17">
            <a:extLst>
              <a:ext uri="{FF2B5EF4-FFF2-40B4-BE49-F238E27FC236}">
                <a16:creationId xmlns:a16="http://schemas.microsoft.com/office/drawing/2014/main" id="{37EAE365-FA10-0C39-C7A6-32EF0F6D72FF}"/>
              </a:ext>
            </a:extLst>
          </p:cNvPr>
          <p:cNvSpPr/>
          <p:nvPr/>
        </p:nvSpPr>
        <p:spPr>
          <a:xfrm>
            <a:off x="7400859" y="3236709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Titel 1">
            <a:extLst>
              <a:ext uri="{FF2B5EF4-FFF2-40B4-BE49-F238E27FC236}">
                <a16:creationId xmlns:a16="http://schemas.microsoft.com/office/drawing/2014/main" id="{B5B14657-ACEA-5F01-B234-57F1311FC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5083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SHELL MODEL </a:t>
            </a:r>
            <a:b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 of the extreme single-particle shell model</a:t>
            </a:r>
          </a:p>
        </p:txBody>
      </p:sp>
      <p:pic>
        <p:nvPicPr>
          <p:cNvPr id="66" name="Picture 3">
            <a:extLst>
              <a:ext uri="{FF2B5EF4-FFF2-40B4-BE49-F238E27FC236}">
                <a16:creationId xmlns:a16="http://schemas.microsoft.com/office/drawing/2014/main" id="{71FB5BEC-9B07-9748-96BC-4CB17B7E7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25" y="22415"/>
            <a:ext cx="1276055" cy="128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Text Box 5">
            <a:extLst>
              <a:ext uri="{FF2B5EF4-FFF2-40B4-BE49-F238E27FC236}">
                <a16:creationId xmlns:a16="http://schemas.microsoft.com/office/drawing/2014/main" id="{DE7ED94B-8BF1-107E-C79F-0C6656DFF9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150114"/>
            <a:ext cx="702733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de-DE" sz="20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gradual filling of the orbitals </a:t>
            </a:r>
          </a:p>
          <a:p>
            <a:r>
              <a:rPr lang="en-US" alt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and correct prediction of </a:t>
            </a:r>
            <a:r>
              <a:rPr lang="en-US" altLang="de-DE" sz="20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 and parity of ground states</a:t>
            </a:r>
          </a:p>
        </p:txBody>
      </p:sp>
    </p:spTree>
    <p:extLst>
      <p:ext uri="{BB962C8B-B14F-4D97-AF65-F5344CB8AC3E}">
        <p14:creationId xmlns:p14="http://schemas.microsoft.com/office/powerpoint/2010/main" val="76970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514F63-A939-4055-92B1-9470FAB81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22226"/>
            <a:ext cx="10515600" cy="1325563"/>
          </a:xfrm>
        </p:spPr>
        <p:txBody>
          <a:bodyPr>
            <a:normAutofit/>
          </a:bodyPr>
          <a:lstStyle/>
          <a:p>
            <a:r>
              <a:rPr lang="it-IT" sz="40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Esercizio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0A4D392C-0D73-4C65-B75A-F21156BFFBF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7067" y="1670644"/>
                <a:ext cx="11775357" cy="5916988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it-IT" sz="20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</a:t>
                </a:r>
                <a:r>
                  <a:rPr lang="it-IT" sz="24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uali sono spin e parità secondo il modello a </a:t>
                </a:r>
                <a:r>
                  <a:rPr lang="it-IT" sz="2400" b="1" dirty="0" err="1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shell</a:t>
                </a:r>
                <a:r>
                  <a:rPr lang="it-IT" sz="24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degli stati fondamentali di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sz="24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sz="24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b>
                      <m:sup>
                        <m:r>
                          <a:rPr lang="it-IT" sz="24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sup>
                      <m:e>
                        <m:r>
                          <a:rPr lang="it-IT" sz="24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sPre>
                  </m:oMath>
                </a14:m>
                <a:r>
                  <a:rPr lang="it-IT" sz="24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sz="2400" b="1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sz="24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sub>
                      <m:sup>
                        <m:r>
                          <a:rPr lang="it-IT" sz="2400" b="1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sup>
                      <m:e>
                        <m:r>
                          <a:rPr lang="it-IT" sz="24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sPre>
                  </m:oMath>
                </a14:m>
                <a:r>
                  <a:rPr lang="it-IT" sz="24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e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sz="2400" b="1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sz="2400" b="1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b>
                      <m:sup>
                        <m:r>
                          <a:rPr lang="it-IT" sz="2400" b="1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sup>
                      <m:e>
                        <m:r>
                          <a:rPr lang="it-IT" sz="24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</m:sPre>
                  </m:oMath>
                </a14:m>
                <a:r>
                  <a:rPr lang="it-IT" sz="24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 Perché il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sz="2400" b="1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sz="2400" b="1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sub>
                      <m:sup>
                        <m:r>
                          <a:rPr lang="it-IT" sz="2400" b="1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sup>
                      <m:e>
                        <m:r>
                          <a:rPr lang="it-IT" sz="2400" b="1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sPre>
                  </m:oMath>
                </a14:m>
                <a:r>
                  <a:rPr lang="it-IT" sz="24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ed il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sz="2400" b="1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sz="2400" b="1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b>
                      <m:sup>
                        <m:r>
                          <a:rPr lang="it-IT" sz="2400" b="1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sup>
                      <m:e>
                        <m:r>
                          <a:rPr lang="it-IT" sz="2400" b="1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</m:sPre>
                  </m:oMath>
                </a14:m>
                <a:r>
                  <a:rPr lang="it-IT" sz="24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hanno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24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4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p>
                        <m:r>
                          <a:rPr lang="it-IT" sz="24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sup>
                    </m:sSup>
                  </m:oMath>
                </a14:m>
                <a:r>
                  <a:rPr lang="it-IT" sz="24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uguali tra loro?</a:t>
                </a:r>
              </a:p>
              <a:p>
                <a:pPr marL="0" indent="0" algn="just">
                  <a:buNone/>
                </a:pPr>
                <a:endParaRPr lang="it-IT" sz="1600" b="1" dirty="0">
                  <a:solidFill>
                    <a:srgbClr val="0432FF"/>
                  </a:solidFill>
                </a:endParaRPr>
              </a:p>
              <a:p>
                <a:pPr marL="0" indent="0">
                  <a:buNone/>
                </a:pPr>
                <a:r>
                  <a:rPr lang="it-IT" sz="1600" dirty="0"/>
                  <a:t>I dati per i nuclei considerati sono i seguenti: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it-IT" sz="1600" b="0" i="1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  <m:sup>
                          <m:r>
                            <a:rPr lang="it-IT" sz="1600" b="0" i="1">
                              <a:latin typeface="Cambria Math" panose="02040503050406030204" pitchFamily="18" charset="0"/>
                            </a:rPr>
                            <m:t>13</m:t>
                          </m:r>
                        </m:sup>
                        <m:e>
                          <m:r>
                            <a:rPr lang="it-IT" sz="1600" b="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sPre>
                      <m:r>
                        <a:rPr lang="it-IT" sz="1600" b="0" i="1" smtClean="0">
                          <a:latin typeface="Cambria Math" panose="02040503050406030204" pitchFamily="18" charset="0"/>
                        </a:rPr>
                        <m:t>:     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</a:rPr>
                        <m:t>=8,  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it-IT" sz="1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it-IT" sz="1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13</m:t>
                          </m:r>
                        </m:sup>
                        <m:e>
                          <m:r>
                            <a:rPr lang="it-IT" sz="1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sPre>
                      <m:r>
                        <a:rPr lang="it-IT" sz="1600" i="1">
                          <a:latin typeface="Cambria Math" panose="02040503050406030204" pitchFamily="18" charset="0"/>
                        </a:rPr>
                        <m:t>:     </m:t>
                      </m:r>
                      <m:r>
                        <a:rPr lang="it-IT" sz="1600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it-IT" sz="1600" i="1">
                          <a:latin typeface="Cambria Math" panose="02040503050406030204" pitchFamily="18" charset="0"/>
                        </a:rPr>
                        <m:t>=7,  </m:t>
                      </m:r>
                      <m:r>
                        <a:rPr lang="it-IT" sz="1600" i="1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it-IT" sz="1600" i="1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it-IT" sz="1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it-IT" sz="1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13</m:t>
                          </m:r>
                        </m:sup>
                        <m:e>
                          <m:r>
                            <a:rPr lang="it-IT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sPre>
                      <m:r>
                        <a:rPr lang="it-IT" sz="1600" i="1">
                          <a:latin typeface="Cambria Math" panose="02040503050406030204" pitchFamily="18" charset="0"/>
                        </a:rPr>
                        <m:t>:     </m:t>
                      </m:r>
                      <m:r>
                        <a:rPr lang="it-IT" sz="1600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it-IT" sz="1600" i="1">
                          <a:latin typeface="Cambria Math" panose="02040503050406030204" pitchFamily="18" charset="0"/>
                        </a:rPr>
                        <m:t>=6,  </m:t>
                      </m:r>
                      <m:r>
                        <a:rPr lang="it-IT" sz="1600" i="1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it-IT" sz="1600" i="1"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endParaRPr lang="it-IT" sz="1600" dirty="0"/>
              </a:p>
              <a:p>
                <a:pPr marL="0" indent="0">
                  <a:buNone/>
                </a:pPr>
                <a:r>
                  <a:rPr lang="it-IT" sz="1600" dirty="0"/>
                  <a:t>Il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sz="16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  <m:sup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  <m:e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sPre>
                  </m:oMath>
                </a14:m>
                <a:r>
                  <a:rPr lang="it-IT" sz="1600" dirty="0"/>
                  <a:t> riempie tutti i livelli di neutroni fino a </a:t>
                </a:r>
                <a14:m>
                  <m:oMath xmlns:m="http://schemas.openxmlformats.org/officeDocument/2006/math">
                    <m:r>
                      <a:rPr lang="it-IT" sz="1600" b="0" i="1" smtClean="0">
                        <a:latin typeface="Cambria Math" panose="02040503050406030204" pitchFamily="18" charset="0"/>
                      </a:rPr>
                      <m:t>1</m:t>
                    </m:r>
                    <m:sSub>
                      <m:sSubPr>
                        <m:ctrlPr>
                          <a:rPr lang="it-IT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1/2</m:t>
                        </m:r>
                      </m:sub>
                    </m:sSub>
                  </m:oMath>
                </a14:m>
                <a:r>
                  <a:rPr lang="it-IT" sz="1600" dirty="0"/>
                  <a:t>, mentre i protoni lasciano una buca (</a:t>
                </a:r>
                <a:r>
                  <a:rPr lang="it-IT" sz="1600" dirty="0" err="1"/>
                  <a:t>hole</a:t>
                </a:r>
                <a:r>
                  <a:rPr lang="it-IT" sz="1600" dirty="0"/>
                  <a:t>) nel livello </a:t>
                </a:r>
                <a14:m>
                  <m:oMath xmlns:m="http://schemas.openxmlformats.org/officeDocument/2006/math">
                    <m:r>
                      <a:rPr lang="it-IT" sz="1600" i="1">
                        <a:latin typeface="Cambria Math" panose="02040503050406030204" pitchFamily="18" charset="0"/>
                      </a:rPr>
                      <m:t>1</m:t>
                    </m:r>
                    <m:sSub>
                      <m:sSubPr>
                        <m:ctrlPr>
                          <a:rPr lang="it-IT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/2</m:t>
                        </m:r>
                      </m:sub>
                    </m:sSub>
                  </m:oMath>
                </a14:m>
                <a:r>
                  <a:rPr lang="it-IT" sz="1600" dirty="0"/>
                  <a:t>. Quindi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t-IT" sz="16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𝐺𝑆</m:t>
                        </m:r>
                      </m:sub>
                      <m:sup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bSup>
                    <m:r>
                      <a:rPr lang="it-IT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it-IT" sz="1600" dirty="0"/>
                  <a:t>. Siccome il livello è di tipo </a:t>
                </a:r>
                <a14:m>
                  <m:oMath xmlns:m="http://schemas.openxmlformats.org/officeDocument/2006/math">
                    <m:r>
                      <a:rPr lang="it-IT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it-IT" sz="1600" b="0" i="1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it-IT" sz="1600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it-IT" sz="1600" b="0" i="1" smtClean="0">
                        <a:latin typeface="Cambria Math" panose="02040503050406030204" pitchFamily="18" charset="0"/>
                      </a:rPr>
                      <m:t>=1)</m:t>
                    </m:r>
                  </m:oMath>
                </a14:m>
                <a:r>
                  <a:rPr lang="it-IT" sz="1600" dirty="0"/>
                  <a:t> allora la parità dello stato sarà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(−1)</m:t>
                        </m:r>
                      </m:e>
                      <m:sup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it-IT" sz="16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it-IT" sz="1600" dirty="0"/>
                  <a:t>. Dunque per il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13</m:t>
                          </m:r>
                        </m:sup>
                        <m:e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sPre>
                      <m:r>
                        <a:rPr lang="it-I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it-IT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e>
                        <m:sup>
                          <m:r>
                            <a:rPr lang="it-IT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sup>
                      </m:sSup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it-I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it-I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  <m:sup>
                          <m: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it-IT" sz="1600" dirty="0"/>
              </a:p>
              <a:p>
                <a:pPr marL="0" indent="0">
                  <a:buNone/>
                </a:pPr>
                <a:r>
                  <a:rPr lang="it-IT" sz="1600" dirty="0"/>
                  <a:t>Il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sz="16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  <m:sup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  <m:e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sPre>
                  </m:oMath>
                </a14:m>
                <a:r>
                  <a:rPr lang="it-IT" sz="1600" dirty="0"/>
                  <a:t> riempie, con sei protoni, le </a:t>
                </a:r>
                <a:r>
                  <a:rPr lang="it-IT" sz="1600" dirty="0" err="1"/>
                  <a:t>shell</a:t>
                </a:r>
                <a:r>
                  <a:rPr lang="it-IT" sz="1600" dirty="0"/>
                  <a:t> </a:t>
                </a:r>
                <a14:m>
                  <m:oMath xmlns:m="http://schemas.openxmlformats.org/officeDocument/2006/math">
                    <m:r>
                      <a:rPr lang="it-IT" sz="1600" i="1">
                        <a:latin typeface="Cambria Math" panose="02040503050406030204" pitchFamily="18" charset="0"/>
                      </a:rPr>
                      <m:t>1</m:t>
                    </m:r>
                    <m:sSub>
                      <m:sSubPr>
                        <m:ctrlPr>
                          <a:rPr lang="it-IT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1/2</m:t>
                        </m:r>
                      </m:sub>
                    </m:sSub>
                  </m:oMath>
                </a14:m>
                <a:r>
                  <a:rPr lang="it-IT" sz="1600" dirty="0"/>
                  <a:t> e </a:t>
                </a:r>
                <a14:m>
                  <m:oMath xmlns:m="http://schemas.openxmlformats.org/officeDocument/2006/math">
                    <m:r>
                      <a:rPr lang="it-IT" sz="1600" i="1">
                        <a:latin typeface="Cambria Math" panose="02040503050406030204" pitchFamily="18" charset="0"/>
                      </a:rPr>
                      <m:t>1</m:t>
                    </m:r>
                    <m:sSub>
                      <m:sSubPr>
                        <m:ctrlPr>
                          <a:rPr lang="it-IT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/2</m:t>
                        </m:r>
                      </m:sub>
                    </m:sSub>
                  </m:oMath>
                </a14:m>
                <a:r>
                  <a:rPr lang="it-IT" sz="1600" dirty="0"/>
                  <a:t>. Il neutrone in eccesso si colloca nella </a:t>
                </a:r>
                <a:r>
                  <a:rPr lang="it-IT" sz="1600" dirty="0" err="1"/>
                  <a:t>shell</a:t>
                </a:r>
                <a:r>
                  <a:rPr lang="it-IT" sz="1600" dirty="0"/>
                  <a:t> </a:t>
                </a:r>
                <a14:m>
                  <m:oMath xmlns:m="http://schemas.openxmlformats.org/officeDocument/2006/math">
                    <m:r>
                      <a:rPr lang="it-IT" sz="1600" i="1">
                        <a:latin typeface="Cambria Math" panose="02040503050406030204" pitchFamily="18" charset="0"/>
                      </a:rPr>
                      <m:t>1</m:t>
                    </m:r>
                    <m:sSub>
                      <m:sSubPr>
                        <m:ctrlPr>
                          <a:rPr lang="it-IT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1/2</m:t>
                        </m:r>
                      </m:sub>
                    </m:sSub>
                  </m:oMath>
                </a14:m>
                <a:r>
                  <a:rPr lang="it-IT" sz="1600" dirty="0"/>
                  <a:t>, quindi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it-IT" sz="1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13</m:t>
                          </m:r>
                        </m:sup>
                        <m:e>
                          <m:r>
                            <a:rPr lang="it-IT" sz="1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sPre>
                      <m:r>
                        <a:rPr lang="it-I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it-I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e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sup>
                      </m:sSup>
                      <m:r>
                        <a:rPr lang="it-I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it-I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it-I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it-I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  <m:sup>
                          <m: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it-IT" sz="1600" dirty="0"/>
              </a:p>
              <a:p>
                <a:pPr marL="0" indent="0">
                  <a:buNone/>
                </a:pPr>
                <a:r>
                  <a:rPr lang="it-IT" sz="1600" dirty="0"/>
                  <a:t>L’azoto-13 (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sz="16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  <m:sup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  <m:e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sPre>
                  </m:oMath>
                </a14:m>
                <a:r>
                  <a:rPr lang="it-IT" sz="1600" dirty="0"/>
                  <a:t>) ha lo stesso comportamento del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sz="16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  <m:sup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  <m:e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sPre>
                  </m:oMath>
                </a14:m>
                <a:r>
                  <a:rPr lang="it-IT" sz="1600" dirty="0"/>
                  <a:t>, ma stavolta è il protone in eccesso che occupa il livello </a:t>
                </a:r>
                <a14:m>
                  <m:oMath xmlns:m="http://schemas.openxmlformats.org/officeDocument/2006/math">
                    <m:r>
                      <a:rPr lang="it-IT" sz="1600" i="1">
                        <a:latin typeface="Cambria Math" panose="02040503050406030204" pitchFamily="18" charset="0"/>
                      </a:rPr>
                      <m:t>1</m:t>
                    </m:r>
                    <m:sSub>
                      <m:sSubPr>
                        <m:ctrlPr>
                          <a:rPr lang="it-IT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1/2</m:t>
                        </m:r>
                      </m:sub>
                    </m:sSub>
                  </m:oMath>
                </a14:m>
                <a:r>
                  <a:rPr lang="it-IT" sz="1600" dirty="0"/>
                  <a:t>. Dunque 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it-IT" sz="1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13</m:t>
                          </m:r>
                        </m:sup>
                        <m:e>
                          <m:r>
                            <a:rPr lang="it-IT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sPre>
                      <m:r>
                        <a:rPr lang="it-I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it-I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e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sup>
                      </m:sSup>
                      <m:r>
                        <a:rPr lang="it-I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it-I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it-I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it-I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it-IT" sz="1600" dirty="0"/>
              </a:p>
              <a:p>
                <a:pPr marL="0" indent="0">
                  <a:buNone/>
                </a:pPr>
                <a:r>
                  <a:rPr lang="it-IT" sz="1600" dirty="0"/>
                  <a:t>Questo comportamento avviene sempre nei nuclei speculari, quali sono il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sz="16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  <m:sup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  <m:e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sPre>
                  </m:oMath>
                </a14:m>
                <a:r>
                  <a:rPr lang="it-IT" sz="1600" dirty="0"/>
                  <a:t> ed il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sz="16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  <m:sup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  <m:e>
                        <m:r>
                          <a:rPr lang="it-IT" sz="16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sPre>
                  </m:oMath>
                </a14:m>
                <a:r>
                  <a:rPr lang="it-IT" sz="1600" dirty="0"/>
                  <a:t>.</a:t>
                </a:r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0A4D392C-0D73-4C65-B75A-F21156BFFB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7067" y="1670644"/>
                <a:ext cx="11775357" cy="5916988"/>
              </a:xfrm>
              <a:blipFill>
                <a:blip r:embed="rId2"/>
                <a:stretch>
                  <a:fillRect l="-538" t="-1499" r="-7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magine 4">
            <a:extLst>
              <a:ext uri="{FF2B5EF4-FFF2-40B4-BE49-F238E27FC236}">
                <a16:creationId xmlns:a16="http://schemas.microsoft.com/office/drawing/2014/main" id="{65229BFE-D818-4409-A9F2-03160BD70D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3" t="30452" r="37775" b="56708"/>
          <a:stretch/>
        </p:blipFill>
        <p:spPr>
          <a:xfrm>
            <a:off x="9492911" y="85789"/>
            <a:ext cx="2519513" cy="158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6877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9138F430-A5BC-475B-938D-AB1A5A7BD40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3986" y="1521453"/>
                <a:ext cx="11904636" cy="6260400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it-IT" sz="20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 determinino i valori di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20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0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p>
                        <m:r>
                          <a:rPr lang="it-IT" sz="20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sup>
                    </m:sSup>
                  </m:oMath>
                </a14:m>
                <a:r>
                  <a:rPr lang="it-IT" sz="20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per lo stato fondamentale e il primo stato eccitato del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sz="20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sz="20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sub>
                      <m:sup>
                        <m:r>
                          <a:rPr lang="it-IT" sz="20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sup>
                      <m:e>
                        <m:r>
                          <a:rPr lang="it-IT" sz="20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</m:sPre>
                  </m:oMath>
                </a14:m>
                <a:r>
                  <a:rPr lang="it-IT" sz="20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secondo il modello a </a:t>
                </a:r>
                <a:r>
                  <a:rPr lang="it-IT" sz="2000" b="1" dirty="0" err="1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shell</a:t>
                </a:r>
                <a:r>
                  <a:rPr lang="it-IT" sz="20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Riguardo al primo stato eccitato, si supponga che esso sia dovuto al neutrone in eccesso. Si determini quindi il tipo della transizione </a:t>
                </a:r>
                <a14:m>
                  <m:oMath xmlns:m="http://schemas.openxmlformats.org/officeDocument/2006/math">
                    <m:r>
                      <a:rPr lang="it-IT" sz="2000" b="1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it-IT" sz="20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che porta il primo stato eccitato a diseccitarsi verso lo stato fondamentale.</a:t>
                </a:r>
                <a:endParaRPr lang="it-IT" sz="2000" b="1" dirty="0">
                  <a:solidFill>
                    <a:srgbClr val="0432FF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it-IT" sz="1800" dirty="0"/>
                  <a:t>In base alla successione degli stati di modello a </a:t>
                </a:r>
                <a:r>
                  <a:rPr lang="it-IT" sz="1800" dirty="0" err="1"/>
                  <a:t>shell</a:t>
                </a:r>
                <a:r>
                  <a:rPr lang="it-IT" sz="1800" dirty="0"/>
                  <a:t> a particelle indipendenti mostrato in alto a destra, il neutrone disaccoppiato si troverà nello stato fondamentale del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sz="1800" i="1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  <m:sup>
                        <m:r>
                          <a:rPr lang="it-IT" sz="1800" i="1">
                            <a:latin typeface="Cambria Math" panose="02040503050406030204" pitchFamily="18" charset="0"/>
                          </a:rPr>
                          <m:t>17</m:t>
                        </m:r>
                      </m:sup>
                      <m:e>
                        <m:r>
                          <a:rPr lang="it-IT" sz="1800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sPre>
                  </m:oMath>
                </a14:m>
                <a:r>
                  <a:rPr lang="it-IT" sz="1800" dirty="0"/>
                  <a:t>, nella </a:t>
                </a:r>
                <a:r>
                  <a:rPr lang="it-IT" sz="1800" dirty="0" err="1"/>
                  <a:t>shell</a:t>
                </a:r>
                <a:r>
                  <a:rPr lang="it-IT" sz="1800" dirty="0"/>
                  <a:t> </a:t>
                </a:r>
                <a14:m>
                  <m:oMath xmlns:m="http://schemas.openxmlformats.org/officeDocument/2006/math">
                    <m:r>
                      <a:rPr lang="it-IT" sz="1800" b="0" i="0" smtClean="0">
                        <a:latin typeface="Cambria Math" panose="02040503050406030204" pitchFamily="18" charset="0"/>
                      </a:rPr>
                      <m:t>1</m:t>
                    </m:r>
                    <m:sSub>
                      <m:sSubPr>
                        <m:ctrlPr>
                          <a:rPr lang="it-IT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it-IT" sz="1800" b="0" i="1" smtClean="0">
                            <a:latin typeface="Cambria Math" panose="02040503050406030204" pitchFamily="18" charset="0"/>
                          </a:rPr>
                          <m:t>5/2</m:t>
                        </m:r>
                      </m:sub>
                    </m:sSub>
                  </m:oMath>
                </a14:m>
                <a:r>
                  <a:rPr lang="it-IT" sz="1800" dirty="0"/>
                  <a:t>, </a:t>
                </a:r>
                <a:r>
                  <a:rPr lang="it-IT" sz="1800" dirty="0" err="1"/>
                  <a:t>mantre</a:t>
                </a:r>
                <a:r>
                  <a:rPr lang="it-IT" sz="1800" dirty="0"/>
                  <a:t> al primo stato eccitato esso può essere promosso alla </a:t>
                </a:r>
                <a14:m>
                  <m:oMath xmlns:m="http://schemas.openxmlformats.org/officeDocument/2006/math">
                    <m:r>
                      <a:rPr lang="it-IT" sz="1800" b="0" i="0" smtClean="0">
                        <a:latin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it-IT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it-IT" sz="1800" b="0" i="1" smtClean="0">
                            <a:latin typeface="Cambria Math" panose="02040503050406030204" pitchFamily="18" charset="0"/>
                          </a:rPr>
                          <m:t>1/2</m:t>
                        </m:r>
                      </m:sub>
                    </m:sSub>
                  </m:oMath>
                </a14:m>
                <a:r>
                  <a:rPr lang="it-IT" sz="1800" dirty="0"/>
                  <a:t>. Avremo quindi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t-IT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it-IT" sz="18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it-IT" sz="1800" b="0" i="1" smtClean="0">
                            <a:latin typeface="Cambria Math" panose="02040503050406030204" pitchFamily="18" charset="0"/>
                          </a:rPr>
                          <m:t>𝐺𝑆</m:t>
                        </m:r>
                      </m:sub>
                      <m:sup>
                        <m:r>
                          <a:rPr lang="it-IT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</m:sSubSup>
                    <m:r>
                      <a:rPr lang="it-IT" sz="1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it-IT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it-IT" sz="1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sz="1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it-IT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  <m:sup>
                        <m:r>
                          <a:rPr lang="it-IT" sz="1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it-IT" sz="1800" dirty="0"/>
                  <a:t>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it-IT" sz="1800" i="1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it-IT" sz="1800" b="0" i="1" smtClean="0">
                            <a:latin typeface="Cambria Math" panose="02040503050406030204" pitchFamily="18" charset="0"/>
                          </a:rPr>
                          <m:t>1°</m:t>
                        </m:r>
                        <m:r>
                          <a:rPr lang="it-IT" sz="1800" b="0" i="1" smtClean="0">
                            <a:latin typeface="Cambria Math" panose="02040503050406030204" pitchFamily="18" charset="0"/>
                          </a:rPr>
                          <m:t>𝐸𝑋</m:t>
                        </m:r>
                      </m:sub>
                      <m:sup>
                        <m:r>
                          <a:rPr lang="it-IT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</m:sSubSup>
                    <m:r>
                      <a:rPr lang="it-IT" sz="1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it-IT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sz="1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it-IT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  <m:sup>
                        <m:r>
                          <a:rPr lang="it-IT" sz="18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it-IT" sz="1800" dirty="0"/>
                  <a:t>.</a:t>
                </a:r>
              </a:p>
              <a:p>
                <a:pPr marL="0" indent="0">
                  <a:buNone/>
                </a:pPr>
                <a:r>
                  <a:rPr lang="it-IT" sz="1800" dirty="0"/>
                  <a:t>Il momento angolare orbitale che può trasportare con sé il fotone nella transizione </a:t>
                </a:r>
                <a14:m>
                  <m:oMath xmlns:m="http://schemas.openxmlformats.org/officeDocument/2006/math">
                    <m:r>
                      <a:rPr 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it-IT" sz="1800" dirty="0"/>
                  <a:t> si ricava dalla regola della composizione dei momenti angolari: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it-IT" sz="1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it-IT" sz="1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it-IT" sz="1800" i="1"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  <m:sub>
                            <m:r>
                              <a:rPr lang="it-IT" sz="1800" i="1">
                                <a:latin typeface="Cambria Math" panose="02040503050406030204" pitchFamily="18" charset="0"/>
                              </a:rPr>
                              <m:t>1°</m:t>
                            </m:r>
                            <m:r>
                              <a:rPr lang="it-IT" sz="1800" i="1">
                                <a:latin typeface="Cambria Math" panose="02040503050406030204" pitchFamily="18" charset="0"/>
                              </a:rPr>
                              <m:t>𝐸𝑋</m:t>
                            </m:r>
                          </m:sub>
                          <m:sup>
                            <m:r>
                              <a:rPr lang="it-IT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sup>
                        </m:sSubSup>
                        <m:r>
                          <a:rPr lang="it-IT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it-IT" sz="1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it-IT" sz="1800" i="1"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  <m:sub>
                            <m:r>
                              <a:rPr lang="it-IT" sz="1800" i="1">
                                <a:latin typeface="Cambria Math" panose="02040503050406030204" pitchFamily="18" charset="0"/>
                              </a:rPr>
                              <m:t>𝐺𝑆</m:t>
                            </m:r>
                          </m:sub>
                          <m:sup>
                            <m:r>
                              <a:rPr lang="it-IT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sup>
                        </m:sSubSup>
                      </m:e>
                    </m:d>
                    <m:r>
                      <a:rPr lang="it-IT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it-IT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  <m:r>
                      <a:rPr lang="it-IT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Sup>
                      <m:sSubSup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it-IT" sz="1800" i="1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it-IT" sz="1800" i="1">
                            <a:latin typeface="Cambria Math" panose="02040503050406030204" pitchFamily="18" charset="0"/>
                          </a:rPr>
                          <m:t>1°</m:t>
                        </m:r>
                        <m:r>
                          <a:rPr lang="it-IT" sz="1800" i="1">
                            <a:latin typeface="Cambria Math" panose="02040503050406030204" pitchFamily="18" charset="0"/>
                          </a:rPr>
                          <m:t>𝐸𝑋</m:t>
                        </m:r>
                      </m:sub>
                      <m:sup>
                        <m:r>
                          <a:rPr lang="it-IT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</m:sSubSup>
                    <m:r>
                      <a:rPr lang="it-IT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it-IT" sz="1800" i="1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it-IT" sz="1800" i="1">
                            <a:latin typeface="Cambria Math" panose="02040503050406030204" pitchFamily="18" charset="0"/>
                          </a:rPr>
                          <m:t>𝐺𝑆</m:t>
                        </m:r>
                      </m:sub>
                      <m:sup>
                        <m:r>
                          <a:rPr lang="it-IT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it-IT" sz="1800" dirty="0"/>
                  <a:t>e quindi:</a:t>
                </a:r>
              </a:p>
              <a:p>
                <a:pPr marL="0" indent="0">
                  <a:buNone/>
                </a:pPr>
                <a:endParaRPr lang="it-IT" sz="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it-IT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t-IT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it-IT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it-IT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it-IT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18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it-IT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it-IT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it-IT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it-IT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it-IT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it-IT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180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it-IT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it-IT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2≤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≤3   →   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=2,3</m:t>
                      </m:r>
                    </m:oMath>
                  </m:oMathPara>
                </a14:m>
                <a:endParaRPr lang="it-IT" sz="1800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it-IT" sz="1800" dirty="0"/>
                  <a:t>Inoltre la parità nella transizione resta invariata, considerando che le transizioni </a:t>
                </a:r>
                <a14:m>
                  <m:oMath xmlns:m="http://schemas.openxmlformats.org/officeDocument/2006/math">
                    <m:r>
                      <a:rPr 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it-IT" sz="1800" dirty="0"/>
                  <a:t> obbediscono alle regole di selezione: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𝐸𝑙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𝑐𝑜𝑛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𝑝𝑎𝑟𝑖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𝑜𝑝𝑝𝑢𝑟𝑒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𝑀𝑙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𝑐𝑜𝑛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𝑑𝑖𝑠𝑝𝑎𝑟𝑖</m:t>
                      </m:r>
                    </m:oMath>
                  </m:oMathPara>
                </a14:m>
                <a:endParaRPr lang="it-IT" sz="1800" dirty="0"/>
              </a:p>
              <a:p>
                <a:pPr marL="0" indent="0">
                  <a:buNone/>
                </a:pPr>
                <a:r>
                  <a:rPr lang="it-IT" sz="1800" dirty="0"/>
                  <a:t>                   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it-IT" sz="1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it-IT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it-IT" sz="1800" i="1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𝐸𝑙</m:t>
                    </m:r>
                    <m:r>
                      <a:rPr 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𝑐𝑜𝑛</m:t>
                    </m:r>
                    <m:r>
                      <a:rPr 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  <m:r>
                      <a:rPr 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it-IT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𝑑𝑖𝑠𝑝𝑎𝑟𝑖</m:t>
                    </m:r>
                    <m:r>
                      <a:rPr 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𝑜𝑝𝑝𝑢𝑟𝑒</m:t>
                    </m:r>
                    <m:r>
                      <a:rPr 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𝑀𝑙</m:t>
                    </m:r>
                    <m:r>
                      <a:rPr 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𝑐𝑜𝑛</m:t>
                    </m:r>
                    <m:r>
                      <a:rPr 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  <m:r>
                      <a:rPr 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it-IT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𝑝𝑎𝑟𝑖</m:t>
                    </m:r>
                  </m:oMath>
                </a14:m>
                <a:endParaRPr lang="it-IT" sz="1800" dirty="0"/>
              </a:p>
              <a:p>
                <a:pPr marL="0" indent="0">
                  <a:buNone/>
                </a:pPr>
                <a:r>
                  <a:rPr lang="it-IT" sz="1800" dirty="0"/>
                  <a:t>In questo caso avremo che la transizione </a:t>
                </a:r>
                <a14:m>
                  <m:oMath xmlns:m="http://schemas.openxmlformats.org/officeDocument/2006/math">
                    <m:r>
                      <a:rPr lang="it-IT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it-IT" sz="1800" dirty="0"/>
                  <a:t> può essere di tipo E2 o M3. </a:t>
                </a:r>
              </a:p>
              <a:p>
                <a:pPr marL="0" indent="0">
                  <a:buNone/>
                </a:pPr>
                <a:endParaRPr lang="it-IT" sz="1800" dirty="0"/>
              </a:p>
              <a:p>
                <a:pPr marL="0" indent="0">
                  <a:buNone/>
                </a:pPr>
                <a:endParaRPr lang="it-IT" sz="1800" dirty="0"/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9138F430-A5BC-475B-938D-AB1A5A7BD4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3986" y="1521453"/>
                <a:ext cx="11904636" cy="6260400"/>
              </a:xfrm>
              <a:blipFill>
                <a:blip r:embed="rId2"/>
                <a:stretch>
                  <a:fillRect l="-532" t="-811" r="-4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magine 4">
            <a:extLst>
              <a:ext uri="{FF2B5EF4-FFF2-40B4-BE49-F238E27FC236}">
                <a16:creationId xmlns:a16="http://schemas.microsoft.com/office/drawing/2014/main" id="{0478CEEC-3A9D-467D-97E7-F11BAC0825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49" t="43949" r="18306" b="40742"/>
          <a:stretch/>
        </p:blipFill>
        <p:spPr>
          <a:xfrm>
            <a:off x="10179755" y="0"/>
            <a:ext cx="2012245" cy="1521453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013FA2C4-4766-65C1-9EA4-F99A1A6C1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it-IT" sz="40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Esercizio</a:t>
            </a:r>
            <a:br>
              <a:rPr lang="it-IT" sz="40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800" i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Modello a SHELL/Emissione gamma</a:t>
            </a:r>
            <a:endParaRPr lang="it-IT" sz="4000" i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3696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F2DFD586-CAFB-A92C-D901-D4164C191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50" y="79713"/>
            <a:ext cx="5441950" cy="677828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0425116-672F-B9AE-2F44-3811FCBAD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6166" y="0"/>
            <a:ext cx="53705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53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887742" y="1612367"/>
            <a:ext cx="3916457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de-DE" altLang="de-DE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Magnetic moments:</a:t>
            </a:r>
          </a:p>
          <a:p>
            <a:pPr>
              <a:buFont typeface="Wingdings" pitchFamily="2" charset="2"/>
              <a:buNone/>
            </a:pP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The g-factor </a:t>
            </a:r>
            <a:r>
              <a:rPr lang="en-US" altLang="de-DE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altLang="de-DE" sz="2000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given by:</a:t>
            </a:r>
          </a:p>
          <a:p>
            <a:pPr>
              <a:buFont typeface="Wingdings" pitchFamily="2" charset="2"/>
              <a:buNone/>
            </a:pPr>
            <a:endParaRPr lang="en-US" altLang="de-DE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de-DE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with </a:t>
            </a:r>
          </a:p>
          <a:p>
            <a:pPr>
              <a:buFont typeface="Wingdings" pitchFamily="2" charset="2"/>
              <a:buNone/>
            </a:pPr>
            <a:endParaRPr lang="en-US" altLang="de-DE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de-DE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de-DE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de-DE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de-DE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de-DE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de-DE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de-DE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de-DE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altLang="de-D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relation for the g-factor </a:t>
            </a:r>
          </a:p>
          <a:p>
            <a:pPr>
              <a:buFont typeface="Wingdings" pitchFamily="2" charset="2"/>
              <a:buNone/>
            </a:pP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of single-particle states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/>
              <p:cNvSpPr txBox="1"/>
              <p:nvPr/>
            </p:nvSpPr>
            <p:spPr>
              <a:xfrm>
                <a:off x="4326303" y="1912552"/>
                <a:ext cx="2411740" cy="38035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a:rPr lang="de-DE" sz="16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16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ℓ</m:t>
                          </m:r>
                        </m:sub>
                      </m:sSub>
                      <m:r>
                        <a:rPr lang="de-DE" sz="1600" i="1"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de-DE" sz="16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ℓ</m:t>
                          </m:r>
                        </m:e>
                      </m:acc>
                      <m:r>
                        <a:rPr lang="de-DE" sz="16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16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de-DE" sz="1600" i="1">
                              <a:latin typeface="Cambria Math"/>
                            </a:rPr>
                            <m:t>𝑠</m:t>
                          </m:r>
                        </m:sub>
                      </m:sSub>
                      <m:r>
                        <a:rPr lang="de-DE" sz="1600" i="1"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de-DE" sz="16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𝑠</m:t>
                          </m:r>
                        </m:e>
                      </m:acc>
                      <m:r>
                        <a:rPr lang="de-DE" sz="16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16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𝑗</m:t>
                          </m:r>
                        </m:sub>
                      </m:sSub>
                      <m:r>
                        <a:rPr lang="de-DE" sz="1600" i="1"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de-DE" sz="16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𝑗</m:t>
                          </m:r>
                        </m:e>
                      </m:acc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" name="Textfeld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6303" y="1912552"/>
                <a:ext cx="2411740" cy="380351"/>
              </a:xfrm>
              <a:prstGeom prst="rect">
                <a:avLst/>
              </a:prstGeom>
              <a:blipFill>
                <a:blip r:embed="rId3"/>
                <a:stretch>
                  <a:fillRect t="-6452" r="-524" b="-32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/>
              <p:cNvSpPr txBox="1"/>
              <p:nvPr/>
            </p:nvSpPr>
            <p:spPr>
              <a:xfrm>
                <a:off x="6882304" y="1804552"/>
                <a:ext cx="3246145" cy="64030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de-DE" sz="1600" i="1">
                          <a:latin typeface="Cambria Math"/>
                          <a:ea typeface="Cambria Math"/>
                        </a:rPr>
                        <m:t>   </m:t>
                      </m:r>
                      <m:acc>
                        <m:accPr>
                          <m:chr m:val="⃗"/>
                          <m:ctrlPr>
                            <a:rPr lang="de-DE" sz="16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sz="16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600" i="1">
                                  <a:latin typeface="Cambria Math"/>
                                  <a:ea typeface="Cambria Math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de-DE" sz="16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a:rPr lang="de-DE" sz="1600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de-DE" sz="16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de-DE" sz="16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de-DE" sz="16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600" i="1">
                                      <a:latin typeface="Cambria Math"/>
                                      <a:ea typeface="Cambria Math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lang="de-DE" sz="1600" i="1">
                                      <a:latin typeface="Cambria Math"/>
                                      <a:ea typeface="Cambria Math"/>
                                    </a:rPr>
                                    <m:t>ℓ</m:t>
                                  </m:r>
                                </m:sub>
                              </m:sSub>
                              <m:r>
                                <a:rPr lang="de-DE" sz="16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acc>
                                <m:accPr>
                                  <m:chr m:val="⃗"/>
                                  <m:ctrlPr>
                                    <a:rPr lang="de-DE" sz="16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de-DE" sz="1600" i="1">
                                      <a:latin typeface="Cambria Math"/>
                                      <a:ea typeface="Cambria Math"/>
                                    </a:rPr>
                                    <m:t>ℓ</m:t>
                                  </m:r>
                                </m:e>
                              </m:acc>
                              <m:r>
                                <a:rPr lang="de-DE" sz="16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de-DE" sz="16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600" i="1">
                                      <a:latin typeface="Cambria Math"/>
                                      <a:ea typeface="Cambria Math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lang="de-DE" sz="1600" i="1">
                                      <a:latin typeface="Cambria Math"/>
                                      <a:ea typeface="Cambria Math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lang="de-DE" sz="16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acc>
                                <m:accPr>
                                  <m:chr m:val="⃗"/>
                                  <m:ctrlPr>
                                    <a:rPr lang="de-DE" sz="16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de-DE" sz="1600" i="1">
                                      <a:latin typeface="Cambria Math"/>
                                      <a:ea typeface="Cambria Math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</m:d>
                          <m:r>
                            <a:rPr lang="de-DE" sz="16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de-DE" sz="16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⃗"/>
                                  <m:ctrlPr>
                                    <a:rPr lang="de-DE" sz="16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de-DE" sz="1600" i="1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</m:e>
                              </m:acc>
                            </m:num>
                            <m:den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de-DE" sz="16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de-DE" sz="1600" i="1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</m:e>
                              </m:d>
                            </m:den>
                          </m:f>
                        </m:e>
                      </m:d>
                      <m:r>
                        <a:rPr lang="de-DE" sz="1600" i="1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de-DE" sz="16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de-DE" sz="16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de-DE" sz="16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e>
                          </m:acc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de-DE" sz="16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sz="16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" name="Textfeld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2304" y="1804552"/>
                <a:ext cx="3246145" cy="640303"/>
              </a:xfrm>
              <a:prstGeom prst="rect">
                <a:avLst/>
              </a:prstGeom>
              <a:blipFill>
                <a:blip r:embed="rId4"/>
                <a:stretch>
                  <a:fillRect t="-11765" b="-19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/>
              <p:cNvSpPr txBox="1"/>
              <p:nvPr/>
            </p:nvSpPr>
            <p:spPr>
              <a:xfrm>
                <a:off x="2424000" y="2704353"/>
                <a:ext cx="2610064" cy="319566"/>
              </a:xfrm>
              <a:prstGeom prst="rect">
                <a:avLst/>
              </a:prstGeom>
              <a:noFill/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400" i="1">
                                  <a:latin typeface="Cambria Math"/>
                                  <a:ea typeface="Cambria Math"/>
                                </a:rPr>
                                <m:t>ℓ</m:t>
                              </m:r>
                            </m:e>
                          </m:acc>
                        </m:e>
                        <m:sup>
                          <m:r>
                            <a:rPr lang="de-DE" sz="1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de-DE" sz="1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de-DE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de-DE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de-DE" sz="1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de-DE" sz="1400" i="1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</m:e>
                              </m:acc>
                              <m:r>
                                <a:rPr lang="de-DE" sz="1400" i="1">
                                  <a:latin typeface="Cambria Math"/>
                                </a:rPr>
                                <m:t>−</m:t>
                              </m:r>
                              <m:acc>
                                <m:accPr>
                                  <m:chr m:val="⃗"/>
                                  <m:ctrlPr>
                                    <a:rPr lang="de-DE" sz="1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de-DE" sz="1400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</m:d>
                        </m:e>
                        <m:sup>
                          <m:r>
                            <a:rPr lang="de-DE" sz="1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de-DE" sz="1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de-DE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lang="de-DE" sz="1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e>
                          </m:acc>
                        </m:e>
                        <m:sup>
                          <m:r>
                            <a:rPr lang="de-DE" sz="1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de-DE" sz="1400" i="1">
                          <a:latin typeface="Cambria Math"/>
                        </a:rPr>
                        <m:t>−2</m:t>
                      </m:r>
                      <m:r>
                        <a:rPr lang="de-DE" sz="1400" i="1"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de-DE" sz="1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𝑗</m:t>
                          </m:r>
                        </m:e>
                      </m:acc>
                      <m:r>
                        <a:rPr lang="en-US" sz="1400" i="1"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𝑠</m:t>
                          </m:r>
                        </m:e>
                      </m:acc>
                      <m:r>
                        <a:rPr lang="de-DE" sz="14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de-DE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lang="de-DE" sz="1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de-DE" sz="1400" i="1">
                                  <a:latin typeface="Cambria Math"/>
                                </a:rPr>
                                <m:t>𝑠</m:t>
                              </m:r>
                            </m:e>
                          </m:acc>
                        </m:e>
                        <m:sup>
                          <m:r>
                            <a:rPr lang="de-DE" sz="1400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" name="Textfeld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000" y="2704353"/>
                <a:ext cx="2610064" cy="319566"/>
              </a:xfrm>
              <a:prstGeom prst="rect">
                <a:avLst/>
              </a:prstGeom>
              <a:blipFill>
                <a:blip r:embed="rId5"/>
                <a:stretch>
                  <a:fillRect l="-485" b="-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7"/>
              <p:cNvSpPr txBox="1"/>
              <p:nvPr/>
            </p:nvSpPr>
            <p:spPr>
              <a:xfrm>
                <a:off x="5304000" y="2704353"/>
                <a:ext cx="2634302" cy="379326"/>
              </a:xfrm>
              <a:prstGeom prst="rect">
                <a:avLst/>
              </a:prstGeom>
              <a:noFill/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de-DE" sz="1400" i="1">
                                  <a:latin typeface="Cambria Math"/>
                                </a:rPr>
                                <m:t>𝑠</m:t>
                              </m:r>
                            </m:e>
                          </m:acc>
                        </m:e>
                        <m:sup>
                          <m:r>
                            <a:rPr lang="de-DE" sz="1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de-DE" sz="1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de-DE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de-DE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de-DE" sz="1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de-DE" sz="1400" i="1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</m:e>
                              </m:acc>
                              <m:r>
                                <a:rPr lang="de-DE" sz="1400" i="1">
                                  <a:latin typeface="Cambria Math"/>
                                </a:rPr>
                                <m:t>−</m:t>
                              </m:r>
                              <m:acc>
                                <m:accPr>
                                  <m:chr m:val="⃗"/>
                                  <m:ctrlPr>
                                    <a:rPr lang="de-DE" sz="1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de-DE" sz="1400" i="1">
                                      <a:latin typeface="Cambria Math"/>
                                      <a:ea typeface="Cambria Math"/>
                                    </a:rPr>
                                    <m:t>ℓ</m:t>
                                  </m:r>
                                </m:e>
                              </m:acc>
                            </m:e>
                          </m:d>
                        </m:e>
                        <m:sup>
                          <m:r>
                            <a:rPr lang="de-DE" sz="1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de-DE" sz="1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de-DE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lang="de-DE" sz="1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e>
                          </m:acc>
                        </m:e>
                        <m:sup>
                          <m:r>
                            <a:rPr lang="de-DE" sz="1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de-DE" sz="1400" i="1">
                          <a:latin typeface="Cambria Math"/>
                        </a:rPr>
                        <m:t>−2</m:t>
                      </m:r>
                      <m:r>
                        <a:rPr lang="de-DE" sz="1400" i="1"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de-DE" sz="1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𝑗</m:t>
                          </m:r>
                        </m:e>
                      </m:acc>
                      <m:r>
                        <a:rPr lang="en-US" sz="1400" i="1"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ℓ</m:t>
                          </m:r>
                        </m:e>
                      </m:acc>
                      <m:r>
                        <a:rPr lang="de-DE" sz="14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de-DE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lang="de-DE" sz="1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ℓ</m:t>
                              </m:r>
                            </m:e>
                          </m:acc>
                        </m:e>
                        <m:sup>
                          <m:r>
                            <a:rPr lang="de-DE" sz="1400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8" name="Textfeld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4000" y="2704353"/>
                <a:ext cx="2634302" cy="37932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feld 16"/>
              <p:cNvSpPr txBox="1"/>
              <p:nvPr/>
            </p:nvSpPr>
            <p:spPr>
              <a:xfrm>
                <a:off x="3684001" y="3172353"/>
                <a:ext cx="5718809" cy="54861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400" i="1">
                                  <a:latin typeface="Cambria Math"/>
                                  <a:ea typeface="Cambria Math"/>
                                </a:rPr>
                                <m:t>𝜇</m:t>
                              </m:r>
                            </m:e>
                          </m:acc>
                        </m:e>
                        <m:sub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𝑗</m:t>
                          </m:r>
                        </m:sub>
                      </m:sSub>
                      <m:r>
                        <a:rPr lang="de-DE" sz="1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1400" i="1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ℓ</m:t>
                              </m:r>
                            </m:sub>
                          </m:sSub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de-DE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1400" i="1">
                                  <a:latin typeface="Cambria Math"/>
                                </a:rPr>
                                <m:t>𝑗</m:t>
                              </m:r>
                              <m:d>
                                <m:dPr>
                                  <m:ctrlPr>
                                    <a:rPr lang="de-DE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de-DE" sz="1400" i="1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  <m:r>
                                    <a:rPr lang="de-DE" sz="1400" i="1">
                                      <a:latin typeface="Cambria Math"/>
                                      <a:ea typeface="Cambria Math"/>
                                    </a:rPr>
                                    <m:t>+1</m:t>
                                  </m:r>
                                </m:e>
                              </m:d>
                              <m:r>
                                <a:rPr lang="de-DE" sz="14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ℓ</m:t>
                              </m:r>
                              <m:d>
                                <m:dPr>
                                  <m:ctrlPr>
                                    <a:rPr lang="de-DE" sz="1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de-DE" sz="1400" i="1">
                                      <a:latin typeface="Cambria Math"/>
                                      <a:ea typeface="Cambria Math"/>
                                    </a:rPr>
                                    <m:t>ℓ+1</m:t>
                                  </m:r>
                                </m:e>
                              </m:d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−3/4</m:t>
                              </m:r>
                            </m:e>
                          </m:d>
                          <m:r>
                            <a:rPr lang="de-DE" sz="1400" i="1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1400" i="1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de-DE" sz="1400" i="1"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de-DE" sz="1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  <m:d>
                                <m:dPr>
                                  <m:ctrlPr>
                                    <a:rPr lang="de-DE" sz="1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de-DE" sz="1400" i="1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  <m:r>
                                    <a:rPr lang="de-DE" sz="1400" i="1">
                                      <a:latin typeface="Cambria Math"/>
                                      <a:ea typeface="Cambria Math"/>
                                    </a:rPr>
                                    <m:t>+1</m:t>
                                  </m:r>
                                </m:e>
                              </m:d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−ℓ</m:t>
                              </m:r>
                              <m:d>
                                <m:dPr>
                                  <m:ctrlPr>
                                    <a:rPr lang="de-DE" sz="1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de-DE" sz="1400" i="1">
                                      <a:latin typeface="Cambria Math"/>
                                      <a:ea typeface="Cambria Math"/>
                                    </a:rPr>
                                    <m:t>ℓ+1</m:t>
                                  </m:r>
                                </m:e>
                              </m:d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+3/4</m:t>
                              </m:r>
                            </m:e>
                          </m:d>
                        </m:num>
                        <m:den>
                          <m:r>
                            <a:rPr lang="de-DE" sz="1400" i="1">
                              <a:latin typeface="Cambria Math"/>
                            </a:rPr>
                            <m:t>2</m:t>
                          </m:r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𝑗</m:t>
                          </m:r>
                          <m:d>
                            <m:dPr>
                              <m:ctrlPr>
                                <a:rPr lang="de-DE" sz="1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de-DE" sz="1400" i="1"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de-DE" sz="1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𝑗</m:t>
                          </m:r>
                        </m:e>
                      </m:acc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7" name="Textfeld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001" y="3172353"/>
                <a:ext cx="5718809" cy="548612"/>
              </a:xfrm>
              <a:prstGeom prst="rect">
                <a:avLst/>
              </a:prstGeom>
              <a:blipFill>
                <a:blip r:embed="rId7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feld 18"/>
              <p:cNvSpPr txBox="1"/>
              <p:nvPr/>
            </p:nvSpPr>
            <p:spPr>
              <a:xfrm>
                <a:off x="3684000" y="3892354"/>
                <a:ext cx="4366324" cy="54822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14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𝑗</m:t>
                          </m:r>
                        </m:sub>
                      </m:sSub>
                      <m:r>
                        <a:rPr lang="de-DE" sz="1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1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de-DE" sz="1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de-DE" sz="1400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de-DE" sz="1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sz="1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ℓ</m:t>
                              </m:r>
                            </m:sub>
                          </m:sSub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1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sub>
                          </m:sSub>
                        </m:e>
                      </m:d>
                      <m:r>
                        <a:rPr lang="de-DE" sz="1400" i="1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de-DE" sz="1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de-DE" sz="1400" i="1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de-DE" sz="1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ℓ</m:t>
                          </m:r>
                          <m:d>
                            <m:dPr>
                              <m:ctrlPr>
                                <a:rPr lang="de-DE" sz="1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ℓ+1</m:t>
                              </m:r>
                            </m:e>
                          </m:d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𝑠</m:t>
                          </m:r>
                          <m:d>
                            <m:dPr>
                              <m:ctrlPr>
                                <a:rPr lang="de-DE" sz="1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+1</m:t>
                              </m:r>
                            </m:e>
                          </m:d>
                        </m:num>
                        <m:den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𝑗</m:t>
                          </m:r>
                          <m:d>
                            <m:dPr>
                              <m:ctrlPr>
                                <a:rPr lang="de-DE" sz="1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de-DE" sz="1400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de-DE" sz="1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sz="1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ℓ</m:t>
                              </m:r>
                            </m:sub>
                          </m:sSub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de-DE" sz="1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9" name="Textfeld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000" y="3892354"/>
                <a:ext cx="4366324" cy="548227"/>
              </a:xfrm>
              <a:prstGeom prst="rect">
                <a:avLst/>
              </a:prstGeom>
              <a:blipFill>
                <a:blip r:embed="rId8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feld 19"/>
              <p:cNvSpPr txBox="1"/>
              <p:nvPr/>
            </p:nvSpPr>
            <p:spPr>
              <a:xfrm>
                <a:off x="1170002" y="5882782"/>
                <a:ext cx="3864062" cy="52603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𝜇</m:t>
                          </m:r>
                        </m:num>
                        <m:den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/>
                                  <a:ea typeface="Cambria Math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de-DE" sz="1400" i="1">
                                  <a:latin typeface="Cambria Math"/>
                                </a:rPr>
                                <m:t>𝑁</m:t>
                              </m:r>
                            </m:sub>
                          </m:sSub>
                        </m:den>
                      </m:f>
                      <m:r>
                        <a:rPr lang="de-DE" sz="14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de-DE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14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de-DE" sz="1400" i="1">
                              <a:latin typeface="Cambria Math"/>
                            </a:rPr>
                            <m:t>𝑛𝑢𝑐𝑙𝑒𝑢𝑠</m:t>
                          </m:r>
                        </m:sub>
                      </m:sSub>
                      <m:r>
                        <a:rPr lang="de-DE" sz="14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de-DE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14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ℓ</m:t>
                          </m:r>
                        </m:sub>
                      </m:sSub>
                      <m:r>
                        <a:rPr lang="de-DE" sz="1400" i="1">
                          <a:latin typeface="Cambria Math"/>
                          <a:ea typeface="Cambria Math"/>
                        </a:rPr>
                        <m:t>±</m:t>
                      </m:r>
                      <m:f>
                        <m:fPr>
                          <m:ctrlPr>
                            <a:rPr lang="de-DE" sz="1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de-DE" sz="1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de-DE" sz="1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400" i="1">
                                      <a:latin typeface="Cambria Math"/>
                                      <a:ea typeface="Cambria Math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lang="de-DE" sz="1400" i="1">
                                      <a:latin typeface="Cambria Math"/>
                                      <a:ea typeface="Cambria Math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de-DE" sz="1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400" i="1">
                                      <a:latin typeface="Cambria Math"/>
                                      <a:ea typeface="Cambria Math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lang="de-DE" sz="1400" i="1">
                                      <a:latin typeface="Cambria Math"/>
                                      <a:ea typeface="Cambria Math"/>
                                    </a:rPr>
                                    <m:t>ℓ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2ℓ+1</m:t>
                          </m:r>
                        </m:den>
                      </m:f>
                      <m:r>
                        <a:rPr lang="de-DE" sz="1400" i="1">
                          <a:latin typeface="Cambria Math"/>
                          <a:ea typeface="Cambria Math"/>
                        </a:rPr>
                        <m:t>    </m:t>
                      </m:r>
                      <m:r>
                        <a:rPr lang="de-DE" sz="1400" i="1">
                          <a:latin typeface="Cambria Math"/>
                          <a:ea typeface="Cambria Math"/>
                        </a:rPr>
                        <m:t>𝑓𝑜𝑟</m:t>
                      </m:r>
                      <m:r>
                        <a:rPr lang="de-DE" sz="1400" i="1">
                          <a:latin typeface="Cambria Math"/>
                          <a:ea typeface="Cambria Math"/>
                        </a:rPr>
                        <m:t>    </m:t>
                      </m:r>
                      <m:r>
                        <a:rPr lang="de-DE" sz="1400" i="1">
                          <a:latin typeface="Cambria Math"/>
                          <a:ea typeface="Cambria Math"/>
                        </a:rPr>
                        <m:t>𝑗</m:t>
                      </m:r>
                      <m:r>
                        <a:rPr lang="de-DE" sz="1400" i="1">
                          <a:latin typeface="Cambria Math"/>
                          <a:ea typeface="Cambria Math"/>
                        </a:rPr>
                        <m:t>=ℓ±1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002" y="5882782"/>
                <a:ext cx="3864062" cy="5260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uppieren 24"/>
          <p:cNvGrpSpPr/>
          <p:nvPr/>
        </p:nvGrpSpPr>
        <p:grpSpPr>
          <a:xfrm>
            <a:off x="6086674" y="4705242"/>
            <a:ext cx="4041775" cy="1787525"/>
            <a:chOff x="4562673" y="4052888"/>
            <a:chExt cx="4041775" cy="178752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2673" y="4052888"/>
              <a:ext cx="4041775" cy="1787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Textfeld 21"/>
            <p:cNvSpPr txBox="1"/>
            <p:nvPr/>
          </p:nvSpPr>
          <p:spPr>
            <a:xfrm>
              <a:off x="4644000" y="4284000"/>
              <a:ext cx="381600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rIns="0" rtlCol="0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nucleus   state        J</a:t>
              </a:r>
              <a:r>
                <a:rPr lang="el-GR" sz="1600" baseline="30000" dirty="0">
                  <a:latin typeface="Times New Roman"/>
                  <a:cs typeface="Times New Roman"/>
                </a:rPr>
                <a:t>π</a:t>
              </a:r>
              <a:r>
                <a:rPr lang="de-DE" sz="1600" dirty="0">
                  <a:latin typeface="Times New Roman"/>
                  <a:cs typeface="Times New Roman"/>
                </a:rPr>
                <a:t>         </a:t>
              </a:r>
              <a:r>
                <a:rPr lang="en-US" sz="1600" dirty="0">
                  <a:latin typeface="Times New Roman"/>
                  <a:cs typeface="Times New Roman"/>
                </a:rPr>
                <a:t>model    experiment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Rechteck 23"/>
            <p:cNvSpPr/>
            <p:nvPr/>
          </p:nvSpPr>
          <p:spPr>
            <a:xfrm>
              <a:off x="4644000" y="4114723"/>
              <a:ext cx="3816000" cy="1692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feld 22"/>
            <p:cNvSpPr txBox="1"/>
            <p:nvPr/>
          </p:nvSpPr>
          <p:spPr>
            <a:xfrm>
              <a:off x="7200000" y="4114723"/>
              <a:ext cx="451012" cy="246221"/>
            </a:xfrm>
            <a:prstGeom prst="rect">
              <a:avLst/>
            </a:prstGeom>
            <a:noFill/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l-GR" sz="16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de-DE" sz="16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/</a:t>
              </a:r>
              <a:r>
                <a:rPr lang="el-GR" sz="1600" dirty="0">
                  <a:solidFill>
                    <a:srgbClr val="0000CC"/>
                  </a:solidFill>
                  <a:latin typeface="Times New Roman"/>
                  <a:cs typeface="Times New Roman"/>
                </a:rPr>
                <a:t>μ</a:t>
              </a:r>
              <a:r>
                <a:rPr lang="de-DE" sz="1600" baseline="-25000" dirty="0">
                  <a:solidFill>
                    <a:srgbClr val="0000CC"/>
                  </a:solidFill>
                  <a:latin typeface="Times New Roman"/>
                  <a:cs typeface="Times New Roman"/>
                </a:rPr>
                <a:t>N</a:t>
              </a:r>
              <a:endParaRPr lang="en-US" sz="1600" baseline="-25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" name="Picture 3">
            <a:extLst>
              <a:ext uri="{FF2B5EF4-FFF2-40B4-BE49-F238E27FC236}">
                <a16:creationId xmlns:a16="http://schemas.microsoft.com/office/drawing/2014/main" id="{043905AC-C660-7780-CC50-5E0260866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25" y="22415"/>
            <a:ext cx="1276055" cy="128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A89E3DF3-4746-1C1E-7BB8-64B048027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02742"/>
            <a:ext cx="10515600" cy="200054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SHELL MODEL </a:t>
            </a:r>
            <a:b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 of the extreme single-particle shell model</a:t>
            </a:r>
            <a:b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Predictions of magnetic moments of ODD nuclei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en-US" sz="3200" b="1" dirty="0">
              <a:solidFill>
                <a:srgbClr val="A02B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Connettore diritto a freccia 8">
            <a:extLst>
              <a:ext uri="{FF2B5EF4-FFF2-40B4-BE49-F238E27FC236}">
                <a16:creationId xmlns:a16="http://schemas.microsoft.com/office/drawing/2014/main" id="{7070AA02-221D-FB6C-8D9D-91CA631C21B6}"/>
              </a:ext>
            </a:extLst>
          </p:cNvPr>
          <p:cNvCxnSpPr>
            <a:cxnSpLocks/>
          </p:cNvCxnSpPr>
          <p:nvPr/>
        </p:nvCxnSpPr>
        <p:spPr>
          <a:xfrm flipH="1">
            <a:off x="10128449" y="6087081"/>
            <a:ext cx="655165" cy="0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a freccia 11">
            <a:extLst>
              <a:ext uri="{FF2B5EF4-FFF2-40B4-BE49-F238E27FC236}">
                <a16:creationId xmlns:a16="http://schemas.microsoft.com/office/drawing/2014/main" id="{F503C764-3432-6097-3970-62730E9E21E6}"/>
              </a:ext>
            </a:extLst>
          </p:cNvPr>
          <p:cNvCxnSpPr>
            <a:cxnSpLocks/>
          </p:cNvCxnSpPr>
          <p:nvPr/>
        </p:nvCxnSpPr>
        <p:spPr>
          <a:xfrm flipH="1">
            <a:off x="10128449" y="6334074"/>
            <a:ext cx="655165" cy="0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257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17" grpId="0" animBg="1"/>
      <p:bldP spid="19" grpId="0" animBg="1"/>
      <p:bldP spid="2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28557C-DAA3-A6BD-E2A9-1D7D324FB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25" y="22415"/>
            <a:ext cx="1276055" cy="128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B941C8C3-B599-169A-2CAB-39530C40F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346" y="2185351"/>
            <a:ext cx="3906839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de-DE" altLang="de-DE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magnetic moments:</a:t>
            </a:r>
          </a:p>
          <a:p>
            <a:pPr>
              <a:buFont typeface="Wingdings" pitchFamily="2" charset="2"/>
              <a:buNone/>
            </a:pP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itchFamily="2" charset="2"/>
              <a:buNone/>
            </a:pPr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>
              <a:buFont typeface="Wingdings" pitchFamily="2" charset="2"/>
              <a:buChar char="Ø"/>
            </a:pPr>
            <a:r>
              <a:rPr lang="en-US" altLang="de-DE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g-factor of nucleons:</a:t>
            </a:r>
          </a:p>
          <a:p>
            <a:pPr>
              <a:buFont typeface="Wingdings" pitchFamily="2" charset="2"/>
              <a:buNone/>
            </a:pP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proton:       g</a:t>
            </a:r>
            <a:r>
              <a:rPr lang="en-US" altLang="de-DE" sz="20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ℓ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1;     </a:t>
            </a:r>
            <a:r>
              <a:rPr lang="en-US" altLang="de-DE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altLang="de-DE" sz="2000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+5.585 </a:t>
            </a:r>
          </a:p>
          <a:p>
            <a:pPr>
              <a:buFont typeface="Wingdings" pitchFamily="2" charset="2"/>
              <a:buNone/>
            </a:pP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neutron:     g</a:t>
            </a:r>
            <a:r>
              <a:rPr lang="en-US" altLang="de-DE" sz="20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ℓ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0;     </a:t>
            </a:r>
            <a:r>
              <a:rPr lang="en-US" altLang="de-DE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altLang="de-DE" sz="2000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-3.82 </a:t>
            </a:r>
          </a:p>
          <a:p>
            <a:pPr>
              <a:buFont typeface="Wingdings" pitchFamily="2" charset="2"/>
              <a:buNone/>
            </a:pPr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de-DE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proton:</a:t>
            </a:r>
          </a:p>
          <a:p>
            <a:pPr>
              <a:buFont typeface="Wingdings" pitchFamily="2" charset="2"/>
              <a:buNone/>
            </a:pPr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de-DE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neutron: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feld 6">
                <a:extLst>
                  <a:ext uri="{FF2B5EF4-FFF2-40B4-BE49-F238E27FC236}">
                    <a16:creationId xmlns:a16="http://schemas.microsoft.com/office/drawing/2014/main" id="{9B6DC49E-37BC-2DF7-60BE-ADA404BF80CF}"/>
                  </a:ext>
                </a:extLst>
              </p:cNvPr>
              <p:cNvSpPr txBox="1"/>
              <p:nvPr/>
            </p:nvSpPr>
            <p:spPr>
              <a:xfrm>
                <a:off x="4298541" y="1879146"/>
                <a:ext cx="4956284" cy="95666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/>
                                  <a:ea typeface="Cambria Math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de-DE" sz="1400" i="1">
                                  <a:latin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de-DE" sz="1400" i="1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de-DE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sz="1400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de-DE" sz="1400" i="1">
                                    <a:latin typeface="Cambria Math"/>
                                  </a:rPr>
                                  <m:t>          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de-DE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de-DE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1400" i="1">
                                            <a:latin typeface="Cambria Math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de-DE" sz="1400" i="1">
                                            <a:latin typeface="Cambria Math"/>
                                            <a:ea typeface="Cambria Math"/>
                                          </a:rPr>
                                          <m:t>ℓ</m:t>
                                        </m:r>
                                      </m:sub>
                                    </m:sSub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∙</m:t>
                                    </m:r>
                                    <m:d>
                                      <m:dPr>
                                        <m:ctrlPr>
                                          <a:rPr lang="de-DE" sz="1400" i="1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de-DE" sz="1400" i="1">
                                            <a:latin typeface="Cambria Math"/>
                                            <a:ea typeface="Cambria Math"/>
                                          </a:rPr>
                                          <m:t>𝑗</m:t>
                                        </m:r>
                                        <m:r>
                                          <a:rPr lang="de-DE" sz="1400" i="1">
                                            <a:latin typeface="Cambria Math"/>
                                            <a:ea typeface="Cambria Math"/>
                                          </a:rPr>
                                          <m:t>−</m:t>
                                        </m:r>
                                        <m:f>
                                          <m:fPr>
                                            <m:ctrlPr>
                                              <a:rPr lang="de-DE" sz="1400" i="1"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de-DE" sz="14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1</m:t>
                                            </m:r>
                                          </m:num>
                                          <m:den>
                                            <m:r>
                                              <a:rPr lang="de-DE" sz="14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2</m:t>
                                            </m:r>
                                          </m:den>
                                        </m:f>
                                      </m:e>
                                    </m:d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de-DE" sz="1400" i="1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de-DE" sz="1400" i="1">
                                            <a:latin typeface="Cambria Math"/>
                                            <a:ea typeface="Cambria Math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de-DE" sz="1400" i="1">
                                            <a:latin typeface="Cambria Math"/>
                                            <a:ea typeface="Cambria Math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∙</m:t>
                                    </m:r>
                                    <m:sSub>
                                      <m:sSubPr>
                                        <m:ctrlPr>
                                          <a:rPr lang="de-DE" sz="1400" i="1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1400" i="1">
                                            <a:latin typeface="Cambria Math"/>
                                            <a:ea typeface="Cambria Math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de-DE" sz="1400" i="1">
                                            <a:latin typeface="Cambria Math"/>
                                            <a:ea typeface="Cambria Math"/>
                                          </a:rPr>
                                          <m:t>𝑠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m:rPr>
                                    <m:brk m:alnAt="7"/>
                                  </m:rP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sSub>
                                  <m:sSubPr>
                                    <m:ctrlPr>
                                      <a:rPr lang="de-DE" sz="14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𝜇</m:t>
                                    </m:r>
                                  </m:e>
                                  <m:sub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𝑁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    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𝑓𝑜𝑟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     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𝑗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=ℓ+1/2</m:t>
                                </m:r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de-DE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𝑗</m:t>
                                    </m:r>
                                  </m:num>
                                  <m:den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𝑗</m:t>
                                    </m:r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+1</m:t>
                                    </m:r>
                                  </m:den>
                                </m:f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de-DE" sz="14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de-DE" sz="1400" i="1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1400" i="1">
                                            <a:latin typeface="Cambria Math"/>
                                            <a:ea typeface="Cambria Math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de-DE" sz="1400" i="1">
                                            <a:latin typeface="Cambria Math"/>
                                            <a:ea typeface="Cambria Math"/>
                                          </a:rPr>
                                          <m:t>ℓ</m:t>
                                        </m:r>
                                      </m:sub>
                                    </m:sSub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∙</m:t>
                                    </m:r>
                                    <m:d>
                                      <m:dPr>
                                        <m:ctrlPr>
                                          <a:rPr lang="de-DE" sz="1400" i="1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de-DE" sz="1400" i="1">
                                            <a:latin typeface="Cambria Math"/>
                                            <a:ea typeface="Cambria Math"/>
                                          </a:rPr>
                                          <m:t>𝑗</m:t>
                                        </m:r>
                                        <m:r>
                                          <a:rPr lang="de-DE" sz="1400" i="1">
                                            <a:latin typeface="Cambria Math"/>
                                            <a:ea typeface="Cambria Math"/>
                                          </a:rPr>
                                          <m:t>+</m:t>
                                        </m:r>
                                        <m:f>
                                          <m:fPr>
                                            <m:ctrlPr>
                                              <a:rPr lang="de-DE" sz="1400" i="1">
                                                <a:latin typeface="Cambria Math" panose="02040503050406030204" pitchFamily="18" charset="0"/>
                                                <a:ea typeface="Cambria Math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de-DE" sz="14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3</m:t>
                                            </m:r>
                                          </m:num>
                                          <m:den>
                                            <m:r>
                                              <a:rPr lang="de-DE" sz="14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2</m:t>
                                            </m:r>
                                          </m:den>
                                        </m:f>
                                      </m:e>
                                    </m:d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de-DE" sz="1400" i="1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de-DE" sz="1400" i="1">
                                            <a:latin typeface="Cambria Math"/>
                                            <a:ea typeface="Cambria Math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de-DE" sz="1400" i="1">
                                            <a:latin typeface="Cambria Math"/>
                                            <a:ea typeface="Cambria Math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∙</m:t>
                                    </m:r>
                                    <m:sSub>
                                      <m:sSubPr>
                                        <m:ctrlPr>
                                          <a:rPr lang="de-DE" sz="1400" i="1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1400" i="1">
                                            <a:latin typeface="Cambria Math"/>
                                            <a:ea typeface="Cambria Math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de-DE" sz="1400" i="1">
                                            <a:latin typeface="Cambria Math"/>
                                            <a:ea typeface="Cambria Math"/>
                                          </a:rPr>
                                          <m:t>𝑠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sSub>
                                  <m:sSubPr>
                                    <m:ctrlPr>
                                      <a:rPr lang="de-DE" sz="14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𝜇</m:t>
                                    </m:r>
                                  </m:e>
                                  <m:sub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𝑁</m:t>
                                    </m:r>
                                  </m:sub>
                                </m:sSub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     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𝑓𝑜𝑟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     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𝑗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=ℓ−1/2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>
          <p:sp>
            <p:nvSpPr>
              <p:cNvPr id="6" name="Textfeld 6">
                <a:extLst>
                  <a:ext uri="{FF2B5EF4-FFF2-40B4-BE49-F238E27FC236}">
                    <a16:creationId xmlns:a16="http://schemas.microsoft.com/office/drawing/2014/main" id="{9B6DC49E-37BC-2DF7-60BE-ADA404BF80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8541" y="1879146"/>
                <a:ext cx="4956284" cy="956663"/>
              </a:xfrm>
              <a:prstGeom prst="rect">
                <a:avLst/>
              </a:prstGeom>
              <a:blipFill>
                <a:blip r:embed="rId3"/>
                <a:stretch>
                  <a:fillRect b="-38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feld 7">
                <a:extLst>
                  <a:ext uri="{FF2B5EF4-FFF2-40B4-BE49-F238E27FC236}">
                    <a16:creationId xmlns:a16="http://schemas.microsoft.com/office/drawing/2014/main" id="{D7C2A6BA-8725-7E91-EF4B-9DB2C27D5018}"/>
                  </a:ext>
                </a:extLst>
              </p:cNvPr>
              <p:cNvSpPr txBox="1"/>
              <p:nvPr/>
            </p:nvSpPr>
            <p:spPr>
              <a:xfrm>
                <a:off x="4298541" y="5012589"/>
                <a:ext cx="4262962" cy="78015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/>
                                  <a:ea typeface="Cambria Math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de-DE" sz="1400" i="1">
                                  <a:latin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de-DE" sz="1400" i="1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de-DE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sz="1400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de-DE" sz="1400" i="1">
                                    <a:latin typeface="Cambria Math"/>
                                  </a:rPr>
                                  <m:t>         </m:t>
                                </m:r>
                                <m:d>
                                  <m:dPr>
                                    <m:ctrlPr>
                                      <a:rPr lang="de-DE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𝑗</m:t>
                                    </m:r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+2.293</m:t>
                                    </m:r>
                                  </m:e>
                                </m:d>
                                <m:r>
                                  <m:rPr>
                                    <m:brk m:alnAt="7"/>
                                  </m:rP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sSub>
                                  <m:sSubPr>
                                    <m:ctrlPr>
                                      <a:rPr lang="de-DE" sz="14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𝜇</m:t>
                                    </m:r>
                                  </m:e>
                                  <m:sub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𝑁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    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𝑓𝑜𝑟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     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𝑗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=ℓ+1/2</m:t>
                                </m:r>
                              </m:e>
                            </m:mr>
                            <m:mr>
                              <m:e>
                                <m:d>
                                  <m:dPr>
                                    <m:ctrlPr>
                                      <a:rPr lang="de-DE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𝑗</m:t>
                                    </m:r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−2.293</m:t>
                                    </m:r>
                                  </m:e>
                                </m:d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f>
                                  <m:fPr>
                                    <m:ctrlPr>
                                      <a:rPr lang="de-DE" sz="14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𝑗</m:t>
                                    </m:r>
                                  </m:num>
                                  <m:den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𝑗</m:t>
                                    </m:r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+1</m:t>
                                    </m:r>
                                  </m:den>
                                </m:f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sSub>
                                  <m:sSubPr>
                                    <m:ctrlPr>
                                      <a:rPr lang="de-DE" sz="14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𝜇</m:t>
                                    </m:r>
                                  </m:e>
                                  <m:sub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𝑁</m:t>
                                    </m:r>
                                  </m:sub>
                                </m:sSub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     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𝑓𝑜𝑟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     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𝑗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=ℓ−1/2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>
          <p:sp>
            <p:nvSpPr>
              <p:cNvPr id="7" name="Textfeld 7">
                <a:extLst>
                  <a:ext uri="{FF2B5EF4-FFF2-40B4-BE49-F238E27FC236}">
                    <a16:creationId xmlns:a16="http://schemas.microsoft.com/office/drawing/2014/main" id="{D7C2A6BA-8725-7E91-EF4B-9DB2C27D50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8541" y="5012589"/>
                <a:ext cx="4262962" cy="7801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feld 29">
                <a:extLst>
                  <a:ext uri="{FF2B5EF4-FFF2-40B4-BE49-F238E27FC236}">
                    <a16:creationId xmlns:a16="http://schemas.microsoft.com/office/drawing/2014/main" id="{9AEDC494-E4DE-7929-D29E-6D2520DC35BD}"/>
                  </a:ext>
                </a:extLst>
              </p:cNvPr>
              <p:cNvSpPr txBox="1"/>
              <p:nvPr/>
            </p:nvSpPr>
            <p:spPr>
              <a:xfrm>
                <a:off x="4298541" y="5948589"/>
                <a:ext cx="3805327" cy="76052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/>
                                  <a:ea typeface="Cambria Math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de-DE" sz="1400" i="1">
                                  <a:latin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de-DE" sz="1400" i="1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de-DE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sz="1400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de-DE" sz="1400" i="1">
                                    <a:latin typeface="Cambria Math"/>
                                  </a:rPr>
                                  <m:t>         −1.91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sSub>
                                  <m:sSubPr>
                                    <m:ctrlPr>
                                      <a:rPr lang="de-DE" sz="14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𝜇</m:t>
                                    </m:r>
                                  </m:e>
                                  <m:sub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𝑁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    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𝑓𝑜𝑟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     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𝑗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=ℓ+1/2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sz="1400" i="1">
                                    <a:latin typeface="Cambria Math"/>
                                  </a:rPr>
                                  <m:t>+1.91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f>
                                  <m:fPr>
                                    <m:ctrlPr>
                                      <a:rPr lang="de-DE" sz="14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𝑗</m:t>
                                    </m:r>
                                  </m:num>
                                  <m:den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𝑗</m:t>
                                    </m:r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+1</m:t>
                                    </m:r>
                                  </m:den>
                                </m:f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sSub>
                                  <m:sSubPr>
                                    <m:ctrlPr>
                                      <a:rPr lang="de-DE" sz="14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𝜇</m:t>
                                    </m:r>
                                  </m:e>
                                  <m:sub>
                                    <m:r>
                                      <a:rPr lang="de-DE" sz="1400" i="1">
                                        <a:latin typeface="Cambria Math"/>
                                        <a:ea typeface="Cambria Math"/>
                                      </a:rPr>
                                      <m:t>𝑁</m:t>
                                    </m:r>
                                  </m:sub>
                                </m:sSub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     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𝑓𝑜𝑟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     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𝑗</m:t>
                                </m:r>
                                <m:r>
                                  <a:rPr lang="de-DE" sz="1400" i="1">
                                    <a:latin typeface="Cambria Math"/>
                                    <a:ea typeface="Cambria Math"/>
                                  </a:rPr>
                                  <m:t>=ℓ−1/2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>
          <p:sp>
            <p:nvSpPr>
              <p:cNvPr id="8" name="Textfeld 29">
                <a:extLst>
                  <a:ext uri="{FF2B5EF4-FFF2-40B4-BE49-F238E27FC236}">
                    <a16:creationId xmlns:a16="http://schemas.microsoft.com/office/drawing/2014/main" id="{9AEDC494-E4DE-7929-D29E-6D2520DC35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8541" y="5948589"/>
                <a:ext cx="3805327" cy="760520"/>
              </a:xfrm>
              <a:prstGeom prst="rect">
                <a:avLst/>
              </a:prstGeom>
              <a:blipFill>
                <a:blip r:embed="rId5"/>
                <a:stretch>
                  <a:fillRect l="-667" b="-32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el 1">
            <a:extLst>
              <a:ext uri="{FF2B5EF4-FFF2-40B4-BE49-F238E27FC236}">
                <a16:creationId xmlns:a16="http://schemas.microsoft.com/office/drawing/2014/main" id="{A9A27ED2-5523-D945-902D-D78458363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02742"/>
            <a:ext cx="10515600" cy="200054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SHELL MODEL </a:t>
            </a:r>
            <a:b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 of the extreme single-particle shell model</a:t>
            </a:r>
            <a:br>
              <a:rPr lang="en-US" sz="32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Predictions of 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magnetic moments of ODD nuclei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en-US" sz="3200" b="1" dirty="0">
              <a:solidFill>
                <a:srgbClr val="A02B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436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192" y="890734"/>
            <a:ext cx="7608690" cy="5866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4813112" y="1653716"/>
            <a:ext cx="376144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magnetic moments: </a:t>
            </a:r>
            <a:r>
              <a:rPr lang="en-US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neutron  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8017111" y="1041716"/>
            <a:ext cx="362025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magnetic moments: </a:t>
            </a:r>
            <a:r>
              <a:rPr lang="en-US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proton</a:t>
            </a:r>
            <a:r>
              <a:rPr lang="en-US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1B26C5E-66BD-96E3-6E78-DBF899BF1BC7}"/>
              </a:ext>
            </a:extLst>
          </p:cNvPr>
          <p:cNvSpPr txBox="1"/>
          <p:nvPr/>
        </p:nvSpPr>
        <p:spPr>
          <a:xfrm>
            <a:off x="5787457" y="2216297"/>
            <a:ext cx="147514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Odd Neutron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B5F36D5-D005-5203-1864-B37E8EED1683}"/>
              </a:ext>
            </a:extLst>
          </p:cNvPr>
          <p:cNvSpPr txBox="1"/>
          <p:nvPr/>
        </p:nvSpPr>
        <p:spPr>
          <a:xfrm>
            <a:off x="9230479" y="1457150"/>
            <a:ext cx="131786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Odd Proton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F8779B4C-455E-A564-D87D-43B3E77F68D0}"/>
                  </a:ext>
                </a:extLst>
              </p:cNvPr>
              <p:cNvSpPr txBox="1"/>
              <p:nvPr/>
            </p:nvSpPr>
            <p:spPr>
              <a:xfrm>
                <a:off x="7262604" y="3424038"/>
                <a:ext cx="982132" cy="184666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sz="120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/>
                      </a:rPr>
                      <m:t>0</m:t>
                    </m:r>
                    <m:r>
                      <a:rPr lang="it-IT" sz="12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/>
                      </a:rPr>
                      <m:t>.6 (</m:t>
                    </m:r>
                    <m:r>
                      <a:rPr lang="it-IT" sz="12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/>
                      </a:rPr>
                      <m:t>𝑔𝑠</m:t>
                    </m:r>
                  </m:oMath>
                </a14:m>
                <a:r>
                  <a:rPr lang="en-GB" sz="1200" dirty="0">
                    <a:solidFill>
                      <a:srgbClr val="0432FF"/>
                    </a:solidFill>
                  </a:rPr>
                  <a:t>)</a:t>
                </a:r>
                <a:r>
                  <a:rPr lang="en-GB" sz="1200" baseline="-25000" dirty="0">
                    <a:solidFill>
                      <a:srgbClr val="0432FF"/>
                    </a:solidFill>
                  </a:rPr>
                  <a:t>Free</a:t>
                </a:r>
              </a:p>
            </p:txBody>
          </p:sp>
        </mc:Choice>
        <mc:Fallback xmlns="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F8779B4C-455E-A564-D87D-43B3E77F68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2604" y="3424038"/>
                <a:ext cx="982132" cy="184666"/>
              </a:xfrm>
              <a:prstGeom prst="rect">
                <a:avLst/>
              </a:prstGeom>
              <a:blipFill>
                <a:blip r:embed="rId4"/>
                <a:stretch>
                  <a:fillRect l="-5128" t="-25000" b="-37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54AA3861-1197-86D9-17E0-2D94758DC31E}"/>
                  </a:ext>
                </a:extLst>
              </p:cNvPr>
              <p:cNvSpPr txBox="1"/>
              <p:nvPr/>
            </p:nvSpPr>
            <p:spPr>
              <a:xfrm>
                <a:off x="6771538" y="5220993"/>
                <a:ext cx="982132" cy="184666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sz="120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/>
                      </a:rPr>
                      <m:t>0</m:t>
                    </m:r>
                    <m:r>
                      <a:rPr lang="it-IT" sz="12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/>
                      </a:rPr>
                      <m:t>.6 (</m:t>
                    </m:r>
                    <m:r>
                      <a:rPr lang="it-IT" sz="12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/>
                      </a:rPr>
                      <m:t>𝑔𝑠</m:t>
                    </m:r>
                  </m:oMath>
                </a14:m>
                <a:r>
                  <a:rPr lang="en-GB" sz="1200" dirty="0">
                    <a:solidFill>
                      <a:srgbClr val="0432FF"/>
                    </a:solidFill>
                  </a:rPr>
                  <a:t>)</a:t>
                </a:r>
                <a:r>
                  <a:rPr lang="en-GB" sz="1200" baseline="-25000" dirty="0">
                    <a:solidFill>
                      <a:srgbClr val="0432FF"/>
                    </a:solidFill>
                  </a:rPr>
                  <a:t>Free</a:t>
                </a:r>
              </a:p>
            </p:txBody>
          </p:sp>
        </mc:Choice>
        <mc:Fallback xmlns="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54AA3861-1197-86D9-17E0-2D94758DC3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1538" y="5220993"/>
                <a:ext cx="982132" cy="184666"/>
              </a:xfrm>
              <a:prstGeom prst="rect">
                <a:avLst/>
              </a:prstGeom>
              <a:blipFill>
                <a:blip r:embed="rId5"/>
                <a:stretch>
                  <a:fillRect l="-6410" t="-18750" b="-437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E7398698-0B23-6369-CFEF-8C18310B9B1F}"/>
                  </a:ext>
                </a:extLst>
              </p:cNvPr>
              <p:cNvSpPr txBox="1"/>
              <p:nvPr/>
            </p:nvSpPr>
            <p:spPr>
              <a:xfrm>
                <a:off x="11439670" y="1930715"/>
                <a:ext cx="982132" cy="184666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sz="120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/>
                      </a:rPr>
                      <m:t>0</m:t>
                    </m:r>
                    <m:r>
                      <a:rPr lang="it-IT" sz="12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/>
                      </a:rPr>
                      <m:t>.6 (</m:t>
                    </m:r>
                    <m:r>
                      <a:rPr lang="it-IT" sz="12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/>
                      </a:rPr>
                      <m:t>𝑔𝑠</m:t>
                    </m:r>
                  </m:oMath>
                </a14:m>
                <a:r>
                  <a:rPr lang="en-GB" sz="1200" dirty="0">
                    <a:solidFill>
                      <a:srgbClr val="0432FF"/>
                    </a:solidFill>
                  </a:rPr>
                  <a:t>)</a:t>
                </a:r>
                <a:r>
                  <a:rPr lang="en-GB" sz="1200" baseline="-25000" dirty="0">
                    <a:solidFill>
                      <a:srgbClr val="0432FF"/>
                    </a:solidFill>
                  </a:rPr>
                  <a:t>Free</a:t>
                </a:r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E7398698-0B23-6369-CFEF-8C18310B9B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9670" y="1930715"/>
                <a:ext cx="982132" cy="184666"/>
              </a:xfrm>
              <a:prstGeom prst="rect">
                <a:avLst/>
              </a:prstGeom>
              <a:blipFill>
                <a:blip r:embed="rId6"/>
                <a:stretch>
                  <a:fillRect l="-5063" t="-26667" b="-4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0CE34EC3-99E9-D132-4727-6E3EDA9526C4}"/>
                  </a:ext>
                </a:extLst>
              </p:cNvPr>
              <p:cNvSpPr txBox="1"/>
              <p:nvPr/>
            </p:nvSpPr>
            <p:spPr>
              <a:xfrm>
                <a:off x="10915010" y="3608704"/>
                <a:ext cx="722352" cy="18466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sz="120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/>
                      </a:rPr>
                      <m:t>0</m:t>
                    </m:r>
                    <m:r>
                      <a:rPr lang="it-IT" sz="12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/>
                      </a:rPr>
                      <m:t>.6 (</m:t>
                    </m:r>
                    <m:r>
                      <a:rPr lang="it-IT" sz="12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/>
                      </a:rPr>
                      <m:t>𝑔𝑠</m:t>
                    </m:r>
                  </m:oMath>
                </a14:m>
                <a:r>
                  <a:rPr lang="en-GB" sz="1200" dirty="0">
                    <a:solidFill>
                      <a:srgbClr val="0432FF"/>
                    </a:solidFill>
                  </a:rPr>
                  <a:t>)</a:t>
                </a:r>
                <a:r>
                  <a:rPr lang="en-GB" sz="1200" baseline="-25000" dirty="0">
                    <a:solidFill>
                      <a:srgbClr val="0432FF"/>
                    </a:solidFill>
                  </a:rPr>
                  <a:t>Free</a:t>
                </a:r>
              </a:p>
            </p:txBody>
          </p:sp>
        </mc:Choice>
        <mc:Fallback xmlns="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0CE34EC3-99E9-D132-4727-6E3EDA9526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5010" y="3608704"/>
                <a:ext cx="722352" cy="184666"/>
              </a:xfrm>
              <a:prstGeom prst="rect">
                <a:avLst/>
              </a:prstGeom>
              <a:blipFill>
                <a:blip r:embed="rId7"/>
                <a:stretch>
                  <a:fillRect l="-6897" t="-26667" r="-5172" b="-4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3">
            <a:extLst>
              <a:ext uri="{FF2B5EF4-FFF2-40B4-BE49-F238E27FC236}">
                <a16:creationId xmlns:a16="http://schemas.microsoft.com/office/drawing/2014/main" id="{2B812D10-14C6-8B79-5306-D83F58BA7634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041716"/>
            <a:ext cx="8928100" cy="50561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it-IT" sz="2400" b="1" i="1" u="sng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general trend is well predicted! Why?</a:t>
            </a:r>
          </a:p>
          <a:p>
            <a:pPr marL="0" indent="0">
              <a:buNone/>
            </a:pPr>
            <a:endParaRPr lang="en-GB" altLang="it-IT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altLang="it-IT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GB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intrinsic nucleon magnetic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  moment influenced by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altLang="it-IT" sz="16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 </a:t>
            </a:r>
            <a:endParaRPr lang="en-GB" altLang="it-IT" sz="1400" b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alt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altLang="it-IT" sz="16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interactions with other nucleons</a:t>
            </a:r>
            <a:r>
              <a:rPr lang="en-GB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GB" alt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GB" altLang="it-IT" sz="16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 mixing: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altLang="it-IT" sz="16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The pairing of spins is not exact.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   Many configurations possible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   with slightly “unpaired” nucleons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   to give one effective unpaired nucleon</a:t>
            </a:r>
          </a:p>
          <a:p>
            <a:pPr marL="0" indent="0">
              <a:spcBef>
                <a:spcPts val="0"/>
              </a:spcBef>
              <a:buNone/>
            </a:pPr>
            <a:endParaRPr lang="en-GB" alt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GB" altLang="it-IT" sz="16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Nucleon-Nucleon interaction</a:t>
            </a:r>
            <a:r>
              <a:rPr lang="en-GB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  has “charged component”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  (</a:t>
            </a:r>
            <a:r>
              <a:rPr lang="en-GB" altLang="it-IT" sz="1600" b="1" dirty="0">
                <a:latin typeface="Symbol" pitchFamily="2" charset="2"/>
                <a:cs typeface="Arial" panose="020B0604020202020204" pitchFamily="34" charset="0"/>
              </a:rPr>
              <a:t>p</a:t>
            </a:r>
            <a:r>
              <a:rPr lang="en-US" altLang="it-IT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±</a:t>
            </a:r>
            <a:r>
              <a:rPr lang="en-US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exchange) giving </a:t>
            </a:r>
            <a:r>
              <a:rPr lang="en-US" altLang="it-IT" sz="16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 currents</a:t>
            </a:r>
            <a:r>
              <a:rPr lang="en-US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Nuclei are </a:t>
            </a:r>
            <a:r>
              <a:rPr lang="en-US" altLang="it-IT" sz="16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really spherical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it-IT" sz="16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as assumed (see collective model)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3BC1DC70-8CED-031D-CC3D-59DB46D70FB4}"/>
              </a:ext>
            </a:extLst>
          </p:cNvPr>
          <p:cNvSpPr txBox="1">
            <a:spLocks/>
          </p:cNvSpPr>
          <p:nvPr/>
        </p:nvSpPr>
        <p:spPr>
          <a:xfrm>
            <a:off x="81346" y="26876"/>
            <a:ext cx="12110653" cy="7884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 of the extreme single-particle SHELL MODEL </a:t>
            </a:r>
          </a:p>
          <a:p>
            <a:r>
              <a:rPr 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Predictions of magnetic moments of ODD nuclei – </a:t>
            </a:r>
            <a:r>
              <a:rPr lang="en-US" sz="2400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SCHMIDT LINES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E2B573C-70CB-D3D4-5C2E-A0563C76111D}"/>
              </a:ext>
            </a:extLst>
          </p:cNvPr>
          <p:cNvSpPr txBox="1"/>
          <p:nvPr/>
        </p:nvSpPr>
        <p:spPr>
          <a:xfrm rot="16200000">
            <a:off x="4211589" y="3986675"/>
            <a:ext cx="7056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b="1" dirty="0">
                <a:latin typeface="Symbol" pitchFamily="2" charset="2"/>
              </a:rPr>
              <a:t>m</a:t>
            </a:r>
            <a:r>
              <a:rPr lang="en-GB" b="1" dirty="0"/>
              <a:t>(</a:t>
            </a:r>
            <a:r>
              <a:rPr lang="en-GB" b="1" dirty="0" err="1">
                <a:latin typeface="Symbol" pitchFamily="2" charset="2"/>
              </a:rPr>
              <a:t>m</a:t>
            </a:r>
            <a:r>
              <a:rPr lang="en-GB" b="1" baseline="-25000" dirty="0" err="1"/>
              <a:t>N</a:t>
            </a:r>
            <a:r>
              <a:rPr lang="en-GB" b="1" dirty="0"/>
              <a:t>)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4328E015-5B76-7EC4-7745-303C386946F8}"/>
              </a:ext>
            </a:extLst>
          </p:cNvPr>
          <p:cNvSpPr txBox="1"/>
          <p:nvPr/>
        </p:nvSpPr>
        <p:spPr>
          <a:xfrm rot="16200000">
            <a:off x="8233597" y="3385144"/>
            <a:ext cx="7056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b="1" dirty="0">
                <a:latin typeface="Symbol" pitchFamily="2" charset="2"/>
              </a:rPr>
              <a:t>m</a:t>
            </a:r>
            <a:r>
              <a:rPr lang="en-GB" b="1" dirty="0"/>
              <a:t>(</a:t>
            </a:r>
            <a:r>
              <a:rPr lang="en-GB" b="1" dirty="0" err="1">
                <a:latin typeface="Symbol" pitchFamily="2" charset="2"/>
              </a:rPr>
              <a:t>m</a:t>
            </a:r>
            <a:r>
              <a:rPr lang="en-GB" b="1" baseline="-25000" dirty="0" err="1"/>
              <a:t>N</a:t>
            </a:r>
            <a:r>
              <a:rPr lang="en-GB" b="1" dirty="0"/>
              <a:t>)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F425B1FD-7513-3C3F-BBB4-DB38EA46578F}"/>
              </a:ext>
            </a:extLst>
          </p:cNvPr>
          <p:cNvSpPr txBox="1"/>
          <p:nvPr/>
        </p:nvSpPr>
        <p:spPr>
          <a:xfrm>
            <a:off x="6485981" y="6447801"/>
            <a:ext cx="51698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4053CFBF-F7C9-015A-8402-D07512B75992}"/>
              </a:ext>
            </a:extLst>
          </p:cNvPr>
          <p:cNvSpPr txBox="1"/>
          <p:nvPr/>
        </p:nvSpPr>
        <p:spPr>
          <a:xfrm>
            <a:off x="10556968" y="6432800"/>
            <a:ext cx="3645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j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816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 bldLvl="2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4">
            <a:extLst>
              <a:ext uri="{FF2B5EF4-FFF2-40B4-BE49-F238E27FC236}">
                <a16:creationId xmlns:a16="http://schemas.microsoft.com/office/drawing/2014/main" id="{B44D226F-4481-17CF-48BF-329F3D89A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8188" y="201613"/>
            <a:ext cx="49196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Magnetic moments revisited:  </a:t>
            </a:r>
            <a:r>
              <a:rPr lang="en-US" altLang="it-IT" sz="1600" i="1">
                <a:solidFill>
                  <a:srgbClr val="0033CC"/>
                </a:solidFill>
                <a:latin typeface="Comic Sans MS" panose="030F0902030302020204" pitchFamily="66" charset="0"/>
              </a:rPr>
              <a:t>(see Krane, Fig. 5.9)</a:t>
            </a:r>
          </a:p>
        </p:txBody>
      </p:sp>
      <p:graphicFrame>
        <p:nvGraphicFramePr>
          <p:cNvPr id="15367" name="Object 7">
            <a:extLst>
              <a:ext uri="{FF2B5EF4-FFF2-40B4-BE49-F238E27FC236}">
                <a16:creationId xmlns:a16="http://schemas.microsoft.com/office/drawing/2014/main" id="{5309C4FD-0C08-774E-DCDC-50CA2651E4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40013" y="1089025"/>
          <a:ext cx="6699250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6657200" imgH="10236200" progId="Equation.3">
                  <p:embed/>
                </p:oleObj>
              </mc:Choice>
              <mc:Fallback>
                <p:oleObj name="Equation" r:id="rId2" imgW="76657200" imgH="10236200" progId="Equation.3">
                  <p:embed/>
                  <p:pic>
                    <p:nvPicPr>
                      <p:cNvPr id="15367" name="Object 7">
                        <a:extLst>
                          <a:ext uri="{FF2B5EF4-FFF2-40B4-BE49-F238E27FC236}">
                            <a16:creationId xmlns:a16="http://schemas.microsoft.com/office/drawing/2014/main" id="{5309C4FD-0C08-774E-DCDC-50CA2651E4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0013" y="1089025"/>
                        <a:ext cx="6699250" cy="8953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>
                        <a:outerShdw dist="107763" dir="2700000" algn="ctr" rotWithShape="0">
                          <a:srgbClr val="808080">
                            <a:alpha val="50000"/>
                          </a:srgbClr>
                        </a:outerShdw>
                      </a:effectLst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8" name="Text Box 8">
            <a:extLst>
              <a:ext uri="{FF2B5EF4-FFF2-40B4-BE49-F238E27FC236}">
                <a16:creationId xmlns:a16="http://schemas.microsoft.com/office/drawing/2014/main" id="{F998DAE4-2B6F-6999-2E08-C67B578D5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726" y="633413"/>
            <a:ext cx="27416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Single particle predictions:</a:t>
            </a:r>
          </a:p>
        </p:txBody>
      </p:sp>
      <p:grpSp>
        <p:nvGrpSpPr>
          <p:cNvPr id="15379" name="Group 19">
            <a:extLst>
              <a:ext uri="{FF2B5EF4-FFF2-40B4-BE49-F238E27FC236}">
                <a16:creationId xmlns:a16="http://schemas.microsoft.com/office/drawing/2014/main" id="{DF819D7C-FE6D-D6A0-7556-8D8CAFB1C69F}"/>
              </a:ext>
            </a:extLst>
          </p:cNvPr>
          <p:cNvGrpSpPr>
            <a:grpSpLocks/>
          </p:cNvGrpSpPr>
          <p:nvPr/>
        </p:nvGrpSpPr>
        <p:grpSpPr bwMode="auto">
          <a:xfrm>
            <a:off x="1935164" y="2168525"/>
            <a:ext cx="7832725" cy="4597400"/>
            <a:chOff x="259" y="1366"/>
            <a:chExt cx="4934" cy="2896"/>
          </a:xfrm>
        </p:grpSpPr>
        <p:pic>
          <p:nvPicPr>
            <p:cNvPr id="15366" name="Picture 6">
              <a:extLst>
                <a:ext uri="{FF2B5EF4-FFF2-40B4-BE49-F238E27FC236}">
                  <a16:creationId xmlns:a16="http://schemas.microsoft.com/office/drawing/2014/main" id="{1D1AA16A-66B3-886A-07DB-8109680D9B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0" t="6052" b="44969"/>
            <a:stretch>
              <a:fillRect/>
            </a:stretch>
          </p:blipFill>
          <p:spPr bwMode="auto">
            <a:xfrm>
              <a:off x="1814" y="1366"/>
              <a:ext cx="3379" cy="2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69" name="Text Box 9">
              <a:extLst>
                <a:ext uri="{FF2B5EF4-FFF2-40B4-BE49-F238E27FC236}">
                  <a16:creationId xmlns:a16="http://schemas.microsoft.com/office/drawing/2014/main" id="{7525B32E-798A-0F41-ABA5-56D31BDBAE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2" y="1820"/>
              <a:ext cx="1463" cy="83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000000"/>
                  </a:solidFill>
                  <a:latin typeface="Comic Sans MS" panose="030F0902030302020204" pitchFamily="66" charset="0"/>
                </a:rPr>
                <a:t>Data for </a:t>
              </a:r>
              <a:r>
                <a:rPr lang="en-US" altLang="it-IT" sz="1600" b="1">
                  <a:solidFill>
                    <a:srgbClr val="000000"/>
                  </a:solidFill>
                  <a:latin typeface="Comic Sans MS" panose="030F0902030302020204" pitchFamily="66" charset="0"/>
                </a:rPr>
                <a:t>odd-proton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000000"/>
                  </a:solidFill>
                  <a:latin typeface="Comic Sans MS" panose="030F0902030302020204" pitchFamily="66" charset="0"/>
                </a:rPr>
                <a:t>    nuclei: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it-IT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FF0000"/>
                  </a:solidFill>
                  <a:latin typeface="Comic Sans MS" panose="030F0902030302020204" pitchFamily="66" charset="0"/>
                </a:rPr>
                <a:t>(lines are calculated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FF0000"/>
                  </a:solidFill>
                  <a:latin typeface="Comic Sans MS" panose="030F0902030302020204" pitchFamily="66" charset="0"/>
                </a:rPr>
                <a:t>    from the formulae) </a:t>
              </a:r>
            </a:p>
          </p:txBody>
        </p:sp>
        <p:sp>
          <p:nvSpPr>
            <p:cNvPr id="15370" name="Line 10">
              <a:extLst>
                <a:ext uri="{FF2B5EF4-FFF2-40B4-BE49-F238E27FC236}">
                  <a16:creationId xmlns:a16="http://schemas.microsoft.com/office/drawing/2014/main" id="{AD3AF59C-F473-3372-AA8B-2168BEA631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46" y="2387"/>
              <a:ext cx="1134" cy="9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5371" name="Line 11">
              <a:extLst>
                <a:ext uri="{FF2B5EF4-FFF2-40B4-BE49-F238E27FC236}">
                  <a16:creationId xmlns:a16="http://schemas.microsoft.com/office/drawing/2014/main" id="{158556A6-9DA1-D0DC-851E-9881952A86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1" y="2659"/>
              <a:ext cx="975" cy="104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5372" name="Text Box 12">
              <a:extLst>
                <a:ext uri="{FF2B5EF4-FFF2-40B4-BE49-F238E27FC236}">
                  <a16:creationId xmlns:a16="http://schemas.microsoft.com/office/drawing/2014/main" id="{3088E667-A7A4-A2C6-F3C3-4519715940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" y="2939"/>
              <a:ext cx="1298" cy="6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0033CC"/>
                  </a:solidFill>
                  <a:latin typeface="Comic Sans MS" panose="030F0902030302020204" pitchFamily="66" charset="0"/>
                </a:rPr>
                <a:t>Agreement is not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0033CC"/>
                  </a:solidFill>
                  <a:latin typeface="Comic Sans MS" panose="030F0902030302020204" pitchFamily="66" charset="0"/>
                </a:rPr>
                <a:t>terrific, but the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0033CC"/>
                  </a:solidFill>
                  <a:latin typeface="Comic Sans MS" panose="030F0902030302020204" pitchFamily="66" charset="0"/>
                </a:rPr>
                <a:t>values lie within the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>
                  <a:solidFill>
                    <a:srgbClr val="0033CC"/>
                  </a:solidFill>
                  <a:latin typeface="Comic Sans MS" panose="030F0902030302020204" pitchFamily="66" charset="0"/>
                </a:rPr>
                <a:t>two </a:t>
              </a:r>
              <a:r>
                <a:rPr lang="en-US" altLang="it-IT" sz="1600">
                  <a:solidFill>
                    <a:srgbClr val="FF0000"/>
                  </a:solidFill>
                  <a:latin typeface="Comic Sans MS" panose="030F0902030302020204" pitchFamily="66" charset="0"/>
                </a:rPr>
                <a:t>“Schmidt lines”</a:t>
              </a:r>
            </a:p>
          </p:txBody>
        </p:sp>
        <p:sp>
          <p:nvSpPr>
            <p:cNvPr id="15374" name="Line 14">
              <a:extLst>
                <a:ext uri="{FF2B5EF4-FFF2-40B4-BE49-F238E27FC236}">
                  <a16:creationId xmlns:a16="http://schemas.microsoft.com/office/drawing/2014/main" id="{A54D0EC3-EB7A-7CF4-E9CF-0DF0CD9EDD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1" y="4133"/>
              <a:ext cx="127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5375" name="Text Box 15">
              <a:extLst>
                <a:ext uri="{FF2B5EF4-FFF2-40B4-BE49-F238E27FC236}">
                  <a16:creationId xmlns:a16="http://schemas.microsoft.com/office/drawing/2014/main" id="{FFCCF568-D9ED-77BA-0027-81A8BF0A26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82" y="4050"/>
              <a:ext cx="16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 b="1">
                  <a:solidFill>
                    <a:srgbClr val="000000"/>
                  </a:solidFill>
                  <a:latin typeface="Comic Sans MS" panose="030F0902030302020204" pitchFamily="66" charset="0"/>
                </a:rPr>
                <a:t>j</a:t>
              </a:r>
            </a:p>
          </p:txBody>
        </p:sp>
        <p:sp>
          <p:nvSpPr>
            <p:cNvPr id="15376" name="Line 16">
              <a:extLst>
                <a:ext uri="{FF2B5EF4-FFF2-40B4-BE49-F238E27FC236}">
                  <a16:creationId xmlns:a16="http://schemas.microsoft.com/office/drawing/2014/main" id="{CDA34917-C37F-2299-2D82-BCC8F7A61C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18" y="1502"/>
              <a:ext cx="0" cy="6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  <p:sp>
          <p:nvSpPr>
            <p:cNvPr id="15377" name="Text Box 17">
              <a:extLst>
                <a:ext uri="{FF2B5EF4-FFF2-40B4-BE49-F238E27FC236}">
                  <a16:creationId xmlns:a16="http://schemas.microsoft.com/office/drawing/2014/main" id="{11F9431B-1691-BCCF-C685-847FD365ED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4" y="1638"/>
              <a:ext cx="19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 b="1">
                  <a:solidFill>
                    <a:srgbClr val="000000"/>
                  </a:solidFill>
                  <a:latin typeface="Comic Sans MS" panose="030F0902030302020204" pitchFamily="66" charset="0"/>
                  <a:sym typeface="Symbol" pitchFamily="2" charset="2"/>
                </a:rPr>
                <a:t></a:t>
              </a:r>
            </a:p>
          </p:txBody>
        </p:sp>
      </p:grpSp>
      <p:sp>
        <p:nvSpPr>
          <p:cNvPr id="15378" name="Text Box 18">
            <a:extLst>
              <a:ext uri="{FF2B5EF4-FFF2-40B4-BE49-F238E27FC236}">
                <a16:creationId xmlns:a16="http://schemas.microsoft.com/office/drawing/2014/main" id="{70D01C87-FB14-1304-6248-3F87885BBC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0276" y="261938"/>
            <a:ext cx="3714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400">
                <a:solidFill>
                  <a:srgbClr val="FF0000"/>
                </a:solidFill>
                <a:latin typeface="Comic Sans MS" panose="030F0902030302020204" pitchFamily="66" charset="0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755E9A4-E4E8-EAC4-6FCF-969D21136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85" y="1254820"/>
            <a:ext cx="9668601" cy="543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9">
            <a:extLst>
              <a:ext uri="{FF2B5EF4-FFF2-40B4-BE49-F238E27FC236}">
                <a16:creationId xmlns:a16="http://schemas.microsoft.com/office/drawing/2014/main" id="{E3667CA2-C437-19F6-0CF3-50B50839A918}"/>
              </a:ext>
            </a:extLst>
          </p:cNvPr>
          <p:cNvSpPr txBox="1"/>
          <p:nvPr/>
        </p:nvSpPr>
        <p:spPr>
          <a:xfrm>
            <a:off x="0" y="-42154"/>
            <a:ext cx="121920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Electrons in an atom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B754BE1-9C68-177C-4401-6C278DD7DBD4}"/>
              </a:ext>
            </a:extLst>
          </p:cNvPr>
          <p:cNvSpPr txBox="1"/>
          <p:nvPr/>
        </p:nvSpPr>
        <p:spPr>
          <a:xfrm>
            <a:off x="0" y="492832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With the </a:t>
            </a:r>
            <a:r>
              <a:rPr lang="it-IT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development</a:t>
            </a:r>
            <a:r>
              <a:rPr lang="it-IT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of </a:t>
            </a:r>
            <a:r>
              <a:rPr lang="it-IT" b="1" i="0" u="none" strike="noStrike" dirty="0"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quantum </a:t>
            </a:r>
            <a:r>
              <a:rPr lang="it-IT" b="1" i="0" u="none" strike="noStrike" dirty="0" err="1"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mechanics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,</a:t>
            </a:r>
            <a:r>
              <a:rPr lang="it-IT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ctr"/>
            <a:r>
              <a:rPr lang="it-IT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electrons</a:t>
            </a:r>
            <a:r>
              <a:rPr lang="it-IT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orbiting</a:t>
            </a:r>
            <a:r>
              <a:rPr lang="it-IT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 </a:t>
            </a:r>
            <a:r>
              <a:rPr lang="it-IT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nucleus</a:t>
            </a:r>
            <a:r>
              <a:rPr lang="it-IT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are </a:t>
            </a:r>
            <a:r>
              <a:rPr lang="it-IT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explained</a:t>
            </a:r>
            <a:r>
              <a:rPr lang="it-IT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by </a:t>
            </a:r>
            <a:r>
              <a:rPr lang="it-IT" b="1" i="0" u="none" strike="noStrike" dirty="0"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wave–</a:t>
            </a:r>
            <a:r>
              <a:rPr lang="it-IT" b="1" i="0" u="none" strike="noStrike" dirty="0" err="1"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particle</a:t>
            </a:r>
            <a:r>
              <a:rPr lang="it-IT" b="1" i="0" u="none" strike="noStrike" dirty="0"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b="1" i="0" u="none" strike="noStrike" dirty="0" err="1"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duality</a:t>
            </a:r>
            <a:endParaRPr lang="en-GB" b="1" dirty="0">
              <a:solidFill>
                <a:srgbClr val="800080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14F2B1-F99C-8BDC-15C6-A9E55BF0A5F3}"/>
              </a:ext>
            </a:extLst>
          </p:cNvPr>
          <p:cNvSpPr txBox="1"/>
          <p:nvPr/>
        </p:nvSpPr>
        <p:spPr>
          <a:xfrm>
            <a:off x="9848086" y="2195018"/>
            <a:ext cx="227794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i="0" u="none" strike="noStrike" dirty="0"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lang="it-IT" b="1" i="0" u="none" strike="noStrike" dirty="0" err="1"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electrons</a:t>
            </a:r>
            <a:r>
              <a:rPr lang="it-IT" b="1" i="0" u="none" strike="noStrike" dirty="0"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 are </a:t>
            </a:r>
            <a:r>
              <a:rPr lang="it-IT" b="1" i="0" u="none" strike="noStrike" dirty="0" err="1"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never</a:t>
            </a:r>
            <a:r>
              <a:rPr lang="it-IT" b="1" i="0" u="none" strike="noStrike" dirty="0"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 in a single point location </a:t>
            </a:r>
          </a:p>
          <a:p>
            <a:pPr algn="ctr"/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</a:rPr>
              <a:t>T</a:t>
            </a:r>
            <a:r>
              <a:rPr lang="it-IT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he </a:t>
            </a:r>
            <a:r>
              <a:rPr lang="it-IT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probability</a:t>
            </a:r>
            <a:r>
              <a:rPr lang="it-IT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of </a:t>
            </a:r>
            <a:r>
              <a:rPr lang="it-IT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interacting</a:t>
            </a:r>
            <a:r>
              <a:rPr lang="it-IT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with the electron </a:t>
            </a:r>
            <a:r>
              <a:rPr lang="it-IT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at</a:t>
            </a:r>
            <a:r>
              <a:rPr lang="it-IT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 single point can be </a:t>
            </a:r>
            <a:r>
              <a:rPr lang="it-IT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found</a:t>
            </a:r>
            <a:r>
              <a:rPr lang="it-IT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from the </a:t>
            </a:r>
            <a:r>
              <a:rPr lang="it-IT" b="1" i="0" u="none" strike="noStrike" dirty="0" err="1"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electron's</a:t>
            </a:r>
            <a:r>
              <a:rPr lang="it-IT" b="1" i="0" u="none" strike="noStrike" dirty="0"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 wave function</a:t>
            </a:r>
            <a:r>
              <a:rPr lang="it-IT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 </a:t>
            </a:r>
            <a:endParaRPr lang="en-GB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A65DE82-0F58-5E67-7A78-94F51D57EF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155" t="82498" r="1446"/>
          <a:stretch/>
        </p:blipFill>
        <p:spPr>
          <a:xfrm>
            <a:off x="9929294" y="5200159"/>
            <a:ext cx="2196737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5097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>
            <a:extLst>
              <a:ext uri="{FF2B5EF4-FFF2-40B4-BE49-F238E27FC236}">
                <a16:creationId xmlns:a16="http://schemas.microsoft.com/office/drawing/2014/main" id="{2D0B8D61-286D-2414-4BC9-AF5C09E15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51" b="10471"/>
          <a:stretch>
            <a:fillRect/>
          </a:stretch>
        </p:blipFill>
        <p:spPr bwMode="auto">
          <a:xfrm>
            <a:off x="2279650" y="800100"/>
            <a:ext cx="7626350" cy="403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9" name="Text Box 5">
            <a:extLst>
              <a:ext uri="{FF2B5EF4-FFF2-40B4-BE49-F238E27FC236}">
                <a16:creationId xmlns:a16="http://schemas.microsoft.com/office/drawing/2014/main" id="{DD231D9D-CD4A-D7CF-FF5A-3BAE986EFE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726" y="236538"/>
            <a:ext cx="20367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Odd neutron nuclei:</a:t>
            </a:r>
          </a:p>
        </p:txBody>
      </p:sp>
      <p:sp>
        <p:nvSpPr>
          <p:cNvPr id="16390" name="Text Box 6">
            <a:extLst>
              <a:ext uri="{FF2B5EF4-FFF2-40B4-BE49-F238E27FC236}">
                <a16:creationId xmlns:a16="http://schemas.microsoft.com/office/drawing/2014/main" id="{1E43D526-5469-A49F-D130-25C31EF93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776" y="5265738"/>
            <a:ext cx="8494713" cy="10795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What is wrong?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 the single particle model is too simple – nucleons interact with each other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 configurations may be mixed, i.e. linear combinations of different shell model states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  magnetic moments of bound nucleons may not be the same as those of free nucleons...</a:t>
            </a:r>
          </a:p>
        </p:txBody>
      </p:sp>
      <p:sp>
        <p:nvSpPr>
          <p:cNvPr id="16391" name="Rectangle 7">
            <a:extLst>
              <a:ext uri="{FF2B5EF4-FFF2-40B4-BE49-F238E27FC236}">
                <a16:creationId xmlns:a16="http://schemas.microsoft.com/office/drawing/2014/main" id="{2FF247D3-B000-99C5-FF7E-F6E9CD959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3950" y="3860800"/>
            <a:ext cx="431800" cy="50323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16392" name="Line 8">
            <a:extLst>
              <a:ext uri="{FF2B5EF4-FFF2-40B4-BE49-F238E27FC236}">
                <a16:creationId xmlns:a16="http://schemas.microsoft.com/office/drawing/2014/main" id="{00A3F4BE-64E8-C071-08BC-2C17746C3887}"/>
              </a:ext>
            </a:extLst>
          </p:cNvPr>
          <p:cNvSpPr>
            <a:spLocks noChangeShapeType="1"/>
          </p:cNvSpPr>
          <p:nvPr/>
        </p:nvSpPr>
        <p:spPr bwMode="auto">
          <a:xfrm>
            <a:off x="6564314" y="4365625"/>
            <a:ext cx="287337" cy="3952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16393" name="Text Box 9">
            <a:extLst>
              <a:ext uri="{FF2B5EF4-FFF2-40B4-BE49-F238E27FC236}">
                <a16:creationId xmlns:a16="http://schemas.microsoft.com/office/drawing/2014/main" id="{40A2E32D-1978-367D-06C4-A97222D6B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9" y="4760913"/>
            <a:ext cx="2592387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 baseline="30000">
                <a:solidFill>
                  <a:srgbClr val="FF0000"/>
                </a:solidFill>
                <a:latin typeface="Comic Sans MS" panose="030F0902030302020204" pitchFamily="66" charset="0"/>
              </a:rPr>
              <a:t>17</a:t>
            </a:r>
            <a:r>
              <a:rPr lang="en-US" altLang="it-IT" sz="1600">
                <a:solidFill>
                  <a:srgbClr val="FF0000"/>
                </a:solidFill>
                <a:latin typeface="Comic Sans MS" panose="030F0902030302020204" pitchFamily="66" charset="0"/>
              </a:rPr>
              <a:t>O example:  “perfect”</a:t>
            </a:r>
          </a:p>
        </p:txBody>
      </p:sp>
      <p:sp>
        <p:nvSpPr>
          <p:cNvPr id="16394" name="Text Box 10">
            <a:extLst>
              <a:ext uri="{FF2B5EF4-FFF2-40B4-BE49-F238E27FC236}">
                <a16:creationId xmlns:a16="http://schemas.microsoft.com/office/drawing/2014/main" id="{9840BB8B-DE2C-EDCC-D966-D6A1D04A8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0275" y="261938"/>
            <a:ext cx="3429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400">
                <a:solidFill>
                  <a:srgbClr val="FF0000"/>
                </a:solidFill>
                <a:latin typeface="Comic Sans MS" panose="030F0902030302020204" pitchFamily="66" charset="0"/>
              </a:rPr>
              <a:t>11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>
            <a:extLst>
              <a:ext uri="{FF2B5EF4-FFF2-40B4-BE49-F238E27FC236}">
                <a16:creationId xmlns:a16="http://schemas.microsoft.com/office/drawing/2014/main" id="{6DB8B645-E1A2-D0DD-B1F1-E79CAD755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9" b="64264"/>
          <a:stretch>
            <a:fillRect/>
          </a:stretch>
        </p:blipFill>
        <p:spPr bwMode="auto">
          <a:xfrm>
            <a:off x="1847851" y="692150"/>
            <a:ext cx="4075113" cy="226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3" name="Text Box 5">
            <a:extLst>
              <a:ext uri="{FF2B5EF4-FFF2-40B4-BE49-F238E27FC236}">
                <a16:creationId xmlns:a16="http://schemas.microsoft.com/office/drawing/2014/main" id="{55A97116-FF9C-B8EB-5AE5-FE1770156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7214" y="165100"/>
            <a:ext cx="50117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>
                <a:solidFill>
                  <a:srgbClr val="000000"/>
                </a:solidFill>
                <a:latin typeface="Comic Sans MS" panose="030F0902030302020204" pitchFamily="66" charset="0"/>
              </a:rPr>
              <a:t>Title page of a research monograph, Oxford, 1990:</a:t>
            </a:r>
          </a:p>
        </p:txBody>
      </p:sp>
      <p:sp>
        <p:nvSpPr>
          <p:cNvPr id="17415" name="Text Box 7">
            <a:extLst>
              <a:ext uri="{FF2B5EF4-FFF2-40B4-BE49-F238E27FC236}">
                <a16:creationId xmlns:a16="http://schemas.microsoft.com/office/drawing/2014/main" id="{0DF810E7-C681-9935-AA69-114E0C65C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8751" y="2613025"/>
            <a:ext cx="19161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600" u="sng">
                <a:solidFill>
                  <a:srgbClr val="000000"/>
                </a:solidFill>
                <a:latin typeface="Comic Sans MS" panose="030F0902030302020204" pitchFamily="66" charset="0"/>
              </a:rPr>
              <a:t>From the preface:</a:t>
            </a:r>
          </a:p>
        </p:txBody>
      </p:sp>
      <p:grpSp>
        <p:nvGrpSpPr>
          <p:cNvPr id="17417" name="Group 9">
            <a:extLst>
              <a:ext uri="{FF2B5EF4-FFF2-40B4-BE49-F238E27FC236}">
                <a16:creationId xmlns:a16="http://schemas.microsoft.com/office/drawing/2014/main" id="{CB0E7CB9-C64E-0774-EA25-061B86D4F8B7}"/>
              </a:ext>
            </a:extLst>
          </p:cNvPr>
          <p:cNvGrpSpPr>
            <a:grpSpLocks/>
          </p:cNvGrpSpPr>
          <p:nvPr/>
        </p:nvGrpSpPr>
        <p:grpSpPr bwMode="auto">
          <a:xfrm>
            <a:off x="2279650" y="3176588"/>
            <a:ext cx="7367588" cy="3352800"/>
            <a:chOff x="748" y="2140"/>
            <a:chExt cx="4369" cy="1973"/>
          </a:xfrm>
        </p:grpSpPr>
        <p:pic>
          <p:nvPicPr>
            <p:cNvPr id="17414" name="Picture 6">
              <a:extLst>
                <a:ext uri="{FF2B5EF4-FFF2-40B4-BE49-F238E27FC236}">
                  <a16:creationId xmlns:a16="http://schemas.microsoft.com/office/drawing/2014/main" id="{992AA652-80C3-BF2A-8F6C-2F5E95295A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384" b="35529"/>
            <a:stretch>
              <a:fillRect/>
            </a:stretch>
          </p:blipFill>
          <p:spPr bwMode="auto">
            <a:xfrm>
              <a:off x="748" y="2140"/>
              <a:ext cx="4369" cy="19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16" name="Rectangle 8">
              <a:extLst>
                <a:ext uri="{FF2B5EF4-FFF2-40B4-BE49-F238E27FC236}">
                  <a16:creationId xmlns:a16="http://schemas.microsoft.com/office/drawing/2014/main" id="{8C60FCD2-AEE7-44AA-ED43-2B66422F54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6" y="3929"/>
              <a:ext cx="1407" cy="15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rgbClr val="000000"/>
                </a:solidFill>
                <a:latin typeface="Comic Sans MS" panose="030F0902030302020204" pitchFamily="66" charset="0"/>
              </a:endParaRPr>
            </a:p>
          </p:txBody>
        </p:sp>
      </p:grpSp>
      <p:sp>
        <p:nvSpPr>
          <p:cNvPr id="17418" name="Text Box 10">
            <a:extLst>
              <a:ext uri="{FF2B5EF4-FFF2-40B4-BE49-F238E27FC236}">
                <a16:creationId xmlns:a16="http://schemas.microsoft.com/office/drawing/2014/main" id="{68266A0A-793E-185D-A22A-6F189181E8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0276" y="261938"/>
            <a:ext cx="3714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400">
                <a:solidFill>
                  <a:srgbClr val="FF0000"/>
                </a:solidFill>
                <a:latin typeface="Comic Sans MS" panose="030F0902030302020204" pitchFamily="66" charset="0"/>
              </a:rPr>
              <a:t>12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86D7436F-79EF-5CB5-8C2E-E5F9AC735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6"/>
          <a:stretch>
            <a:fillRect/>
          </a:stretch>
        </p:blipFill>
        <p:spPr bwMode="auto">
          <a:xfrm>
            <a:off x="1906205" y="941435"/>
            <a:ext cx="6292086" cy="5785945"/>
          </a:xfrm>
          <a:prstGeom prst="rect">
            <a:avLst/>
          </a:prstGeom>
          <a:noFill/>
          <a:ln w="38100">
            <a:solidFill>
              <a:srgbClr val="CC3300"/>
            </a:solidFill>
            <a:prstDash val="solid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7B6D7DFB-ADEC-AC6A-AC86-54403CF0B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960" y="2281859"/>
            <a:ext cx="3619670" cy="2294281"/>
          </a:xfrm>
          <a:prstGeom prst="rect">
            <a:avLst/>
          </a:prstGeom>
          <a:noFill/>
          <a:ln w="38100">
            <a:solidFill>
              <a:srgbClr val="CC3300"/>
            </a:solidFill>
            <a:prstDash val="solid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A56AC3F9-E93E-1677-5434-69521689B65B}"/>
              </a:ext>
            </a:extLst>
          </p:cNvPr>
          <p:cNvSpPr txBox="1">
            <a:spLocks/>
          </p:cNvSpPr>
          <p:nvPr/>
        </p:nvSpPr>
        <p:spPr>
          <a:xfrm>
            <a:off x="81346" y="26876"/>
            <a:ext cx="12110653" cy="7884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 of the extreme single-particle SHELL MODEL </a:t>
            </a:r>
          </a:p>
          <a:p>
            <a:r>
              <a:rPr 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Predictions of magnetic moments of ODD nuclei</a:t>
            </a:r>
            <a:endParaRPr lang="en-US" sz="2400" b="1" dirty="0">
              <a:solidFill>
                <a:srgbClr val="0432FF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75976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el 1">
            <a:extLst>
              <a:ext uri="{FF2B5EF4-FFF2-40B4-BE49-F238E27FC236}">
                <a16:creationId xmlns:a16="http://schemas.microsoft.com/office/drawing/2014/main" id="{BD2E5CB2-F4C7-CF07-5160-04FC3E19C40F}"/>
              </a:ext>
            </a:extLst>
          </p:cNvPr>
          <p:cNvSpPr txBox="1">
            <a:spLocks/>
          </p:cNvSpPr>
          <p:nvPr/>
        </p:nvSpPr>
        <p:spPr>
          <a:xfrm>
            <a:off x="1417637" y="743409"/>
            <a:ext cx="9144000" cy="5544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rgbClr val="FFC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Magnetic moment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(classical description)</a:t>
            </a:r>
          </a:p>
        </p:txBody>
      </p:sp>
      <p:grpSp>
        <p:nvGrpSpPr>
          <p:cNvPr id="35" name="Group 4">
            <a:extLst>
              <a:ext uri="{FF2B5EF4-FFF2-40B4-BE49-F238E27FC236}">
                <a16:creationId xmlns:a16="http://schemas.microsoft.com/office/drawing/2014/main" id="{4512C571-A950-1D0C-F980-8080C53525CD}"/>
              </a:ext>
            </a:extLst>
          </p:cNvPr>
          <p:cNvGrpSpPr>
            <a:grpSpLocks/>
          </p:cNvGrpSpPr>
          <p:nvPr/>
        </p:nvGrpSpPr>
        <p:grpSpPr bwMode="auto">
          <a:xfrm>
            <a:off x="7366000" y="1690688"/>
            <a:ext cx="2970213" cy="2146300"/>
            <a:chOff x="3642" y="2488"/>
            <a:chExt cx="1871" cy="1352"/>
          </a:xfrm>
        </p:grpSpPr>
        <p:sp>
          <p:nvSpPr>
            <p:cNvPr id="36" name="Oval 5">
              <a:extLst>
                <a:ext uri="{FF2B5EF4-FFF2-40B4-BE49-F238E27FC236}">
                  <a16:creationId xmlns:a16="http://schemas.microsoft.com/office/drawing/2014/main" id="{758AB63F-6271-6928-B323-81B7944C2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" y="3264"/>
              <a:ext cx="1488" cy="336"/>
            </a:xfrm>
            <a:prstGeom prst="ellipse">
              <a:avLst/>
            </a:prstGeom>
            <a:solidFill>
              <a:srgbClr val="FFFF00">
                <a:alpha val="80000"/>
              </a:srgbClr>
            </a:solidFill>
            <a:ln w="28575" algn="ctr">
              <a:solidFill>
                <a:sysClr val="windowText" lastClr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7" name="Line 6">
              <a:extLst>
                <a:ext uri="{FF2B5EF4-FFF2-40B4-BE49-F238E27FC236}">
                  <a16:creationId xmlns:a16="http://schemas.microsoft.com/office/drawing/2014/main" id="{22DF40FB-63CD-4B68-9D17-D29B9BDA32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86" y="2488"/>
              <a:ext cx="0" cy="854"/>
            </a:xfrm>
            <a:prstGeom prst="line">
              <a:avLst/>
            </a:prstGeom>
            <a:noFill/>
            <a:ln w="38100">
              <a:solidFill>
                <a:srgbClr val="CC0099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8" name="Oval 7">
              <a:extLst>
                <a:ext uri="{FF2B5EF4-FFF2-40B4-BE49-F238E27FC236}">
                  <a16:creationId xmlns:a16="http://schemas.microsoft.com/office/drawing/2014/main" id="{CA0CF039-01B2-E9FE-8A76-988FDD8FDC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" y="3329"/>
              <a:ext cx="210" cy="206"/>
            </a:xfrm>
            <a:prstGeom prst="ellipse">
              <a:avLst/>
            </a:prstGeom>
            <a:gradFill rotWithShape="1">
              <a:gsLst>
                <a:gs pos="0">
                  <a:srgbClr val="3399FF"/>
                </a:gs>
                <a:gs pos="100000">
                  <a:srgbClr val="3399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9" name="Freeform 8">
              <a:extLst>
                <a:ext uri="{FF2B5EF4-FFF2-40B4-BE49-F238E27FC236}">
                  <a16:creationId xmlns:a16="http://schemas.microsoft.com/office/drawing/2014/main" id="{A4DCBD79-8FEB-9905-B704-0D39D63C4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4" y="3423"/>
              <a:ext cx="211" cy="113"/>
            </a:xfrm>
            <a:custGeom>
              <a:avLst/>
              <a:gdLst>
                <a:gd name="T0" fmla="*/ 0 w 211"/>
                <a:gd name="T1" fmla="*/ 3 h 113"/>
                <a:gd name="T2" fmla="*/ 13 w 211"/>
                <a:gd name="T3" fmla="*/ 23 h 113"/>
                <a:gd name="T4" fmla="*/ 42 w 211"/>
                <a:gd name="T5" fmla="*/ 33 h 113"/>
                <a:gd name="T6" fmla="*/ 76 w 211"/>
                <a:gd name="T7" fmla="*/ 39 h 113"/>
                <a:gd name="T8" fmla="*/ 114 w 211"/>
                <a:gd name="T9" fmla="*/ 42 h 113"/>
                <a:gd name="T10" fmla="*/ 150 w 211"/>
                <a:gd name="T11" fmla="*/ 39 h 113"/>
                <a:gd name="T12" fmla="*/ 184 w 211"/>
                <a:gd name="T13" fmla="*/ 30 h 113"/>
                <a:gd name="T14" fmla="*/ 204 w 211"/>
                <a:gd name="T15" fmla="*/ 18 h 113"/>
                <a:gd name="T16" fmla="*/ 211 w 211"/>
                <a:gd name="T17" fmla="*/ 0 h 113"/>
                <a:gd name="T18" fmla="*/ 211 w 211"/>
                <a:gd name="T19" fmla="*/ 35 h 113"/>
                <a:gd name="T20" fmla="*/ 198 w 211"/>
                <a:gd name="T21" fmla="*/ 62 h 113"/>
                <a:gd name="T22" fmla="*/ 174 w 211"/>
                <a:gd name="T23" fmla="*/ 90 h 113"/>
                <a:gd name="T24" fmla="*/ 139 w 211"/>
                <a:gd name="T25" fmla="*/ 110 h 113"/>
                <a:gd name="T26" fmla="*/ 103 w 211"/>
                <a:gd name="T27" fmla="*/ 113 h 113"/>
                <a:gd name="T28" fmla="*/ 75 w 211"/>
                <a:gd name="T29" fmla="*/ 110 h 113"/>
                <a:gd name="T30" fmla="*/ 49 w 211"/>
                <a:gd name="T31" fmla="*/ 98 h 113"/>
                <a:gd name="T32" fmla="*/ 24 w 211"/>
                <a:gd name="T33" fmla="*/ 80 h 113"/>
                <a:gd name="T34" fmla="*/ 7 w 211"/>
                <a:gd name="T35" fmla="*/ 48 h 113"/>
                <a:gd name="T36" fmla="*/ 1 w 211"/>
                <a:gd name="T37" fmla="*/ 24 h 113"/>
                <a:gd name="T38" fmla="*/ 0 w 211"/>
                <a:gd name="T39" fmla="*/ 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1" h="113">
                  <a:moveTo>
                    <a:pt x="0" y="3"/>
                  </a:moveTo>
                  <a:lnTo>
                    <a:pt x="13" y="23"/>
                  </a:lnTo>
                  <a:cubicBezTo>
                    <a:pt x="20" y="28"/>
                    <a:pt x="32" y="30"/>
                    <a:pt x="42" y="33"/>
                  </a:cubicBezTo>
                  <a:cubicBezTo>
                    <a:pt x="52" y="36"/>
                    <a:pt x="64" y="37"/>
                    <a:pt x="76" y="39"/>
                  </a:cubicBezTo>
                  <a:cubicBezTo>
                    <a:pt x="88" y="41"/>
                    <a:pt x="102" y="42"/>
                    <a:pt x="114" y="42"/>
                  </a:cubicBezTo>
                  <a:cubicBezTo>
                    <a:pt x="126" y="42"/>
                    <a:pt x="138" y="41"/>
                    <a:pt x="150" y="39"/>
                  </a:cubicBezTo>
                  <a:cubicBezTo>
                    <a:pt x="162" y="37"/>
                    <a:pt x="175" y="34"/>
                    <a:pt x="184" y="30"/>
                  </a:cubicBezTo>
                  <a:cubicBezTo>
                    <a:pt x="193" y="26"/>
                    <a:pt x="200" y="23"/>
                    <a:pt x="204" y="18"/>
                  </a:cubicBezTo>
                  <a:lnTo>
                    <a:pt x="211" y="0"/>
                  </a:lnTo>
                  <a:lnTo>
                    <a:pt x="211" y="35"/>
                  </a:lnTo>
                  <a:lnTo>
                    <a:pt x="198" y="62"/>
                  </a:lnTo>
                  <a:lnTo>
                    <a:pt x="174" y="90"/>
                  </a:lnTo>
                  <a:lnTo>
                    <a:pt x="139" y="110"/>
                  </a:lnTo>
                  <a:lnTo>
                    <a:pt x="103" y="113"/>
                  </a:lnTo>
                  <a:lnTo>
                    <a:pt x="75" y="110"/>
                  </a:lnTo>
                  <a:lnTo>
                    <a:pt x="49" y="98"/>
                  </a:lnTo>
                  <a:lnTo>
                    <a:pt x="24" y="80"/>
                  </a:lnTo>
                  <a:lnTo>
                    <a:pt x="7" y="48"/>
                  </a:lnTo>
                  <a:lnTo>
                    <a:pt x="1" y="24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00">
                <a:alpha val="8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0" name="Line 9">
              <a:extLst>
                <a:ext uri="{FF2B5EF4-FFF2-40B4-BE49-F238E27FC236}">
                  <a16:creationId xmlns:a16="http://schemas.microsoft.com/office/drawing/2014/main" id="{714CBA48-BB06-B054-A035-0E0B1EFCB2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34" y="3549"/>
              <a:ext cx="72" cy="1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1" name="Text Box 10">
              <a:extLst>
                <a:ext uri="{FF2B5EF4-FFF2-40B4-BE49-F238E27FC236}">
                  <a16:creationId xmlns:a16="http://schemas.microsoft.com/office/drawing/2014/main" id="{DBD58BCF-4FC2-0CB6-8B6E-BE53958A2F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44" y="35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24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</a:rPr>
                <a:t>e</a:t>
              </a:r>
              <a:r>
                <a:rPr kumimoji="0" lang="de-DE" altLang="de-DE" sz="2400" b="0" i="0" u="none" strike="noStrike" kern="0" cap="none" spc="0" normalizeH="0" baseline="30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sym typeface="Symbol" pitchFamily="18" charset="2"/>
                </a:rPr>
                <a:t></a:t>
              </a:r>
              <a:endParaRPr kumimoji="0" lang="de-DE" altLang="de-DE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2" name="Line 11">
              <a:extLst>
                <a:ext uri="{FF2B5EF4-FFF2-40B4-BE49-F238E27FC236}">
                  <a16:creationId xmlns:a16="http://schemas.microsoft.com/office/drawing/2014/main" id="{C4EF7684-AFDD-6C10-F346-3DD6B7CA83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74" y="3446"/>
              <a:ext cx="259" cy="10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3" name="Oval 12">
              <a:extLst>
                <a:ext uri="{FF2B5EF4-FFF2-40B4-BE49-F238E27FC236}">
                  <a16:creationId xmlns:a16="http://schemas.microsoft.com/office/drawing/2014/main" id="{03E055F0-EF4F-59F1-2FF7-79D9445FCC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6" y="3527"/>
              <a:ext cx="96" cy="96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0000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4" name="Arc 14">
              <a:extLst>
                <a:ext uri="{FF2B5EF4-FFF2-40B4-BE49-F238E27FC236}">
                  <a16:creationId xmlns:a16="http://schemas.microsoft.com/office/drawing/2014/main" id="{F7AFE3BF-58A6-B786-E9CD-E65E8EACA70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676" y="3241"/>
              <a:ext cx="837" cy="333"/>
            </a:xfrm>
            <a:custGeom>
              <a:avLst/>
              <a:gdLst>
                <a:gd name="G0" fmla="+- 0 0 0"/>
                <a:gd name="G1" fmla="+- 14258 0 0"/>
                <a:gd name="G2" fmla="+- 21600 0 0"/>
                <a:gd name="T0" fmla="*/ 16226 w 21600"/>
                <a:gd name="T1" fmla="*/ 0 h 33214"/>
                <a:gd name="T2" fmla="*/ 10354 w 21600"/>
                <a:gd name="T3" fmla="*/ 33214 h 33214"/>
                <a:gd name="T4" fmla="*/ 0 w 21600"/>
                <a:gd name="T5" fmla="*/ 14258 h 33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3214" fill="none" extrusionOk="0">
                  <a:moveTo>
                    <a:pt x="16225" y="0"/>
                  </a:moveTo>
                  <a:cubicBezTo>
                    <a:pt x="19689" y="3942"/>
                    <a:pt x="21600" y="9010"/>
                    <a:pt x="21600" y="14258"/>
                  </a:cubicBezTo>
                  <a:cubicBezTo>
                    <a:pt x="21600" y="22157"/>
                    <a:pt x="17287" y="29427"/>
                    <a:pt x="10354" y="33214"/>
                  </a:cubicBezTo>
                </a:path>
                <a:path w="21600" h="33214" stroke="0" extrusionOk="0">
                  <a:moveTo>
                    <a:pt x="16225" y="0"/>
                  </a:moveTo>
                  <a:cubicBezTo>
                    <a:pt x="19689" y="3942"/>
                    <a:pt x="21600" y="9010"/>
                    <a:pt x="21600" y="14258"/>
                  </a:cubicBezTo>
                  <a:cubicBezTo>
                    <a:pt x="21600" y="22157"/>
                    <a:pt x="17287" y="29427"/>
                    <a:pt x="10354" y="33214"/>
                  </a:cubicBezTo>
                  <a:lnTo>
                    <a:pt x="0" y="14258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5" name="Text Box 15">
              <a:extLst>
                <a:ext uri="{FF2B5EF4-FFF2-40B4-BE49-F238E27FC236}">
                  <a16:creationId xmlns:a16="http://schemas.microsoft.com/office/drawing/2014/main" id="{20AE9C90-05BC-E59E-88D7-BCA06D6B07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8" y="3024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24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</a:rPr>
                <a:t>I</a:t>
              </a:r>
              <a:endParaRPr kumimoji="0" lang="en-US" altLang="de-DE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46" name="Text Box 16">
              <a:extLst>
                <a:ext uri="{FF2B5EF4-FFF2-40B4-BE49-F238E27FC236}">
                  <a16:creationId xmlns:a16="http://schemas.microsoft.com/office/drawing/2014/main" id="{1025EC4C-24C1-49E2-749B-10DE084B3E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2" y="2976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2400" b="0" i="0" u="none" strike="noStrike" kern="0" cap="none" spc="0" normalizeH="0" baseline="0" noProof="0">
                  <a:ln>
                    <a:noFill/>
                  </a:ln>
                  <a:solidFill>
                    <a:srgbClr val="4C2600"/>
                  </a:solidFill>
                  <a:effectLst/>
                  <a:uLnTx/>
                  <a:uFillTx/>
                  <a:latin typeface="Times New Roman" pitchFamily="18" charset="0"/>
                </a:rPr>
                <a:t>A</a:t>
              </a:r>
              <a:endParaRPr kumimoji="0" lang="en-US" altLang="de-DE" sz="2400" b="0" i="0" u="none" strike="noStrike" kern="0" cap="none" spc="0" normalizeH="0" baseline="0" noProof="0">
                <a:ln>
                  <a:noFill/>
                </a:ln>
                <a:solidFill>
                  <a:srgbClr val="4C26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47" name="Line 17">
              <a:extLst>
                <a:ext uri="{FF2B5EF4-FFF2-40B4-BE49-F238E27FC236}">
                  <a16:creationId xmlns:a16="http://schemas.microsoft.com/office/drawing/2014/main" id="{832B9150-239D-225B-14E0-1663F511CA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1" y="3209"/>
              <a:ext cx="320" cy="247"/>
            </a:xfrm>
            <a:prstGeom prst="line">
              <a:avLst/>
            </a:prstGeom>
            <a:noFill/>
            <a:ln w="28575">
              <a:solidFill>
                <a:srgbClr val="4C26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8" name="Line 19">
              <a:extLst>
                <a:ext uri="{FF2B5EF4-FFF2-40B4-BE49-F238E27FC236}">
                  <a16:creationId xmlns:a16="http://schemas.microsoft.com/office/drawing/2014/main" id="{F3074197-9BF5-38F1-8CFC-769DAED0BB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68" y="2928"/>
              <a:ext cx="0" cy="48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45791" dir="337859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 Box 27">
                <a:extLst>
                  <a:ext uri="{FF2B5EF4-FFF2-40B4-BE49-F238E27FC236}">
                    <a16:creationId xmlns:a16="http://schemas.microsoft.com/office/drawing/2014/main" id="{FC8BD0CC-2C25-103B-1D41-9C074D8A457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2545" y="1947682"/>
                <a:ext cx="5867400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2857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45791" dir="3378596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de-DE" altLang="de-DE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de-DE" altLang="de-DE" baseline="30000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itchFamily="18" charset="2"/>
                  </a:rPr>
                  <a:t></a:t>
                </a:r>
                <a:r>
                  <a:rPr lang="de-DE" altLang="de-DE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itchFamily="18" charset="2"/>
                  </a:rPr>
                  <a:t>-</a:t>
                </a:r>
                <a:r>
                  <a:rPr lang="en-US" altLang="de-DE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itchFamily="18" charset="2"/>
                  </a:rPr>
                  <a:t>movement</a:t>
                </a:r>
                <a:r>
                  <a:rPr lang="de-DE" altLang="de-DE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itchFamily="18" charset="2"/>
                  </a:rPr>
                  <a:t>    </a:t>
                </a:r>
                <a:r>
                  <a:rPr lang="en-US" altLang="de-DE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itchFamily="18" charset="2"/>
                  </a:rPr>
                  <a:t>magnetic moment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sz="16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16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de-DE" sz="16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e>
                    </m:acc>
                  </m:oMath>
                </a14:m>
                <a:endParaRPr lang="en-US" altLang="de-DE" sz="1600" dirty="0">
                  <a:solidFill>
                    <a:srgbClr val="0000CC"/>
                  </a:solidFill>
                  <a:latin typeface="Times New Roman" pitchFamily="18" charset="0"/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49" name="Text Box 27">
                <a:extLst>
                  <a:ext uri="{FF2B5EF4-FFF2-40B4-BE49-F238E27FC236}">
                    <a16:creationId xmlns:a16="http://schemas.microsoft.com/office/drawing/2014/main" id="{FC8BD0CC-2C25-103B-1D41-9C074D8A45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2545" y="1947682"/>
                <a:ext cx="5867400" cy="369332"/>
              </a:xfrm>
              <a:prstGeom prst="rect">
                <a:avLst/>
              </a:prstGeom>
              <a:blipFill>
                <a:blip r:embed="rId2"/>
                <a:stretch>
                  <a:fillRect l="-864" t="-6667" b="-266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45791" dir="3378596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AutoShape 30">
            <a:extLst>
              <a:ext uri="{FF2B5EF4-FFF2-40B4-BE49-F238E27FC236}">
                <a16:creationId xmlns:a16="http://schemas.microsoft.com/office/drawing/2014/main" id="{DFED5AF4-83D8-4D79-0E6E-BCE5D647B486}"/>
              </a:ext>
            </a:extLst>
          </p:cNvPr>
          <p:cNvSpPr>
            <a:spLocks/>
          </p:cNvSpPr>
          <p:nvPr/>
        </p:nvSpPr>
        <p:spPr bwMode="auto">
          <a:xfrm>
            <a:off x="4185816" y="2543076"/>
            <a:ext cx="152400" cy="1066800"/>
          </a:xfrm>
          <a:prstGeom prst="rightBrace">
            <a:avLst>
              <a:gd name="adj1" fmla="val 58333"/>
              <a:gd name="adj2" fmla="val 50000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de-DE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Rectangle 33">
            <a:extLst>
              <a:ext uri="{FF2B5EF4-FFF2-40B4-BE49-F238E27FC236}">
                <a16:creationId xmlns:a16="http://schemas.microsoft.com/office/drawing/2014/main" id="{DEA6349A-B944-0A73-666E-AE55E70F32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4206" y="3875087"/>
            <a:ext cx="2008972" cy="540000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dist="45791" dir="3378596" algn="ctr" rotWithShape="0">
              <a:srgbClr val="EEECE1"/>
            </a:outer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2" name="Text Box 35">
            <a:extLst>
              <a:ext uri="{FF2B5EF4-FFF2-40B4-BE49-F238E27FC236}">
                <a16:creationId xmlns:a16="http://schemas.microsoft.com/office/drawing/2014/main" id="{20A2312C-69E0-53A8-D554-06061A025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377" y="3908634"/>
            <a:ext cx="25777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de-DE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angular momentum</a:t>
            </a:r>
            <a:r>
              <a:rPr lang="de-DE" altLang="de-DE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de-DE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 Box 36">
            <a:extLst>
              <a:ext uri="{FF2B5EF4-FFF2-40B4-BE49-F238E27FC236}">
                <a16:creationId xmlns:a16="http://schemas.microsoft.com/office/drawing/2014/main" id="{FB8F4647-04B3-94D6-BBB1-85A21D67C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377" y="4692938"/>
            <a:ext cx="103544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Quantum </a:t>
            </a:r>
            <a:r>
              <a:rPr lang="en-US" altLang="de-DE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mechanical description</a:t>
            </a:r>
            <a:r>
              <a:rPr lang="de-DE" altLang="de-DE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angular momentum will be quantized</a:t>
            </a:r>
            <a:r>
              <a:rPr lang="de-DE" alt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units of  </a:t>
            </a:r>
            <a:r>
              <a:rPr lang="de-DE" altLang="de-DE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ħ</a:t>
            </a:r>
            <a:r>
              <a:rPr lang="de-DE" alt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altLang="de-DE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</p:txBody>
      </p:sp>
      <p:sp>
        <p:nvSpPr>
          <p:cNvPr id="54" name="Textfeld 31">
            <a:extLst>
              <a:ext uri="{FF2B5EF4-FFF2-40B4-BE49-F238E27FC236}">
                <a16:creationId xmlns:a16="http://schemas.microsoft.com/office/drawing/2014/main" id="{C5D4769C-6D15-356D-9D6D-C1354B489479}"/>
              </a:ext>
            </a:extLst>
          </p:cNvPr>
          <p:cNvSpPr txBox="1"/>
          <p:nvPr/>
        </p:nvSpPr>
        <p:spPr>
          <a:xfrm>
            <a:off x="8025791" y="5641560"/>
            <a:ext cx="4571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de-DE" dirty="0">
              <a:solidFill>
                <a:prstClr val="black"/>
              </a:solidFill>
              <a:latin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feld 33">
                <a:extLst>
                  <a:ext uri="{FF2B5EF4-FFF2-40B4-BE49-F238E27FC236}">
                    <a16:creationId xmlns:a16="http://schemas.microsoft.com/office/drawing/2014/main" id="{C33ECC8C-37E1-0740-2058-FBC982AB15B9}"/>
                  </a:ext>
                </a:extLst>
              </p:cNvPr>
              <p:cNvSpPr txBox="1"/>
              <p:nvPr/>
            </p:nvSpPr>
            <p:spPr>
              <a:xfrm>
                <a:off x="1757978" y="2370455"/>
                <a:ext cx="1321772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e>
                      </m:acc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55" name="Textfeld 33">
                <a:extLst>
                  <a:ext uri="{FF2B5EF4-FFF2-40B4-BE49-F238E27FC236}">
                    <a16:creationId xmlns:a16="http://schemas.microsoft.com/office/drawing/2014/main" id="{C33ECC8C-37E1-0740-2058-FBC982AB1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7978" y="2370455"/>
                <a:ext cx="1321772" cy="518604"/>
              </a:xfrm>
              <a:prstGeom prst="rect">
                <a:avLst/>
              </a:prstGeom>
              <a:blipFill>
                <a:blip r:embed="rId3"/>
                <a:stretch>
                  <a:fillRect l="-3810" t="-2381" r="-1905" b="-95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feld 35">
                <a:extLst>
                  <a:ext uri="{FF2B5EF4-FFF2-40B4-BE49-F238E27FC236}">
                    <a16:creationId xmlns:a16="http://schemas.microsoft.com/office/drawing/2014/main" id="{82F84B6C-9061-1331-DE37-B8F52DB6DD7D}"/>
                  </a:ext>
                </a:extLst>
              </p:cNvPr>
              <p:cNvSpPr txBox="1"/>
              <p:nvPr/>
            </p:nvSpPr>
            <p:spPr>
              <a:xfrm>
                <a:off x="1887682" y="2815607"/>
                <a:ext cx="2174057" cy="4748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56" name="Textfeld 35">
                <a:extLst>
                  <a:ext uri="{FF2B5EF4-FFF2-40B4-BE49-F238E27FC236}">
                    <a16:creationId xmlns:a16="http://schemas.microsoft.com/office/drawing/2014/main" id="{82F84B6C-9061-1331-DE37-B8F52DB6DD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682" y="2815607"/>
                <a:ext cx="2174057" cy="474874"/>
              </a:xfrm>
              <a:prstGeom prst="rect">
                <a:avLst/>
              </a:prstGeom>
              <a:blipFill>
                <a:blip r:embed="rId4"/>
                <a:stretch>
                  <a:fillRect l="-1744" r="-1744" b="-128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feld 36">
                <a:extLst>
                  <a:ext uri="{FF2B5EF4-FFF2-40B4-BE49-F238E27FC236}">
                    <a16:creationId xmlns:a16="http://schemas.microsoft.com/office/drawing/2014/main" id="{3A61FE8D-4314-2DC7-48A3-FA49F163F101}"/>
                  </a:ext>
                </a:extLst>
              </p:cNvPr>
              <p:cNvSpPr txBox="1"/>
              <p:nvPr/>
            </p:nvSpPr>
            <p:spPr>
              <a:xfrm>
                <a:off x="1849222" y="3328409"/>
                <a:ext cx="103951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57" name="Textfeld 36">
                <a:extLst>
                  <a:ext uri="{FF2B5EF4-FFF2-40B4-BE49-F238E27FC236}">
                    <a16:creationId xmlns:a16="http://schemas.microsoft.com/office/drawing/2014/main" id="{3A61FE8D-4314-2DC7-48A3-FA49F163F1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9222" y="3328409"/>
                <a:ext cx="1039515" cy="276999"/>
              </a:xfrm>
              <a:prstGeom prst="rect">
                <a:avLst/>
              </a:prstGeom>
              <a:blipFill>
                <a:blip r:embed="rId5"/>
                <a:stretch>
                  <a:fillRect l="-4819" t="-4545" r="-1205" b="-9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feld 37">
                <a:extLst>
                  <a:ext uri="{FF2B5EF4-FFF2-40B4-BE49-F238E27FC236}">
                    <a16:creationId xmlns:a16="http://schemas.microsoft.com/office/drawing/2014/main" id="{C6829E96-1EB3-4117-768C-09109F872CDD}"/>
                  </a:ext>
                </a:extLst>
              </p:cNvPr>
              <p:cNvSpPr txBox="1"/>
              <p:nvPr/>
            </p:nvSpPr>
            <p:spPr>
              <a:xfrm>
                <a:off x="4459843" y="2743905"/>
                <a:ext cx="2520113" cy="5464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   </m:t>
                      </m:r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e>
                      </m:acc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</m:acc>
                        </m:num>
                        <m:den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58" name="Textfeld 37">
                <a:extLst>
                  <a:ext uri="{FF2B5EF4-FFF2-40B4-BE49-F238E27FC236}">
                    <a16:creationId xmlns:a16="http://schemas.microsoft.com/office/drawing/2014/main" id="{C6829E96-1EB3-4117-768C-09109F872C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9843" y="2743905"/>
                <a:ext cx="2520113" cy="546496"/>
              </a:xfrm>
              <a:prstGeom prst="rect">
                <a:avLst/>
              </a:prstGeom>
              <a:blipFill>
                <a:blip r:embed="rId6"/>
                <a:stretch>
                  <a:fillRect l="-1508" r="-1005" b="-113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feld 38">
                <a:extLst>
                  <a:ext uri="{FF2B5EF4-FFF2-40B4-BE49-F238E27FC236}">
                    <a16:creationId xmlns:a16="http://schemas.microsoft.com/office/drawing/2014/main" id="{405C2768-C462-A94D-A0DE-598F7051B44F}"/>
                  </a:ext>
                </a:extLst>
              </p:cNvPr>
              <p:cNvSpPr txBox="1"/>
              <p:nvPr/>
            </p:nvSpPr>
            <p:spPr>
              <a:xfrm>
                <a:off x="3077064" y="3855244"/>
                <a:ext cx="5071068" cy="5196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</m:acc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   </m:t>
                      </m:r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e>
                      </m:acc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num>
                        <m:den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</m:acc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59" name="Textfeld 38">
                <a:extLst>
                  <a:ext uri="{FF2B5EF4-FFF2-40B4-BE49-F238E27FC236}">
                    <a16:creationId xmlns:a16="http://schemas.microsoft.com/office/drawing/2014/main" id="{405C2768-C462-A94D-A0DE-598F7051B4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7064" y="3855244"/>
                <a:ext cx="5071068" cy="519694"/>
              </a:xfrm>
              <a:prstGeom prst="rect">
                <a:avLst/>
              </a:prstGeom>
              <a:blipFill>
                <a:blip r:embed="rId7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feld 40">
                <a:extLst>
                  <a:ext uri="{FF2B5EF4-FFF2-40B4-BE49-F238E27FC236}">
                    <a16:creationId xmlns:a16="http://schemas.microsoft.com/office/drawing/2014/main" id="{9CDA7AD6-FB93-6696-EB53-2FF8AC0E5A38}"/>
                  </a:ext>
                </a:extLst>
              </p:cNvPr>
              <p:cNvSpPr txBox="1"/>
              <p:nvPr/>
            </p:nvSpPr>
            <p:spPr>
              <a:xfrm>
                <a:off x="8233127" y="2199060"/>
                <a:ext cx="25051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</m:oMath>
                  </m:oMathPara>
                </a14:m>
                <a:endParaRPr lang="de-DE" sz="24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60" name="Textfeld 40">
                <a:extLst>
                  <a:ext uri="{FF2B5EF4-FFF2-40B4-BE49-F238E27FC236}">
                    <a16:creationId xmlns:a16="http://schemas.microsoft.com/office/drawing/2014/main" id="{9CDA7AD6-FB93-6696-EB53-2FF8AC0E5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3127" y="2199060"/>
                <a:ext cx="250517" cy="369332"/>
              </a:xfrm>
              <a:prstGeom prst="rect">
                <a:avLst/>
              </a:prstGeom>
              <a:blipFill>
                <a:blip r:embed="rId8"/>
                <a:stretch>
                  <a:fillRect l="-14286" r="-95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hteck 42">
                <a:extLst>
                  <a:ext uri="{FF2B5EF4-FFF2-40B4-BE49-F238E27FC236}">
                    <a16:creationId xmlns:a16="http://schemas.microsoft.com/office/drawing/2014/main" id="{661EE047-6F7B-1052-FCB5-8884412CBA26}"/>
                  </a:ext>
                </a:extLst>
              </p:cNvPr>
              <p:cNvSpPr/>
              <p:nvPr/>
            </p:nvSpPr>
            <p:spPr>
              <a:xfrm>
                <a:off x="9018736" y="1406972"/>
                <a:ext cx="423385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sz="2400" i="1">
                              <a:solidFill>
                                <a:srgbClr val="CC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sz="2400" i="1">
                              <a:solidFill>
                                <a:srgbClr val="CC0066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</m:acc>
                    </m:oMath>
                  </m:oMathPara>
                </a14:m>
                <a:endParaRPr lang="de-DE" sz="24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61" name="Rechteck 42">
                <a:extLst>
                  <a:ext uri="{FF2B5EF4-FFF2-40B4-BE49-F238E27FC236}">
                    <a16:creationId xmlns:a16="http://schemas.microsoft.com/office/drawing/2014/main" id="{661EE047-6F7B-1052-FCB5-8884412CBA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8736" y="1406972"/>
                <a:ext cx="423385" cy="50642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feld 43">
                <a:extLst>
                  <a:ext uri="{FF2B5EF4-FFF2-40B4-BE49-F238E27FC236}">
                    <a16:creationId xmlns:a16="http://schemas.microsoft.com/office/drawing/2014/main" id="{E7A3C4DC-6D8D-13F7-5886-1C37C6FFBF41}"/>
                  </a:ext>
                </a:extLst>
              </p:cNvPr>
              <p:cNvSpPr txBox="1"/>
              <p:nvPr/>
            </p:nvSpPr>
            <p:spPr>
              <a:xfrm>
                <a:off x="9373264" y="2919140"/>
                <a:ext cx="22153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de-DE" sz="24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62" name="Textfeld 43">
                <a:extLst>
                  <a:ext uri="{FF2B5EF4-FFF2-40B4-BE49-F238E27FC236}">
                    <a16:creationId xmlns:a16="http://schemas.microsoft.com/office/drawing/2014/main" id="{E7A3C4DC-6D8D-13F7-5886-1C37C6FFB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3264" y="2919140"/>
                <a:ext cx="221536" cy="369332"/>
              </a:xfrm>
              <a:prstGeom prst="rect">
                <a:avLst/>
              </a:prstGeom>
              <a:blipFill>
                <a:blip r:embed="rId10"/>
                <a:stretch>
                  <a:fillRect l="-38889" t="-36667" r="-11111"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feld 44">
                <a:extLst>
                  <a:ext uri="{FF2B5EF4-FFF2-40B4-BE49-F238E27FC236}">
                    <a16:creationId xmlns:a16="http://schemas.microsoft.com/office/drawing/2014/main" id="{FED2B55F-B3F4-F211-2761-A0A3E1C8F933}"/>
                  </a:ext>
                </a:extLst>
              </p:cNvPr>
              <p:cNvSpPr txBox="1"/>
              <p:nvPr/>
            </p:nvSpPr>
            <p:spPr>
              <a:xfrm>
                <a:off x="3258095" y="5286668"/>
                <a:ext cx="4037580" cy="5712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∙ℏ</m:t>
                          </m:r>
                        </m:num>
                        <m:den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=5.788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−11</m:t>
                          </m:r>
                        </m:sup>
                      </m:sSup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</m:t>
                      </m:r>
                      <m:f>
                        <m:fPr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𝑀𝑒𝑉</m:t>
                          </m:r>
                        </m:num>
                        <m:den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𝑇𝑒𝑠𝑙𝑎</m:t>
                          </m:r>
                        </m:den>
                      </m:f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63" name="Textfeld 44">
                <a:extLst>
                  <a:ext uri="{FF2B5EF4-FFF2-40B4-BE49-F238E27FC236}">
                    <a16:creationId xmlns:a16="http://schemas.microsoft.com/office/drawing/2014/main" id="{FED2B55F-B3F4-F211-2761-A0A3E1C8F9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8095" y="5286668"/>
                <a:ext cx="4037580" cy="571247"/>
              </a:xfrm>
              <a:prstGeom prst="rect">
                <a:avLst/>
              </a:prstGeom>
              <a:blipFill>
                <a:blip r:embed="rId11"/>
                <a:stretch>
                  <a:fillRect t="-2174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feld 45">
                <a:extLst>
                  <a:ext uri="{FF2B5EF4-FFF2-40B4-BE49-F238E27FC236}">
                    <a16:creationId xmlns:a16="http://schemas.microsoft.com/office/drawing/2014/main" id="{9C3270E2-D534-3E3E-EC3D-01827126F942}"/>
                  </a:ext>
                </a:extLst>
              </p:cNvPr>
              <p:cNvSpPr txBox="1"/>
              <p:nvPr/>
            </p:nvSpPr>
            <p:spPr>
              <a:xfrm>
                <a:off x="3258095" y="5975127"/>
                <a:ext cx="4028539" cy="5712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∙ℏ</m:t>
                          </m:r>
                        </m:num>
                        <m:den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=3.152</m:t>
                      </m:r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−14</m:t>
                          </m:r>
                        </m:sup>
                      </m:sSup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</m:t>
                      </m:r>
                      <m:f>
                        <m:fPr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𝑀𝑒𝑉</m:t>
                          </m:r>
                        </m:num>
                        <m:den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𝑇𝑒𝑠𝑙𝑎</m:t>
                          </m:r>
                        </m:den>
                      </m:f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64" name="Textfeld 45">
                <a:extLst>
                  <a:ext uri="{FF2B5EF4-FFF2-40B4-BE49-F238E27FC236}">
                    <a16:creationId xmlns:a16="http://schemas.microsoft.com/office/drawing/2014/main" id="{9C3270E2-D534-3E3E-EC3D-01827126F9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8095" y="5975127"/>
                <a:ext cx="4028539" cy="571247"/>
              </a:xfrm>
              <a:prstGeom prst="rect">
                <a:avLst/>
              </a:prstGeom>
              <a:blipFill>
                <a:blip r:embed="rId12"/>
                <a:stretch>
                  <a:fillRect l="-314" t="-2174" r="-314" b="-86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Titel 1">
            <a:extLst>
              <a:ext uri="{FF2B5EF4-FFF2-40B4-BE49-F238E27FC236}">
                <a16:creationId xmlns:a16="http://schemas.microsoft.com/office/drawing/2014/main" id="{0BAF5F96-8A71-560A-8488-28CB97E65B94}"/>
              </a:ext>
            </a:extLst>
          </p:cNvPr>
          <p:cNvSpPr txBox="1">
            <a:spLocks/>
          </p:cNvSpPr>
          <p:nvPr/>
        </p:nvSpPr>
        <p:spPr>
          <a:xfrm>
            <a:off x="0" y="8729"/>
            <a:ext cx="12192000" cy="5544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rgbClr val="FFC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REMINDER</a:t>
            </a:r>
            <a:endParaRPr kumimoji="0" lang="en-US" b="0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5348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ttangolo 34">
            <a:extLst>
              <a:ext uri="{FF2B5EF4-FFF2-40B4-BE49-F238E27FC236}">
                <a16:creationId xmlns:a16="http://schemas.microsoft.com/office/drawing/2014/main" id="{ED3C1CF9-059D-6BFF-891A-82D810CC37F3}"/>
              </a:ext>
            </a:extLst>
          </p:cNvPr>
          <p:cNvSpPr/>
          <p:nvPr/>
        </p:nvSpPr>
        <p:spPr>
          <a:xfrm>
            <a:off x="2972127" y="5492659"/>
            <a:ext cx="9149717" cy="1187804"/>
          </a:xfrm>
          <a:prstGeom prst="rect">
            <a:avLst/>
          </a:prstGeom>
          <a:solidFill>
            <a:schemeClr val="accent2">
              <a:lumMod val="20000"/>
              <a:lumOff val="80000"/>
              <a:alpha val="56772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extfeld 23">
            <a:extLst>
              <a:ext uri="{FF2B5EF4-FFF2-40B4-BE49-F238E27FC236}">
                <a16:creationId xmlns:a16="http://schemas.microsoft.com/office/drawing/2014/main" id="{CD47504D-9D16-CEB8-0FFB-DB161BB1C5C8}"/>
              </a:ext>
            </a:extLst>
          </p:cNvPr>
          <p:cNvSpPr txBox="1"/>
          <p:nvPr/>
        </p:nvSpPr>
        <p:spPr>
          <a:xfrm>
            <a:off x="2365176" y="744422"/>
            <a:ext cx="3244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orbital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magnetic moment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25">
                <a:extLst>
                  <a:ext uri="{FF2B5EF4-FFF2-40B4-BE49-F238E27FC236}">
                    <a16:creationId xmlns:a16="http://schemas.microsoft.com/office/drawing/2014/main" id="{E7FF27E5-921F-D460-3E01-6603F04B743B}"/>
                  </a:ext>
                </a:extLst>
              </p:cNvPr>
              <p:cNvSpPr txBox="1"/>
              <p:nvPr/>
            </p:nvSpPr>
            <p:spPr>
              <a:xfrm>
                <a:off x="240557" y="729565"/>
                <a:ext cx="2002087" cy="461665"/>
              </a:xfrm>
              <a:prstGeom prst="rect">
                <a:avLst/>
              </a:prstGeom>
              <a:noFill/>
              <a:ln w="22225">
                <a:solidFill>
                  <a:srgbClr val="0000CC"/>
                </a:solidFill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𝜇</m:t>
                          </m:r>
                        </m:e>
                        <m:sub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ℓ</m:t>
                          </m:r>
                        </m:sub>
                      </m:sSub>
                      <m:r>
                        <a:rPr kumimoji="0" lang="de-DE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0" lang="de-DE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it-IT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𝑔</m:t>
                          </m:r>
                          <m:r>
                            <a:rPr kumimoji="0" lang="it-IT" sz="2400" b="0" i="1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𝑙</m:t>
                          </m:r>
                          <m:r>
                            <a:rPr kumimoji="0" lang="it-IT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de-DE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𝜇</m:t>
                          </m:r>
                        </m:e>
                        <m:sub>
                          <m:r>
                            <a:rPr kumimoji="0" lang="de-DE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𝐵</m:t>
                          </m:r>
                        </m:sub>
                      </m:sSub>
                      <m:r>
                        <a:rPr kumimoji="0" lang="de-DE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r>
                        <a:rPr kumimoji="0" lang="de-DE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ℓ</m:t>
                      </m:r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feld 25">
                <a:extLst>
                  <a:ext uri="{FF2B5EF4-FFF2-40B4-BE49-F238E27FC236}">
                    <a16:creationId xmlns:a16="http://schemas.microsoft.com/office/drawing/2014/main" id="{E7FF27E5-921F-D460-3E01-6603F04B74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557" y="729565"/>
                <a:ext cx="2002087" cy="461665"/>
              </a:xfrm>
              <a:prstGeom prst="rect">
                <a:avLst/>
              </a:prstGeom>
              <a:blipFill>
                <a:blip r:embed="rId3"/>
                <a:stretch>
                  <a:fillRect b="-17949"/>
                </a:stretch>
              </a:blipFill>
              <a:ln w="22225">
                <a:solidFill>
                  <a:srgbClr val="0000CC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26">
                <a:extLst>
                  <a:ext uri="{FF2B5EF4-FFF2-40B4-BE49-F238E27FC236}">
                    <a16:creationId xmlns:a16="http://schemas.microsoft.com/office/drawing/2014/main" id="{EE067845-F0E3-9016-BE73-4033DB398D6C}"/>
                  </a:ext>
                </a:extLst>
              </p:cNvPr>
              <p:cNvSpPr txBox="1"/>
              <p:nvPr/>
            </p:nvSpPr>
            <p:spPr>
              <a:xfrm>
                <a:off x="240557" y="2380707"/>
                <a:ext cx="2562240" cy="400110"/>
              </a:xfrm>
              <a:prstGeom prst="rect">
                <a:avLst/>
              </a:prstGeom>
              <a:noFill/>
              <a:ln w="22225">
                <a:solidFill>
                  <a:srgbClr val="0000CC"/>
                </a:solidFill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𝜇</m:t>
                          </m:r>
                        </m:e>
                        <m:sub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𝑠</m:t>
                          </m:r>
                        </m:sub>
                      </m:sSub>
                      <m:r>
                        <a:rPr kumimoji="0" 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−2.0023</m:t>
                          </m:r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∙</m:t>
                          </m:r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𝜇</m:t>
                          </m:r>
                        </m:e>
                        <m:sub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𝐵</m:t>
                          </m:r>
                        </m:sub>
                      </m:sSub>
                      <m:r>
                        <a:rPr kumimoji="0" 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r>
                        <a:rPr kumimoji="0" 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𝑠</m:t>
                      </m:r>
                    </m:oMath>
                  </m:oMathPara>
                </a14:m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feld 26">
                <a:extLst>
                  <a:ext uri="{FF2B5EF4-FFF2-40B4-BE49-F238E27FC236}">
                    <a16:creationId xmlns:a16="http://schemas.microsoft.com/office/drawing/2014/main" id="{EE067845-F0E3-9016-BE73-4033DB398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557" y="2380707"/>
                <a:ext cx="2562240" cy="400110"/>
              </a:xfrm>
              <a:prstGeom prst="rect">
                <a:avLst/>
              </a:prstGeom>
              <a:blipFill>
                <a:blip r:embed="rId4"/>
                <a:stretch>
                  <a:fillRect b="-2941"/>
                </a:stretch>
              </a:blipFill>
              <a:ln w="22225">
                <a:solidFill>
                  <a:srgbClr val="0000CC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feld 27">
            <a:extLst>
              <a:ext uri="{FF2B5EF4-FFF2-40B4-BE49-F238E27FC236}">
                <a16:creationId xmlns:a16="http://schemas.microsoft.com/office/drawing/2014/main" id="{C22AE3EB-977F-6F75-9CF8-5DB5FBA4D3FD}"/>
              </a:ext>
            </a:extLst>
          </p:cNvPr>
          <p:cNvSpPr txBox="1"/>
          <p:nvPr/>
        </p:nvSpPr>
        <p:spPr>
          <a:xfrm>
            <a:off x="3269479" y="2385625"/>
            <a:ext cx="3744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electron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spin magnetic moment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28">
                <a:extLst>
                  <a:ext uri="{FF2B5EF4-FFF2-40B4-BE49-F238E27FC236}">
                    <a16:creationId xmlns:a16="http://schemas.microsoft.com/office/drawing/2014/main" id="{46753EAF-538E-67D5-A720-4920AA1F6B16}"/>
                  </a:ext>
                </a:extLst>
              </p:cNvPr>
              <p:cNvSpPr txBox="1"/>
              <p:nvPr/>
            </p:nvSpPr>
            <p:spPr>
              <a:xfrm>
                <a:off x="240557" y="3092336"/>
                <a:ext cx="2861360" cy="400110"/>
              </a:xfrm>
              <a:prstGeom prst="rect">
                <a:avLst/>
              </a:prstGeom>
              <a:noFill/>
              <a:ln w="22225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𝜇</m:t>
                          </m:r>
                        </m:e>
                        <m:sub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𝑠</m:t>
                          </m:r>
                        </m:sub>
                      </m:sSub>
                      <m:r>
                        <a:rPr kumimoji="0" 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+5.585691</m:t>
                          </m:r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∙</m:t>
                          </m:r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𝜇</m:t>
                          </m:r>
                        </m:e>
                        <m:sub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𝑁</m:t>
                          </m:r>
                        </m:sub>
                      </m:sSub>
                      <m:r>
                        <a:rPr kumimoji="0" 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r>
                        <a:rPr kumimoji="0" 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𝑠</m:t>
                      </m:r>
                    </m:oMath>
                  </m:oMathPara>
                </a14:m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feld 28">
                <a:extLst>
                  <a:ext uri="{FF2B5EF4-FFF2-40B4-BE49-F238E27FC236}">
                    <a16:creationId xmlns:a16="http://schemas.microsoft.com/office/drawing/2014/main" id="{46753EAF-538E-67D5-A720-4920AA1F6B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557" y="3092336"/>
                <a:ext cx="2861360" cy="400110"/>
              </a:xfrm>
              <a:prstGeom prst="rect">
                <a:avLst/>
              </a:prstGeom>
              <a:blipFill>
                <a:blip r:embed="rId5"/>
                <a:stretch>
                  <a:fillRect b="-2941"/>
                </a:stretch>
              </a:blipFill>
              <a:ln w="2222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feld 29">
            <a:extLst>
              <a:ext uri="{FF2B5EF4-FFF2-40B4-BE49-F238E27FC236}">
                <a16:creationId xmlns:a16="http://schemas.microsoft.com/office/drawing/2014/main" id="{1A35BCAB-A297-B1AB-D276-74EEA5A534F7}"/>
              </a:ext>
            </a:extLst>
          </p:cNvPr>
          <p:cNvSpPr txBox="1"/>
          <p:nvPr/>
        </p:nvSpPr>
        <p:spPr>
          <a:xfrm>
            <a:off x="3269479" y="3091429"/>
            <a:ext cx="36295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proton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spin magnetic moment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30">
                <a:extLst>
                  <a:ext uri="{FF2B5EF4-FFF2-40B4-BE49-F238E27FC236}">
                    <a16:creationId xmlns:a16="http://schemas.microsoft.com/office/drawing/2014/main" id="{2D5EFF96-2FEA-F5A5-3288-1B675595D579}"/>
                  </a:ext>
                </a:extLst>
              </p:cNvPr>
              <p:cNvSpPr txBox="1"/>
              <p:nvPr/>
            </p:nvSpPr>
            <p:spPr>
              <a:xfrm>
                <a:off x="240557" y="3812336"/>
                <a:ext cx="2861360" cy="400110"/>
              </a:xfrm>
              <a:prstGeom prst="rect">
                <a:avLst/>
              </a:prstGeom>
              <a:noFill/>
              <a:ln w="22225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𝜇</m:t>
                          </m:r>
                        </m:e>
                        <m:sub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𝑠</m:t>
                          </m:r>
                        </m:sub>
                      </m:sSub>
                      <m:r>
                        <a:rPr kumimoji="0" 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−3.826084</m:t>
                          </m:r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∙</m:t>
                          </m:r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𝜇</m:t>
                          </m:r>
                        </m:e>
                        <m:sub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𝑁</m:t>
                          </m:r>
                        </m:sub>
                      </m:sSub>
                      <m:r>
                        <a:rPr kumimoji="0" 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r>
                        <a:rPr kumimoji="0" 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𝑠</m:t>
                      </m:r>
                    </m:oMath>
                  </m:oMathPara>
                </a14:m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feld 30">
                <a:extLst>
                  <a:ext uri="{FF2B5EF4-FFF2-40B4-BE49-F238E27FC236}">
                    <a16:creationId xmlns:a16="http://schemas.microsoft.com/office/drawing/2014/main" id="{2D5EFF96-2FEA-F5A5-3288-1B675595D5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557" y="3812336"/>
                <a:ext cx="2861360" cy="400110"/>
              </a:xfrm>
              <a:prstGeom prst="rect">
                <a:avLst/>
              </a:prstGeom>
              <a:blipFill>
                <a:blip r:embed="rId6"/>
                <a:stretch>
                  <a:fillRect b="-2941"/>
                </a:stretch>
              </a:blipFill>
              <a:ln w="2222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feld 31">
            <a:extLst>
              <a:ext uri="{FF2B5EF4-FFF2-40B4-BE49-F238E27FC236}">
                <a16:creationId xmlns:a16="http://schemas.microsoft.com/office/drawing/2014/main" id="{714F135F-0CEB-8D34-6BD2-1EA1E00E22DF}"/>
              </a:ext>
            </a:extLst>
          </p:cNvPr>
          <p:cNvSpPr txBox="1"/>
          <p:nvPr/>
        </p:nvSpPr>
        <p:spPr>
          <a:xfrm>
            <a:off x="3269479" y="3723528"/>
            <a:ext cx="37721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neutron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spin magnetic moment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13A0687-EC5E-8362-284A-4F5209B4528C}"/>
              </a:ext>
            </a:extLst>
          </p:cNvPr>
          <p:cNvSpPr txBox="1"/>
          <p:nvPr/>
        </p:nvSpPr>
        <p:spPr>
          <a:xfrm>
            <a:off x="3269480" y="4045513"/>
            <a:ext cx="6519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Why has a neutron a magnetic moment when it is uncharged?</a:t>
            </a:r>
          </a:p>
        </p:txBody>
      </p:sp>
      <p:pic>
        <p:nvPicPr>
          <p:cNvPr id="14" name="Picture 4" descr="Bildergebnis für proton chemie">
            <a:hlinkClick r:id="rId7"/>
            <a:extLst>
              <a:ext uri="{FF2B5EF4-FFF2-40B4-BE49-F238E27FC236}">
                <a16:creationId xmlns:a16="http://schemas.microsoft.com/office/drawing/2014/main" id="{81F86B80-1C5A-ED32-E4DF-AC57397C4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24" y="4664316"/>
            <a:ext cx="7143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Bildergebnis für neutron">
            <a:hlinkClick r:id="rId9"/>
            <a:extLst>
              <a:ext uri="{FF2B5EF4-FFF2-40B4-BE49-F238E27FC236}">
                <a16:creationId xmlns:a16="http://schemas.microsoft.com/office/drawing/2014/main" id="{5EDB1B87-8793-B3C8-D92B-EBDEEC036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623" y="4682312"/>
            <a:ext cx="682752" cy="68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feld 14">
            <a:extLst>
              <a:ext uri="{FF2B5EF4-FFF2-40B4-BE49-F238E27FC236}">
                <a16:creationId xmlns:a16="http://schemas.microsoft.com/office/drawing/2014/main" id="{D9D18D17-EACD-F9FC-80A0-C6DDB93C07CD}"/>
              </a:ext>
            </a:extLst>
          </p:cNvPr>
          <p:cNvSpPr txBox="1"/>
          <p:nvPr/>
        </p:nvSpPr>
        <p:spPr>
          <a:xfrm>
            <a:off x="359650" y="5384312"/>
            <a:ext cx="838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proton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+1e</a:t>
            </a:r>
          </a:p>
        </p:txBody>
      </p:sp>
      <p:sp>
        <p:nvSpPr>
          <p:cNvPr id="17" name="Textfeld 36">
            <a:extLst>
              <a:ext uri="{FF2B5EF4-FFF2-40B4-BE49-F238E27FC236}">
                <a16:creationId xmlns:a16="http://schemas.microsoft.com/office/drawing/2014/main" id="{CC5FA79D-3730-A84F-F4EC-11E01A9B4772}"/>
              </a:ext>
            </a:extLst>
          </p:cNvPr>
          <p:cNvSpPr txBox="1"/>
          <p:nvPr/>
        </p:nvSpPr>
        <p:spPr>
          <a:xfrm>
            <a:off x="1235605" y="5384312"/>
            <a:ext cx="966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neutron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8">
                <a:extLst>
                  <a:ext uri="{FF2B5EF4-FFF2-40B4-BE49-F238E27FC236}">
                    <a16:creationId xmlns:a16="http://schemas.microsoft.com/office/drawing/2014/main" id="{AE85AB4B-A56A-A9FF-3C00-EADB6AC67313}"/>
                  </a:ext>
                </a:extLst>
              </p:cNvPr>
              <p:cNvSpPr txBox="1"/>
              <p:nvPr/>
            </p:nvSpPr>
            <p:spPr>
              <a:xfrm>
                <a:off x="2180623" y="4746356"/>
                <a:ext cx="174983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u-quark: </a:t>
                </a:r>
                <a14:m>
                  <m:oMath xmlns:m="http://schemas.openxmlformats.org/officeDocument/2006/math">
                    <m:r>
                      <a:rPr kumimoji="0" lang="de-DE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type m:val="skw"/>
                        <m:ctrlPr>
                          <a:rPr kumimoji="0" lang="de-DE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de-DE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kumimoji="0" lang="de-DE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kumimoji="0" lang="de-DE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d-quark: </a:t>
                </a:r>
                <a14:m>
                  <m:oMath xmlns:m="http://schemas.openxmlformats.org/officeDocument/2006/math">
                    <m:r>
                      <a:rPr kumimoji="0" lang="de-DE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type m:val="skw"/>
                        <m:ctrlPr>
                          <a:rPr kumimoji="0" lang="de-DE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de-DE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kumimoji="0" lang="de-DE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kumimoji="0" lang="de-DE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feld 18">
                <a:extLst>
                  <a:ext uri="{FF2B5EF4-FFF2-40B4-BE49-F238E27FC236}">
                    <a16:creationId xmlns:a16="http://schemas.microsoft.com/office/drawing/2014/main" id="{AE85AB4B-A56A-A9FF-3C00-EADB6AC673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0623" y="4746356"/>
                <a:ext cx="1749838" cy="646331"/>
              </a:xfrm>
              <a:prstGeom prst="rect">
                <a:avLst/>
              </a:prstGeom>
              <a:blipFill>
                <a:blip r:embed="rId11"/>
                <a:stretch>
                  <a:fillRect l="-2878" t="-61538" b="-961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feld 40">
            <a:extLst>
              <a:ext uri="{FF2B5EF4-FFF2-40B4-BE49-F238E27FC236}">
                <a16:creationId xmlns:a16="http://schemas.microsoft.com/office/drawing/2014/main" id="{C4774B11-622C-1217-ECBA-AC16B514671D}"/>
              </a:ext>
            </a:extLst>
          </p:cNvPr>
          <p:cNvSpPr txBox="1"/>
          <p:nvPr/>
        </p:nvSpPr>
        <p:spPr>
          <a:xfrm>
            <a:off x="3987575" y="4713698"/>
            <a:ext cx="81483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strong evidence that neutrons and protons are NOT elementary particles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(BIG deviation from g=2)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they have internal structure, they have charges.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43">
                <a:extLst>
                  <a:ext uri="{FF2B5EF4-FFF2-40B4-BE49-F238E27FC236}">
                    <a16:creationId xmlns:a16="http://schemas.microsoft.com/office/drawing/2014/main" id="{CBC7A35A-D0F4-24BC-F392-41C41D3A3F63}"/>
                  </a:ext>
                </a:extLst>
              </p:cNvPr>
              <p:cNvSpPr txBox="1"/>
              <p:nvPr/>
            </p:nvSpPr>
            <p:spPr>
              <a:xfrm>
                <a:off x="3438809" y="6037862"/>
                <a:ext cx="5183214" cy="6685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𝜇</m:t>
                          </m:r>
                        </m:e>
                        <m:sub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𝑠</m:t>
                          </m:r>
                        </m:sub>
                      </m:sSub>
                      <m:d>
                        <m:dPr>
                          <m:ctrlP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Pre>
                            <m:sPrePr>
                              <m:ctrlP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PrePr>
                            <m:sub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1</m:t>
                              </m:r>
                            </m:sub>
                            <m:sup>
                              <m:r>
                                <a:rPr kumimoji="0" lang="de-DE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  <m:e>
                              <m:r>
                                <a:rPr kumimoji="0" lang="de-DE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𝐻</m:t>
                              </m:r>
                            </m:e>
                          </m:sPre>
                        </m:e>
                      </m:d>
                      <m:r>
                        <a:rPr kumimoji="0" 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5.59−3.83</m:t>
                          </m:r>
                        </m:e>
                      </m:d>
                      <m:sSub>
                        <m:sSubPr>
                          <m:ctrlP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∙</m:t>
                          </m:r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𝜇</m:t>
                          </m:r>
                        </m:e>
                        <m:sub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𝑁</m:t>
                          </m:r>
                        </m:sub>
                      </m:sSub>
                      <m:r>
                        <a:rPr kumimoji="0" 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f>
                        <m:fPr>
                          <m:ctrlP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C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CC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CC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=0.87980</m:t>
                      </m:r>
                      <m:sSub>
                        <m:sSubPr>
                          <m:ctrlP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it-IT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  <m:t> </m:t>
                          </m:r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𝜇</m:t>
                          </m:r>
                        </m:e>
                        <m:sub>
                          <m:r>
                            <a:rPr kumimoji="0" 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𝑁</m:t>
                          </m:r>
                        </m:sub>
                      </m:sSub>
                    </m:oMath>
                  </m:oMathPara>
                </a14:m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feld 43">
                <a:extLst>
                  <a:ext uri="{FF2B5EF4-FFF2-40B4-BE49-F238E27FC236}">
                    <a16:creationId xmlns:a16="http://schemas.microsoft.com/office/drawing/2014/main" id="{CBC7A35A-D0F4-24BC-F392-41C41D3A3F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8809" y="6037862"/>
                <a:ext cx="5183214" cy="668516"/>
              </a:xfrm>
              <a:prstGeom prst="rect">
                <a:avLst/>
              </a:prstGeom>
              <a:blipFill>
                <a:blip r:embed="rId12"/>
                <a:stretch>
                  <a:fillRect b="-75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feld 19">
                <a:extLst>
                  <a:ext uri="{FF2B5EF4-FFF2-40B4-BE49-F238E27FC236}">
                    <a16:creationId xmlns:a16="http://schemas.microsoft.com/office/drawing/2014/main" id="{695EECF2-ECBA-1AE3-FE1B-A627A7254AF0}"/>
                  </a:ext>
                </a:extLst>
              </p:cNvPr>
              <p:cNvSpPr txBox="1"/>
              <p:nvPr/>
            </p:nvSpPr>
            <p:spPr>
              <a:xfrm>
                <a:off x="8622023" y="6186086"/>
                <a:ext cx="334726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de-DE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432FF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=0.8574</m:t>
                    </m:r>
                    <m:r>
                      <a:rPr kumimoji="0" lang="de-DE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432FF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+mn-cs"/>
                      </a:rPr>
                      <m:t>∙</m:t>
                    </m:r>
                    <m:sSub>
                      <m:sSubPr>
                        <m:ctrlPr>
                          <a:rPr kumimoji="0" lang="de-DE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432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sSubPr>
                      <m:e>
                        <m:r>
                          <a:rPr kumimoji="0" lang="de-DE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432FF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+mn-cs"/>
                          </a:rPr>
                          <m:t>𝜇</m:t>
                        </m:r>
                      </m:e>
                      <m:sub>
                        <m:r>
                          <a:rPr kumimoji="0" lang="de-DE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432FF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+mn-cs"/>
                          </a:rPr>
                          <m:t>𝑁</m:t>
                        </m:r>
                      </m:sub>
                    </m:sSub>
                  </m:oMath>
                </a14:m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432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(experiment)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feld 19">
                <a:extLst>
                  <a:ext uri="{FF2B5EF4-FFF2-40B4-BE49-F238E27FC236}">
                    <a16:creationId xmlns:a16="http://schemas.microsoft.com/office/drawing/2014/main" id="{695EECF2-ECBA-1AE3-FE1B-A627A7254A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2023" y="6186086"/>
                <a:ext cx="3347263" cy="400110"/>
              </a:xfrm>
              <a:prstGeom prst="rect">
                <a:avLst/>
              </a:prstGeom>
              <a:blipFill>
                <a:blip r:embed="rId13"/>
                <a:stretch>
                  <a:fillRect t="-9375" r="-1132" b="-281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9063CDD5-2508-03CB-2B43-6A0D165AEC4E}"/>
              </a:ext>
            </a:extLst>
          </p:cNvPr>
          <p:cNvSpPr txBox="1"/>
          <p:nvPr/>
        </p:nvSpPr>
        <p:spPr>
          <a:xfrm>
            <a:off x="-65983" y="-22094"/>
            <a:ext cx="1218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Magnetic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dipole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moments (spin)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20683DE-2DE6-122D-2AFB-A83FAB11F52D}"/>
              </a:ext>
            </a:extLst>
          </p:cNvPr>
          <p:cNvGrpSpPr/>
          <p:nvPr/>
        </p:nvGrpSpPr>
        <p:grpSpPr>
          <a:xfrm>
            <a:off x="240557" y="1346028"/>
            <a:ext cx="6058883" cy="830997"/>
            <a:chOff x="240557" y="1346028"/>
            <a:chExt cx="6058883" cy="830997"/>
          </a:xfrm>
        </p:grpSpPr>
        <p:sp>
          <p:nvSpPr>
            <p:cNvPr id="26" name="Textfeld 23">
              <a:extLst>
                <a:ext uri="{FF2B5EF4-FFF2-40B4-BE49-F238E27FC236}">
                  <a16:creationId xmlns:a16="http://schemas.microsoft.com/office/drawing/2014/main" id="{728BBC6D-454E-65A2-15BB-596F11EB3BFD}"/>
                </a:ext>
              </a:extLst>
            </p:cNvPr>
            <p:cNvSpPr txBox="1"/>
            <p:nvPr/>
          </p:nvSpPr>
          <p:spPr>
            <a:xfrm>
              <a:off x="2376571" y="1346028"/>
              <a:ext cx="392286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spin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magnetic moment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</a:t>
              </a:r>
              <a:r>
                <a:rPr kumimoji="0" lang="en-US" sz="2400" b="0" i="1" u="none" strike="noStrike" kern="120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=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g-factor for spin momentum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feld 25">
                  <a:extLst>
                    <a:ext uri="{FF2B5EF4-FFF2-40B4-BE49-F238E27FC236}">
                      <a16:creationId xmlns:a16="http://schemas.microsoft.com/office/drawing/2014/main" id="{6BAC98AF-97BA-1862-E420-AB417A1E3E47}"/>
                    </a:ext>
                  </a:extLst>
                </p:cNvPr>
                <p:cNvSpPr txBox="1"/>
                <p:nvPr/>
              </p:nvSpPr>
              <p:spPr>
                <a:xfrm>
                  <a:off x="240557" y="1472608"/>
                  <a:ext cx="2025683" cy="461665"/>
                </a:xfrm>
                <a:prstGeom prst="rect">
                  <a:avLst/>
                </a:prstGeom>
                <a:noFill/>
                <a:ln w="22225">
                  <a:solidFill>
                    <a:srgbClr val="0000CC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Cambria Math"/>
                                <a:cs typeface="+mn-cs"/>
                              </a:rPr>
                              <m:t>𝜇</m:t>
                            </m:r>
                          </m:e>
                          <m:sub>
                            <m:r>
                              <a:rPr kumimoji="0" lang="it-IT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  <m:t>𝑠</m:t>
                            </m:r>
                          </m:sub>
                        </m:sSub>
                        <m:r>
                          <a:rPr kumimoji="0" lang="de-DE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=</m:t>
                        </m:r>
                        <m:sSub>
                          <m:sSubPr>
                            <m:ctrlPr>
                              <a:rPr kumimoji="0" lang="de-DE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it-IT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𝑔</m:t>
                            </m:r>
                            <m:r>
                              <a:rPr kumimoji="0" lang="it-IT" sz="2400" b="0" i="1" u="none" strike="noStrike" kern="1200" cap="none" spc="0" normalizeH="0" baseline="-2500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𝑠</m:t>
                            </m:r>
                            <m:r>
                              <a:rPr kumimoji="0" lang="it-IT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 </m:t>
                            </m:r>
                            <m:r>
                              <a:rPr kumimoji="0" lang="de-DE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Cambria Math"/>
                                <a:cs typeface="+mn-cs"/>
                              </a:rPr>
                              <m:t>𝜇</m:t>
                            </m:r>
                          </m:e>
                          <m:sub>
                            <m:r>
                              <a:rPr kumimoji="0" lang="de-DE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+mn-cs"/>
                              </a:rPr>
                              <m:t>𝐵</m:t>
                            </m:r>
                          </m:sub>
                        </m:sSub>
                        <m:r>
                          <a:rPr kumimoji="0" lang="de-DE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+mn-cs"/>
                          </a:rPr>
                          <m:t>∙</m:t>
                        </m:r>
                        <m:r>
                          <a:rPr kumimoji="0" lang="it-IT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CC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  <m:t>𝑠</m:t>
                        </m:r>
                      </m:oMath>
                    </m:oMathPara>
                  </a14:m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7" name="Textfeld 25">
                  <a:extLst>
                    <a:ext uri="{FF2B5EF4-FFF2-40B4-BE49-F238E27FC236}">
                      <a16:creationId xmlns:a16="http://schemas.microsoft.com/office/drawing/2014/main" id="{6BAC98AF-97BA-1862-E420-AB417A1E3E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0557" y="1472608"/>
                  <a:ext cx="2025683" cy="461665"/>
                </a:xfrm>
                <a:prstGeom prst="rect">
                  <a:avLst/>
                </a:prstGeom>
                <a:blipFill>
                  <a:blip r:embed="rId14"/>
                  <a:stretch>
                    <a:fillRect b="-17949"/>
                  </a:stretch>
                </a:blipFill>
                <a:ln w="22225">
                  <a:solidFill>
                    <a:srgbClr val="0000CC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asellaDiTesto 32">
                <a:extLst>
                  <a:ext uri="{FF2B5EF4-FFF2-40B4-BE49-F238E27FC236}">
                    <a16:creationId xmlns:a16="http://schemas.microsoft.com/office/drawing/2014/main" id="{914057F3-4B48-C24E-5879-E1652440EABA}"/>
                  </a:ext>
                </a:extLst>
              </p:cNvPr>
              <p:cNvSpPr txBox="1"/>
              <p:nvPr/>
            </p:nvSpPr>
            <p:spPr>
              <a:xfrm>
                <a:off x="8039845" y="2447114"/>
                <a:ext cx="3498738" cy="126188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  <a:alpha val="58359"/>
                </a:schemeClr>
              </a:solidFill>
              <a:ln w="28575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 = </a:t>
                </a:r>
                <a14:m>
                  <m:oMath xmlns:m="http://schemas.openxmlformats.org/officeDocument/2006/math">
                    <m:r>
                      <a:rPr kumimoji="0" lang="de-DE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𝟐</m:t>
                    </m:r>
                  </m:oMath>
                </a14:m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for 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 = 1/2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structure-less particle from Dirac equation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CasellaDiTesto 32">
                <a:extLst>
                  <a:ext uri="{FF2B5EF4-FFF2-40B4-BE49-F238E27FC236}">
                    <a16:creationId xmlns:a16="http://schemas.microsoft.com/office/drawing/2014/main" id="{914057F3-4B48-C24E-5879-E1652440E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9845" y="2447114"/>
                <a:ext cx="3498738" cy="1261884"/>
              </a:xfrm>
              <a:prstGeom prst="rect">
                <a:avLst/>
              </a:prstGeom>
              <a:blipFill>
                <a:blip r:embed="rId15"/>
                <a:stretch>
                  <a:fillRect l="-2509" t="-2913" b="-6796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feld 12">
            <a:extLst>
              <a:ext uri="{FF2B5EF4-FFF2-40B4-BE49-F238E27FC236}">
                <a16:creationId xmlns:a16="http://schemas.microsoft.com/office/drawing/2014/main" id="{9A542BA1-8E6C-8F52-FAB0-EF6A41B2160E}"/>
              </a:ext>
            </a:extLst>
          </p:cNvPr>
          <p:cNvSpPr txBox="1"/>
          <p:nvPr/>
        </p:nvSpPr>
        <p:spPr>
          <a:xfrm>
            <a:off x="2972127" y="5492659"/>
            <a:ext cx="9149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Assuming Quark structure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good agreement with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measured d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euteron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magnetic dipole moment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(see next slides)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97059831-B945-5520-BB18-1029C6B34EC6}"/>
              </a:ext>
            </a:extLst>
          </p:cNvPr>
          <p:cNvSpPr txBox="1">
            <a:spLocks/>
          </p:cNvSpPr>
          <p:nvPr/>
        </p:nvSpPr>
        <p:spPr>
          <a:xfrm>
            <a:off x="0" y="8729"/>
            <a:ext cx="12192000" cy="5544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rgbClr val="FFC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REMINDER</a:t>
            </a:r>
            <a:endParaRPr kumimoji="0" lang="en-US" b="0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71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/>
      <p:bldP spid="16" grpId="0"/>
      <p:bldP spid="17" grpId="0"/>
      <p:bldP spid="18" grpId="0"/>
      <p:bldP spid="19" grpId="0"/>
      <p:bldP spid="20" grpId="0"/>
      <p:bldP spid="21" grpId="0"/>
      <p:bldP spid="33" grpId="0" animBg="1"/>
      <p:bldP spid="3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8742F70-BDD9-4302-8B3A-34B43F22C676}"/>
              </a:ext>
            </a:extLst>
          </p:cNvPr>
          <p:cNvSpPr txBox="1"/>
          <p:nvPr/>
        </p:nvSpPr>
        <p:spPr>
          <a:xfrm>
            <a:off x="-65983" y="-22094"/>
            <a:ext cx="1218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Magnetic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dipole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moments in nuclei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elle 14">
                <a:extLst>
                  <a:ext uri="{FF2B5EF4-FFF2-40B4-BE49-F238E27FC236}">
                    <a16:creationId xmlns:a16="http://schemas.microsoft.com/office/drawing/2014/main" id="{0B5BB7B3-7B5A-766C-B889-52E9E5EF46F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200389" y="1127904"/>
              <a:ext cx="5618022" cy="22961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1709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6189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2625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48021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3257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mass number</a:t>
                          </a: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number of protons</a:t>
                          </a: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number of neutrons</a:t>
                          </a: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spin (I)</a:t>
                          </a: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example</a:t>
                          </a:r>
                          <a:endParaRPr lang="en-US" sz="1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aseline="300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</a:t>
                          </a:r>
                          <a:r>
                            <a:rPr lang="en-US" sz="14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</a:t>
                          </a:r>
                          <a:endParaRPr lang="en-US" sz="1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sz="14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integer (1,2,…)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aseline="300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14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</a:t>
                          </a:r>
                          <a:endParaRPr lang="en-US" sz="1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half-integer (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type m:val="skw"/>
                                  <m:ctrlPr>
                                    <a:rPr lang="en-US" sz="140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de-DE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de-DE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de-DE" sz="14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f>
                                <m:fPr>
                                  <m:type m:val="skw"/>
                                  <m:ctrlPr>
                                    <a:rPr lang="de-DE" sz="1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de-DE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de-DE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de-DE" sz="14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de-DE" sz="14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⋯</m:t>
                              </m:r>
                            </m:oMath>
                          </a14:m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aseline="300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13</a:t>
                          </a:r>
                          <a:r>
                            <a:rPr lang="en-US" sz="14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</a:t>
                          </a:r>
                          <a:endParaRPr lang="en-US" sz="1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half-integer (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type m:val="skw"/>
                                  <m:ctrlPr>
                                    <a:rPr lang="en-US" sz="140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de-DE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de-DE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de-DE" sz="14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f>
                                <m:fPr>
                                  <m:type m:val="skw"/>
                                  <m:ctrlPr>
                                    <a:rPr lang="de-DE" sz="1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de-DE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de-DE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de-DE" sz="14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de-DE" sz="14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⋯</m:t>
                              </m:r>
                            </m:oMath>
                          </a14:m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elle 14">
                <a:extLst>
                  <a:ext uri="{FF2B5EF4-FFF2-40B4-BE49-F238E27FC236}">
                    <a16:creationId xmlns:a16="http://schemas.microsoft.com/office/drawing/2014/main" id="{0B5BB7B3-7B5A-766C-B889-52E9E5EF46F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39452711"/>
                  </p:ext>
                </p:extLst>
              </p:nvPr>
            </p:nvGraphicFramePr>
            <p:xfrm>
              <a:off x="200389" y="1127904"/>
              <a:ext cx="5618022" cy="22961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1709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6189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2625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48021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3257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mass number</a:t>
                          </a: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number of protons</a:t>
                          </a: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number of neutrons</a:t>
                          </a: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spin (I)</a:t>
                          </a: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example</a:t>
                          </a:r>
                          <a:endParaRPr lang="en-US" sz="1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aseline="300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</a:t>
                          </a:r>
                          <a:r>
                            <a:rPr lang="en-US" sz="14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</a:t>
                          </a:r>
                          <a:endParaRPr lang="en-US" sz="1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sz="14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integer (1,2,…)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aseline="300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14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</a:t>
                          </a:r>
                          <a:endParaRPr lang="en-US" sz="1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blipFill>
                          <a:blip r:embed="rId2"/>
                          <a:stretch>
                            <a:fillRect l="-210256" t="-246341" r="-70940" b="-20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aseline="300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13</a:t>
                          </a:r>
                          <a:r>
                            <a:rPr lang="en-US" sz="14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</a:t>
                          </a:r>
                          <a:endParaRPr lang="en-US" sz="1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blipFill>
                          <a:blip r:embed="rId2"/>
                          <a:stretch>
                            <a:fillRect l="-210256" t="-346341" r="-70940" b="-10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CasellaDiTesto 6">
            <a:extLst>
              <a:ext uri="{FF2B5EF4-FFF2-40B4-BE49-F238E27FC236}">
                <a16:creationId xmlns:a16="http://schemas.microsoft.com/office/drawing/2014/main" id="{D466A981-EB50-A059-E857-A3CED77F248C}"/>
              </a:ext>
            </a:extLst>
          </p:cNvPr>
          <p:cNvSpPr txBox="1"/>
          <p:nvPr/>
        </p:nvSpPr>
        <p:spPr>
          <a:xfrm>
            <a:off x="200389" y="617252"/>
            <a:ext cx="56180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Spin values in nuclei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E303D67-386D-150F-5C1D-ADD94BCB2127}"/>
              </a:ext>
            </a:extLst>
          </p:cNvPr>
          <p:cNvSpPr txBox="1"/>
          <p:nvPr/>
        </p:nvSpPr>
        <p:spPr>
          <a:xfrm>
            <a:off x="6096000" y="1278999"/>
            <a:ext cx="8339451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even-even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nucleus: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spin (I) is 0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magnetic moment is 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odd-A nuclei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 Shell Model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nucleons coupled to 0 except one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magnetic moment is given by the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unpaired one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9C049AAB-ACC8-E3EF-5B7C-F0FFB8C4A323}"/>
                  </a:ext>
                </a:extLst>
              </p:cNvPr>
              <p:cNvSpPr txBox="1"/>
              <p:nvPr/>
            </p:nvSpPr>
            <p:spPr>
              <a:xfrm>
                <a:off x="6210303" y="2858172"/>
                <a:ext cx="5618023" cy="5154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CC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it-IT" sz="24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CC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𝐈</m:t>
                        </m:r>
                      </m:e>
                    </m:acc>
                  </m:oMath>
                </a14:m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0" lang="en-US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CC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de-DE" sz="24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CC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Times New Roman" panose="02020603050405020304" pitchFamily="18" charset="0"/>
                          </a:rPr>
                          <m:t>𝐣</m:t>
                        </m:r>
                      </m:e>
                    </m:acc>
                    <m:r>
                      <a:rPr kumimoji="0" lang="de-DE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kumimoji="0" lang="de-DE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CC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de-DE" sz="24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CC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ℓ</m:t>
                        </m:r>
                      </m:e>
                    </m:acc>
                    <m:r>
                      <a:rPr kumimoji="0" lang="de-DE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kumimoji="0" lang="de-DE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CC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0" lang="de-DE" sz="24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CC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Times New Roman" panose="02020603050405020304" pitchFamily="18" charset="0"/>
                          </a:rPr>
                          <m:t>𝐬</m:t>
                        </m:r>
                      </m:e>
                    </m:acc>
                  </m:oMath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9C049AAB-ACC8-E3EF-5B7C-F0FFB8C4A3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0303" y="2858172"/>
                <a:ext cx="5618023" cy="515462"/>
              </a:xfrm>
              <a:prstGeom prst="rect">
                <a:avLst/>
              </a:prstGeom>
              <a:blipFill>
                <a:blip r:embed="rId3"/>
                <a:stretch>
                  <a:fillRect l="-1129" t="-21951" b="-292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4">
            <a:extLst>
              <a:ext uri="{FF2B5EF4-FFF2-40B4-BE49-F238E27FC236}">
                <a16:creationId xmlns:a16="http://schemas.microsoft.com/office/drawing/2014/main" id="{8DB88FA1-EA06-B58C-8F75-F2638B4512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389" y="4266367"/>
            <a:ext cx="2577950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g-factor </a:t>
            </a:r>
            <a:r>
              <a:rPr kumimoji="0" lang="en-US" alt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</a:t>
            </a:r>
            <a:r>
              <a:rPr kumimoji="0" lang="en-US" altLang="de-DE" sz="16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</a:t>
            </a:r>
            <a:r>
              <a:rPr kumimoji="0" lang="en-US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is given by: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de-D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de-DE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with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2">
                <a:extLst>
                  <a:ext uri="{FF2B5EF4-FFF2-40B4-BE49-F238E27FC236}">
                    <a16:creationId xmlns:a16="http://schemas.microsoft.com/office/drawing/2014/main" id="{7925E97D-5F6C-5738-EC61-AD980A074954}"/>
                  </a:ext>
                </a:extLst>
              </p:cNvPr>
              <p:cNvSpPr txBox="1"/>
              <p:nvPr/>
            </p:nvSpPr>
            <p:spPr>
              <a:xfrm>
                <a:off x="2908639" y="4186710"/>
                <a:ext cx="2731764" cy="418760"/>
              </a:xfrm>
              <a:prstGeom prst="rect">
                <a:avLst/>
              </a:prstGeom>
              <a:solidFill>
                <a:srgbClr val="FFFF00">
                  <a:alpha val="50000"/>
                </a:srgbClr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kumimoji="0" 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𝜇</m:t>
                              </m:r>
                            </m:e>
                            <m:sub>
                              <m:r>
                                <a:rPr kumimoji="0" 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a:rPr kumimoji="0" lang="de-DE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0" lang="de-DE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de-DE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𝑔</m:t>
                          </m:r>
                        </m:e>
                        <m:sub>
                          <m:r>
                            <a:rPr kumimoji="0" lang="de-DE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ℓ</m:t>
                          </m:r>
                        </m:sub>
                      </m:sSub>
                      <m:r>
                        <a:rPr kumimoji="0" lang="de-DE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kumimoji="0" lang="de-DE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de-DE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ℓ</m:t>
                          </m:r>
                        </m:e>
                      </m:acc>
                      <m:r>
                        <a:rPr kumimoji="0" lang="de-DE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sSub>
                        <m:sSubPr>
                          <m:ctrlPr>
                            <a:rPr kumimoji="0" lang="de-DE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de-DE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𝑔</m:t>
                          </m:r>
                        </m:e>
                        <m:sub>
                          <m:r>
                            <a:rPr kumimoji="0" lang="de-DE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𝑠</m:t>
                          </m:r>
                        </m:sub>
                      </m:sSub>
                      <m:r>
                        <a:rPr kumimoji="0" lang="de-DE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kumimoji="0" lang="de-DE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de-DE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𝑠</m:t>
                          </m:r>
                        </m:e>
                      </m:acc>
                      <m:r>
                        <a:rPr kumimoji="0" lang="de-DE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0" lang="de-DE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de-DE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𝑔</m:t>
                          </m:r>
                        </m:e>
                        <m:sub>
                          <m:r>
                            <a:rPr kumimoji="0" lang="de-DE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𝑗</m:t>
                          </m:r>
                        </m:sub>
                      </m:sSub>
                      <m:r>
                        <a:rPr kumimoji="0" lang="de-DE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kumimoji="0" lang="de-DE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de-DE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𝑗</m:t>
                          </m:r>
                        </m:e>
                      </m:acc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feld 2">
                <a:extLst>
                  <a:ext uri="{FF2B5EF4-FFF2-40B4-BE49-F238E27FC236}">
                    <a16:creationId xmlns:a16="http://schemas.microsoft.com/office/drawing/2014/main" id="{7925E97D-5F6C-5738-EC61-AD980A0749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8639" y="4186710"/>
                <a:ext cx="2731764" cy="418760"/>
              </a:xfrm>
              <a:prstGeom prst="rect">
                <a:avLst/>
              </a:prstGeom>
              <a:blipFill>
                <a:blip r:embed="rId4"/>
                <a:stretch>
                  <a:fillRect b="-117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feld 3">
                <a:extLst>
                  <a:ext uri="{FF2B5EF4-FFF2-40B4-BE49-F238E27FC236}">
                    <a16:creationId xmlns:a16="http://schemas.microsoft.com/office/drawing/2014/main" id="{1F6EB3A3-B64C-9ABF-05A6-3278D16D5206}"/>
                  </a:ext>
                </a:extLst>
              </p:cNvPr>
              <p:cNvSpPr txBox="1"/>
              <p:nvPr/>
            </p:nvSpPr>
            <p:spPr>
              <a:xfrm>
                <a:off x="5731340" y="4116810"/>
                <a:ext cx="3246145" cy="640303"/>
              </a:xfrm>
              <a:prstGeom prst="rect">
                <a:avLst/>
              </a:prstGeom>
              <a:noFill/>
            </p:spPr>
            <p:txBody>
              <a:bodyPr wrap="none" lIns="36000" tIns="36000" rIns="36000" bIns="3600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⇒</m:t>
                      </m:r>
                      <m:r>
                        <a:rPr kumimoji="0" lang="de-DE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   </m:t>
                      </m:r>
                      <m:acc>
                        <m:accPr>
                          <m:chr m:val="⃗"/>
                          <m:ctrlP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𝜇</m:t>
                              </m:r>
                            </m:e>
                            <m:sub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a:rPr kumimoji="0" lang="de-DE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ℓ</m:t>
                                  </m:r>
                                </m:sub>
                              </m:sSub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∙</m:t>
                              </m:r>
                              <m:acc>
                                <m:accPr>
                                  <m:chr m:val="⃗"/>
                                  <m:ctrlP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/>
                                      <a:cs typeface="+mn-cs"/>
                                    </a:rPr>
                                  </m:ctrlPr>
                                </m:accPr>
                                <m:e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ℓ</m:t>
                                  </m:r>
                                </m:e>
                              </m:acc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∙</m:t>
                              </m:r>
                              <m:acc>
                                <m:accPr>
                                  <m:chr m:val="⃗"/>
                                  <m:ctrlP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/>
                                      <a:cs typeface="+mn-cs"/>
                                    </a:rPr>
                                  </m:ctrlPr>
                                </m:accPr>
                                <m:e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</m:d>
                          <m: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∙</m:t>
                          </m:r>
                          <m:f>
                            <m:fPr>
                              <m:ctrlP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⃗"/>
                                  <m:ctrlP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/>
                                      <a:cs typeface="+mn-cs"/>
                                    </a:rPr>
                                  </m:ctrlPr>
                                </m:accPr>
                                <m:e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𝑗</m:t>
                                  </m:r>
                                </m:e>
                              </m:acc>
                            </m:num>
                            <m:den>
                              <m:d>
                                <m:dPr>
                                  <m:begChr m:val="|"/>
                                  <m:endChr m:val="|"/>
                                  <m:ctrlP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𝑗</m:t>
                                  </m:r>
                                </m:e>
                              </m:d>
                            </m:den>
                          </m:f>
                        </m:e>
                      </m:d>
                      <m:r>
                        <a:rPr kumimoji="0" lang="de-DE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f>
                        <m:fPr>
                          <m:ctrlP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</m:ctrlPr>
                            </m:accPr>
                            <m:e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𝑗</m:t>
                              </m:r>
                            </m:e>
                          </m:acc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𝑗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feld 3">
                <a:extLst>
                  <a:ext uri="{FF2B5EF4-FFF2-40B4-BE49-F238E27FC236}">
                    <a16:creationId xmlns:a16="http://schemas.microsoft.com/office/drawing/2014/main" id="{1F6EB3A3-B64C-9ABF-05A6-3278D16D52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1340" y="4116810"/>
                <a:ext cx="3246145" cy="640303"/>
              </a:xfrm>
              <a:prstGeom prst="rect">
                <a:avLst/>
              </a:prstGeom>
              <a:blipFill>
                <a:blip r:embed="rId5"/>
                <a:stretch>
                  <a:fillRect t="-11765" b="-19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feld 4">
                <a:extLst>
                  <a:ext uri="{FF2B5EF4-FFF2-40B4-BE49-F238E27FC236}">
                    <a16:creationId xmlns:a16="http://schemas.microsoft.com/office/drawing/2014/main" id="{4D3C8F95-EDFE-0701-398F-CBB8F35B2964}"/>
                  </a:ext>
                </a:extLst>
              </p:cNvPr>
              <p:cNvSpPr txBox="1"/>
              <p:nvPr/>
            </p:nvSpPr>
            <p:spPr>
              <a:xfrm>
                <a:off x="907389" y="4902234"/>
                <a:ext cx="2610064" cy="319566"/>
              </a:xfrm>
              <a:prstGeom prst="rect">
                <a:avLst/>
              </a:prstGeom>
              <a:noFill/>
            </p:spPr>
            <p:txBody>
              <a:bodyPr wrap="none" lIns="36000" tIns="36000" rIns="36000" bIns="3600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kumimoji="0" lang="en-US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accPr>
                            <m:e>
                              <m:r>
                                <a:rPr kumimoji="0" lang="en-US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ℓ</m:t>
                              </m:r>
                            </m:e>
                          </m:acc>
                        </m:e>
                        <m:sup>
                          <m: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de-DE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de-DE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kumimoji="0" lang="de-DE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accPr>
                                <m:e>
                                  <m:r>
                                    <a:rPr kumimoji="0" lang="de-DE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𝑗</m:t>
                                  </m:r>
                                </m:e>
                              </m:acc>
                              <m:r>
                                <a:rPr kumimoji="0" lang="de-DE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acc>
                                <m:accPr>
                                  <m:chr m:val="⃗"/>
                                  <m:ctrlPr>
                                    <a:rPr kumimoji="0" lang="de-DE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accPr>
                                <m:e>
                                  <m:r>
                                    <a:rPr kumimoji="0" lang="de-DE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</m:d>
                        </m:e>
                        <m:sup>
                          <m: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de-DE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kumimoji="0" lang="de-DE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accPr>
                            <m:e>
                              <m:r>
                                <a:rPr kumimoji="0" lang="de-DE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𝑗</m:t>
                              </m:r>
                            </m:e>
                          </m:acc>
                        </m:e>
                        <m:sup>
                          <m: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de-DE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−2</m:t>
                      </m:r>
                      <m:r>
                        <a:rPr kumimoji="0" lang="de-DE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𝑗</m:t>
                          </m:r>
                        </m:e>
                      </m:acc>
                      <m:r>
                        <a:rPr kumimoji="0" lang="en-US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kumimoji="0" lang="en-US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𝑠</m:t>
                          </m:r>
                        </m:e>
                      </m:acc>
                      <m:r>
                        <a:rPr kumimoji="0" lang="de-DE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kumimoji="0" lang="de-DE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accPr>
                            <m:e>
                              <m:r>
                                <a:rPr kumimoji="0" lang="de-DE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𝑠</m:t>
                              </m:r>
                            </m:e>
                          </m:acc>
                        </m:e>
                        <m:sup>
                          <m: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feld 4">
                <a:extLst>
                  <a:ext uri="{FF2B5EF4-FFF2-40B4-BE49-F238E27FC236}">
                    <a16:creationId xmlns:a16="http://schemas.microsoft.com/office/drawing/2014/main" id="{4D3C8F95-EDFE-0701-398F-CBB8F35B29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389" y="4902234"/>
                <a:ext cx="2610064" cy="319566"/>
              </a:xfrm>
              <a:prstGeom prst="rect">
                <a:avLst/>
              </a:prstGeom>
              <a:blipFill>
                <a:blip r:embed="rId6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feld 17">
                <a:extLst>
                  <a:ext uri="{FF2B5EF4-FFF2-40B4-BE49-F238E27FC236}">
                    <a16:creationId xmlns:a16="http://schemas.microsoft.com/office/drawing/2014/main" id="{434A9A6B-E03C-27C8-078A-C9A86B244ABD}"/>
                  </a:ext>
                </a:extLst>
              </p:cNvPr>
              <p:cNvSpPr txBox="1"/>
              <p:nvPr/>
            </p:nvSpPr>
            <p:spPr>
              <a:xfrm>
                <a:off x="3787389" y="4854734"/>
                <a:ext cx="2634302" cy="379326"/>
              </a:xfrm>
              <a:prstGeom prst="rect">
                <a:avLst/>
              </a:prstGeom>
              <a:noFill/>
            </p:spPr>
            <p:txBody>
              <a:bodyPr wrap="none" lIns="36000" tIns="36000" rIns="36000" bIns="3600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kumimoji="0" lang="en-US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accPr>
                            <m:e>
                              <m:r>
                                <a:rPr kumimoji="0" lang="de-DE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𝑠</m:t>
                              </m:r>
                            </m:e>
                          </m:acc>
                        </m:e>
                        <m:sup>
                          <m: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de-DE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de-DE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kumimoji="0" lang="de-DE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accPr>
                                <m:e>
                                  <m:r>
                                    <a:rPr kumimoji="0" lang="de-DE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𝑗</m:t>
                                  </m:r>
                                </m:e>
                              </m:acc>
                              <m:r>
                                <a:rPr kumimoji="0" lang="de-DE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acc>
                                <m:accPr>
                                  <m:chr m:val="⃗"/>
                                  <m:ctrlPr>
                                    <a:rPr kumimoji="0" lang="de-DE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accPr>
                                <m:e>
                                  <m:r>
                                    <a:rPr kumimoji="0" lang="de-DE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ℓ</m:t>
                                  </m:r>
                                </m:e>
                              </m:acc>
                            </m:e>
                          </m:d>
                        </m:e>
                        <m:sup>
                          <m: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de-DE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kumimoji="0" lang="de-DE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accPr>
                            <m:e>
                              <m:r>
                                <a:rPr kumimoji="0" lang="de-DE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𝑗</m:t>
                              </m:r>
                            </m:e>
                          </m:acc>
                        </m:e>
                        <m:sup>
                          <m: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de-DE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−2</m:t>
                      </m:r>
                      <m:r>
                        <a:rPr kumimoji="0" lang="de-DE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𝑗</m:t>
                          </m:r>
                        </m:e>
                      </m:acc>
                      <m:r>
                        <a:rPr kumimoji="0" lang="en-US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kumimoji="0" lang="en-US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US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ℓ</m:t>
                          </m:r>
                        </m:e>
                      </m:acc>
                      <m:r>
                        <a:rPr kumimoji="0" lang="de-DE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kumimoji="0" lang="de-DE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accPr>
                            <m:e>
                              <m:r>
                                <a:rPr kumimoji="0" lang="de-DE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ℓ</m:t>
                              </m:r>
                            </m:e>
                          </m:acc>
                        </m:e>
                        <m:sup>
                          <m: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feld 17">
                <a:extLst>
                  <a:ext uri="{FF2B5EF4-FFF2-40B4-BE49-F238E27FC236}">
                    <a16:creationId xmlns:a16="http://schemas.microsoft.com/office/drawing/2014/main" id="{434A9A6B-E03C-27C8-078A-C9A86B244A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389" y="4854734"/>
                <a:ext cx="2634302" cy="37932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6">
                <a:extLst>
                  <a:ext uri="{FF2B5EF4-FFF2-40B4-BE49-F238E27FC236}">
                    <a16:creationId xmlns:a16="http://schemas.microsoft.com/office/drawing/2014/main" id="{0B7288D9-F179-0F70-E755-13534B23EFE2}"/>
                  </a:ext>
                </a:extLst>
              </p:cNvPr>
              <p:cNvSpPr txBox="1"/>
              <p:nvPr/>
            </p:nvSpPr>
            <p:spPr>
              <a:xfrm>
                <a:off x="297603" y="5389234"/>
                <a:ext cx="7356107" cy="594321"/>
              </a:xfrm>
              <a:prstGeom prst="rect">
                <a:avLst/>
              </a:prstGeom>
              <a:solidFill>
                <a:srgbClr val="FFFF00">
                  <a:alpha val="50000"/>
                </a:srgbClr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accPr>
                            <m:e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𝜇</m:t>
                              </m:r>
                            </m:e>
                          </m:acc>
                        </m:e>
                        <m: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𝑗</m:t>
                          </m:r>
                        </m:sub>
                      </m:sSub>
                      <m:r>
                        <a:rPr kumimoji="0" lang="de-DE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ℓ</m:t>
                              </m:r>
                            </m:sub>
                          </m:sSub>
                          <m: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∙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𝑗</m:t>
                              </m:r>
                              <m:d>
                                <m:dPr>
                                  <m:ctrlP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𝑗</m:t>
                                  </m:r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+1</m:t>
                                  </m:r>
                                </m:e>
                              </m:d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ℓ</m:t>
                              </m:r>
                              <m:d>
                                <m:dPr>
                                  <m:ctrlP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ℓ+1</m:t>
                                  </m:r>
                                </m:e>
                              </m:d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it-IT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  <m:t>𝑠</m:t>
                              </m:r>
                              <m:r>
                                <a:rPr kumimoji="0" lang="it-IT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  <m:t>(</m:t>
                              </m:r>
                              <m:r>
                                <a:rPr kumimoji="0" lang="it-IT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  <m:t>𝑠</m:t>
                              </m:r>
                              <m:r>
                                <a:rPr kumimoji="0" lang="it-IT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  <m:t>+1)</m:t>
                              </m:r>
                            </m:e>
                          </m:d>
                          <m: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</m:t>
                          </m:r>
                          <m:sSub>
                            <m:sSubPr>
                              <m:ctrlP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𝑠</m:t>
                              </m:r>
                            </m:sub>
                          </m:sSub>
                          <m: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∙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𝑗</m:t>
                              </m:r>
                              <m:d>
                                <m:dPr>
                                  <m:ctrlP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𝑗</m:t>
                                  </m:r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+1</m:t>
                                  </m:r>
                                </m:e>
                              </m:d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−ℓ</m:t>
                              </m:r>
                              <m:d>
                                <m:dPr>
                                  <m:ctrlP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de-DE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ℓ+1</m:t>
                                  </m:r>
                                </m:e>
                              </m:d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it-IT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  <m:t>𝑠</m:t>
                              </m:r>
                              <m:r>
                                <a:rPr kumimoji="0" lang="it-IT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  <m:t>(</m:t>
                              </m:r>
                              <m:r>
                                <a:rPr kumimoji="0" lang="it-IT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  <m:t>𝑠</m:t>
                              </m:r>
                              <m:r>
                                <a:rPr kumimoji="0" lang="it-IT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  <m:t>+1)</m:t>
                              </m:r>
                            </m:e>
                          </m:d>
                        </m:num>
                        <m:den>
                          <m: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∙</m:t>
                          </m:r>
                          <m: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𝑗</m:t>
                          </m:r>
                          <m:d>
                            <m:dPr>
                              <m:ctrlP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𝑗</m:t>
                              </m:r>
                              <m:r>
                                <a:rPr kumimoji="0" lang="de-DE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mbria Math"/>
                                  <a:cs typeface="+mn-cs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kumimoji="0" lang="de-DE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de-DE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𝑗</m:t>
                          </m:r>
                        </m:e>
                      </m:acc>
                    </m:oMath>
                  </m:oMathPara>
                </a14:m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feld 16">
                <a:extLst>
                  <a:ext uri="{FF2B5EF4-FFF2-40B4-BE49-F238E27FC236}">
                    <a16:creationId xmlns:a16="http://schemas.microsoft.com/office/drawing/2014/main" id="{0B7288D9-F179-0F70-E755-13534B23EF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603" y="5389234"/>
                <a:ext cx="7356107" cy="594321"/>
              </a:xfrm>
              <a:prstGeom prst="rect">
                <a:avLst/>
              </a:prstGeom>
              <a:blipFill>
                <a:blip r:embed="rId8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7">
                <a:extLst>
                  <a:ext uri="{FF2B5EF4-FFF2-40B4-BE49-F238E27FC236}">
                    <a16:creationId xmlns:a16="http://schemas.microsoft.com/office/drawing/2014/main" id="{36363A63-F248-7537-E297-1A30110074AA}"/>
                  </a:ext>
                </a:extLst>
              </p:cNvPr>
              <p:cNvSpPr txBox="1"/>
              <p:nvPr/>
            </p:nvSpPr>
            <p:spPr>
              <a:xfrm>
                <a:off x="6691627" y="4902234"/>
                <a:ext cx="1736620" cy="376889"/>
              </a:xfrm>
              <a:prstGeom prst="rect">
                <a:avLst/>
              </a:prstGeom>
              <a:noFill/>
            </p:spPr>
            <p:txBody>
              <a:bodyPr wrap="none" lIns="36000" tIns="36000" rIns="36000" bIns="3600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kumimoji="0" lang="de-DE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acc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+mn-cs"/>
                          </a:rPr>
                          <m:t>ℓ</m:t>
                        </m:r>
                      </m:e>
                    </m:acc>
                    <m:r>
                      <a:rPr kumimoji="0" lang="en-US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+mn-cs"/>
                      </a:rPr>
                      <m:t>∙</m:t>
                    </m:r>
                    <m:acc>
                      <m:accPr>
                        <m:chr m:val="⃗"/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accPr>
                      <m:e>
                        <m:r>
                          <a:rPr kumimoji="0" lang="it-IT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  <m:t>𝑠</m:t>
                        </m:r>
                      </m:e>
                    </m:acc>
                    <m:r>
                      <a:rPr kumimoji="0" lang="de-DE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it-IT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fPr>
                      <m:num>
                        <m:r>
                          <a:rPr kumimoji="0" lang="it-IT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it-IT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den>
                    </m:f>
                    <m:r>
                      <a:rPr kumimoji="0" lang="it-IT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sSup>
                      <m:sSupPr>
                        <m:ctrlPr>
                          <a:rPr kumimoji="0" lang="de-DE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acc>
                          <m:accPr>
                            <m:chr m:val="⃗"/>
                            <m:ctrlPr>
                              <a:rPr kumimoji="0" lang="de-DE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accPr>
                          <m:e>
                            <m:r>
                              <a:rPr kumimoji="0" lang="de-DE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Cambria Math"/>
                                <a:cs typeface="+mn-cs"/>
                              </a:rPr>
                              <m:t>𝑗</m:t>
                            </m:r>
                          </m:e>
                        </m:acc>
                      </m:e>
                      <m:sup>
                        <m:r>
                          <a:rPr kumimoji="0" lang="de-DE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it-IT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sSup>
                      <m:sSupPr>
                        <m:ctrlPr>
                          <a:rPr kumimoji="0" lang="de-DE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acc>
                          <m:accPr>
                            <m:chr m:val="⃗"/>
                            <m:ctrlPr>
                              <a:rPr kumimoji="0" lang="de-DE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accPr>
                          <m:e>
                            <m:r>
                              <a:rPr kumimoji="0" lang="de-DE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Cambria Math"/>
                                <a:cs typeface="+mn-cs"/>
                              </a:rPr>
                              <m:t>ℓ</m:t>
                            </m:r>
                          </m:e>
                        </m:acc>
                      </m:e>
                      <m:sup>
                        <m:r>
                          <a:rPr kumimoji="0" lang="de-DE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it-IT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it-IT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sSup>
                      <m:sSupPr>
                        <m:ctrlPr>
                          <a:rPr kumimoji="0" lang="de-DE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acc>
                          <m:accPr>
                            <m:chr m:val="⃗"/>
                            <m:ctrlPr>
                              <a:rPr kumimoji="0" lang="de-DE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accPr>
                          <m:e>
                            <m:r>
                              <a:rPr kumimoji="0" lang="it-IT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  <m:t>𝑠</m:t>
                            </m:r>
                          </m:e>
                        </m:acc>
                      </m:e>
                      <m:sup>
                        <m:r>
                          <a:rPr kumimoji="0" lang="de-DE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)</a:t>
                </a:r>
              </a:p>
            </p:txBody>
          </p:sp>
        </mc:Choice>
        <mc:Fallback xmlns="">
          <p:sp>
            <p:nvSpPr>
              <p:cNvPr id="20" name="Textfeld 17">
                <a:extLst>
                  <a:ext uri="{FF2B5EF4-FFF2-40B4-BE49-F238E27FC236}">
                    <a16:creationId xmlns:a16="http://schemas.microsoft.com/office/drawing/2014/main" id="{36363A63-F248-7537-E297-1A30110074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1627" y="4902234"/>
                <a:ext cx="1736620" cy="376889"/>
              </a:xfrm>
              <a:prstGeom prst="rect">
                <a:avLst/>
              </a:prstGeom>
              <a:blipFill>
                <a:blip r:embed="rId10"/>
                <a:stretch>
                  <a:fillRect l="-2190" r="-3650" b="-96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Ovale 20">
            <a:extLst>
              <a:ext uri="{FF2B5EF4-FFF2-40B4-BE49-F238E27FC236}">
                <a16:creationId xmlns:a16="http://schemas.microsoft.com/office/drawing/2014/main" id="{783798B5-67B6-0027-CA0A-6927A34CFE27}"/>
              </a:ext>
            </a:extLst>
          </p:cNvPr>
          <p:cNvSpPr>
            <a:spLocks noChangeAspect="1"/>
          </p:cNvSpPr>
          <p:nvPr/>
        </p:nvSpPr>
        <p:spPr>
          <a:xfrm>
            <a:off x="8097110" y="4050221"/>
            <a:ext cx="864000" cy="855805"/>
          </a:xfrm>
          <a:prstGeom prst="ellipse">
            <a:avLst/>
          </a:prstGeom>
          <a:noFill/>
          <a:ln>
            <a:solidFill>
              <a:srgbClr val="04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8BFCE1A-A47A-61CF-FB13-6BE48DF72D9F}"/>
              </a:ext>
            </a:extLst>
          </p:cNvPr>
          <p:cNvSpPr txBox="1"/>
          <p:nvPr/>
        </p:nvSpPr>
        <p:spPr>
          <a:xfrm>
            <a:off x="8769909" y="3898850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=1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1ECEF687-CC0F-CDFB-98AE-6D9FD833EFDC}"/>
              </a:ext>
            </a:extLst>
          </p:cNvPr>
          <p:cNvSpPr txBox="1"/>
          <p:nvPr/>
        </p:nvSpPr>
        <p:spPr>
          <a:xfrm>
            <a:off x="208569" y="3627696"/>
            <a:ext cx="56180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Magnetic moments</a:t>
            </a: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232355AB-DF00-1CD6-1636-0B167BD0A419}"/>
              </a:ext>
            </a:extLst>
          </p:cNvPr>
          <p:cNvGrpSpPr/>
          <p:nvPr/>
        </p:nvGrpSpPr>
        <p:grpSpPr>
          <a:xfrm>
            <a:off x="343061" y="6094604"/>
            <a:ext cx="10537840" cy="593808"/>
            <a:chOff x="343061" y="6094604"/>
            <a:chExt cx="10537840" cy="59380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feld 18">
                  <a:extLst>
                    <a:ext uri="{FF2B5EF4-FFF2-40B4-BE49-F238E27FC236}">
                      <a16:creationId xmlns:a16="http://schemas.microsoft.com/office/drawing/2014/main" id="{2E988548-5D67-EC80-9C79-B7A2652BA622}"/>
                    </a:ext>
                  </a:extLst>
                </p:cNvPr>
                <p:cNvSpPr txBox="1"/>
                <p:nvPr/>
              </p:nvSpPr>
              <p:spPr>
                <a:xfrm>
                  <a:off x="343061" y="6094604"/>
                  <a:ext cx="4599968" cy="593808"/>
                </a:xfrm>
                <a:prstGeom prst="rect">
                  <a:avLst/>
                </a:prstGeom>
                <a:solidFill>
                  <a:srgbClr val="FFFF00">
                    <a:alpha val="50000"/>
                  </a:srgbClr>
                </a:solidFill>
                <a:ln w="15875">
                  <a:solidFill>
                    <a:srgbClr val="0432FF"/>
                  </a:solidFill>
                </a:ln>
              </p:spPr>
              <p:txBody>
                <a:bodyPr wrap="none" lIns="36000" tIns="36000" rIns="36000" bIns="36000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de-DE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+mn-cs"/>
                              </a:rPr>
                              <m:t>𝑔</m:t>
                            </m:r>
                          </m:e>
                          <m:sub>
                            <m:r>
                              <a:rPr kumimoji="0" lang="en-US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Cambria Math"/>
                                <a:cs typeface="+mn-cs"/>
                              </a:rPr>
                              <m:t>𝑗</m:t>
                            </m:r>
                          </m:sub>
                        </m:sSub>
                        <m:r>
                          <a:rPr kumimoji="0" lang="de-DE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=</m:t>
                        </m:r>
                        <m:f>
                          <m:fPr>
                            <m:ctrlPr>
                              <a:rPr kumimoji="0" lang="de-DE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de-DE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+mn-cs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de-DE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+mn-cs"/>
                              </a:rPr>
                              <m:t>2</m:t>
                            </m:r>
                          </m:den>
                        </m:f>
                        <m:r>
                          <a:rPr kumimoji="0" lang="de-DE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+mn-cs"/>
                          </a:rPr>
                          <m:t>∙</m:t>
                        </m:r>
                        <m:d>
                          <m:dPr>
                            <m:ctrlPr>
                              <a:rPr kumimoji="0" lang="de-DE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ℓ</m:t>
                                </m:r>
                              </m:sub>
                            </m:sSub>
                            <m:r>
                              <a:rPr kumimoji="0" lang="de-DE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Cambria Math"/>
                                <a:cs typeface="+mn-cs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  <m:r>
                          <a:rPr kumimoji="0" lang="de-DE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+mn-cs"/>
                          </a:rPr>
                          <m:t>+</m:t>
                        </m:r>
                        <m:f>
                          <m:fPr>
                            <m:ctrlPr>
                              <a:rPr kumimoji="0" lang="de-DE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de-DE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Cambria Math"/>
                                <a:cs typeface="+mn-cs"/>
                              </a:rPr>
                              <m:t>ℓ</m:t>
                            </m:r>
                            <m:d>
                              <m:dPr>
                                <m:ctrlP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/>
                                    <a:cs typeface="+mn-cs"/>
                                  </a:rPr>
                                </m:ctrlPr>
                              </m:dPr>
                              <m:e>
                                <m: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ℓ+1</m:t>
                                </m:r>
                              </m:e>
                            </m:d>
                            <m:r>
                              <a:rPr kumimoji="0" lang="de-DE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Cambria Math"/>
                                <a:cs typeface="+mn-cs"/>
                              </a:rPr>
                              <m:t>−</m:t>
                            </m:r>
                            <m:r>
                              <a:rPr kumimoji="0" lang="de-DE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Cambria Math"/>
                                <a:cs typeface="+mn-cs"/>
                              </a:rPr>
                              <m:t>𝑠</m:t>
                            </m:r>
                            <m:d>
                              <m:dPr>
                                <m:ctrlP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/>
                                    <a:cs typeface="+mn-cs"/>
                                  </a:rPr>
                                </m:ctrlPr>
                              </m:dPr>
                              <m:e>
                                <m: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𝑠</m:t>
                                </m:r>
                                <m: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+1</m:t>
                                </m:r>
                              </m:e>
                            </m:d>
                          </m:num>
                          <m:den>
                            <m:r>
                              <a:rPr kumimoji="0" lang="de-DE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Cambria Math"/>
                                <a:cs typeface="+mn-cs"/>
                              </a:rPr>
                              <m:t>2</m:t>
                            </m:r>
                            <m:r>
                              <a:rPr kumimoji="0" lang="de-DE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Cambria Math"/>
                                <a:cs typeface="+mn-cs"/>
                              </a:rPr>
                              <m:t>𝑗</m:t>
                            </m:r>
                            <m:d>
                              <m:dPr>
                                <m:ctrlP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/>
                                    <a:cs typeface="+mn-cs"/>
                                  </a:rPr>
                                </m:ctrlPr>
                              </m:dPr>
                              <m:e>
                                <m: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𝑗</m:t>
                                </m:r>
                                <m: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+1</m:t>
                                </m:r>
                              </m:e>
                            </m:d>
                          </m:den>
                        </m:f>
                        <m:r>
                          <a:rPr kumimoji="0" lang="de-DE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+mn-cs"/>
                          </a:rPr>
                          <m:t>∙</m:t>
                        </m:r>
                        <m:d>
                          <m:dPr>
                            <m:ctrlPr>
                              <a:rPr kumimoji="0" lang="de-DE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ℓ</m:t>
                                </m:r>
                              </m:sub>
                            </m:sSub>
                            <m:r>
                              <a:rPr kumimoji="0" lang="de-DE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Cambria Math"/>
                                <a:cs typeface="+mn-cs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kumimoji="0" lang="de-DE" sz="1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9" name="Textfeld 18">
                  <a:extLst>
                    <a:ext uri="{FF2B5EF4-FFF2-40B4-BE49-F238E27FC236}">
                      <a16:creationId xmlns:a16="http://schemas.microsoft.com/office/drawing/2014/main" id="{2E988548-5D67-EC80-9C79-B7A2652BA6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3061" y="6094604"/>
                  <a:ext cx="4599968" cy="593808"/>
                </a:xfrm>
                <a:prstGeom prst="rect">
                  <a:avLst/>
                </a:prstGeom>
                <a:blipFill>
                  <a:blip r:embed="rId11"/>
                  <a:stretch>
                    <a:fillRect b="-6122"/>
                  </a:stretch>
                </a:blipFill>
                <a:ln w="15875">
                  <a:solidFill>
                    <a:srgbClr val="0432FF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2ACAADBB-9DB1-E472-D1B4-EA7E79257E37}"/>
                </a:ext>
              </a:extLst>
            </p:cNvPr>
            <p:cNvSpPr txBox="1"/>
            <p:nvPr/>
          </p:nvSpPr>
          <p:spPr>
            <a:xfrm>
              <a:off x="5262880" y="6119412"/>
              <a:ext cx="561802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nuclear g factor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87907CAC-B9F6-585B-B9F9-ADAFB9573897}"/>
                  </a:ext>
                </a:extLst>
              </p:cNvPr>
              <p:cNvSpPr txBox="1"/>
              <p:nvPr/>
            </p:nvSpPr>
            <p:spPr>
              <a:xfrm>
                <a:off x="9201437" y="4123478"/>
                <a:ext cx="2990563" cy="6336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ts val="208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in units of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ts val="208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nuclear magneton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de-DE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de-DE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+mn-cs"/>
                          </a:rPr>
                          <m:t>𝜇</m:t>
                        </m:r>
                      </m:e>
                      <m:sub>
                        <m:r>
                          <a:rPr kumimoji="0" lang="it-IT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  <m:t>𝑁</m:t>
                        </m:r>
                      </m:sub>
                    </m:sSub>
                  </m:oMath>
                </a14:m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</a:t>
                </a:r>
                <a:endParaRPr kumimoji="0" 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87907CAC-B9F6-585B-B9F9-ADAFB95738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1437" y="4123478"/>
                <a:ext cx="2990563" cy="633635"/>
              </a:xfrm>
              <a:prstGeom prst="rect">
                <a:avLst/>
              </a:prstGeom>
              <a:blipFill>
                <a:blip r:embed="rId12"/>
                <a:stretch>
                  <a:fillRect l="-1688" t="-5882" b="-117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uppo 5">
            <a:extLst>
              <a:ext uri="{FF2B5EF4-FFF2-40B4-BE49-F238E27FC236}">
                <a16:creationId xmlns:a16="http://schemas.microsoft.com/office/drawing/2014/main" id="{3DE13E1F-E0D3-7CDD-72A7-8F787079470E}"/>
              </a:ext>
            </a:extLst>
          </p:cNvPr>
          <p:cNvGrpSpPr/>
          <p:nvPr/>
        </p:nvGrpSpPr>
        <p:grpSpPr>
          <a:xfrm>
            <a:off x="3670420" y="3726959"/>
            <a:ext cx="4521622" cy="939282"/>
            <a:chOff x="3670420" y="3726959"/>
            <a:chExt cx="4521622" cy="939282"/>
          </a:xfrm>
        </p:grpSpPr>
        <p:sp>
          <p:nvSpPr>
            <p:cNvPr id="2" name="Ovale 1">
              <a:extLst>
                <a:ext uri="{FF2B5EF4-FFF2-40B4-BE49-F238E27FC236}">
                  <a16:creationId xmlns:a16="http://schemas.microsoft.com/office/drawing/2014/main" id="{9B08131D-E77C-C12E-CC07-5C5124F287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69626" y="4286914"/>
              <a:ext cx="382959" cy="37932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9D8D1EA2-C16F-3604-566A-AB13A78830F6}"/>
                </a:ext>
              </a:extLst>
            </p:cNvPr>
            <p:cNvSpPr txBox="1"/>
            <p:nvPr/>
          </p:nvSpPr>
          <p:spPr>
            <a:xfrm>
              <a:off x="3670420" y="3726959"/>
              <a:ext cx="4521622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important information on single particle structure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                          ? ?</a:t>
              </a:r>
            </a:p>
          </p:txBody>
        </p:sp>
      </p:grpSp>
      <p:pic>
        <p:nvPicPr>
          <p:cNvPr id="10" name="Immagine 9">
            <a:extLst>
              <a:ext uri="{FF2B5EF4-FFF2-40B4-BE49-F238E27FC236}">
                <a16:creationId xmlns:a16="http://schemas.microsoft.com/office/drawing/2014/main" id="{F2484831-E7C0-E35D-7CC8-EA0CE30F8EB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65725" y="1380982"/>
            <a:ext cx="1673111" cy="110315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D92854F-E28F-FC8F-6E00-271DC10A49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93011" y="5113612"/>
            <a:ext cx="1498600" cy="1574800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F0D80B57-6D54-F860-BEC0-96F814A286C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34486" y="5362808"/>
            <a:ext cx="1498600" cy="1028700"/>
          </a:xfrm>
          <a:prstGeom prst="rect">
            <a:avLst/>
          </a:prstGeom>
        </p:spPr>
      </p:pic>
      <p:sp>
        <p:nvSpPr>
          <p:cNvPr id="27" name="Titel 1">
            <a:extLst>
              <a:ext uri="{FF2B5EF4-FFF2-40B4-BE49-F238E27FC236}">
                <a16:creationId xmlns:a16="http://schemas.microsoft.com/office/drawing/2014/main" id="{E0D9AC41-31AB-97E9-D707-5FA205C022D3}"/>
              </a:ext>
            </a:extLst>
          </p:cNvPr>
          <p:cNvSpPr txBox="1">
            <a:spLocks/>
          </p:cNvSpPr>
          <p:nvPr/>
        </p:nvSpPr>
        <p:spPr>
          <a:xfrm>
            <a:off x="0" y="8729"/>
            <a:ext cx="12192000" cy="5544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rgbClr val="FFC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REMINDER</a:t>
            </a:r>
            <a:endParaRPr kumimoji="0" lang="en-US" b="0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48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 animBg="1"/>
      <p:bldP spid="20" grpId="0"/>
      <p:bldP spid="21" grpId="0" animBg="1"/>
      <p:bldP spid="22" grpId="0"/>
      <p:bldP spid="25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3">
            <a:extLst>
              <a:ext uri="{FF2B5EF4-FFF2-40B4-BE49-F238E27FC236}">
                <a16:creationId xmlns:a16="http://schemas.microsoft.com/office/drawing/2014/main" id="{9CA72CD6-1993-FA04-B1CA-82C0B483B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00" y="4837006"/>
            <a:ext cx="304800" cy="369332"/>
          </a:xfrm>
          <a:prstGeom prst="rect">
            <a:avLst/>
          </a:prstGeom>
          <a:solidFill>
            <a:srgbClr val="FFFF99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2">
            <a:extLst>
              <a:ext uri="{FF2B5EF4-FFF2-40B4-BE49-F238E27FC236}">
                <a16:creationId xmlns:a16="http://schemas.microsoft.com/office/drawing/2014/main" id="{D4D91BBF-1DC5-74E1-3234-910356B31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4800" y="3681306"/>
            <a:ext cx="304800" cy="369332"/>
          </a:xfrm>
          <a:prstGeom prst="rect">
            <a:avLst/>
          </a:prstGeom>
          <a:solidFill>
            <a:srgbClr val="FFFF99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Group 42">
            <a:extLst>
              <a:ext uri="{FF2B5EF4-FFF2-40B4-BE49-F238E27FC236}">
                <a16:creationId xmlns:a16="http://schemas.microsoft.com/office/drawing/2014/main" id="{F7B28831-9A1E-1F7D-AE6A-78288B618C7C}"/>
              </a:ext>
            </a:extLst>
          </p:cNvPr>
          <p:cNvGraphicFramePr>
            <a:graphicFrameLocks noGrp="1"/>
          </p:cNvGraphicFramePr>
          <p:nvPr/>
        </p:nvGraphicFramePr>
        <p:xfrm>
          <a:off x="2667000" y="983072"/>
          <a:ext cx="6629400" cy="1346518"/>
        </p:xfrm>
        <a:graphic>
          <a:graphicData uri="http://schemas.openxmlformats.org/drawingml/2006/table">
            <a:tbl>
              <a:tblPr/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2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6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Charge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de-DE" sz="1600" b="1" i="1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Mass </a:t>
                      </a:r>
                      <a:r>
                        <a:rPr kumimoji="0" lang="en-US" altLang="de-DE" sz="1600" b="1" i="1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kumimoji="0" lang="en-US" altLang="de-DE" sz="1600" b="1" i="1" u="none" strike="noStrike" cap="none" normalizeH="0" baseline="-25000" noProof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kumimoji="0" lang="en-US" altLang="de-DE" sz="1600" b="1" i="1" u="none" strike="noStrike" cap="none" normalizeH="0" baseline="-2500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1" i="1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1" i="1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mag. Moment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78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u-quark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+ 2/3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 1/3 M</a:t>
                      </a:r>
                      <a:r>
                        <a:rPr kumimoji="0" lang="de-DE" altLang="de-DE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1/2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d-quark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- 1/3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 1/3 M</a:t>
                      </a:r>
                      <a:r>
                        <a:rPr kumimoji="0" lang="de-DE" altLang="de-DE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1/2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 Box 43">
            <a:extLst>
              <a:ext uri="{FF2B5EF4-FFF2-40B4-BE49-F238E27FC236}">
                <a16:creationId xmlns:a16="http://schemas.microsoft.com/office/drawing/2014/main" id="{36A52E7F-8F7D-3953-37E0-41FCFE0C3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76" y="2507072"/>
            <a:ext cx="26372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general coupling rule</a:t>
            </a:r>
            <a:r>
              <a:rPr kumimoji="0" lang="en-US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8" name="Object 44">
            <a:extLst>
              <a:ext uri="{FF2B5EF4-FFF2-40B4-BE49-F238E27FC236}">
                <a16:creationId xmlns:a16="http://schemas.microsoft.com/office/drawing/2014/main" id="{9B4B7EDE-B003-6C95-8A6A-AEC1179C9A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81525" y="2438810"/>
          <a:ext cx="4362450" cy="52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479760" imgH="419040" progId="Equation.3">
                  <p:embed/>
                </p:oleObj>
              </mc:Choice>
              <mc:Fallback>
                <p:oleObj name="Equation" r:id="rId2" imgW="3479760" imgH="419040" progId="Equation.3">
                  <p:embed/>
                  <p:pic>
                    <p:nvPicPr>
                      <p:cNvPr id="8" name="Object 44">
                        <a:extLst>
                          <a:ext uri="{FF2B5EF4-FFF2-40B4-BE49-F238E27FC236}">
                            <a16:creationId xmlns:a16="http://schemas.microsoft.com/office/drawing/2014/main" id="{9B4B7EDE-B003-6C95-8A6A-AEC1179C9A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1525" y="2438810"/>
                        <a:ext cx="4362450" cy="52546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19050">
                        <a:solidFill>
                          <a:srgbClr val="FF000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45">
            <a:extLst>
              <a:ext uri="{FF2B5EF4-FFF2-40B4-BE49-F238E27FC236}">
                <a16:creationId xmlns:a16="http://schemas.microsoft.com/office/drawing/2014/main" id="{17E6ED8E-0360-45A3-87DB-52E0ABBF8A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75" y="3225530"/>
            <a:ext cx="174919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Proton (</a:t>
            </a:r>
            <a:r>
              <a:rPr kumimoji="0" lang="de-DE" alt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uud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:</a:t>
            </a:r>
          </a:p>
        </p:txBody>
      </p:sp>
      <p:graphicFrame>
        <p:nvGraphicFramePr>
          <p:cNvPr id="10" name="Object 46">
            <a:extLst>
              <a:ext uri="{FF2B5EF4-FFF2-40B4-BE49-F238E27FC236}">
                <a16:creationId xmlns:a16="http://schemas.microsoft.com/office/drawing/2014/main" id="{EF869A40-5A1F-9026-67D9-E4814A15C7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81525" y="3132548"/>
          <a:ext cx="4457700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555720" imgH="393480" progId="Equation.3">
                  <p:embed/>
                </p:oleObj>
              </mc:Choice>
              <mc:Fallback>
                <p:oleObj name="Equation" r:id="rId4" imgW="3555720" imgH="393480" progId="Equation.3">
                  <p:embed/>
                  <p:pic>
                    <p:nvPicPr>
                      <p:cNvPr id="10" name="Object 46">
                        <a:extLst>
                          <a:ext uri="{FF2B5EF4-FFF2-40B4-BE49-F238E27FC236}">
                            <a16:creationId xmlns:a16="http://schemas.microsoft.com/office/drawing/2014/main" id="{EF869A40-5A1F-9026-67D9-E4814A15C7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1525" y="3132548"/>
                        <a:ext cx="4457700" cy="493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7">
            <a:extLst>
              <a:ext uri="{FF2B5EF4-FFF2-40B4-BE49-F238E27FC236}">
                <a16:creationId xmlns:a16="http://schemas.microsoft.com/office/drawing/2014/main" id="{455F5617-4538-070D-786C-18A519371C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25964" y="3613560"/>
          <a:ext cx="3646487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908080" imgH="393480" progId="Equation.3">
                  <p:embed/>
                </p:oleObj>
              </mc:Choice>
              <mc:Fallback>
                <p:oleObj name="Equation" r:id="rId6" imgW="2908080" imgH="393480" progId="Equation.3">
                  <p:embed/>
                  <p:pic>
                    <p:nvPicPr>
                      <p:cNvPr id="11" name="Object 47">
                        <a:extLst>
                          <a:ext uri="{FF2B5EF4-FFF2-40B4-BE49-F238E27FC236}">
                            <a16:creationId xmlns:a16="http://schemas.microsoft.com/office/drawing/2014/main" id="{455F5617-4538-070D-786C-18A519371C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5964" y="3613560"/>
                        <a:ext cx="3646487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48">
            <a:extLst>
              <a:ext uri="{FF2B5EF4-FFF2-40B4-BE49-F238E27FC236}">
                <a16:creationId xmlns:a16="http://schemas.microsoft.com/office/drawing/2014/main" id="{FC4769C2-B4D2-9F50-FE50-A9B358601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75" y="4380322"/>
            <a:ext cx="190629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Neutron (</a:t>
            </a:r>
            <a:r>
              <a:rPr kumimoji="0" lang="de-DE" alt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ddu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:</a:t>
            </a:r>
          </a:p>
        </p:txBody>
      </p:sp>
      <p:graphicFrame>
        <p:nvGraphicFramePr>
          <p:cNvPr id="13" name="Object 49">
            <a:extLst>
              <a:ext uri="{FF2B5EF4-FFF2-40B4-BE49-F238E27FC236}">
                <a16:creationId xmlns:a16="http://schemas.microsoft.com/office/drawing/2014/main" id="{6423B889-D3DE-1643-0B2E-62B2889352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81525" y="4299360"/>
          <a:ext cx="4840288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860640" imgH="393480" progId="Equation.3">
                  <p:embed/>
                </p:oleObj>
              </mc:Choice>
              <mc:Fallback>
                <p:oleObj name="Equation" r:id="rId8" imgW="3860640" imgH="393480" progId="Equation.3">
                  <p:embed/>
                  <p:pic>
                    <p:nvPicPr>
                      <p:cNvPr id="13" name="Object 49">
                        <a:extLst>
                          <a:ext uri="{FF2B5EF4-FFF2-40B4-BE49-F238E27FC236}">
                            <a16:creationId xmlns:a16="http://schemas.microsoft.com/office/drawing/2014/main" id="{6423B889-D3DE-1643-0B2E-62B2889352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1525" y="4299360"/>
                        <a:ext cx="4840288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51">
            <a:extLst>
              <a:ext uri="{FF2B5EF4-FFF2-40B4-BE49-F238E27FC236}">
                <a16:creationId xmlns:a16="http://schemas.microsoft.com/office/drawing/2014/main" id="{1309B49D-E006-6321-A5E8-E2CC0ABF7E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81525" y="4781960"/>
          <a:ext cx="3917950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124080" imgH="393480" progId="Equation.3">
                  <p:embed/>
                </p:oleObj>
              </mc:Choice>
              <mc:Fallback>
                <p:oleObj name="Equation" r:id="rId10" imgW="3124080" imgH="393480" progId="Equation.3">
                  <p:embed/>
                  <p:pic>
                    <p:nvPicPr>
                      <p:cNvPr id="14" name="Object 51">
                        <a:extLst>
                          <a:ext uri="{FF2B5EF4-FFF2-40B4-BE49-F238E27FC236}">
                            <a16:creationId xmlns:a16="http://schemas.microsoft.com/office/drawing/2014/main" id="{1309B49D-E006-6321-A5E8-E2CC0ABF7E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1525" y="4781960"/>
                        <a:ext cx="3917950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25">
            <a:extLst>
              <a:ext uri="{FF2B5EF4-FFF2-40B4-BE49-F238E27FC236}">
                <a16:creationId xmlns:a16="http://schemas.microsoft.com/office/drawing/2014/main" id="{B4D70FD1-E9C6-AFF5-2745-BBEE181DE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7193" y="5367613"/>
            <a:ext cx="10466614" cy="141577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</a:t>
            </a:r>
            <a:r>
              <a:rPr kumimoji="0" lang="en-US" altLang="de-DE" sz="20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Dirac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2</a:t>
            </a: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prediction of the Dirac-theory for the gyromagnetic factor for spin </a:t>
            </a:r>
            <a:r>
              <a:rPr kumimoji="0" lang="de-DE" alt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½-particles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</a:t>
            </a:r>
            <a:r>
              <a:rPr kumimoji="0" lang="en-US" altLang="de-DE" sz="20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</a:t>
            </a:r>
            <a:r>
              <a:rPr kumimoji="0" lang="en-US" altLang="de-DE" sz="2000" b="0" i="0" u="none" strike="noStrike" kern="1200" cap="none" spc="0" normalizeH="0" baseline="30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proton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+5.58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⇒ </a:t>
            </a:r>
            <a:r>
              <a:rPr kumimoji="0" lang="en-US" alt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big deviation from 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 = 2 </a:t>
            </a: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⇔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fundamental particle</a:t>
            </a:r>
            <a:endParaRPr kumimoji="0" lang="en-US" altLang="de-DE" sz="2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</a:t>
            </a:r>
            <a:r>
              <a:rPr kumimoji="0" lang="en-US" altLang="de-DE" sz="20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</a:t>
            </a:r>
            <a:r>
              <a:rPr kumimoji="0" lang="en-US" altLang="de-DE" sz="2000" b="0" i="0" u="none" strike="noStrike" kern="1200" cap="none" spc="0" normalizeH="0" baseline="30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neutron</a:t>
            </a:r>
            <a:r>
              <a:rPr kumimoji="0" lang="de-DE" altLang="de-DE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-3.82</a:t>
            </a:r>
          </a:p>
        </p:txBody>
      </p:sp>
      <p:pic>
        <p:nvPicPr>
          <p:cNvPr id="16" name="Picture 26">
            <a:extLst>
              <a:ext uri="{FF2B5EF4-FFF2-40B4-BE49-F238E27FC236}">
                <a16:creationId xmlns:a16="http://schemas.microsoft.com/office/drawing/2014/main" id="{6E47B65E-B9BB-A2EF-BAFA-1993065CB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EFDFE"/>
              </a:clrFrom>
              <a:clrTo>
                <a:srgbClr val="FE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7069" y="5624982"/>
            <a:ext cx="1199746" cy="1187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feld 2">
                <a:extLst>
                  <a:ext uri="{FF2B5EF4-FFF2-40B4-BE49-F238E27FC236}">
                    <a16:creationId xmlns:a16="http://schemas.microsoft.com/office/drawing/2014/main" id="{011B53E5-4BA8-8C2F-964D-DD82B56AA3C7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295479" y="1359000"/>
                <a:ext cx="1911805" cy="368562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de-DE" sz="11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de-DE" sz="11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∙</m:t>
                      </m:r>
                      <m:d>
                        <m:dPr>
                          <m:ctrlPr>
                            <a:rPr kumimoji="0" lang="de-DE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0" lang="de-DE" sz="11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de-DE" sz="11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num>
                            <m:den>
                              <m:r>
                                <a:rPr kumimoji="0" lang="de-DE" sz="11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kumimoji="0" lang="de-DE" sz="11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∙</m:t>
                      </m:r>
                      <m:f>
                        <m:fPr>
                          <m:ctrlPr>
                            <a:rPr kumimoji="0" lang="de-DE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de-DE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𝑒</m:t>
                          </m:r>
                          <m:r>
                            <a:rPr kumimoji="0" lang="de-DE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∙ℏ</m:t>
                          </m:r>
                        </m:num>
                        <m:den>
                          <m:r>
                            <a:rPr kumimoji="0" lang="de-DE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  <m:sSub>
                            <m:sSubPr>
                              <m:ctrlPr>
                                <a:rPr kumimoji="0" lang="de-DE" sz="11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de-DE" sz="11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∙</m:t>
                              </m:r>
                              <m:r>
                                <a:rPr kumimoji="0" lang="de-DE" sz="11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0" lang="de-DE" sz="11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𝑞</m:t>
                              </m:r>
                            </m:sub>
                          </m:sSub>
                          <m:r>
                            <a:rPr kumimoji="0" lang="de-DE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∙</m:t>
                          </m:r>
                          <m:r>
                            <a:rPr kumimoji="0" lang="de-DE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𝑐</m:t>
                          </m:r>
                        </m:den>
                      </m:f>
                      <m:r>
                        <a:rPr kumimoji="0" lang="de-DE" sz="11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∙</m:t>
                      </m:r>
                      <m:r>
                        <a:rPr kumimoji="0" lang="de-DE" sz="11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𝑠</m:t>
                      </m:r>
                      <m:r>
                        <a:rPr kumimoji="0" lang="de-DE" sz="11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=4∙</m:t>
                      </m:r>
                      <m:sSub>
                        <m:sSubPr>
                          <m:ctrlPr>
                            <a:rPr kumimoji="0" lang="de-DE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de-DE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𝜇</m:t>
                          </m:r>
                        </m:e>
                        <m:sub>
                          <m:r>
                            <a:rPr kumimoji="0" lang="de-DE" sz="11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𝐾</m:t>
                          </m:r>
                        </m:sub>
                      </m:sSub>
                      <m:r>
                        <a:rPr kumimoji="0" lang="de-DE" sz="11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∙</m:t>
                      </m:r>
                      <m:r>
                        <a:rPr kumimoji="0" lang="de-DE" sz="11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𝑠</m:t>
                      </m:r>
                    </m:oMath>
                  </m:oMathPara>
                </a14:m>
                <a:endParaRPr kumimoji="0" lang="de-DE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feld 2">
                <a:extLst>
                  <a:ext uri="{FF2B5EF4-FFF2-40B4-BE49-F238E27FC236}">
                    <a16:creationId xmlns:a16="http://schemas.microsoft.com/office/drawing/2014/main" id="{011B53E5-4BA8-8C2F-964D-DD82B56AA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5479" y="1359000"/>
                <a:ext cx="1911805" cy="368562"/>
              </a:xfrm>
              <a:prstGeom prst="rect">
                <a:avLst/>
              </a:prstGeom>
              <a:blipFill>
                <a:blip r:embed="rId13"/>
                <a:stretch>
                  <a:fillRect l="-1325" r="-662" b="-137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8">
                <a:extLst>
                  <a:ext uri="{FF2B5EF4-FFF2-40B4-BE49-F238E27FC236}">
                    <a16:creationId xmlns:a16="http://schemas.microsoft.com/office/drawing/2014/main" id="{6CD6F3CA-BA50-9348-32BD-31126E9015EC}"/>
                  </a:ext>
                </a:extLst>
              </p:cNvPr>
              <p:cNvSpPr txBox="1"/>
              <p:nvPr/>
            </p:nvSpPr>
            <p:spPr>
              <a:xfrm>
                <a:off x="7255200" y="1874368"/>
                <a:ext cx="1980414" cy="335028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de-DE" sz="1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de-DE" sz="1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∙</m:t>
                      </m:r>
                      <m:d>
                        <m:dPr>
                          <m:ctrlPr>
                            <a:rPr kumimoji="0" lang="de-DE" sz="1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de-DE" sz="1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de-DE" sz="1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de-DE" sz="1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de-DE" sz="1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kumimoji="0" lang="de-DE" sz="1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∙</m:t>
                      </m:r>
                      <m:f>
                        <m:fPr>
                          <m:ctrlPr>
                            <a:rPr kumimoji="0" lang="de-DE" sz="1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de-DE" sz="1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𝑒</m:t>
                          </m:r>
                          <m:r>
                            <a:rPr kumimoji="0" lang="de-DE" sz="1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∙ℏ</m:t>
                          </m:r>
                        </m:num>
                        <m:den>
                          <m:r>
                            <a:rPr kumimoji="0" lang="de-DE" sz="1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2∙</m:t>
                          </m:r>
                          <m:sSub>
                            <m:sSubPr>
                              <m:ctrlPr>
                                <a:rPr kumimoji="0" lang="de-DE" sz="1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de-DE" sz="1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0" lang="de-DE" sz="1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𝑞</m:t>
                              </m:r>
                            </m:sub>
                          </m:sSub>
                          <m:r>
                            <a:rPr kumimoji="0" lang="de-DE" sz="1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∙</m:t>
                          </m:r>
                          <m:r>
                            <a:rPr kumimoji="0" lang="de-DE" sz="1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𝑐</m:t>
                          </m:r>
                        </m:den>
                      </m:f>
                      <m:r>
                        <a:rPr kumimoji="0" lang="de-DE" sz="1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∙</m:t>
                      </m:r>
                      <m:r>
                        <a:rPr kumimoji="0" lang="de-DE" sz="1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𝑠</m:t>
                      </m:r>
                      <m:r>
                        <a:rPr kumimoji="0" lang="de-DE" sz="1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=−2∙</m:t>
                      </m:r>
                      <m:sSub>
                        <m:sSubPr>
                          <m:ctrlPr>
                            <a:rPr kumimoji="0" lang="de-DE" sz="1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de-DE" sz="1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𝜇</m:t>
                          </m:r>
                        </m:e>
                        <m:sub>
                          <m:r>
                            <a:rPr kumimoji="0" lang="de-DE" sz="1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𝐾</m:t>
                          </m:r>
                        </m:sub>
                      </m:sSub>
                      <m:r>
                        <a:rPr kumimoji="0" lang="de-DE" sz="1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∙</m:t>
                      </m:r>
                      <m:r>
                        <a:rPr kumimoji="0" lang="de-DE" sz="1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𝑠</m:t>
                      </m:r>
                    </m:oMath>
                  </m:oMathPara>
                </a14:m>
                <a:endParaRPr kumimoji="0" lang="de-DE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feld 18">
                <a:extLst>
                  <a:ext uri="{FF2B5EF4-FFF2-40B4-BE49-F238E27FC236}">
                    <a16:creationId xmlns:a16="http://schemas.microsoft.com/office/drawing/2014/main" id="{6CD6F3CA-BA50-9348-32BD-31126E9015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5200" y="1874368"/>
                <a:ext cx="1980414" cy="335028"/>
              </a:xfrm>
              <a:prstGeom prst="rect">
                <a:avLst/>
              </a:prstGeom>
              <a:blipFill>
                <a:blip r:embed="rId14"/>
                <a:stretch>
                  <a:fillRect l="-1274" t="-3704" b="-148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893290A7-D51B-9FAF-690B-A03F4AB862AA}"/>
              </a:ext>
            </a:extLst>
          </p:cNvPr>
          <p:cNvSpPr txBox="1"/>
          <p:nvPr/>
        </p:nvSpPr>
        <p:spPr>
          <a:xfrm>
            <a:off x="-65983" y="-10426"/>
            <a:ext cx="12188824" cy="880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Magnetic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dipole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moments of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proton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neutron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from quarks</a:t>
            </a:r>
          </a:p>
          <a:p>
            <a:pPr marL="0" marR="0" lvl="0" indent="0" algn="ctr" defTabSz="914400" rtl="0" eaLnBrk="1" fontAlgn="auto" latinLnBrk="0" hangingPunct="1">
              <a:lnSpc>
                <a:spcPts val="3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simple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quark </a:t>
            </a:r>
            <a:r>
              <a:rPr kumimoji="0" 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bag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model – quarks </a:t>
            </a:r>
            <a:r>
              <a:rPr kumimoji="0" 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confinement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41A32301-7431-8B06-FB35-8B3DE33B2553}"/>
              </a:ext>
            </a:extLst>
          </p:cNvPr>
          <p:cNvGrpSpPr/>
          <p:nvPr/>
        </p:nvGrpSpPr>
        <p:grpSpPr>
          <a:xfrm>
            <a:off x="361402" y="4308957"/>
            <a:ext cx="691123" cy="1111411"/>
            <a:chOff x="361402" y="4308957"/>
            <a:chExt cx="691123" cy="1111411"/>
          </a:xfrm>
        </p:grpSpPr>
        <p:pic>
          <p:nvPicPr>
            <p:cNvPr id="3" name="Picture 6" descr="Bildergebnis für neutron">
              <a:hlinkClick r:id="rId15"/>
              <a:extLst>
                <a:ext uri="{FF2B5EF4-FFF2-40B4-BE49-F238E27FC236}">
                  <a16:creationId xmlns:a16="http://schemas.microsoft.com/office/drawing/2014/main" id="{9359B8FE-A36A-C949-4021-575E7F8C99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773" y="4308957"/>
              <a:ext cx="682752" cy="682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feld 36">
              <a:extLst>
                <a:ext uri="{FF2B5EF4-FFF2-40B4-BE49-F238E27FC236}">
                  <a16:creationId xmlns:a16="http://schemas.microsoft.com/office/drawing/2014/main" id="{6FD52018-578D-2EB9-9B30-9402D1E90AF9}"/>
                </a:ext>
              </a:extLst>
            </p:cNvPr>
            <p:cNvSpPr txBox="1"/>
            <p:nvPr/>
          </p:nvSpPr>
          <p:spPr>
            <a:xfrm>
              <a:off x="361402" y="4989481"/>
              <a:ext cx="66236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neutron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0e</a:t>
              </a:r>
            </a:p>
          </p:txBody>
        </p:sp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695047F8-51BD-1485-5865-3662F18C8C91}"/>
              </a:ext>
            </a:extLst>
          </p:cNvPr>
          <p:cNvGrpSpPr/>
          <p:nvPr/>
        </p:nvGrpSpPr>
        <p:grpSpPr>
          <a:xfrm>
            <a:off x="353961" y="3007019"/>
            <a:ext cx="714375" cy="1101857"/>
            <a:chOff x="369773" y="3123230"/>
            <a:chExt cx="714375" cy="1101857"/>
          </a:xfrm>
        </p:grpSpPr>
        <p:pic>
          <p:nvPicPr>
            <p:cNvPr id="2" name="Picture 4" descr="Bildergebnis für proton chemie">
              <a:hlinkClick r:id="rId17"/>
              <a:extLst>
                <a:ext uri="{FF2B5EF4-FFF2-40B4-BE49-F238E27FC236}">
                  <a16:creationId xmlns:a16="http://schemas.microsoft.com/office/drawing/2014/main" id="{939051DB-4C24-8576-3A98-E90845C009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773" y="3123230"/>
              <a:ext cx="714375" cy="714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feld 14">
              <a:extLst>
                <a:ext uri="{FF2B5EF4-FFF2-40B4-BE49-F238E27FC236}">
                  <a16:creationId xmlns:a16="http://schemas.microsoft.com/office/drawing/2014/main" id="{0702F6AF-F042-75AB-E70E-90CEBE7B013B}"/>
                </a:ext>
              </a:extLst>
            </p:cNvPr>
            <p:cNvSpPr txBox="1"/>
            <p:nvPr/>
          </p:nvSpPr>
          <p:spPr>
            <a:xfrm>
              <a:off x="383043" y="3763422"/>
              <a:ext cx="6190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proton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+1e</a:t>
              </a:r>
            </a:p>
          </p:txBody>
        </p:sp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4BE01552-E374-B46A-6DEA-FDECBC904511}"/>
              </a:ext>
            </a:extLst>
          </p:cNvPr>
          <p:cNvGrpSpPr/>
          <p:nvPr/>
        </p:nvGrpSpPr>
        <p:grpSpPr>
          <a:xfrm>
            <a:off x="9640770" y="1333165"/>
            <a:ext cx="1621854" cy="906651"/>
            <a:chOff x="9640770" y="1333165"/>
            <a:chExt cx="1621854" cy="90665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Textfeld 25">
                  <a:extLst>
                    <a:ext uri="{FF2B5EF4-FFF2-40B4-BE49-F238E27FC236}">
                      <a16:creationId xmlns:a16="http://schemas.microsoft.com/office/drawing/2014/main" id="{317BDEB7-8FA9-0D2C-DD8B-C60336726C5D}"/>
                    </a:ext>
                  </a:extLst>
                </p:cNvPr>
                <p:cNvSpPr txBox="1"/>
                <p:nvPr/>
              </p:nvSpPr>
              <p:spPr>
                <a:xfrm>
                  <a:off x="9640770" y="1333165"/>
                  <a:ext cx="1621854" cy="646331"/>
                </a:xfrm>
                <a:prstGeom prst="rect">
                  <a:avLst/>
                </a:prstGeom>
                <a:noFill/>
                <a:ln w="22225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Cambria Math"/>
                                <a:cs typeface="+mn-cs"/>
                              </a:rPr>
                              <m:t>𝜇</m:t>
                            </m:r>
                          </m:e>
                          <m:sub>
                            <m:r>
                              <a:rPr kumimoji="0" lang="it-IT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  <m:t>𝑠</m:t>
                            </m:r>
                          </m:sub>
                        </m:sSub>
                        <m:r>
                          <a:rPr kumimoji="0" lang="de-DE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=</m:t>
                        </m:r>
                        <m:sSub>
                          <m:sSubPr>
                            <m:ctrlPr>
                              <a:rPr kumimoji="0" lang="de-DE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it-IT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𝑔</m:t>
                            </m:r>
                            <m:r>
                              <a:rPr kumimoji="0" lang="it-IT" sz="1800" b="0" i="1" u="none" strike="noStrike" kern="1200" cap="none" spc="0" normalizeH="0" baseline="-2500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𝑠</m:t>
                            </m:r>
                            <m:r>
                              <a:rPr kumimoji="0" lang="it-IT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 </m:t>
                            </m:r>
                            <m:r>
                              <a:rPr kumimoji="0" lang="de-DE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Cambria Math"/>
                                <a:cs typeface="+mn-cs"/>
                              </a:rPr>
                              <m:t>𝜇</m:t>
                            </m:r>
                          </m:e>
                          <m:sub>
                            <m:r>
                              <a:rPr kumimoji="0" lang="it-IT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  <m:t>𝐾</m:t>
                            </m:r>
                          </m:sub>
                        </m:sSub>
                        <m:r>
                          <a:rPr kumimoji="0" lang="de-DE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+mn-cs"/>
                          </a:rPr>
                          <m:t>∙</m:t>
                        </m:r>
                        <m:r>
                          <a:rPr kumimoji="0" lang="it-IT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CC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  <m:t>𝑠</m:t>
                        </m:r>
                      </m:oMath>
                    </m:oMathPara>
                  </a14:m>
                  <a:endParaRPr kumimoji="0" lang="it-IT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Calibri"/>
                    <a:ea typeface="Cambria Math"/>
                    <a:cs typeface="+mn-cs"/>
                  </a:endParaRP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r>
                        <a:rPr kumimoji="0" lang="it-IT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  <m:r>
                        <a:rPr kumimoji="0" lang="it-IT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𝑔𝑠</m:t>
                      </m:r>
                    </m:oMath>
                  </a14:m>
                  <a:r>
                    <a:rPr kumimoji="0" lang="en-US" sz="18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=  2</a:t>
                  </a:r>
                </a:p>
              </p:txBody>
            </p:sp>
          </mc:Choice>
          <mc:Fallback>
            <p:sp>
              <p:nvSpPr>
                <p:cNvPr id="25" name="Textfeld 25">
                  <a:extLst>
                    <a:ext uri="{FF2B5EF4-FFF2-40B4-BE49-F238E27FC236}">
                      <a16:creationId xmlns:a16="http://schemas.microsoft.com/office/drawing/2014/main" id="{317BDEB7-8FA9-0D2C-DD8B-C60336726C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40770" y="1333165"/>
                  <a:ext cx="1621854" cy="646331"/>
                </a:xfrm>
                <a:prstGeom prst="rect">
                  <a:avLst/>
                </a:prstGeom>
                <a:blipFill>
                  <a:blip r:embed="rId19"/>
                  <a:stretch>
                    <a:fillRect l="-1538" b="-13725"/>
                  </a:stretch>
                </a:blipFill>
                <a:ln w="22225"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CE05A7F0-C002-346A-E5F7-EB30AD53EAE8}"/>
                </a:ext>
              </a:extLst>
            </p:cNvPr>
            <p:cNvSpPr txBox="1"/>
            <p:nvPr/>
          </p:nvSpPr>
          <p:spPr>
            <a:xfrm>
              <a:off x="9640770" y="1932039"/>
              <a:ext cx="15351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point-like particle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feld 45">
                <a:extLst>
                  <a:ext uri="{FF2B5EF4-FFF2-40B4-BE49-F238E27FC236}">
                    <a16:creationId xmlns:a16="http://schemas.microsoft.com/office/drawing/2014/main" id="{A3427E37-204A-F08E-2AA2-2F6CA6498414}"/>
                  </a:ext>
                </a:extLst>
              </p:cNvPr>
              <p:cNvSpPr txBox="1"/>
              <p:nvPr/>
            </p:nvSpPr>
            <p:spPr>
              <a:xfrm>
                <a:off x="9737069" y="2209396"/>
                <a:ext cx="1511761" cy="5712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  <m:r>
                        <a:rPr lang="de-DE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∙ℏ</m:t>
                          </m:r>
                        </m:num>
                        <m:den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de-DE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de-DE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de-DE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22" name="Textfeld 45">
                <a:extLst>
                  <a:ext uri="{FF2B5EF4-FFF2-40B4-BE49-F238E27FC236}">
                    <a16:creationId xmlns:a16="http://schemas.microsoft.com/office/drawing/2014/main" id="{A3427E37-204A-F08E-2AA2-2F6CA64984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7069" y="2209396"/>
                <a:ext cx="1511761" cy="571247"/>
              </a:xfrm>
              <a:prstGeom prst="rect">
                <a:avLst/>
              </a:prstGeom>
              <a:blipFill>
                <a:blip r:embed="rId20"/>
                <a:stretch>
                  <a:fillRect l="-2500" t="-2174" r="-1667" b="-86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902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/>
      <p:bldP spid="12" grpId="0"/>
      <p:bldP spid="15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E28F9D-B825-1198-B260-2B26D31B2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Approfondimento</a:t>
            </a:r>
            <a:endParaRPr lang="en-GB" b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C239366-F016-83AC-4732-FCA8D55C8EF1}"/>
              </a:ext>
            </a:extLst>
          </p:cNvPr>
          <p:cNvSpPr txBox="1"/>
          <p:nvPr/>
        </p:nvSpPr>
        <p:spPr>
          <a:xfrm>
            <a:off x="0" y="2351782"/>
            <a:ext cx="12188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Spins and </a:t>
            </a:r>
            <a:r>
              <a:rPr kumimoji="0" lang="it-IT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Magnetic</a:t>
            </a:r>
            <a:r>
              <a:rPr kumimoji="0" lang="it-IT" sz="3200" b="1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Moments: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experimental</a:t>
            </a:r>
            <a:r>
              <a:rPr kumimoji="0" lang="it-IT" sz="3200" b="1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techniques</a:t>
            </a:r>
          </a:p>
        </p:txBody>
      </p:sp>
    </p:spTree>
    <p:extLst>
      <p:ext uri="{BB962C8B-B14F-4D97-AF65-F5344CB8AC3E}">
        <p14:creationId xmlns:p14="http://schemas.microsoft.com/office/powerpoint/2010/main" val="1884349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7EFFE62C-6AC8-1CFA-6D67-A7C3245AFFDF}"/>
              </a:ext>
            </a:extLst>
          </p:cNvPr>
          <p:cNvSpPr txBox="1"/>
          <p:nvPr/>
        </p:nvSpPr>
        <p:spPr>
          <a:xfrm>
            <a:off x="196922" y="518361"/>
            <a:ext cx="8149410" cy="6540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spin of a nuclear state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in many cases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inferred </a:t>
            </a:r>
            <a:r>
              <a:rPr kumimoji="0" lang="en-GB" sz="2000" b="1" i="0" u="sng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indirectly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 a variety of experiments: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selection rules in </a:t>
            </a:r>
            <a:r>
              <a:rPr kumimoji="0" lang="el-G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β-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decay;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nucleon-transfer reaction measurements;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observed nuclear g-factor or magnetic dipole moment;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etc.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There is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only one way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</a:t>
            </a:r>
            <a:r>
              <a:rPr kumimoji="0" lang="en-GB" sz="2000" b="1" i="0" u="sng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directly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measure a nuclear spin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(model independent way)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by measuring the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00" b="1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hyperfine structure (small shift and splitting) of atomic levels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 reflects the hyperfine interaction with the atomic electron spin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5491006A-AEAD-83AF-91DE-65FE87674206}"/>
              </a:ext>
            </a:extLst>
          </p:cNvPr>
          <p:cNvGrpSpPr/>
          <p:nvPr/>
        </p:nvGrpSpPr>
        <p:grpSpPr>
          <a:xfrm>
            <a:off x="182870" y="3995225"/>
            <a:ext cx="7104197" cy="2720110"/>
            <a:chOff x="182870" y="3995225"/>
            <a:chExt cx="7104197" cy="2720110"/>
          </a:xfrm>
        </p:grpSpPr>
        <p:sp>
          <p:nvSpPr>
            <p:cNvPr id="30" name="Rettangolo 29">
              <a:extLst>
                <a:ext uri="{FF2B5EF4-FFF2-40B4-BE49-F238E27FC236}">
                  <a16:creationId xmlns:a16="http://schemas.microsoft.com/office/drawing/2014/main" id="{BCCDD401-577E-DAA4-4BB0-1B52C28AE98A}"/>
                </a:ext>
              </a:extLst>
            </p:cNvPr>
            <p:cNvSpPr/>
            <p:nvPr/>
          </p:nvSpPr>
          <p:spPr>
            <a:xfrm>
              <a:off x="182870" y="3995225"/>
              <a:ext cx="7104197" cy="272011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7" name="Picture 10">
              <a:extLst>
                <a:ext uri="{FF2B5EF4-FFF2-40B4-BE49-F238E27FC236}">
                  <a16:creationId xmlns:a16="http://schemas.microsoft.com/office/drawing/2014/main" id="{C5C85689-A53E-1BB7-F9F2-0001F3755E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46" t="30894" r="20200" b="63203"/>
            <a:stretch>
              <a:fillRect/>
            </a:stretch>
          </p:blipFill>
          <p:spPr bwMode="auto">
            <a:xfrm>
              <a:off x="390137" y="4101345"/>
              <a:ext cx="5832475" cy="503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37302B0E-8CE6-6624-A43C-567478D1553B}"/>
                </a:ext>
              </a:extLst>
            </p:cNvPr>
            <p:cNvSpPr txBox="1"/>
            <p:nvPr/>
          </p:nvSpPr>
          <p:spPr>
            <a:xfrm>
              <a:off x="1567718" y="4691012"/>
              <a:ext cx="118677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atomic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spin 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11" name="Connettore 1 10">
              <a:extLst>
                <a:ext uri="{FF2B5EF4-FFF2-40B4-BE49-F238E27FC236}">
                  <a16:creationId xmlns:a16="http://schemas.microsoft.com/office/drawing/2014/main" id="{5A4CD1D2-A236-DAC5-9195-B982FE96C2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7259" y="4483100"/>
              <a:ext cx="154765" cy="284029"/>
            </a:xfrm>
            <a:prstGeom prst="line">
              <a:avLst/>
            </a:prstGeom>
            <a:ln w="9525">
              <a:solidFill>
                <a:srgbClr val="FF0000"/>
              </a:solidFill>
              <a:head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>
              <a:extLst>
                <a:ext uri="{FF2B5EF4-FFF2-40B4-BE49-F238E27FC236}">
                  <a16:creationId xmlns:a16="http://schemas.microsoft.com/office/drawing/2014/main" id="{55BCF4B3-FDE5-2A7C-DE9F-85301E66348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11734" y="4438147"/>
              <a:ext cx="177466" cy="299544"/>
            </a:xfrm>
            <a:prstGeom prst="line">
              <a:avLst/>
            </a:prstGeom>
            <a:ln w="9525">
              <a:solidFill>
                <a:srgbClr val="0432FF"/>
              </a:solidFill>
              <a:head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0999ADD1-F34B-3CDE-99B9-9ACE449A1E5B}"/>
                </a:ext>
              </a:extLst>
            </p:cNvPr>
            <p:cNvSpPr txBox="1"/>
            <p:nvPr/>
          </p:nvSpPr>
          <p:spPr>
            <a:xfrm>
              <a:off x="2870943" y="4536984"/>
              <a:ext cx="339706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level multiplicity is smaller number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between 2I+1 and 2J+1</a:t>
              </a:r>
              <a:endPara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7561C001-C915-1F75-491D-AAB2A654CE89}"/>
                </a:ext>
              </a:extLst>
            </p:cNvPr>
            <p:cNvSpPr txBox="1"/>
            <p:nvPr/>
          </p:nvSpPr>
          <p:spPr>
            <a:xfrm>
              <a:off x="379532" y="4721493"/>
              <a:ext cx="118677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nuclear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spin 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36081DE-8DBE-BA0D-59A2-84E98B8CCAC5}"/>
              </a:ext>
            </a:extLst>
          </p:cNvPr>
          <p:cNvSpPr txBox="1"/>
          <p:nvPr/>
        </p:nvSpPr>
        <p:spPr>
          <a:xfrm>
            <a:off x="-65983" y="-22094"/>
            <a:ext cx="1218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Spins and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Magnetic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Moments: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experimental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techniques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3EE22811-486B-1AC3-F888-F9245F93693D}"/>
              </a:ext>
            </a:extLst>
          </p:cNvPr>
          <p:cNvSpPr txBox="1"/>
          <p:nvPr/>
        </p:nvSpPr>
        <p:spPr>
          <a:xfrm>
            <a:off x="7792085" y="1439077"/>
            <a:ext cx="4399915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Most accurate methods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study of hyperfine structure in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external magnetic field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for states with lifetime &gt; few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(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interaction energy U= -</a:t>
            </a:r>
            <a:r>
              <a:rPr kumimoji="0" lang="en-GB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itchFamily="2" charset="2"/>
                <a:ea typeface="+mn-ea"/>
                <a:cs typeface="Arial" panose="020B0604020202020204" pitchFamily="34" charset="0"/>
              </a:rPr>
              <a:t>m • </a:t>
            </a:r>
            <a:r>
              <a:rPr kumimoji="0" lang="en-GB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2)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laser spectroscopy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methods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for states with lifetimes &gt; few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now available lasers both pulsed 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continuous wave with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 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itchFamily="2" charset="2"/>
                <a:ea typeface="+mn-ea"/>
                <a:cs typeface="Arial" panose="020B0604020202020204" pitchFamily="34" charset="0"/>
              </a:rPr>
              <a:t>l∼ 200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nm up to 1000 nm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 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techniques employed with both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stable and exotic nuclei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(ISOLDE facility at CERN,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ALTO at Orsay,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TRIUMF (Canada), ...)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1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97894A74-668E-56F5-2C6D-0B44214625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7" t="42970" r="25009" b="45058"/>
          <a:stretch/>
        </p:blipFill>
        <p:spPr bwMode="auto">
          <a:xfrm>
            <a:off x="365756" y="5484008"/>
            <a:ext cx="4223777" cy="6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936E4096-DDD5-C658-B90A-228B55246BF9}"/>
              </a:ext>
            </a:extLst>
          </p:cNvPr>
          <p:cNvSpPr txBox="1"/>
          <p:nvPr/>
        </p:nvSpPr>
        <p:spPr>
          <a:xfrm>
            <a:off x="4572699" y="5523217"/>
            <a:ext cx="61331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shift of atomic level energies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</a:t>
            </a:r>
            <a:r>
              <a:rPr kumimoji="0" lang="en-GB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external magnetic field</a:t>
            </a:r>
            <a:endParaRPr kumimoji="0" lang="en-GB" sz="1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Parentesi graffa chiusa 23">
            <a:extLst>
              <a:ext uri="{FF2B5EF4-FFF2-40B4-BE49-F238E27FC236}">
                <a16:creationId xmlns:a16="http://schemas.microsoft.com/office/drawing/2014/main" id="{D6A47D4F-52A4-44B1-55E3-59648DA85884}"/>
              </a:ext>
            </a:extLst>
          </p:cNvPr>
          <p:cNvSpPr/>
          <p:nvPr/>
        </p:nvSpPr>
        <p:spPr>
          <a:xfrm rot="5400000">
            <a:off x="1542646" y="5425302"/>
            <a:ext cx="274656" cy="1350996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001C30B2-811C-75EF-00A2-A15BED96A732}"/>
              </a:ext>
            </a:extLst>
          </p:cNvPr>
          <p:cNvSpPr txBox="1"/>
          <p:nvPr/>
        </p:nvSpPr>
        <p:spPr>
          <a:xfrm>
            <a:off x="-14082" y="6194396"/>
            <a:ext cx="23638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interaction nuclear moment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 </a:t>
            </a:r>
            <a:r>
              <a:rPr kumimoji="0" lang="en-GB" sz="12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atomic field</a:t>
            </a:r>
            <a:endParaRPr kumimoji="0" lang="en-GB" sz="12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Parentesi graffa chiusa 25">
            <a:extLst>
              <a:ext uri="{FF2B5EF4-FFF2-40B4-BE49-F238E27FC236}">
                <a16:creationId xmlns:a16="http://schemas.microsoft.com/office/drawing/2014/main" id="{F4CCB5CB-A4D8-76CC-804C-42DB367F2C90}"/>
              </a:ext>
            </a:extLst>
          </p:cNvPr>
          <p:cNvSpPr/>
          <p:nvPr/>
        </p:nvSpPr>
        <p:spPr>
          <a:xfrm rot="5400000">
            <a:off x="2909548" y="5659675"/>
            <a:ext cx="259060" cy="866654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C2BEE145-E3B6-8C9B-C44B-A8CA881F3548}"/>
              </a:ext>
            </a:extLst>
          </p:cNvPr>
          <p:cNvSpPr txBox="1"/>
          <p:nvPr/>
        </p:nvSpPr>
        <p:spPr>
          <a:xfrm>
            <a:off x="1949464" y="6217246"/>
            <a:ext cx="23638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interaction nuclear moment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 </a:t>
            </a:r>
            <a:r>
              <a:rPr kumimoji="0" lang="en-GB" sz="1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external field</a:t>
            </a:r>
            <a:endParaRPr kumimoji="0" lang="en-GB" sz="1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" name="Parentesi graffa chiusa 27">
            <a:extLst>
              <a:ext uri="{FF2B5EF4-FFF2-40B4-BE49-F238E27FC236}">
                <a16:creationId xmlns:a16="http://schemas.microsoft.com/office/drawing/2014/main" id="{EAA7E9DF-5EB3-D3BE-5B0A-DBC6F1EEB186}"/>
              </a:ext>
            </a:extLst>
          </p:cNvPr>
          <p:cNvSpPr/>
          <p:nvPr/>
        </p:nvSpPr>
        <p:spPr>
          <a:xfrm rot="5400000">
            <a:off x="3974160" y="5661505"/>
            <a:ext cx="259060" cy="866654"/>
          </a:xfrm>
          <a:prstGeom prst="rightBrace">
            <a:avLst/>
          </a:prstGeom>
          <a:ln>
            <a:solidFill>
              <a:srgbClr val="0432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23DC70DB-33E4-CAD0-509E-043818A50BF4}"/>
              </a:ext>
            </a:extLst>
          </p:cNvPr>
          <p:cNvSpPr txBox="1"/>
          <p:nvPr/>
        </p:nvSpPr>
        <p:spPr>
          <a:xfrm>
            <a:off x="3872070" y="6210648"/>
            <a:ext cx="23638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interaction atomic moment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 </a:t>
            </a:r>
            <a:r>
              <a:rPr kumimoji="0" lang="en-GB" sz="1200" b="1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external field</a:t>
            </a:r>
            <a:endParaRPr kumimoji="0" lang="en-GB" sz="1200" b="1" i="1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1" name="Connettore 1 30">
            <a:extLst>
              <a:ext uri="{FF2B5EF4-FFF2-40B4-BE49-F238E27FC236}">
                <a16:creationId xmlns:a16="http://schemas.microsoft.com/office/drawing/2014/main" id="{A3AFCCAC-CEBC-CDBA-80F5-B8ED1C9ADA60}"/>
              </a:ext>
            </a:extLst>
          </p:cNvPr>
          <p:cNvCxnSpPr>
            <a:cxnSpLocks/>
          </p:cNvCxnSpPr>
          <p:nvPr/>
        </p:nvCxnSpPr>
        <p:spPr>
          <a:xfrm flipV="1">
            <a:off x="6920753" y="2240442"/>
            <a:ext cx="885384" cy="484829"/>
          </a:xfrm>
          <a:prstGeom prst="line">
            <a:avLst/>
          </a:prstGeom>
          <a:ln w="28575">
            <a:solidFill>
              <a:srgbClr val="FF0000"/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1 34">
            <a:extLst>
              <a:ext uri="{FF2B5EF4-FFF2-40B4-BE49-F238E27FC236}">
                <a16:creationId xmlns:a16="http://schemas.microsoft.com/office/drawing/2014/main" id="{2EFCFA6A-056E-2B7E-5178-5B30CAB2AE67}"/>
              </a:ext>
            </a:extLst>
          </p:cNvPr>
          <p:cNvCxnSpPr>
            <a:cxnSpLocks/>
          </p:cNvCxnSpPr>
          <p:nvPr/>
        </p:nvCxnSpPr>
        <p:spPr>
          <a:xfrm>
            <a:off x="6934805" y="2862775"/>
            <a:ext cx="871332" cy="566225"/>
          </a:xfrm>
          <a:prstGeom prst="line">
            <a:avLst/>
          </a:prstGeom>
          <a:ln w="28575">
            <a:solidFill>
              <a:srgbClr val="FF0000"/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67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2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2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 animBg="1"/>
      <p:bldP spid="25" grpId="0"/>
      <p:bldP spid="26" grpId="0" animBg="1"/>
      <p:bldP spid="27" grpId="0"/>
      <p:bldP spid="28" grpId="0" animBg="1"/>
      <p:bldP spid="29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DBF07F2B-F67F-E902-0987-19EDF8F32828}"/>
              </a:ext>
            </a:extLst>
          </p:cNvPr>
          <p:cNvSpPr txBox="1"/>
          <p:nvPr/>
        </p:nvSpPr>
        <p:spPr>
          <a:xfrm>
            <a:off x="59961" y="92243"/>
            <a:ext cx="38674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Recap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1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General Concept</a:t>
            </a:r>
            <a:endParaRPr kumimoji="0" lang="it-IT" sz="2800" b="0" i="1" u="none" strike="noStrike" kern="1200" cap="none" spc="0" normalizeH="0" baseline="0" noProof="0" dirty="0">
              <a:ln>
                <a:noFill/>
              </a:ln>
              <a:solidFill>
                <a:srgbClr val="80008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4E2D0CE5-F8ED-BC3A-8EB6-589836DBF6B2}"/>
              </a:ext>
            </a:extLst>
          </p:cNvPr>
          <p:cNvGrpSpPr/>
          <p:nvPr/>
        </p:nvGrpSpPr>
        <p:grpSpPr>
          <a:xfrm>
            <a:off x="3927423" y="357791"/>
            <a:ext cx="8889167" cy="7152280"/>
            <a:chOff x="3927423" y="297831"/>
            <a:chExt cx="8889167" cy="7152280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CDB8D573-0127-660C-D20A-C0F1628207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27423" y="297831"/>
              <a:ext cx="8004747" cy="6142418"/>
            </a:xfrm>
            <a:prstGeom prst="rect">
              <a:avLst/>
            </a:prstGeom>
          </p:spPr>
        </p:pic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FD1CFCED-889B-4C3F-7509-70A4041BB13E}"/>
                </a:ext>
              </a:extLst>
            </p:cNvPr>
            <p:cNvSpPr/>
            <p:nvPr/>
          </p:nvSpPr>
          <p:spPr>
            <a:xfrm>
              <a:off x="11092721" y="6100997"/>
              <a:ext cx="1723869" cy="13491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4074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0E484234-7FC5-5028-3AB7-9973D5C6E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984" y="3852242"/>
            <a:ext cx="5086831" cy="2865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D899140-A216-B390-C5C3-7A888083929E}"/>
              </a:ext>
            </a:extLst>
          </p:cNvPr>
          <p:cNvSpPr txBox="1"/>
          <p:nvPr/>
        </p:nvSpPr>
        <p:spPr>
          <a:xfrm>
            <a:off x="205605" y="4753414"/>
            <a:ext cx="683971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Visual representations of the first few real </a:t>
            </a:r>
          </a:p>
          <a:p>
            <a:r>
              <a:rPr lang="en-GB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spherical harmonics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Blue portions represent regions where the function is positive,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yellow portions represent where it is negative.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distance of the surface from the origin indicates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absolute value of Y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ℓ</a:t>
            </a:r>
            <a: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θ,φ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217892C2-F756-FE95-0F28-249CBB1E80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430"/>
          <a:stretch/>
        </p:blipFill>
        <p:spPr>
          <a:xfrm>
            <a:off x="524261" y="831273"/>
            <a:ext cx="5848830" cy="114832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64E25B1-5051-1D41-F481-AAA44C878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50944"/>
            <a:ext cx="6483927" cy="2280061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F9B05B2B-22DF-881C-80DB-83D8A03A50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2801" y="557985"/>
            <a:ext cx="5579199" cy="314751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3784570-553D-0333-602B-76073E87196D}"/>
              </a:ext>
            </a:extLst>
          </p:cNvPr>
          <p:cNvSpPr txBox="1"/>
          <p:nvPr/>
        </p:nvSpPr>
        <p:spPr>
          <a:xfrm>
            <a:off x="4347601" y="1373096"/>
            <a:ext cx="19012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 Potential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599BB2B-A44F-CF5B-764F-BC6EB0DD55FB}"/>
              </a:ext>
            </a:extLst>
          </p:cNvPr>
          <p:cNvSpPr txBox="1"/>
          <p:nvPr/>
        </p:nvSpPr>
        <p:spPr>
          <a:xfrm>
            <a:off x="-59847" y="0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b="1" i="0" u="none" strike="noStrike" dirty="0" err="1">
                <a:solidFill>
                  <a:srgbClr val="800080"/>
                </a:solidFill>
                <a:effectLst/>
                <a:latin typeface="Roboto" panose="02000000000000000000" pitchFamily="2" charset="0"/>
              </a:rPr>
              <a:t>Schrodinger</a:t>
            </a:r>
            <a:r>
              <a:rPr lang="it-IT" sz="2800" b="1" i="0" u="none" strike="noStrike" dirty="0">
                <a:solidFill>
                  <a:srgbClr val="80008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it-IT" sz="2800" b="1" i="0" u="none" strike="noStrike" dirty="0" err="1">
                <a:solidFill>
                  <a:srgbClr val="800080"/>
                </a:solidFill>
                <a:effectLst/>
                <a:latin typeface="Roboto" panose="02000000000000000000" pitchFamily="2" charset="0"/>
              </a:rPr>
              <a:t>equation</a:t>
            </a:r>
            <a:r>
              <a:rPr lang="it-IT" sz="2800" b="1" i="0" u="none" strike="noStrike" dirty="0">
                <a:solidFill>
                  <a:srgbClr val="80008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it-IT" sz="2800" b="1" i="0" u="none" strike="noStrike" dirty="0" err="1">
                <a:solidFill>
                  <a:srgbClr val="800080"/>
                </a:solidFill>
                <a:effectLst/>
                <a:latin typeface="Roboto" panose="02000000000000000000" pitchFamily="2" charset="0"/>
              </a:rPr>
              <a:t>solutions</a:t>
            </a:r>
            <a:r>
              <a:rPr lang="it-IT" sz="2800" b="1" i="0" u="none" strike="noStrike" dirty="0">
                <a:solidFill>
                  <a:srgbClr val="800080"/>
                </a:solidFill>
                <a:effectLst/>
                <a:latin typeface="Roboto" panose="02000000000000000000" pitchFamily="2" charset="0"/>
              </a:rPr>
              <a:t> to the </a:t>
            </a:r>
            <a:r>
              <a:rPr lang="it-IT" sz="2800" b="1" i="0" u="none" strike="noStrike" dirty="0" err="1">
                <a:solidFill>
                  <a:srgbClr val="800080"/>
                </a:solidFill>
                <a:effectLst/>
                <a:latin typeface="Roboto" panose="02000000000000000000" pitchFamily="2" charset="0"/>
              </a:rPr>
              <a:t>hydrogen</a:t>
            </a:r>
            <a:r>
              <a:rPr lang="it-IT" sz="2800" b="1" i="0" u="none" strike="noStrike" dirty="0">
                <a:solidFill>
                  <a:srgbClr val="80008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it-IT" sz="2800" b="1" i="0" u="none" strike="noStrike" dirty="0" err="1">
                <a:solidFill>
                  <a:srgbClr val="800080"/>
                </a:solidFill>
                <a:effectLst/>
                <a:latin typeface="Roboto" panose="02000000000000000000" pitchFamily="2" charset="0"/>
              </a:rPr>
              <a:t>atom</a:t>
            </a:r>
            <a:endParaRPr lang="it-IT" sz="2800" b="1" i="0" u="none" strike="noStrike" dirty="0">
              <a:solidFill>
                <a:srgbClr val="800080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2256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0671AC2F-CC9E-5ED1-7EEA-1229A34CF357}"/>
              </a:ext>
            </a:extLst>
          </p:cNvPr>
          <p:cNvSpPr txBox="1"/>
          <p:nvPr/>
        </p:nvSpPr>
        <p:spPr>
          <a:xfrm>
            <a:off x="-6023" y="-22094"/>
            <a:ext cx="1218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Study of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hyperfine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structure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external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magnetic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field </a:t>
            </a:r>
          </a:p>
        </p:txBody>
      </p: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5032311E-F628-155E-E9EE-ADF6471463CC}"/>
              </a:ext>
            </a:extLst>
          </p:cNvPr>
          <p:cNvGrpSpPr/>
          <p:nvPr/>
        </p:nvGrpSpPr>
        <p:grpSpPr>
          <a:xfrm>
            <a:off x="4262569" y="1017623"/>
            <a:ext cx="7116607" cy="5809144"/>
            <a:chOff x="-862427" y="910451"/>
            <a:chExt cx="7116607" cy="5809144"/>
          </a:xfrm>
        </p:grpSpPr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D6D2E756-42D8-881F-8ECA-B7EE7459044C}"/>
                </a:ext>
              </a:extLst>
            </p:cNvPr>
            <p:cNvSpPr/>
            <p:nvPr/>
          </p:nvSpPr>
          <p:spPr>
            <a:xfrm>
              <a:off x="139486" y="910451"/>
              <a:ext cx="4726983" cy="508208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FC7BA7CD-7FD8-C353-B458-07CDB06CE98D}"/>
                </a:ext>
              </a:extLst>
            </p:cNvPr>
            <p:cNvSpPr txBox="1"/>
            <p:nvPr/>
          </p:nvSpPr>
          <p:spPr>
            <a:xfrm>
              <a:off x="783376" y="4438264"/>
              <a:ext cx="2877094" cy="15542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Weak magnetic Field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  <a:r>
                <a:rPr kumimoji="0" lang="en-GB" sz="1600" b="1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ext</a:t>
              </a:r>
              <a:r>
                <a:rPr kumimoji="0" lang="en-GB" sz="1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&lt;</a:t>
              </a:r>
              <a:r>
                <a:rPr kumimoji="0" lang="en-GB" sz="1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0.02 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Total magnetic moment </a:t>
              </a: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interact with </a:t>
              </a:r>
              <a:r>
                <a:rPr kumimoji="0" lang="en-GB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  <a:r>
                <a:rPr kumimoji="0" lang="en-GB" sz="1600" b="0" i="0" u="none" strike="noStrike" kern="120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ext</a:t>
              </a: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1" u="none" strike="noStrike" kern="1200" cap="none" spc="0" normalizeH="0" baseline="0" noProof="0" dirty="0">
                  <a:ln>
                    <a:noFill/>
                  </a:ln>
                  <a:solidFill>
                    <a:srgbClr val="800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Zeeman effect</a:t>
              </a:r>
              <a:endParaRPr kumimoji="0" lang="en-GB" sz="2000" b="1" i="1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459B73B5-0015-F494-7517-BFDCE7A2A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811" y="1127516"/>
              <a:ext cx="4422519" cy="3138910"/>
            </a:xfrm>
            <a:prstGeom prst="rect">
              <a:avLst/>
            </a:prstGeom>
          </p:spPr>
        </p:pic>
        <p:sp>
          <p:nvSpPr>
            <p:cNvPr id="12" name="Parentesi graffa chiusa 11">
              <a:extLst>
                <a:ext uri="{FF2B5EF4-FFF2-40B4-BE49-F238E27FC236}">
                  <a16:creationId xmlns:a16="http://schemas.microsoft.com/office/drawing/2014/main" id="{CAA106A7-7A50-F8E2-14B4-250B68CFC92D}"/>
                </a:ext>
              </a:extLst>
            </p:cNvPr>
            <p:cNvSpPr/>
            <p:nvPr/>
          </p:nvSpPr>
          <p:spPr>
            <a:xfrm>
              <a:off x="3250511" y="1331698"/>
              <a:ext cx="259060" cy="866654"/>
            </a:xfrm>
            <a:prstGeom prst="rightBrac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2B4C8852-F38A-2FD3-E17F-5AB3C5222CD4}"/>
                </a:ext>
              </a:extLst>
            </p:cNvPr>
            <p:cNvSpPr txBox="1"/>
            <p:nvPr/>
          </p:nvSpPr>
          <p:spPr>
            <a:xfrm>
              <a:off x="3380041" y="1211487"/>
              <a:ext cx="887846" cy="4835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15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r>
                <a:rPr kumimoji="0" lang="en-GB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</a:t>
              </a:r>
              <a:r>
                <a:rPr kumimoji="0" lang="en-GB" sz="16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+1</a:t>
              </a:r>
            </a:p>
            <a:p>
              <a:pPr marL="0" marR="0" lvl="0" indent="0" algn="l" defTabSz="914400" rtl="0" eaLnBrk="1" fontAlgn="auto" latinLnBrk="0" hangingPunct="1">
                <a:lnSpc>
                  <a:spcPts val="15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level</a:t>
              </a:r>
              <a:endPara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17" name="Connettore 2 16">
              <a:extLst>
                <a:ext uri="{FF2B5EF4-FFF2-40B4-BE49-F238E27FC236}">
                  <a16:creationId xmlns:a16="http://schemas.microsoft.com/office/drawing/2014/main" id="{572D8EFB-6218-78FC-2C9D-3CCA9D359DD4}"/>
                </a:ext>
              </a:extLst>
            </p:cNvPr>
            <p:cNvCxnSpPr>
              <a:cxnSpLocks/>
            </p:cNvCxnSpPr>
            <p:nvPr/>
          </p:nvCxnSpPr>
          <p:spPr>
            <a:xfrm>
              <a:off x="2994667" y="1464053"/>
              <a:ext cx="0" cy="193457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94B86FA1-A9A4-12C0-5F1A-562895AAA5DC}"/>
                </a:ext>
              </a:extLst>
            </p:cNvPr>
            <p:cNvSpPr txBox="1"/>
            <p:nvPr/>
          </p:nvSpPr>
          <p:spPr>
            <a:xfrm>
              <a:off x="2388460" y="1089901"/>
              <a:ext cx="6719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itchFamily="2" charset="2"/>
                  <a:ea typeface="+mn-ea"/>
                  <a:cs typeface="+mn-cs"/>
                </a:rPr>
                <a:t>D</a:t>
              </a:r>
              <a:r>
                <a:rPr kumimoji="0" lang="en-GB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E∼g</a:t>
              </a:r>
              <a:r>
                <a:rPr kumimoji="0" lang="en-GB" sz="1400" b="0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F</a:t>
              </a:r>
              <a:endParaRPr kumimoji="0" lang="en-GB" sz="1400" b="0" i="0" u="none" strike="noStrike" kern="120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4CF15AB4-890A-10C9-171B-4485E4F525AB}"/>
                </a:ext>
              </a:extLst>
            </p:cNvPr>
            <p:cNvSpPr txBox="1"/>
            <p:nvPr/>
          </p:nvSpPr>
          <p:spPr>
            <a:xfrm>
              <a:off x="-862427" y="6073264"/>
              <a:ext cx="711660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18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see</a:t>
              </a:r>
              <a:r>
                <a:rPr kumimoji="0" lang="it-IT" altLang="it-IT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Stern-Gerlach (</a:t>
              </a:r>
              <a:r>
                <a:rPr kumimoji="0" lang="it-IT" altLang="it-IT" sz="18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Rabi</a:t>
              </a:r>
              <a:r>
                <a:rPr kumimoji="0" lang="it-IT" altLang="it-IT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</a:t>
              </a:r>
              <a:r>
                <a:rPr kumimoji="0" lang="it-IT" altLang="it-IT" sz="18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experiments</a:t>
              </a:r>
              <a:endParaRPr kumimoji="0" lang="it-IT" altLang="it-IT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with </a:t>
              </a:r>
              <a:r>
                <a:rPr kumimoji="0" lang="it-IT" altLang="it-IT" sz="18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atomic</a:t>
              </a:r>
              <a:r>
                <a:rPr kumimoji="0" lang="it-IT" altLang="it-IT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and </a:t>
              </a:r>
              <a:r>
                <a:rPr kumimoji="0" lang="it-IT" altLang="it-IT" sz="18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molecular</a:t>
              </a:r>
              <a:r>
                <a:rPr kumimoji="0" lang="it-IT" altLang="it-IT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it-IT" altLang="it-IT" sz="18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beams</a:t>
              </a:r>
              <a:endParaRPr kumimoji="0" lang="it-IT" altLang="it-IT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uppo 41">
            <a:extLst>
              <a:ext uri="{FF2B5EF4-FFF2-40B4-BE49-F238E27FC236}">
                <a16:creationId xmlns:a16="http://schemas.microsoft.com/office/drawing/2014/main" id="{90F8D825-D199-3BEC-3196-0F900F6D7DED}"/>
              </a:ext>
            </a:extLst>
          </p:cNvPr>
          <p:cNvGrpSpPr/>
          <p:nvPr/>
        </p:nvGrpSpPr>
        <p:grpSpPr>
          <a:xfrm>
            <a:off x="303816" y="558213"/>
            <a:ext cx="4672299" cy="6200270"/>
            <a:chOff x="663576" y="558213"/>
            <a:chExt cx="4672299" cy="6200270"/>
          </a:xfrm>
        </p:grpSpPr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4FCB5CB1-3251-812B-E18C-54074C7DA1D3}"/>
                </a:ext>
              </a:extLst>
            </p:cNvPr>
            <p:cNvSpPr/>
            <p:nvPr/>
          </p:nvSpPr>
          <p:spPr>
            <a:xfrm>
              <a:off x="663576" y="558213"/>
              <a:ext cx="4672299" cy="615635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9" name="Rettangolo 38">
              <a:extLst>
                <a:ext uri="{FF2B5EF4-FFF2-40B4-BE49-F238E27FC236}">
                  <a16:creationId xmlns:a16="http://schemas.microsoft.com/office/drawing/2014/main" id="{7D140B53-2411-8D16-B365-1EFBABE01CA6}"/>
                </a:ext>
              </a:extLst>
            </p:cNvPr>
            <p:cNvSpPr/>
            <p:nvPr/>
          </p:nvSpPr>
          <p:spPr>
            <a:xfrm>
              <a:off x="1194774" y="738549"/>
              <a:ext cx="3899293" cy="45118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A2CFE64E-27D0-0E8A-FAE1-4B26729546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8648" y="738549"/>
              <a:ext cx="3313375" cy="4511829"/>
            </a:xfrm>
            <a:prstGeom prst="rect">
              <a:avLst/>
            </a:prstGeom>
          </p:spPr>
        </p:pic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ECAD138D-89F1-6B1D-8FEF-73AD3916B546}"/>
                </a:ext>
              </a:extLst>
            </p:cNvPr>
            <p:cNvSpPr txBox="1"/>
            <p:nvPr/>
          </p:nvSpPr>
          <p:spPr>
            <a:xfrm>
              <a:off x="1018161" y="5250378"/>
              <a:ext cx="2877094" cy="15081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Large magnetic Field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  <a:r>
                <a:rPr kumimoji="0" lang="en-GB" sz="1600" b="1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ext</a:t>
              </a:r>
              <a:r>
                <a:rPr kumimoji="0" lang="en-GB" sz="1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&gt;&gt; 0.02 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magnetic moments </a:t>
              </a: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 and J </a:t>
              </a: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interact separately with </a:t>
              </a:r>
              <a:r>
                <a:rPr kumimoji="0" lang="en-GB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  <a:r>
                <a:rPr kumimoji="0" lang="en-GB" sz="1600" b="0" i="0" u="none" strike="noStrike" kern="120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ext</a:t>
              </a:r>
              <a:endParaRPr kumimoji="0" lang="en-GB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800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Paschen</a:t>
              </a:r>
              <a:r>
                <a:rPr kumimoji="0" lang="en-GB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800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-Back effect</a:t>
              </a:r>
              <a:endParaRPr kumimoji="0" lang="en-GB" sz="1800" b="1" i="1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Parentesi graffa chiusa 13">
              <a:extLst>
                <a:ext uri="{FF2B5EF4-FFF2-40B4-BE49-F238E27FC236}">
                  <a16:creationId xmlns:a16="http://schemas.microsoft.com/office/drawing/2014/main" id="{4E82C1B2-3949-DDB0-D48A-3BE40D728210}"/>
                </a:ext>
              </a:extLst>
            </p:cNvPr>
            <p:cNvSpPr/>
            <p:nvPr/>
          </p:nvSpPr>
          <p:spPr>
            <a:xfrm>
              <a:off x="3998514" y="1220135"/>
              <a:ext cx="259060" cy="508540"/>
            </a:xfrm>
            <a:prstGeom prst="rightBrac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CEF5B466-2256-15D8-B690-C1BC210737EA}"/>
                </a:ext>
              </a:extLst>
            </p:cNvPr>
            <p:cNvSpPr txBox="1"/>
            <p:nvPr/>
          </p:nvSpPr>
          <p:spPr>
            <a:xfrm>
              <a:off x="2985778" y="1272216"/>
              <a:ext cx="1894813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2I+1</a:t>
              </a:r>
            </a:p>
            <a:p>
              <a:pPr marL="0" marR="0" lvl="0" indent="0" algn="r" defTabSz="914400" rtl="0" eaLnBrk="1" fontAlgn="auto" latinLnBrk="0" hangingPunct="1">
                <a:lnSpc>
                  <a:spcPts val="15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level</a:t>
              </a:r>
              <a:endParaRPr kumimoji="0" lang="en-GB" sz="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9" name="Connettore 2 18">
              <a:extLst>
                <a:ext uri="{FF2B5EF4-FFF2-40B4-BE49-F238E27FC236}">
                  <a16:creationId xmlns:a16="http://schemas.microsoft.com/office/drawing/2014/main" id="{1C63D537-CCB1-F902-8916-915096053FFD}"/>
                </a:ext>
              </a:extLst>
            </p:cNvPr>
            <p:cNvCxnSpPr>
              <a:cxnSpLocks/>
            </p:cNvCxnSpPr>
            <p:nvPr/>
          </p:nvCxnSpPr>
          <p:spPr>
            <a:xfrm>
              <a:off x="3521498" y="1380081"/>
              <a:ext cx="0" cy="193457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2 19">
              <a:extLst>
                <a:ext uri="{FF2B5EF4-FFF2-40B4-BE49-F238E27FC236}">
                  <a16:creationId xmlns:a16="http://schemas.microsoft.com/office/drawing/2014/main" id="{8968D187-FD0D-F6F4-7385-D858DF56766D}"/>
                </a:ext>
              </a:extLst>
            </p:cNvPr>
            <p:cNvCxnSpPr>
              <a:cxnSpLocks/>
            </p:cNvCxnSpPr>
            <p:nvPr/>
          </p:nvCxnSpPr>
          <p:spPr>
            <a:xfrm>
              <a:off x="2697354" y="1535218"/>
              <a:ext cx="0" cy="1177027"/>
            </a:xfrm>
            <a:prstGeom prst="straightConnector1">
              <a:avLst/>
            </a:prstGeom>
            <a:ln>
              <a:solidFill>
                <a:srgbClr val="0432FF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216BF7AA-A9DF-FE02-3ABA-FD739ED64E5B}"/>
                </a:ext>
              </a:extLst>
            </p:cNvPr>
            <p:cNvSpPr txBox="1"/>
            <p:nvPr/>
          </p:nvSpPr>
          <p:spPr>
            <a:xfrm>
              <a:off x="2638241" y="1838512"/>
              <a:ext cx="8483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Symbol" pitchFamily="2" charset="2"/>
                  <a:ea typeface="+mn-ea"/>
                  <a:cs typeface="+mn-cs"/>
                </a:rPr>
                <a:t>D</a:t>
              </a:r>
              <a:r>
                <a:rPr kumimoji="0" lang="en-GB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E∼g</a:t>
              </a:r>
              <a:r>
                <a:rPr kumimoji="0" lang="en-GB" sz="2000" b="0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J</a:t>
              </a:r>
              <a:endParaRPr kumimoji="0" lang="en-GB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30A9134E-A31B-9CFF-9280-6855A5D1E4E1}"/>
                </a:ext>
              </a:extLst>
            </p:cNvPr>
            <p:cNvSpPr txBox="1"/>
            <p:nvPr/>
          </p:nvSpPr>
          <p:spPr>
            <a:xfrm>
              <a:off x="3109694" y="950935"/>
              <a:ext cx="7713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itchFamily="2" charset="2"/>
                  <a:ea typeface="+mn-ea"/>
                  <a:cs typeface="+mn-cs"/>
                </a:rPr>
                <a:t>D</a:t>
              </a:r>
              <a:r>
                <a:rPr kumimoji="0" lang="en-GB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E∼g</a:t>
              </a:r>
              <a:r>
                <a:rPr kumimoji="0" lang="en-GB" sz="1800" b="0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</a:t>
              </a:r>
              <a:endParaRPr kumimoji="0" lang="en-GB" sz="1800" b="0" i="0" u="none" strike="noStrike" kern="120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1C1CD4B4-CAF7-EA09-D54E-EBE771D43925}"/>
                </a:ext>
              </a:extLst>
            </p:cNvPr>
            <p:cNvSpPr txBox="1"/>
            <p:nvPr/>
          </p:nvSpPr>
          <p:spPr>
            <a:xfrm>
              <a:off x="3346891" y="1732768"/>
              <a:ext cx="1524806" cy="5769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2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(direct </a:t>
              </a:r>
            </a:p>
            <a:p>
              <a:pPr marL="0" marR="0" lvl="0" indent="0" algn="r" defTabSz="914400" rtl="0" eaLnBrk="1" fontAlgn="auto" latinLnBrk="0" hangingPunct="1">
                <a:lnSpc>
                  <a:spcPts val="12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nuclear spin </a:t>
              </a:r>
            </a:p>
            <a:p>
              <a:pPr marL="0" marR="0" lvl="0" indent="0" algn="r" defTabSz="914400" rtl="0" eaLnBrk="1" fontAlgn="auto" latinLnBrk="0" hangingPunct="1">
                <a:lnSpc>
                  <a:spcPts val="12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measure)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2" name="Picture 2">
            <a:extLst>
              <a:ext uri="{FF2B5EF4-FFF2-40B4-BE49-F238E27FC236}">
                <a16:creationId xmlns:a16="http://schemas.microsoft.com/office/drawing/2014/main" id="{38965A9C-7043-92B3-8F1D-59471698E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8920" y="15994"/>
            <a:ext cx="2098672" cy="205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6597E09-AD63-FDFD-FCE6-276B2F94CFE0}"/>
              </a:ext>
            </a:extLst>
          </p:cNvPr>
          <p:cNvSpPr txBox="1"/>
          <p:nvPr/>
        </p:nvSpPr>
        <p:spPr>
          <a:xfrm>
            <a:off x="10830831" y="6502185"/>
            <a:ext cx="6265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0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(from </a:t>
            </a:r>
            <a:r>
              <a:rPr kumimoji="0" lang="it-IT" altLang="it-IT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Krane</a:t>
            </a:r>
            <a:r>
              <a:rPr kumimoji="0" lang="it-IT" altLang="it-IT" sz="1800" b="0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02B7CE38-7346-E914-F62D-2727084A3A8A}"/>
              </a:ext>
            </a:extLst>
          </p:cNvPr>
          <p:cNvSpPr txBox="1"/>
          <p:nvPr/>
        </p:nvSpPr>
        <p:spPr>
          <a:xfrm>
            <a:off x="10140770" y="2149369"/>
            <a:ext cx="18805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angular momenta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(vectors) coupling</a:t>
            </a:r>
            <a:endParaRPr kumimoji="0" lang="en-GB" sz="1600" b="0" i="1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8" name="Picture 10">
            <a:extLst>
              <a:ext uri="{FF2B5EF4-FFF2-40B4-BE49-F238E27FC236}">
                <a16:creationId xmlns:a16="http://schemas.microsoft.com/office/drawing/2014/main" id="{3075788C-A490-4EE3-A814-4060B7F5F7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4" t="32302" r="68117" b="63897"/>
          <a:stretch/>
        </p:blipFill>
        <p:spPr bwMode="auto">
          <a:xfrm>
            <a:off x="10545526" y="2832427"/>
            <a:ext cx="1225460" cy="324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2BF3F410-3AC6-38EC-4A77-4FA5EDDB4756}"/>
              </a:ext>
            </a:extLst>
          </p:cNvPr>
          <p:cNvSpPr txBox="1"/>
          <p:nvPr/>
        </p:nvSpPr>
        <p:spPr>
          <a:xfrm>
            <a:off x="11390252" y="3394891"/>
            <a:ext cx="11867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atomic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spin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E421ACCE-8F0A-5DEE-4192-F09074C7465A}"/>
              </a:ext>
            </a:extLst>
          </p:cNvPr>
          <p:cNvCxnSpPr>
            <a:cxnSpLocks/>
          </p:cNvCxnSpPr>
          <p:nvPr/>
        </p:nvCxnSpPr>
        <p:spPr>
          <a:xfrm flipV="1">
            <a:off x="11014065" y="3163553"/>
            <a:ext cx="154765" cy="284029"/>
          </a:xfrm>
          <a:prstGeom prst="line">
            <a:avLst/>
          </a:prstGeom>
          <a:ln w="9525">
            <a:solidFill>
              <a:srgbClr val="FF0000"/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26">
            <a:extLst>
              <a:ext uri="{FF2B5EF4-FFF2-40B4-BE49-F238E27FC236}">
                <a16:creationId xmlns:a16="http://schemas.microsoft.com/office/drawing/2014/main" id="{E2418F0F-8551-A78D-2330-05D5EEEE63BF}"/>
              </a:ext>
            </a:extLst>
          </p:cNvPr>
          <p:cNvCxnSpPr>
            <a:cxnSpLocks/>
          </p:cNvCxnSpPr>
          <p:nvPr/>
        </p:nvCxnSpPr>
        <p:spPr>
          <a:xfrm flipH="1" flipV="1">
            <a:off x="11698540" y="3118600"/>
            <a:ext cx="177466" cy="299544"/>
          </a:xfrm>
          <a:prstGeom prst="line">
            <a:avLst/>
          </a:prstGeom>
          <a:ln w="9525">
            <a:solidFill>
              <a:srgbClr val="0432FF"/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0605E3F1-55E7-D498-E966-C5FE83DB61DE}"/>
              </a:ext>
            </a:extLst>
          </p:cNvPr>
          <p:cNvSpPr txBox="1"/>
          <p:nvPr/>
        </p:nvSpPr>
        <p:spPr>
          <a:xfrm>
            <a:off x="10438057" y="3401946"/>
            <a:ext cx="11867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nuclear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spin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9" name="Picture 10">
            <a:extLst>
              <a:ext uri="{FF2B5EF4-FFF2-40B4-BE49-F238E27FC236}">
                <a16:creationId xmlns:a16="http://schemas.microsoft.com/office/drawing/2014/main" id="{5ED99E08-4BAF-EAFF-F323-4D1E40956F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4" t="32302" r="68117" b="63897"/>
          <a:stretch/>
        </p:blipFill>
        <p:spPr bwMode="auto">
          <a:xfrm>
            <a:off x="11315190" y="316967"/>
            <a:ext cx="675844" cy="178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>
            <a:extLst>
              <a:ext uri="{FF2B5EF4-FFF2-40B4-BE49-F238E27FC236}">
                <a16:creationId xmlns:a16="http://schemas.microsoft.com/office/drawing/2014/main" id="{797FC65A-FA6E-9FAD-3929-B0BD7A06D6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3" t="31987" r="73198" b="63418"/>
          <a:stretch/>
        </p:blipFill>
        <p:spPr bwMode="auto">
          <a:xfrm>
            <a:off x="11584354" y="864000"/>
            <a:ext cx="168492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>
            <a:extLst>
              <a:ext uri="{FF2B5EF4-FFF2-40B4-BE49-F238E27FC236}">
                <a16:creationId xmlns:a16="http://schemas.microsoft.com/office/drawing/2014/main" id="{6DCE796E-382F-CE29-22A1-CB6453492F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1" t="32054" r="68574" b="63418"/>
          <a:stretch/>
        </p:blipFill>
        <p:spPr bwMode="auto">
          <a:xfrm>
            <a:off x="11729444" y="537380"/>
            <a:ext cx="148802" cy="234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D6A42C13-66CE-F212-11C3-38D770BC65D4}"/>
              </a:ext>
            </a:extLst>
          </p:cNvPr>
          <p:cNvSpPr txBox="1"/>
          <p:nvPr/>
        </p:nvSpPr>
        <p:spPr>
          <a:xfrm>
            <a:off x="2676698" y="-31588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36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CE4FFDA4-B3BB-CB43-5701-F3814AC46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3088" y="3606503"/>
            <a:ext cx="3841168" cy="2696991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46FEAEF8-F9CC-438C-F1FC-7ADFAAD209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336242" y="1685442"/>
            <a:ext cx="1879938" cy="1498074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646F1EF1-E31F-68D4-073B-80B0FA627929}"/>
              </a:ext>
            </a:extLst>
          </p:cNvPr>
          <p:cNvSpPr txBox="1"/>
          <p:nvPr/>
        </p:nvSpPr>
        <p:spPr>
          <a:xfrm>
            <a:off x="5824912" y="700942"/>
            <a:ext cx="6063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Technique used to determine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proton dipole moment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82B2E007-0E38-F9C8-2A60-6887638E18FA}"/>
              </a:ext>
            </a:extLst>
          </p:cNvPr>
          <p:cNvSpPr txBox="1"/>
          <p:nvPr/>
        </p:nvSpPr>
        <p:spPr>
          <a:xfrm>
            <a:off x="11109970" y="2180323"/>
            <a:ext cx="996516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resonance </a:t>
            </a:r>
          </a:p>
          <a:p>
            <a:pPr marL="0" marR="0" lvl="0" indent="0" algn="ctr" defTabSz="914400" rtl="0" eaLnBrk="1" fontAlgn="auto" latinLnBrk="0" hangingPunct="1">
              <a:lnSpc>
                <a:spcPts val="1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absorption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ts val="1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frequency curve</a:t>
            </a:r>
            <a:endParaRPr kumimoji="0" lang="en-GB" sz="11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144251FD-DA6C-6693-1787-8EF5379E7183}"/>
              </a:ext>
            </a:extLst>
          </p:cNvPr>
          <p:cNvSpPr txBox="1"/>
          <p:nvPr/>
        </p:nvSpPr>
        <p:spPr>
          <a:xfrm>
            <a:off x="9083260" y="6537030"/>
            <a:ext cx="33800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Winkler et al., PRA5, 83(1972)</a:t>
            </a:r>
          </a:p>
        </p:txBody>
      </p:sp>
      <p:pic>
        <p:nvPicPr>
          <p:cNvPr id="28" name="Picture 15">
            <a:extLst>
              <a:ext uri="{FF2B5EF4-FFF2-40B4-BE49-F238E27FC236}">
                <a16:creationId xmlns:a16="http://schemas.microsoft.com/office/drawing/2014/main" id="{862E82AA-B55C-49BF-AA1A-73238F28F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44" t="45474" r="30724" b="44417"/>
          <a:stretch>
            <a:fillRect/>
          </a:stretch>
        </p:blipFill>
        <p:spPr bwMode="auto">
          <a:xfrm>
            <a:off x="5574386" y="5219576"/>
            <a:ext cx="3189901" cy="555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D34855F5-4C2E-A1E8-95B6-4BD2DCD41E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6282" y="1121822"/>
            <a:ext cx="3335353" cy="3660997"/>
          </a:xfrm>
          <a:prstGeom prst="rect">
            <a:avLst/>
          </a:prstGeom>
        </p:spPr>
      </p:pic>
      <p:pic>
        <p:nvPicPr>
          <p:cNvPr id="44" name="Picture 6">
            <a:extLst>
              <a:ext uri="{FF2B5EF4-FFF2-40B4-BE49-F238E27FC236}">
                <a16:creationId xmlns:a16="http://schemas.microsoft.com/office/drawing/2014/main" id="{3C77F56C-ED1A-458C-4E14-CDF7C4C00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5" t="90950" r="28964" b="565"/>
          <a:stretch>
            <a:fillRect/>
          </a:stretch>
        </p:blipFill>
        <p:spPr bwMode="auto">
          <a:xfrm>
            <a:off x="5472501" y="5660713"/>
            <a:ext cx="3141523" cy="41399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0612E9F7-6C34-67AF-9D72-C89BB3DFD17D}"/>
              </a:ext>
            </a:extLst>
          </p:cNvPr>
          <p:cNvSpPr txBox="1"/>
          <p:nvPr/>
        </p:nvSpPr>
        <p:spPr>
          <a:xfrm>
            <a:off x="5420822" y="5991739"/>
            <a:ext cx="63172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(similar technique used for n from reactor)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7" name="Rettangolo 46">
            <a:extLst>
              <a:ext uri="{FF2B5EF4-FFF2-40B4-BE49-F238E27FC236}">
                <a16:creationId xmlns:a16="http://schemas.microsoft.com/office/drawing/2014/main" id="{2CAB1288-2987-D58B-DEF2-E7DE021B77F9}"/>
              </a:ext>
            </a:extLst>
          </p:cNvPr>
          <p:cNvSpPr/>
          <p:nvPr/>
        </p:nvSpPr>
        <p:spPr>
          <a:xfrm>
            <a:off x="5473307" y="5307836"/>
            <a:ext cx="3335353" cy="413999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A542146-5800-67EF-9439-3E636649660A}"/>
              </a:ext>
            </a:extLst>
          </p:cNvPr>
          <p:cNvSpPr txBox="1"/>
          <p:nvPr/>
        </p:nvSpPr>
        <p:spPr>
          <a:xfrm>
            <a:off x="-6023" y="-22094"/>
            <a:ext cx="1218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Study of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hyperfine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structure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external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magnetic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field 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7BFDF2F7-04FB-E267-1713-8E3C5F39C020}"/>
              </a:ext>
            </a:extLst>
          </p:cNvPr>
          <p:cNvGrpSpPr/>
          <p:nvPr/>
        </p:nvGrpSpPr>
        <p:grpSpPr>
          <a:xfrm>
            <a:off x="303816" y="558213"/>
            <a:ext cx="4672299" cy="6200270"/>
            <a:chOff x="663576" y="558213"/>
            <a:chExt cx="4672299" cy="6200270"/>
          </a:xfrm>
        </p:grpSpPr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EEB15FA4-235C-D611-8F27-06B41E92E20D}"/>
                </a:ext>
              </a:extLst>
            </p:cNvPr>
            <p:cNvSpPr/>
            <p:nvPr/>
          </p:nvSpPr>
          <p:spPr>
            <a:xfrm>
              <a:off x="663576" y="558213"/>
              <a:ext cx="4672299" cy="615635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0D35C21A-E65F-274E-3C2A-0C34B184FCE7}"/>
                </a:ext>
              </a:extLst>
            </p:cNvPr>
            <p:cNvSpPr/>
            <p:nvPr/>
          </p:nvSpPr>
          <p:spPr>
            <a:xfrm>
              <a:off x="1194774" y="738549"/>
              <a:ext cx="3899293" cy="45118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58D0BBCA-D48F-1341-9FE0-FD725BE9A5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8648" y="738549"/>
              <a:ext cx="3313375" cy="4511829"/>
            </a:xfrm>
            <a:prstGeom prst="rect">
              <a:avLst/>
            </a:prstGeom>
          </p:spPr>
        </p:pic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384F5963-E710-0C8C-5784-0D857DFFA981}"/>
                </a:ext>
              </a:extLst>
            </p:cNvPr>
            <p:cNvSpPr txBox="1"/>
            <p:nvPr/>
          </p:nvSpPr>
          <p:spPr>
            <a:xfrm>
              <a:off x="1018161" y="5250378"/>
              <a:ext cx="2877094" cy="15081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Large magnetic Field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  <a:r>
                <a:rPr kumimoji="0" lang="en-GB" sz="1600" b="1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ext</a:t>
              </a:r>
              <a:r>
                <a:rPr kumimoji="0" lang="en-GB" sz="1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&gt;&gt; 0.02 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magnetic moments </a:t>
              </a: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 and J </a:t>
              </a: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interact separately with </a:t>
              </a:r>
              <a:r>
                <a:rPr kumimoji="0" lang="en-GB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  <a:r>
                <a:rPr kumimoji="0" lang="en-GB" sz="1600" b="0" i="0" u="none" strike="noStrike" kern="120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ext</a:t>
              </a:r>
              <a:endParaRPr kumimoji="0" lang="en-GB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800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Paschen</a:t>
              </a:r>
              <a:r>
                <a:rPr kumimoji="0" lang="en-GB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800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-Back effect</a:t>
              </a:r>
              <a:endParaRPr kumimoji="0" lang="en-GB" sz="1800" b="1" i="1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Parentesi graffa chiusa 10">
              <a:extLst>
                <a:ext uri="{FF2B5EF4-FFF2-40B4-BE49-F238E27FC236}">
                  <a16:creationId xmlns:a16="http://schemas.microsoft.com/office/drawing/2014/main" id="{D89393C7-0C0E-F830-6DE5-B7871EF53752}"/>
                </a:ext>
              </a:extLst>
            </p:cNvPr>
            <p:cNvSpPr/>
            <p:nvPr/>
          </p:nvSpPr>
          <p:spPr>
            <a:xfrm>
              <a:off x="3998514" y="1220135"/>
              <a:ext cx="259060" cy="508540"/>
            </a:xfrm>
            <a:prstGeom prst="rightBrac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3FFDF182-4F4F-DD25-2FCE-A3CF11C9FAEF}"/>
                </a:ext>
              </a:extLst>
            </p:cNvPr>
            <p:cNvSpPr txBox="1"/>
            <p:nvPr/>
          </p:nvSpPr>
          <p:spPr>
            <a:xfrm>
              <a:off x="2985778" y="1272216"/>
              <a:ext cx="1894813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5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2I+1</a:t>
              </a:r>
            </a:p>
            <a:p>
              <a:pPr marL="0" marR="0" lvl="0" indent="0" algn="r" defTabSz="914400" rtl="0" eaLnBrk="1" fontAlgn="auto" latinLnBrk="0" hangingPunct="1">
                <a:lnSpc>
                  <a:spcPts val="15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level</a:t>
              </a:r>
              <a:endParaRPr kumimoji="0" lang="en-GB" sz="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3" name="Connettore 2 12">
              <a:extLst>
                <a:ext uri="{FF2B5EF4-FFF2-40B4-BE49-F238E27FC236}">
                  <a16:creationId xmlns:a16="http://schemas.microsoft.com/office/drawing/2014/main" id="{0C510B8D-3355-E65B-4FFD-49F52A8F122F}"/>
                </a:ext>
              </a:extLst>
            </p:cNvPr>
            <p:cNvCxnSpPr>
              <a:cxnSpLocks/>
            </p:cNvCxnSpPr>
            <p:nvPr/>
          </p:nvCxnSpPr>
          <p:spPr>
            <a:xfrm>
              <a:off x="3521498" y="1380081"/>
              <a:ext cx="0" cy="193457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2 13">
              <a:extLst>
                <a:ext uri="{FF2B5EF4-FFF2-40B4-BE49-F238E27FC236}">
                  <a16:creationId xmlns:a16="http://schemas.microsoft.com/office/drawing/2014/main" id="{1884A133-58E1-F25C-2F5B-637A2E1C6E33}"/>
                </a:ext>
              </a:extLst>
            </p:cNvPr>
            <p:cNvCxnSpPr>
              <a:cxnSpLocks/>
            </p:cNvCxnSpPr>
            <p:nvPr/>
          </p:nvCxnSpPr>
          <p:spPr>
            <a:xfrm>
              <a:off x="2697354" y="1535218"/>
              <a:ext cx="0" cy="1177027"/>
            </a:xfrm>
            <a:prstGeom prst="straightConnector1">
              <a:avLst/>
            </a:prstGeom>
            <a:ln>
              <a:solidFill>
                <a:srgbClr val="0432FF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29B2F777-24F5-99F9-186D-98215EF9C7DF}"/>
                </a:ext>
              </a:extLst>
            </p:cNvPr>
            <p:cNvSpPr txBox="1"/>
            <p:nvPr/>
          </p:nvSpPr>
          <p:spPr>
            <a:xfrm>
              <a:off x="2647341" y="1837909"/>
              <a:ext cx="7825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Symbol" pitchFamily="2" charset="2"/>
                  <a:ea typeface="+mn-ea"/>
                  <a:cs typeface="+mn-cs"/>
                </a:rPr>
                <a:t>D</a:t>
              </a:r>
              <a:r>
                <a:rPr kumimoji="0" lang="en-GB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E∼g</a:t>
              </a:r>
              <a:r>
                <a:rPr kumimoji="0" lang="en-GB" sz="1800" b="0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J</a:t>
              </a:r>
              <a:endParaRPr kumimoji="0" lang="en-GB" sz="1800" b="0" i="0" u="none" strike="noStrike" kern="1200" cap="none" spc="0" normalizeH="0" baseline="-25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4EF9FEB8-F773-89CF-FBFE-904AE3FA32A4}"/>
                </a:ext>
              </a:extLst>
            </p:cNvPr>
            <p:cNvSpPr txBox="1"/>
            <p:nvPr/>
          </p:nvSpPr>
          <p:spPr>
            <a:xfrm>
              <a:off x="3103462" y="958140"/>
              <a:ext cx="7713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pitchFamily="2" charset="2"/>
                  <a:ea typeface="+mn-ea"/>
                  <a:cs typeface="+mn-cs"/>
                </a:rPr>
                <a:t>D</a:t>
              </a:r>
              <a:r>
                <a:rPr kumimoji="0" lang="en-GB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E∼g</a:t>
              </a:r>
              <a:r>
                <a:rPr kumimoji="0" lang="en-GB" sz="1800" b="0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</a:t>
              </a:r>
              <a:endParaRPr kumimoji="0" lang="en-GB" sz="1800" b="0" i="0" u="none" strike="noStrike" kern="120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99E0E27E-40D0-57A9-8955-7756C34FBAEF}"/>
                </a:ext>
              </a:extLst>
            </p:cNvPr>
            <p:cNvSpPr txBox="1"/>
            <p:nvPr/>
          </p:nvSpPr>
          <p:spPr>
            <a:xfrm>
              <a:off x="3346891" y="1732768"/>
              <a:ext cx="1524806" cy="5769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12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(direct </a:t>
              </a:r>
            </a:p>
            <a:p>
              <a:pPr marL="0" marR="0" lvl="0" indent="0" algn="r" defTabSz="914400" rtl="0" eaLnBrk="1" fontAlgn="auto" latinLnBrk="0" hangingPunct="1">
                <a:lnSpc>
                  <a:spcPts val="12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nuclear spin </a:t>
              </a:r>
            </a:p>
            <a:p>
              <a:pPr marL="0" marR="0" lvl="0" indent="0" algn="r" defTabSz="914400" rtl="0" eaLnBrk="1" fontAlgn="auto" latinLnBrk="0" hangingPunct="1">
                <a:lnSpc>
                  <a:spcPts val="12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measure)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8CFFC69-268C-DE98-8EFD-AAF703CE7884}"/>
              </a:ext>
            </a:extLst>
          </p:cNvPr>
          <p:cNvSpPr txBox="1"/>
          <p:nvPr/>
        </p:nvSpPr>
        <p:spPr>
          <a:xfrm>
            <a:off x="6700081" y="2979607"/>
            <a:ext cx="23638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interaction </a:t>
            </a:r>
            <a:r>
              <a:rPr kumimoji="0" lang="en-GB" sz="800" b="1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atomic moment J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 external field</a:t>
            </a:r>
            <a:endParaRPr kumimoji="0" lang="en-GB" sz="800" b="0" i="1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D9D6ED5E-99FE-1963-EC54-6E75464C9B88}"/>
              </a:ext>
            </a:extLst>
          </p:cNvPr>
          <p:cNvCxnSpPr/>
          <p:nvPr/>
        </p:nvCxnSpPr>
        <p:spPr>
          <a:xfrm>
            <a:off x="7670800" y="1749270"/>
            <a:ext cx="0" cy="2155720"/>
          </a:xfrm>
          <a:prstGeom prst="straightConnector1">
            <a:avLst/>
          </a:prstGeom>
          <a:ln w="19050">
            <a:solidFill>
              <a:srgbClr val="0432FF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2C3E3BED-1C5D-7534-66C6-4A797ED8B94E}"/>
              </a:ext>
            </a:extLst>
          </p:cNvPr>
          <p:cNvSpPr txBox="1"/>
          <p:nvPr/>
        </p:nvSpPr>
        <p:spPr>
          <a:xfrm>
            <a:off x="6099231" y="1293403"/>
            <a:ext cx="23638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interaction </a:t>
            </a:r>
            <a:r>
              <a:rPr kumimoji="0" lang="en-GB" sz="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nuclear moment 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 external field</a:t>
            </a:r>
            <a:endParaRPr kumimoji="0" lang="en-GB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28F78783-C7A7-3588-0B11-DA1D409A00C2}"/>
              </a:ext>
            </a:extLst>
          </p:cNvPr>
          <p:cNvCxnSpPr>
            <a:cxnSpLocks/>
          </p:cNvCxnSpPr>
          <p:nvPr/>
        </p:nvCxnSpPr>
        <p:spPr>
          <a:xfrm>
            <a:off x="7672134" y="1589570"/>
            <a:ext cx="0" cy="193457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>
            <a:extLst>
              <a:ext uri="{FF2B5EF4-FFF2-40B4-BE49-F238E27FC236}">
                <a16:creationId xmlns:a16="http://schemas.microsoft.com/office/drawing/2014/main" id="{1BE5F6AD-4F51-7468-2961-36DF03BBE8C5}"/>
              </a:ext>
            </a:extLst>
          </p:cNvPr>
          <p:cNvCxnSpPr>
            <a:cxnSpLocks/>
          </p:cNvCxnSpPr>
          <p:nvPr/>
        </p:nvCxnSpPr>
        <p:spPr>
          <a:xfrm>
            <a:off x="7669146" y="3875444"/>
            <a:ext cx="0" cy="193457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94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E1AD57B-625A-E985-3126-9DF3C003D8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496" r="1317" b="16413"/>
          <a:stretch/>
        </p:blipFill>
        <p:spPr>
          <a:xfrm>
            <a:off x="152399" y="747006"/>
            <a:ext cx="7128940" cy="377093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501B1AA2-7E70-8BDB-CF95-E3FAE2363630}"/>
              </a:ext>
            </a:extLst>
          </p:cNvPr>
          <p:cNvSpPr txBox="1"/>
          <p:nvPr/>
        </p:nvSpPr>
        <p:spPr>
          <a:xfrm>
            <a:off x="-297873" y="33583"/>
            <a:ext cx="12787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High-</a:t>
            </a:r>
            <a:r>
              <a:rPr kumimoji="0" lang="it-IT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precision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it-IT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lasers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</a:t>
            </a:r>
            <a:r>
              <a:rPr kumimoji="0" lang="it-IT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selection</a:t>
            </a: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of </a:t>
            </a:r>
            <a:r>
              <a:rPr kumimoji="0" lang="it-IT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exotic</a:t>
            </a: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it-IT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species</a:t>
            </a: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and study of </a:t>
            </a:r>
            <a:r>
              <a:rPr kumimoji="0" lang="it-IT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hyperfine</a:t>
            </a: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it-IT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structure</a:t>
            </a:r>
            <a:endParaRPr kumimoji="0" lang="it-IT" sz="2600" b="0" i="0" u="none" strike="noStrike" kern="1200" cap="none" spc="0" normalizeH="0" baseline="0" noProof="0" dirty="0">
              <a:ln>
                <a:noFill/>
              </a:ln>
              <a:solidFill>
                <a:srgbClr val="80008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2DBA13A8-5813-2FAA-8028-AEBD63A28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041" y="1552566"/>
            <a:ext cx="5063022" cy="1929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uppo 18">
            <a:extLst>
              <a:ext uri="{FF2B5EF4-FFF2-40B4-BE49-F238E27FC236}">
                <a16:creationId xmlns:a16="http://schemas.microsoft.com/office/drawing/2014/main" id="{1F5F4AEE-BC94-BF26-0E9B-B12CFDABA41F}"/>
              </a:ext>
            </a:extLst>
          </p:cNvPr>
          <p:cNvGrpSpPr/>
          <p:nvPr/>
        </p:nvGrpSpPr>
        <p:grpSpPr>
          <a:xfrm>
            <a:off x="6903015" y="3596500"/>
            <a:ext cx="5472075" cy="3169705"/>
            <a:chOff x="6903015" y="3596500"/>
            <a:chExt cx="5472075" cy="3169705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B2B756DC-37C9-EE01-DB63-E2FAE6B8A6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03015" y="3596500"/>
              <a:ext cx="5288985" cy="3169705"/>
            </a:xfrm>
            <a:prstGeom prst="rect">
              <a:avLst/>
            </a:prstGeom>
          </p:spPr>
        </p:pic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B65ABE98-0F00-F528-BA29-18C8E8840C04}"/>
                </a:ext>
              </a:extLst>
            </p:cNvPr>
            <p:cNvSpPr txBox="1"/>
            <p:nvPr/>
          </p:nvSpPr>
          <p:spPr>
            <a:xfrm>
              <a:off x="9658936" y="5343550"/>
              <a:ext cx="271615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hyperfine studies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on exotic nuclei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(at ISOLDE-CERN, ...)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5350072-CAA4-5F26-4167-A30D78EC9473}"/>
              </a:ext>
            </a:extLst>
          </p:cNvPr>
          <p:cNvSpPr txBox="1"/>
          <p:nvPr/>
        </p:nvSpPr>
        <p:spPr>
          <a:xfrm>
            <a:off x="-65983" y="6556335"/>
            <a:ext cx="7185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P. Campbell et al. / Progress in </a:t>
            </a:r>
            <a:r>
              <a:rPr kumimoji="0" lang="it-IT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Particle</a:t>
            </a:r>
            <a:r>
              <a:rPr kumimoji="0" lang="it-IT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and </a:t>
            </a:r>
            <a:r>
              <a:rPr kumimoji="0" lang="it-IT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Nuclear</a:t>
            </a:r>
            <a:r>
              <a:rPr kumimoji="0" lang="it-IT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</a:t>
            </a:r>
            <a:r>
              <a:rPr kumimoji="0" lang="it-IT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Physics</a:t>
            </a:r>
            <a:r>
              <a:rPr kumimoji="0" lang="it-IT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86 (2016) 127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3695C3E-AE54-4DE9-1D05-955FF6985F5B}"/>
              </a:ext>
            </a:extLst>
          </p:cNvPr>
          <p:cNvSpPr txBox="1"/>
          <p:nvPr/>
        </p:nvSpPr>
        <p:spPr>
          <a:xfrm>
            <a:off x="-65983" y="6266880"/>
            <a:ext cx="6164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Ruben P. de </a:t>
            </a:r>
            <a:r>
              <a:rPr kumimoji="0" lang="it-IT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Groote</a:t>
            </a:r>
            <a:r>
              <a:rPr kumimoji="0" lang="it-IT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and Gerda </a:t>
            </a:r>
            <a:r>
              <a:rPr kumimoji="0" lang="it-IT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Neyens</a:t>
            </a:r>
            <a:r>
              <a:rPr kumimoji="0" lang="it-IT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, HANDBOOK (2023)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D2C7491-4BB0-42EC-810B-71DC0EC09AF5}"/>
              </a:ext>
            </a:extLst>
          </p:cNvPr>
          <p:cNvSpPr txBox="1"/>
          <p:nvPr/>
        </p:nvSpPr>
        <p:spPr>
          <a:xfrm>
            <a:off x="5152902" y="1388029"/>
            <a:ext cx="2108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LASER</a:t>
            </a:r>
            <a:endParaRPr kumimoji="0" lang="en-GB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Connettore 2 2">
            <a:extLst>
              <a:ext uri="{FF2B5EF4-FFF2-40B4-BE49-F238E27FC236}">
                <a16:creationId xmlns:a16="http://schemas.microsoft.com/office/drawing/2014/main" id="{79C3736E-D314-5340-CECC-7246815E5289}"/>
              </a:ext>
            </a:extLst>
          </p:cNvPr>
          <p:cNvCxnSpPr>
            <a:cxnSpLocks/>
          </p:cNvCxnSpPr>
          <p:nvPr/>
        </p:nvCxnSpPr>
        <p:spPr>
          <a:xfrm>
            <a:off x="620476" y="1157441"/>
            <a:ext cx="0" cy="1830068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000702E-DCD7-A85B-A069-AA29726EA504}"/>
              </a:ext>
            </a:extLst>
          </p:cNvPr>
          <p:cNvSpPr txBox="1"/>
          <p:nvPr/>
        </p:nvSpPr>
        <p:spPr>
          <a:xfrm>
            <a:off x="227724" y="995564"/>
            <a:ext cx="96867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protons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 LHC</a:t>
            </a:r>
            <a:endParaRPr kumimoji="0" lang="en-GB" sz="1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ECF94C0-5CA8-AC81-CF42-0B37928F2447}"/>
              </a:ext>
            </a:extLst>
          </p:cNvPr>
          <p:cNvSpPr txBox="1"/>
          <p:nvPr/>
        </p:nvSpPr>
        <p:spPr>
          <a:xfrm>
            <a:off x="1458791" y="2627155"/>
            <a:ext cx="795128" cy="26532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laser</a:t>
            </a:r>
          </a:p>
          <a:p>
            <a:pPr marL="0" marR="0" lvl="0" indent="0" algn="ctr" defTabSz="914400" rtl="0" eaLnBrk="1" fontAlgn="auto" latinLnBrk="0" hangingPunct="1">
              <a:lnSpc>
                <a:spcPts val="1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ionization</a:t>
            </a:r>
            <a:endParaRPr kumimoji="0" lang="en-GB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DCD7DE32-E60D-84C2-183D-0CE4506DF8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4387" r="1317"/>
          <a:stretch/>
        </p:blipFill>
        <p:spPr>
          <a:xfrm>
            <a:off x="0" y="4530965"/>
            <a:ext cx="7977353" cy="704355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CA29A39-FBC8-99C3-E9FC-38A4E357C47D}"/>
              </a:ext>
            </a:extLst>
          </p:cNvPr>
          <p:cNvSpPr txBox="1"/>
          <p:nvPr/>
        </p:nvSpPr>
        <p:spPr>
          <a:xfrm>
            <a:off x="3270776" y="979862"/>
            <a:ext cx="29531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Selection of exotic species</a:t>
            </a:r>
            <a:endParaRPr kumimoji="0" lang="en-GB" sz="1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79F4047-EA25-4B37-C57A-9CDB4D65505C}"/>
              </a:ext>
            </a:extLst>
          </p:cNvPr>
          <p:cNvSpPr txBox="1"/>
          <p:nvPr/>
        </p:nvSpPr>
        <p:spPr>
          <a:xfrm>
            <a:off x="8475520" y="1035282"/>
            <a:ext cx="29531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Hyperfine structure studies</a:t>
            </a:r>
            <a:endParaRPr kumimoji="0" lang="en-GB" sz="1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307CD10-8F95-6557-546D-C36ECA99A359}"/>
              </a:ext>
            </a:extLst>
          </p:cNvPr>
          <p:cNvSpPr txBox="1"/>
          <p:nvPr/>
        </p:nvSpPr>
        <p:spPr>
          <a:xfrm>
            <a:off x="0" y="5298061"/>
            <a:ext cx="718524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highlight>
                  <a:srgbClr val="FFFF00"/>
                </a:highlight>
                <a:uLnTx/>
                <a:uFillTx/>
                <a:latin typeface="Aptos" panose="02110004020202020204"/>
                <a:ea typeface="+mn-ea"/>
                <a:cs typeface="+mn-cs"/>
              </a:rPr>
              <a:t>ISOLDE-CERN: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6"/>
              </a:rPr>
              <a:t>https://home.cern/news/series/meet-isolde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7"/>
              </a:rPr>
              <a:t>https://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7"/>
              </a:rPr>
              <a:t>home.cern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7"/>
              </a:rPr>
              <a:t>/news/series/meet-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7"/>
              </a:rPr>
              <a:t>isolde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7"/>
              </a:rPr>
              <a:t>/meet-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7"/>
              </a:rPr>
              <a:t>isolde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7"/>
              </a:rPr>
              <a:t>-where-did-it-all-begin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861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o 16">
            <a:extLst>
              <a:ext uri="{FF2B5EF4-FFF2-40B4-BE49-F238E27FC236}">
                <a16:creationId xmlns:a16="http://schemas.microsoft.com/office/drawing/2014/main" id="{BBC330AD-20E4-459E-B799-CB0D4F087FE7}"/>
              </a:ext>
            </a:extLst>
          </p:cNvPr>
          <p:cNvGrpSpPr/>
          <p:nvPr/>
        </p:nvGrpSpPr>
        <p:grpSpPr>
          <a:xfrm>
            <a:off x="0" y="808426"/>
            <a:ext cx="8676186" cy="6047561"/>
            <a:chOff x="4038090" y="4106425"/>
            <a:chExt cx="8676186" cy="6047561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7B4AD3C4-58F3-D8C4-43B6-4E3466AB5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84284" y="4517466"/>
              <a:ext cx="3629992" cy="5636520"/>
            </a:xfrm>
            <a:prstGeom prst="rect">
              <a:avLst/>
            </a:prstGeom>
          </p:spPr>
        </p:pic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99D3DC92-2122-AE6B-CF78-BC62A7B019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8090" y="4106425"/>
              <a:ext cx="5447751" cy="3229301"/>
            </a:xfrm>
            <a:prstGeom prst="rect">
              <a:avLst/>
            </a:prstGeom>
          </p:spPr>
        </p:pic>
        <p:cxnSp>
          <p:nvCxnSpPr>
            <p:cNvPr id="11" name="Connettore 1 10">
              <a:extLst>
                <a:ext uri="{FF2B5EF4-FFF2-40B4-BE49-F238E27FC236}">
                  <a16:creationId xmlns:a16="http://schemas.microsoft.com/office/drawing/2014/main" id="{64EABC4C-453A-A695-BD70-4A159D16DA8A}"/>
                </a:ext>
              </a:extLst>
            </p:cNvPr>
            <p:cNvCxnSpPr>
              <a:cxnSpLocks/>
            </p:cNvCxnSpPr>
            <p:nvPr/>
          </p:nvCxnSpPr>
          <p:spPr>
            <a:xfrm>
              <a:off x="5570162" y="6518157"/>
              <a:ext cx="3240966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1 11">
              <a:extLst>
                <a:ext uri="{FF2B5EF4-FFF2-40B4-BE49-F238E27FC236}">
                  <a16:creationId xmlns:a16="http://schemas.microsoft.com/office/drawing/2014/main" id="{A850CDE9-F6FC-FD89-DE00-5F01CC0084A0}"/>
                </a:ext>
              </a:extLst>
            </p:cNvPr>
            <p:cNvCxnSpPr>
              <a:cxnSpLocks/>
            </p:cNvCxnSpPr>
            <p:nvPr/>
          </p:nvCxnSpPr>
          <p:spPr>
            <a:xfrm>
              <a:off x="4751452" y="6634171"/>
              <a:ext cx="4040221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>
              <a:extLst>
                <a:ext uri="{FF2B5EF4-FFF2-40B4-BE49-F238E27FC236}">
                  <a16:creationId xmlns:a16="http://schemas.microsoft.com/office/drawing/2014/main" id="{BA05D395-FDB5-B14A-57A4-DC8E64CE2EE4}"/>
                </a:ext>
              </a:extLst>
            </p:cNvPr>
            <p:cNvCxnSpPr>
              <a:cxnSpLocks/>
            </p:cNvCxnSpPr>
            <p:nvPr/>
          </p:nvCxnSpPr>
          <p:spPr>
            <a:xfrm>
              <a:off x="4739326" y="6749689"/>
              <a:ext cx="953955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8F6D73ED-AF46-14D7-892E-5D9A48090995}"/>
              </a:ext>
            </a:extLst>
          </p:cNvPr>
          <p:cNvGrpSpPr/>
          <p:nvPr/>
        </p:nvGrpSpPr>
        <p:grpSpPr>
          <a:xfrm>
            <a:off x="8265504" y="916487"/>
            <a:ext cx="4258601" cy="4569914"/>
            <a:chOff x="1595285" y="900476"/>
            <a:chExt cx="4258601" cy="4569914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4FF47CA7-17FF-1FBD-00BC-4DB3D544C8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95285" y="900476"/>
              <a:ext cx="3632279" cy="4569914"/>
            </a:xfrm>
            <a:prstGeom prst="rect">
              <a:avLst/>
            </a:prstGeom>
          </p:spPr>
        </p:pic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A9B3E873-735C-5F71-29AC-26E4DD5DA48D}"/>
                </a:ext>
              </a:extLst>
            </p:cNvPr>
            <p:cNvSpPr txBox="1"/>
            <p:nvPr/>
          </p:nvSpPr>
          <p:spPr>
            <a:xfrm>
              <a:off x="3745686" y="3940742"/>
              <a:ext cx="210820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1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pronounced structural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1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change observed at </a:t>
              </a:r>
              <a:r>
                <a:rPr kumimoji="0" lang="en-GB" sz="1100" b="0" i="1" u="none" strike="noStrike" kern="1200" cap="none" spc="0" normalizeH="0" baseline="3000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73</a:t>
              </a:r>
              <a:r>
                <a:rPr kumimoji="0" lang="en-GB" sz="1100" b="0" i="1" u="none" strike="noStrike" kern="1200" cap="none" spc="0" normalizeH="0" baseline="0" noProof="0" dirty="0">
                  <a:ln>
                    <a:noFill/>
                  </a:ln>
                  <a:solidFill>
                    <a:srgbClr val="0432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Ga</a:t>
              </a:r>
              <a:endPara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4BD8C16-E486-36FE-ADD4-CF8E715F936B}"/>
              </a:ext>
            </a:extLst>
          </p:cNvPr>
          <p:cNvSpPr txBox="1"/>
          <p:nvPr/>
        </p:nvSpPr>
        <p:spPr>
          <a:xfrm>
            <a:off x="-65983" y="-22094"/>
            <a:ext cx="1218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Study of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hyperfine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structure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with high-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precision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lasers</a:t>
            </a:r>
            <a:endParaRPr kumimoji="0" lang="it-IT" sz="3200" b="1" i="0" u="none" strike="noStrike" kern="1200" cap="none" spc="0" normalizeH="0" baseline="0" noProof="0" dirty="0">
              <a:ln>
                <a:noFill/>
              </a:ln>
              <a:solidFill>
                <a:srgbClr val="80008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814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E3A6BA78-951E-6EC4-3012-3DBA5FE7B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7393" y="312142"/>
            <a:ext cx="6520545" cy="4928091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47C450C-8997-0444-7A0D-544A2942380C}"/>
              </a:ext>
            </a:extLst>
          </p:cNvPr>
          <p:cNvSpPr txBox="1"/>
          <p:nvPr/>
        </p:nvSpPr>
        <p:spPr>
          <a:xfrm>
            <a:off x="59961" y="92243"/>
            <a:ext cx="3867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Application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1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 </a:t>
            </a:r>
            <a:r>
              <a:rPr kumimoji="0" lang="it-IT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nuclear</a:t>
            </a:r>
            <a:r>
              <a:rPr kumimoji="0" lang="it-IT" sz="3200" b="0" i="1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spin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1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medicine</a:t>
            </a:r>
            <a:endParaRPr kumimoji="0" lang="it-IT" sz="2800" b="0" i="1" u="none" strike="noStrike" kern="1200" cap="none" spc="0" normalizeH="0" baseline="0" noProof="0" dirty="0">
              <a:ln>
                <a:noFill/>
              </a:ln>
              <a:solidFill>
                <a:srgbClr val="80008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Connettore 1 5">
            <a:extLst>
              <a:ext uri="{FF2B5EF4-FFF2-40B4-BE49-F238E27FC236}">
                <a16:creationId xmlns:a16="http://schemas.microsoft.com/office/drawing/2014/main" id="{FEF47052-85C9-9679-0B42-DA3DF657A1C8}"/>
              </a:ext>
            </a:extLst>
          </p:cNvPr>
          <p:cNvCxnSpPr>
            <a:cxnSpLocks/>
          </p:cNvCxnSpPr>
          <p:nvPr/>
        </p:nvCxnSpPr>
        <p:spPr>
          <a:xfrm>
            <a:off x="6204857" y="1076298"/>
            <a:ext cx="45458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>
            <a:extLst>
              <a:ext uri="{FF2B5EF4-FFF2-40B4-BE49-F238E27FC236}">
                <a16:creationId xmlns:a16="http://schemas.microsoft.com/office/drawing/2014/main" id="{3346CD45-85C6-CE3D-CDAB-19115089AF57}"/>
              </a:ext>
            </a:extLst>
          </p:cNvPr>
          <p:cNvCxnSpPr>
            <a:cxnSpLocks/>
          </p:cNvCxnSpPr>
          <p:nvPr/>
        </p:nvCxnSpPr>
        <p:spPr>
          <a:xfrm>
            <a:off x="5603966" y="4306009"/>
            <a:ext cx="335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52A0A846-02ED-DBB1-ECE1-C3CD682691EA}"/>
              </a:ext>
            </a:extLst>
          </p:cNvPr>
          <p:cNvCxnSpPr>
            <a:cxnSpLocks/>
          </p:cNvCxnSpPr>
          <p:nvPr/>
        </p:nvCxnSpPr>
        <p:spPr>
          <a:xfrm>
            <a:off x="5603966" y="4542309"/>
            <a:ext cx="84908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2">
            <a:extLst>
              <a:ext uri="{FF2B5EF4-FFF2-40B4-BE49-F238E27FC236}">
                <a16:creationId xmlns:a16="http://schemas.microsoft.com/office/drawing/2014/main" id="{0E949098-D034-FA9E-3BC8-AF717886F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86" y="2200828"/>
            <a:ext cx="2128750" cy="173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54B5ACB7-A9CF-FEB8-E9DF-D63508C62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268" y="2646983"/>
            <a:ext cx="957155" cy="50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1AD67522-068F-CEFD-7F9E-CD54E0C21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29" y="3209100"/>
            <a:ext cx="999831" cy="50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feld 4">
            <a:extLst>
              <a:ext uri="{FF2B5EF4-FFF2-40B4-BE49-F238E27FC236}">
                <a16:creationId xmlns:a16="http://schemas.microsoft.com/office/drawing/2014/main" id="{3269ABC2-B2F4-2CDB-DE97-6BF8667CD9C0}"/>
              </a:ext>
            </a:extLst>
          </p:cNvPr>
          <p:cNvSpPr txBox="1"/>
          <p:nvPr/>
        </p:nvSpPr>
        <p:spPr>
          <a:xfrm>
            <a:off x="443007" y="1825400"/>
            <a:ext cx="2569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proton in magnetic field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feld 5">
                <a:extLst>
                  <a:ext uri="{FF2B5EF4-FFF2-40B4-BE49-F238E27FC236}">
                    <a16:creationId xmlns:a16="http://schemas.microsoft.com/office/drawing/2014/main" id="{B9C631AA-AA0A-A3F0-621E-05DE52F25BEA}"/>
                  </a:ext>
                </a:extLst>
              </p:cNvPr>
              <p:cNvSpPr txBox="1"/>
              <p:nvPr/>
            </p:nvSpPr>
            <p:spPr>
              <a:xfrm>
                <a:off x="3334355" y="3099048"/>
                <a:ext cx="100950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∆</m:t>
                      </m:r>
                      <m:r>
                        <a:rPr kumimoji="0" lang="de-DE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𝐸</m:t>
                      </m:r>
                      <m:r>
                        <a:rPr kumimoji="0" lang="de-DE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r>
                        <a:rPr kumimoji="0" lang="de-DE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h</m:t>
                      </m:r>
                      <m:r>
                        <a:rPr kumimoji="0" lang="de-DE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r>
                        <a:rPr kumimoji="0" lang="de-DE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𝜈</m:t>
                      </m:r>
                    </m:oMath>
                  </m:oMathPara>
                </a14:m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feld 5">
                <a:extLst>
                  <a:ext uri="{FF2B5EF4-FFF2-40B4-BE49-F238E27FC236}">
                    <a16:creationId xmlns:a16="http://schemas.microsoft.com/office/drawing/2014/main" id="{B9C631AA-AA0A-A3F0-621E-05DE52F25B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4355" y="3099048"/>
                <a:ext cx="1009507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feld 6">
                <a:extLst>
                  <a:ext uri="{FF2B5EF4-FFF2-40B4-BE49-F238E27FC236}">
                    <a16:creationId xmlns:a16="http://schemas.microsoft.com/office/drawing/2014/main" id="{08340D36-1D20-5BAE-F758-B171587437B1}"/>
                  </a:ext>
                </a:extLst>
              </p:cNvPr>
              <p:cNvSpPr txBox="1"/>
              <p:nvPr/>
            </p:nvSpPr>
            <p:spPr>
              <a:xfrm>
                <a:off x="3334354" y="3393732"/>
                <a:ext cx="134575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l-G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Δ</m:t>
                      </m:r>
                      <m:r>
                        <a:rPr kumimoji="0" lang="de-DE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𝐸</m:t>
                      </m:r>
                      <m:r>
                        <a:rPr kumimoji="0" lang="de-DE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=−</m:t>
                      </m:r>
                      <m:sSub>
                        <m:sSubPr>
                          <m:ctrlP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it-IT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  <m:t> </m:t>
                          </m:r>
                          <m: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𝜇</m:t>
                          </m:r>
                        </m:e>
                        <m:sub>
                          <m: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𝐼</m:t>
                          </m:r>
                        </m:sub>
                      </m:sSub>
                      <m:r>
                        <a:rPr kumimoji="0" lang="de-DE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sSub>
                        <m:sSubPr>
                          <m:ctrlP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𝐵</m:t>
                          </m:r>
                        </m:e>
                        <m:sub>
                          <m:r>
                            <a:rPr kumimoji="0" lang="de-DE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Cambria Math"/>
                              <a:cs typeface="+mn-cs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feld 6">
                <a:extLst>
                  <a:ext uri="{FF2B5EF4-FFF2-40B4-BE49-F238E27FC236}">
                    <a16:creationId xmlns:a16="http://schemas.microsoft.com/office/drawing/2014/main" id="{08340D36-1D20-5BAE-F758-B171587437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4354" y="3393732"/>
                <a:ext cx="1345753" cy="307777"/>
              </a:xfrm>
              <a:prstGeom prst="rect">
                <a:avLst/>
              </a:prstGeom>
              <a:blipFill>
                <a:blip r:embed="rId7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feld 32">
            <a:extLst>
              <a:ext uri="{FF2B5EF4-FFF2-40B4-BE49-F238E27FC236}">
                <a16:creationId xmlns:a16="http://schemas.microsoft.com/office/drawing/2014/main" id="{799DB05A-9897-B51E-AD35-439CF889FE0A}"/>
              </a:ext>
            </a:extLst>
          </p:cNvPr>
          <p:cNvSpPr txBox="1"/>
          <p:nvPr/>
        </p:nvSpPr>
        <p:spPr>
          <a:xfrm>
            <a:off x="3339760" y="2621715"/>
            <a:ext cx="16128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energy difference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between states</a:t>
            </a:r>
          </a:p>
        </p:txBody>
      </p:sp>
      <p:pic>
        <p:nvPicPr>
          <p:cNvPr id="22" name="Picture 5">
            <a:extLst>
              <a:ext uri="{FF2B5EF4-FFF2-40B4-BE49-F238E27FC236}">
                <a16:creationId xmlns:a16="http://schemas.microsoft.com/office/drawing/2014/main" id="{B20F0A03-5A37-152C-D6C5-10B9EADC5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155" y="4646974"/>
            <a:ext cx="2545301" cy="61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feld 9">
            <a:extLst>
              <a:ext uri="{FF2B5EF4-FFF2-40B4-BE49-F238E27FC236}">
                <a16:creationId xmlns:a16="http://schemas.microsoft.com/office/drawing/2014/main" id="{86BC4783-F867-D8D0-7BB9-2679ABE9250F}"/>
              </a:ext>
            </a:extLst>
          </p:cNvPr>
          <p:cNvSpPr txBox="1"/>
          <p:nvPr/>
        </p:nvSpPr>
        <p:spPr>
          <a:xfrm>
            <a:off x="4159234" y="4621852"/>
            <a:ext cx="9144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low energy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high energy</a:t>
            </a:r>
          </a:p>
        </p:txBody>
      </p:sp>
      <p:pic>
        <p:nvPicPr>
          <p:cNvPr id="24" name="Picture 6">
            <a:extLst>
              <a:ext uri="{FF2B5EF4-FFF2-40B4-BE49-F238E27FC236}">
                <a16:creationId xmlns:a16="http://schemas.microsoft.com/office/drawing/2014/main" id="{D4C033BD-138F-39D0-5CCC-DFC83B979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045" y="5668758"/>
            <a:ext cx="2990347" cy="61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feld 37">
            <a:extLst>
              <a:ext uri="{FF2B5EF4-FFF2-40B4-BE49-F238E27FC236}">
                <a16:creationId xmlns:a16="http://schemas.microsoft.com/office/drawing/2014/main" id="{5625DF98-B3E9-ABDA-023B-3F071052975D}"/>
              </a:ext>
            </a:extLst>
          </p:cNvPr>
          <p:cNvSpPr txBox="1"/>
          <p:nvPr/>
        </p:nvSpPr>
        <p:spPr>
          <a:xfrm>
            <a:off x="1298690" y="5638177"/>
            <a:ext cx="9144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low energy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high energy</a:t>
            </a:r>
          </a:p>
        </p:txBody>
      </p:sp>
      <p:sp>
        <p:nvSpPr>
          <p:cNvPr id="26" name="Textfeld 10">
            <a:extLst>
              <a:ext uri="{FF2B5EF4-FFF2-40B4-BE49-F238E27FC236}">
                <a16:creationId xmlns:a16="http://schemas.microsoft.com/office/drawing/2014/main" id="{B84E250A-1C6B-1ECF-11BC-168BDBBD93A0}"/>
              </a:ext>
            </a:extLst>
          </p:cNvPr>
          <p:cNvSpPr txBox="1"/>
          <p:nvPr/>
        </p:nvSpPr>
        <p:spPr>
          <a:xfrm>
            <a:off x="84810" y="4623516"/>
            <a:ext cx="144462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frequency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causing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proton spin flip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(∼42.57 MHz/T) </a:t>
            </a:r>
          </a:p>
        </p:txBody>
      </p:sp>
      <p:sp>
        <p:nvSpPr>
          <p:cNvPr id="27" name="Textfeld 11">
            <a:extLst>
              <a:ext uri="{FF2B5EF4-FFF2-40B4-BE49-F238E27FC236}">
                <a16:creationId xmlns:a16="http://schemas.microsoft.com/office/drawing/2014/main" id="{8A3E9D96-0FAC-E38C-BC93-92B1B3D810D0}"/>
              </a:ext>
            </a:extLst>
          </p:cNvPr>
          <p:cNvSpPr txBox="1"/>
          <p:nvPr/>
        </p:nvSpPr>
        <p:spPr>
          <a:xfrm>
            <a:off x="4146198" y="6238081"/>
            <a:ext cx="24913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relaxation (tissue dependent)</a:t>
            </a:r>
          </a:p>
        </p:txBody>
      </p:sp>
      <p:sp>
        <p:nvSpPr>
          <p:cNvPr id="28" name="Textfeld 10">
            <a:extLst>
              <a:ext uri="{FF2B5EF4-FFF2-40B4-BE49-F238E27FC236}">
                <a16:creationId xmlns:a16="http://schemas.microsoft.com/office/drawing/2014/main" id="{86F34FC1-5248-BF99-6D2F-6F1475A87154}"/>
              </a:ext>
            </a:extLst>
          </p:cNvPr>
          <p:cNvSpPr txBox="1"/>
          <p:nvPr/>
        </p:nvSpPr>
        <p:spPr>
          <a:xfrm>
            <a:off x="84810" y="5638177"/>
            <a:ext cx="11112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nuclear spin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realignment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wave emission</a:t>
            </a:r>
          </a:p>
        </p:txBody>
      </p:sp>
      <p:sp>
        <p:nvSpPr>
          <p:cNvPr id="30" name="Textfeld 11">
            <a:extLst>
              <a:ext uri="{FF2B5EF4-FFF2-40B4-BE49-F238E27FC236}">
                <a16:creationId xmlns:a16="http://schemas.microsoft.com/office/drawing/2014/main" id="{D8D559AE-27A7-8416-6764-FA750104334D}"/>
              </a:ext>
            </a:extLst>
          </p:cNvPr>
          <p:cNvSpPr txBox="1"/>
          <p:nvPr/>
        </p:nvSpPr>
        <p:spPr>
          <a:xfrm>
            <a:off x="7789042" y="5618837"/>
            <a:ext cx="35974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Tissue Imaging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 high resolution</a:t>
            </a:r>
          </a:p>
        </p:txBody>
      </p:sp>
      <p:sp>
        <p:nvSpPr>
          <p:cNvPr id="31" name="Textfeld 4">
            <a:extLst>
              <a:ext uri="{FF2B5EF4-FFF2-40B4-BE49-F238E27FC236}">
                <a16:creationId xmlns:a16="http://schemas.microsoft.com/office/drawing/2014/main" id="{AD43A321-7563-14A1-BE1D-3E1E541EA070}"/>
              </a:ext>
            </a:extLst>
          </p:cNvPr>
          <p:cNvSpPr txBox="1"/>
          <p:nvPr/>
        </p:nvSpPr>
        <p:spPr>
          <a:xfrm>
            <a:off x="7200504" y="1396916"/>
            <a:ext cx="2064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random spin orientation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 B=0</a:t>
            </a:r>
          </a:p>
        </p:txBody>
      </p:sp>
    </p:spTree>
    <p:extLst>
      <p:ext uri="{BB962C8B-B14F-4D97-AF65-F5344CB8AC3E}">
        <p14:creationId xmlns:p14="http://schemas.microsoft.com/office/powerpoint/2010/main" val="108878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1" grpId="0"/>
      <p:bldP spid="23" grpId="0"/>
      <p:bldP spid="25" grpId="0"/>
      <p:bldP spid="26" grpId="0"/>
      <p:bldP spid="27" grpId="0"/>
      <p:bldP spid="28" grpId="0"/>
      <p:bldP spid="30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330F451-CFAD-A90A-F500-6167C6B72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37" y="545629"/>
            <a:ext cx="8249904" cy="6185371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702F493-FF37-199D-5362-9CAE2E060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786" y="3557912"/>
            <a:ext cx="3173088" cy="317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1">
            <a:extLst>
              <a:ext uri="{FF2B5EF4-FFF2-40B4-BE49-F238E27FC236}">
                <a16:creationId xmlns:a16="http://schemas.microsoft.com/office/drawing/2014/main" id="{75A2A130-E067-AEC7-674D-1E77E1AE0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0270" y="531774"/>
            <a:ext cx="2570120" cy="2897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feld 11">
            <a:extLst>
              <a:ext uri="{FF2B5EF4-FFF2-40B4-BE49-F238E27FC236}">
                <a16:creationId xmlns:a16="http://schemas.microsoft.com/office/drawing/2014/main" id="{3B1263F9-9E3D-0D07-DEB8-95F3A9C3E4DB}"/>
              </a:ext>
            </a:extLst>
          </p:cNvPr>
          <p:cNvSpPr txBox="1"/>
          <p:nvPr/>
        </p:nvSpPr>
        <p:spPr>
          <a:xfrm>
            <a:off x="1" y="0"/>
            <a:ext cx="12192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Magnetic Resonance Imaging/Nuclear Magnetic Resonance (MRI, NMR or MR)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0A1CB0A-EAA9-2C76-6501-83C908E1318B}"/>
              </a:ext>
            </a:extLst>
          </p:cNvPr>
          <p:cNvSpPr txBox="1"/>
          <p:nvPr/>
        </p:nvSpPr>
        <p:spPr>
          <a:xfrm>
            <a:off x="10813473" y="6269335"/>
            <a:ext cx="61098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knee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EFB0E1E-3452-97A3-E666-4319ECA20107}"/>
              </a:ext>
            </a:extLst>
          </p:cNvPr>
          <p:cNvSpPr txBox="1"/>
          <p:nvPr/>
        </p:nvSpPr>
        <p:spPr>
          <a:xfrm>
            <a:off x="80362" y="2454625"/>
            <a:ext cx="84720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chemist &amp; physicist</a:t>
            </a:r>
          </a:p>
        </p:txBody>
      </p:sp>
    </p:spTree>
    <p:extLst>
      <p:ext uri="{BB962C8B-B14F-4D97-AF65-F5344CB8AC3E}">
        <p14:creationId xmlns:p14="http://schemas.microsoft.com/office/powerpoint/2010/main" val="341300745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isonanza Magnetica Nucleare (RMN): quando farla?">
            <a:extLst>
              <a:ext uri="{FF2B5EF4-FFF2-40B4-BE49-F238E27FC236}">
                <a16:creationId xmlns:a16="http://schemas.microsoft.com/office/drawing/2014/main" id="{7B2FA0AC-46E2-68B7-1E20-BE58C6CD9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3139"/>
            <a:ext cx="12192000" cy="455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7B81A1C5-777F-5FD6-5413-246E31C03BF0}"/>
              </a:ext>
            </a:extLst>
          </p:cNvPr>
          <p:cNvSpPr txBox="1"/>
          <p:nvPr/>
        </p:nvSpPr>
        <p:spPr>
          <a:xfrm>
            <a:off x="180109" y="5503783"/>
            <a:ext cx="11831782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333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Risonanza Magnetica fornisce immagini dettagliate del corpo umano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33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Con questa tecnica molte malattie e alterazioni degli organi interni possono essere visualizzate e quindi facilmente diagnosticate.</a:t>
            </a:r>
            <a:b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33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Tramite la RM sono ben visibili i tessuti molli ed 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333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è possibile la discriminazione tra tipologie di tessuti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33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talora non apprezzabile con altre tecniche radiologiche.  È un 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33334B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esame innocuo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3334B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33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 non utilizza </a:t>
            </a:r>
            <a:r>
              <a:rPr kumimoji="0" lang="it-IT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33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nè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33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raggi X </a:t>
            </a:r>
            <a:r>
              <a:rPr kumimoji="0" lang="it-IT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33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nè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33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sorgenti radioattive.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33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 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33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https://</a:t>
            </a:r>
            <a:r>
              <a:rPr kumimoji="0" lang="it-IT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33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www.paginemediche.it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33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/medicina-e-prevenzione/esami/risonanza-magnetica-nucleare-</a:t>
            </a:r>
            <a:r>
              <a:rPr kumimoji="0" lang="it-IT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333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rmn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feld 11">
            <a:extLst>
              <a:ext uri="{FF2B5EF4-FFF2-40B4-BE49-F238E27FC236}">
                <a16:creationId xmlns:a16="http://schemas.microsoft.com/office/drawing/2014/main" id="{E1214912-D36C-CB62-F567-B28B30D32AFF}"/>
              </a:ext>
            </a:extLst>
          </p:cNvPr>
          <p:cNvSpPr txBox="1"/>
          <p:nvPr/>
        </p:nvSpPr>
        <p:spPr>
          <a:xfrm>
            <a:off x="1" y="0"/>
            <a:ext cx="1219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Magnetic Resonance Imaging/Nuclear Magnetic Resonance (MRI, NMR or MR)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spatial resolution: 0.45-2 mm</a:t>
            </a:r>
          </a:p>
        </p:txBody>
      </p:sp>
    </p:spTree>
    <p:extLst>
      <p:ext uri="{BB962C8B-B14F-4D97-AF65-F5344CB8AC3E}">
        <p14:creationId xmlns:p14="http://schemas.microsoft.com/office/powerpoint/2010/main" val="175713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31DEC-A607-863E-14B4-BBC32B391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0F11A3-62DF-9803-82AC-17F22078D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5461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Challenges </a:t>
            </a:r>
            <a:br>
              <a:rPr lang="en-GB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SHELL MODEL</a:t>
            </a:r>
          </a:p>
        </p:txBody>
      </p:sp>
    </p:spTree>
    <p:extLst>
      <p:ext uri="{BB962C8B-B14F-4D97-AF65-F5344CB8AC3E}">
        <p14:creationId xmlns:p14="http://schemas.microsoft.com/office/powerpoint/2010/main" val="285691148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igura a mano libera 2"/>
          <p:cNvSpPr/>
          <p:nvPr/>
        </p:nvSpPr>
        <p:spPr>
          <a:xfrm>
            <a:off x="1737895" y="548105"/>
            <a:ext cx="9839158" cy="5400842"/>
          </a:xfrm>
          <a:custGeom>
            <a:avLst/>
            <a:gdLst>
              <a:gd name="connsiteX0" fmla="*/ 9839158 w 9839158"/>
              <a:gd name="connsiteY0" fmla="*/ 0 h 5400842"/>
              <a:gd name="connsiteX1" fmla="*/ 1417052 w 9839158"/>
              <a:gd name="connsiteY1" fmla="*/ 5400842 h 5400842"/>
              <a:gd name="connsiteX2" fmla="*/ 1363579 w 9839158"/>
              <a:gd name="connsiteY2" fmla="*/ 5146842 h 5400842"/>
              <a:gd name="connsiteX3" fmla="*/ 1376947 w 9839158"/>
              <a:gd name="connsiteY3" fmla="*/ 5093369 h 5400842"/>
              <a:gd name="connsiteX4" fmla="*/ 1430421 w 9839158"/>
              <a:gd name="connsiteY4" fmla="*/ 5053263 h 5400842"/>
              <a:gd name="connsiteX5" fmla="*/ 1470526 w 9839158"/>
              <a:gd name="connsiteY5" fmla="*/ 5013158 h 5400842"/>
              <a:gd name="connsiteX6" fmla="*/ 1497263 w 9839158"/>
              <a:gd name="connsiteY6" fmla="*/ 4959684 h 5400842"/>
              <a:gd name="connsiteX7" fmla="*/ 1510631 w 9839158"/>
              <a:gd name="connsiteY7" fmla="*/ 4919579 h 5400842"/>
              <a:gd name="connsiteX8" fmla="*/ 1590842 w 9839158"/>
              <a:gd name="connsiteY8" fmla="*/ 4852737 h 5400842"/>
              <a:gd name="connsiteX9" fmla="*/ 1671052 w 9839158"/>
              <a:gd name="connsiteY9" fmla="*/ 4772527 h 5400842"/>
              <a:gd name="connsiteX10" fmla="*/ 1684421 w 9839158"/>
              <a:gd name="connsiteY10" fmla="*/ 4652211 h 5400842"/>
              <a:gd name="connsiteX11" fmla="*/ 1724526 w 9839158"/>
              <a:gd name="connsiteY11" fmla="*/ 4612106 h 5400842"/>
              <a:gd name="connsiteX12" fmla="*/ 1844842 w 9839158"/>
              <a:gd name="connsiteY12" fmla="*/ 4558632 h 5400842"/>
              <a:gd name="connsiteX13" fmla="*/ 1938421 w 9839158"/>
              <a:gd name="connsiteY13" fmla="*/ 4518527 h 5400842"/>
              <a:gd name="connsiteX14" fmla="*/ 1951789 w 9839158"/>
              <a:gd name="connsiteY14" fmla="*/ 4438316 h 5400842"/>
              <a:gd name="connsiteX15" fmla="*/ 2045368 w 9839158"/>
              <a:gd name="connsiteY15" fmla="*/ 4424948 h 5400842"/>
              <a:gd name="connsiteX16" fmla="*/ 2112210 w 9839158"/>
              <a:gd name="connsiteY16" fmla="*/ 4411579 h 5400842"/>
              <a:gd name="connsiteX17" fmla="*/ 2152316 w 9839158"/>
              <a:gd name="connsiteY17" fmla="*/ 4398211 h 5400842"/>
              <a:gd name="connsiteX18" fmla="*/ 2232526 w 9839158"/>
              <a:gd name="connsiteY18" fmla="*/ 4384842 h 5400842"/>
              <a:gd name="connsiteX19" fmla="*/ 2219158 w 9839158"/>
              <a:gd name="connsiteY19" fmla="*/ 4291263 h 5400842"/>
              <a:gd name="connsiteX20" fmla="*/ 1430421 w 9839158"/>
              <a:gd name="connsiteY20" fmla="*/ 5347369 h 5400842"/>
              <a:gd name="connsiteX21" fmla="*/ 1443789 w 9839158"/>
              <a:gd name="connsiteY21" fmla="*/ 5227053 h 5400842"/>
              <a:gd name="connsiteX22" fmla="*/ 1457158 w 9839158"/>
              <a:gd name="connsiteY22" fmla="*/ 5186948 h 5400842"/>
              <a:gd name="connsiteX23" fmla="*/ 1537368 w 9839158"/>
              <a:gd name="connsiteY23" fmla="*/ 4799263 h 5400842"/>
              <a:gd name="connsiteX24" fmla="*/ 1577473 w 9839158"/>
              <a:gd name="connsiteY24" fmla="*/ 4785895 h 5400842"/>
              <a:gd name="connsiteX25" fmla="*/ 1590842 w 9839158"/>
              <a:gd name="connsiteY25" fmla="*/ 4732421 h 5400842"/>
              <a:gd name="connsiteX26" fmla="*/ 1778000 w 9839158"/>
              <a:gd name="connsiteY26" fmla="*/ 4585369 h 5400842"/>
              <a:gd name="connsiteX27" fmla="*/ 1884947 w 9839158"/>
              <a:gd name="connsiteY27" fmla="*/ 4518527 h 5400842"/>
              <a:gd name="connsiteX28" fmla="*/ 1911684 w 9839158"/>
              <a:gd name="connsiteY28" fmla="*/ 4465053 h 5400842"/>
              <a:gd name="connsiteX29" fmla="*/ 1925052 w 9839158"/>
              <a:gd name="connsiteY29" fmla="*/ 4424948 h 5400842"/>
              <a:gd name="connsiteX30" fmla="*/ 1965158 w 9839158"/>
              <a:gd name="connsiteY30" fmla="*/ 4411579 h 5400842"/>
              <a:gd name="connsiteX31" fmla="*/ 2072105 w 9839158"/>
              <a:gd name="connsiteY31" fmla="*/ 4384842 h 5400842"/>
              <a:gd name="connsiteX32" fmla="*/ 1470526 w 9839158"/>
              <a:gd name="connsiteY32" fmla="*/ 2847474 h 5400842"/>
              <a:gd name="connsiteX33" fmla="*/ 0 w 9839158"/>
              <a:gd name="connsiteY33" fmla="*/ 2646948 h 540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9839158" h="5400842">
                <a:moveTo>
                  <a:pt x="9839158" y="0"/>
                </a:moveTo>
                <a:lnTo>
                  <a:pt x="1417052" y="5400842"/>
                </a:lnTo>
                <a:cubicBezTo>
                  <a:pt x="1379375" y="5287810"/>
                  <a:pt x="1363579" y="5269869"/>
                  <a:pt x="1363579" y="5146842"/>
                </a:cubicBezTo>
                <a:cubicBezTo>
                  <a:pt x="1363579" y="5128469"/>
                  <a:pt x="1366268" y="5108320"/>
                  <a:pt x="1376947" y="5093369"/>
                </a:cubicBezTo>
                <a:cubicBezTo>
                  <a:pt x="1389898" y="5075238"/>
                  <a:pt x="1413504" y="5067763"/>
                  <a:pt x="1430421" y="5053263"/>
                </a:cubicBezTo>
                <a:cubicBezTo>
                  <a:pt x="1444775" y="5040959"/>
                  <a:pt x="1459537" y="5028542"/>
                  <a:pt x="1470526" y="5013158"/>
                </a:cubicBezTo>
                <a:cubicBezTo>
                  <a:pt x="1482109" y="4996941"/>
                  <a:pt x="1489413" y="4978001"/>
                  <a:pt x="1497263" y="4959684"/>
                </a:cubicBezTo>
                <a:cubicBezTo>
                  <a:pt x="1502814" y="4946732"/>
                  <a:pt x="1502814" y="4931304"/>
                  <a:pt x="1510631" y="4919579"/>
                </a:cubicBezTo>
                <a:cubicBezTo>
                  <a:pt x="1543879" y="4869708"/>
                  <a:pt x="1550490" y="4888606"/>
                  <a:pt x="1590842" y="4852737"/>
                </a:cubicBezTo>
                <a:cubicBezTo>
                  <a:pt x="1619103" y="4827616"/>
                  <a:pt x="1671052" y="4772527"/>
                  <a:pt x="1671052" y="4772527"/>
                </a:cubicBezTo>
                <a:cubicBezTo>
                  <a:pt x="1675508" y="4732422"/>
                  <a:pt x="1671660" y="4690492"/>
                  <a:pt x="1684421" y="4652211"/>
                </a:cubicBezTo>
                <a:cubicBezTo>
                  <a:pt x="1690400" y="4634276"/>
                  <a:pt x="1708796" y="4622593"/>
                  <a:pt x="1724526" y="4612106"/>
                </a:cubicBezTo>
                <a:cubicBezTo>
                  <a:pt x="1810470" y="4554810"/>
                  <a:pt x="1779617" y="4586585"/>
                  <a:pt x="1844842" y="4558632"/>
                </a:cubicBezTo>
                <a:cubicBezTo>
                  <a:pt x="1960477" y="4509074"/>
                  <a:pt x="1844368" y="4549877"/>
                  <a:pt x="1938421" y="4518527"/>
                </a:cubicBezTo>
                <a:cubicBezTo>
                  <a:pt x="1942877" y="4491790"/>
                  <a:pt x="1931390" y="4456165"/>
                  <a:pt x="1951789" y="4438316"/>
                </a:cubicBezTo>
                <a:cubicBezTo>
                  <a:pt x="1975502" y="4417567"/>
                  <a:pt x="2014287" y="4430128"/>
                  <a:pt x="2045368" y="4424948"/>
                </a:cubicBezTo>
                <a:cubicBezTo>
                  <a:pt x="2067781" y="4421213"/>
                  <a:pt x="2090166" y="4417090"/>
                  <a:pt x="2112210" y="4411579"/>
                </a:cubicBezTo>
                <a:cubicBezTo>
                  <a:pt x="2125881" y="4408161"/>
                  <a:pt x="2138560" y="4401268"/>
                  <a:pt x="2152316" y="4398211"/>
                </a:cubicBezTo>
                <a:cubicBezTo>
                  <a:pt x="2178776" y="4392331"/>
                  <a:pt x="2205789" y="4389298"/>
                  <a:pt x="2232526" y="4384842"/>
                </a:cubicBezTo>
                <a:cubicBezTo>
                  <a:pt x="2218425" y="4300236"/>
                  <a:pt x="2219158" y="4331737"/>
                  <a:pt x="2219158" y="4291263"/>
                </a:cubicBezTo>
                <a:lnTo>
                  <a:pt x="1430421" y="5347369"/>
                </a:lnTo>
                <a:cubicBezTo>
                  <a:pt x="1434877" y="5307264"/>
                  <a:pt x="1437155" y="5266856"/>
                  <a:pt x="1443789" y="5227053"/>
                </a:cubicBezTo>
                <a:cubicBezTo>
                  <a:pt x="1446106" y="5213153"/>
                  <a:pt x="1455708" y="5200965"/>
                  <a:pt x="1457158" y="5186948"/>
                </a:cubicBezTo>
                <a:cubicBezTo>
                  <a:pt x="1481034" y="4956145"/>
                  <a:pt x="1391809" y="4882440"/>
                  <a:pt x="1537368" y="4799263"/>
                </a:cubicBezTo>
                <a:cubicBezTo>
                  <a:pt x="1549603" y="4792272"/>
                  <a:pt x="1564105" y="4790351"/>
                  <a:pt x="1577473" y="4785895"/>
                </a:cubicBezTo>
                <a:cubicBezTo>
                  <a:pt x="1581929" y="4768070"/>
                  <a:pt x="1580035" y="4747280"/>
                  <a:pt x="1590842" y="4732421"/>
                </a:cubicBezTo>
                <a:cubicBezTo>
                  <a:pt x="1663657" y="4632301"/>
                  <a:pt x="1683719" y="4645366"/>
                  <a:pt x="1778000" y="4585369"/>
                </a:cubicBezTo>
                <a:cubicBezTo>
                  <a:pt x="1905263" y="4504383"/>
                  <a:pt x="1759804" y="4581096"/>
                  <a:pt x="1884947" y="4518527"/>
                </a:cubicBezTo>
                <a:cubicBezTo>
                  <a:pt x="1893859" y="4500702"/>
                  <a:pt x="1903834" y="4483370"/>
                  <a:pt x="1911684" y="4465053"/>
                </a:cubicBezTo>
                <a:cubicBezTo>
                  <a:pt x="1917235" y="4452101"/>
                  <a:pt x="1915088" y="4434912"/>
                  <a:pt x="1925052" y="4424948"/>
                </a:cubicBezTo>
                <a:cubicBezTo>
                  <a:pt x="1935016" y="4414984"/>
                  <a:pt x="1952554" y="4417881"/>
                  <a:pt x="1965158" y="4411579"/>
                </a:cubicBezTo>
                <a:cubicBezTo>
                  <a:pt x="2043349" y="4372483"/>
                  <a:pt x="1962088" y="4384842"/>
                  <a:pt x="2072105" y="4384842"/>
                </a:cubicBezTo>
                <a:lnTo>
                  <a:pt x="1470526" y="2847474"/>
                </a:lnTo>
                <a:lnTo>
                  <a:pt x="0" y="2646948"/>
                </a:lnTo>
              </a:path>
            </a:pathLst>
          </a:custGeom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280" y="1242789"/>
            <a:ext cx="4670176" cy="3638447"/>
          </a:xfrm>
          <a:prstGeom prst="rect">
            <a:avLst/>
          </a:prstGeom>
        </p:spPr>
      </p:pic>
      <p:sp>
        <p:nvSpPr>
          <p:cNvPr id="41" name="TextBox 2"/>
          <p:cNvSpPr txBox="1">
            <a:spLocks noChangeArrowheads="1"/>
          </p:cNvSpPr>
          <p:nvPr/>
        </p:nvSpPr>
        <p:spPr bwMode="auto">
          <a:xfrm>
            <a:off x="0" y="-43694"/>
            <a:ext cx="12192000" cy="605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7200" eaLnBrk="1" hangingPunct="1"/>
            <a:r>
              <a:rPr lang="en-US" sz="28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 Challenge</a:t>
            </a:r>
            <a:r>
              <a:rPr lang="pl-PL" sz="28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MODERN NUCLEAR PHYSICS</a:t>
            </a:r>
          </a:p>
          <a:p>
            <a:pPr algn="ctr" defTabSz="457200" eaLnBrk="1" hangingPunct="1">
              <a:lnSpc>
                <a:spcPct val="50000"/>
              </a:lnSpc>
            </a:pPr>
            <a:endParaRPr lang="en-US" sz="900" b="1" dirty="0">
              <a:solidFill>
                <a:srgbClr val="A02B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144"/>
          <p:cNvSpPr>
            <a:spLocks noChangeArrowheads="1"/>
          </p:cNvSpPr>
          <p:nvPr/>
        </p:nvSpPr>
        <p:spPr bwMode="auto">
          <a:xfrm>
            <a:off x="0" y="375958"/>
            <a:ext cx="12192000" cy="6547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Clr>
                <a:srgbClr val="FF0000"/>
              </a:buClr>
            </a:pPr>
            <a:r>
              <a:rPr lang="it-IT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i="1" kern="0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Microscopic</a:t>
            </a:r>
            <a:r>
              <a:rPr lang="it-IT" sz="2400" i="1" kern="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i="1" kern="0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descritption</a:t>
            </a:r>
            <a:r>
              <a:rPr lang="it-IT" sz="2400" b="1" i="1" kern="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i="1" kern="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it-IT" sz="2400" b="1" i="1" kern="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ALL Nuclei</a:t>
            </a:r>
            <a:endParaRPr lang="it-IT" sz="1000" b="1" i="1" kern="0" dirty="0">
              <a:solidFill>
                <a:srgbClr val="0432FF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  <a:buClr>
                <a:srgbClr val="FF0000"/>
              </a:buClr>
            </a:pPr>
            <a:endParaRPr lang="it-IT" sz="1000" i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280" y="1239608"/>
            <a:ext cx="4670176" cy="3638447"/>
          </a:xfrm>
          <a:prstGeom prst="rect">
            <a:avLst/>
          </a:prstGeom>
        </p:spPr>
      </p:pic>
      <p:sp>
        <p:nvSpPr>
          <p:cNvPr id="45" name="Freeform 3"/>
          <p:cNvSpPr/>
          <p:nvPr/>
        </p:nvSpPr>
        <p:spPr>
          <a:xfrm>
            <a:off x="1767448" y="4579059"/>
            <a:ext cx="54878" cy="62719"/>
          </a:xfrm>
          <a:custGeom>
            <a:avLst/>
            <a:gdLst>
              <a:gd name="connsiteX0" fmla="*/ 0 w 54878"/>
              <a:gd name="connsiteY0" fmla="*/ 62719 h 62719"/>
              <a:gd name="connsiteX1" fmla="*/ 54878 w 54878"/>
              <a:gd name="connsiteY1" fmla="*/ 0 h 62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4878" h="62719">
                <a:moveTo>
                  <a:pt x="0" y="62719"/>
                </a:moveTo>
                <a:lnTo>
                  <a:pt x="54878" y="0"/>
                </a:lnTo>
              </a:path>
            </a:pathLst>
          </a:custGeom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Freeform 8"/>
          <p:cNvSpPr/>
          <p:nvPr/>
        </p:nvSpPr>
        <p:spPr>
          <a:xfrm>
            <a:off x="1741573" y="1034038"/>
            <a:ext cx="1862667" cy="3598405"/>
          </a:xfrm>
          <a:custGeom>
            <a:avLst/>
            <a:gdLst>
              <a:gd name="connsiteX0" fmla="*/ 0 w 1862667"/>
              <a:gd name="connsiteY0" fmla="*/ 3598405 h 3598405"/>
              <a:gd name="connsiteX1" fmla="*/ 0 w 1862667"/>
              <a:gd name="connsiteY1" fmla="*/ 3598405 h 3598405"/>
              <a:gd name="connsiteX2" fmla="*/ 12700 w 1862667"/>
              <a:gd name="connsiteY2" fmla="*/ 3564538 h 3598405"/>
              <a:gd name="connsiteX3" fmla="*/ 29634 w 1862667"/>
              <a:gd name="connsiteY3" fmla="*/ 3539138 h 3598405"/>
              <a:gd name="connsiteX4" fmla="*/ 50800 w 1862667"/>
              <a:gd name="connsiteY4" fmla="*/ 3513738 h 3598405"/>
              <a:gd name="connsiteX5" fmla="*/ 63500 w 1862667"/>
              <a:gd name="connsiteY5" fmla="*/ 3505272 h 3598405"/>
              <a:gd name="connsiteX6" fmla="*/ 67734 w 1862667"/>
              <a:gd name="connsiteY6" fmla="*/ 3492572 h 3598405"/>
              <a:gd name="connsiteX7" fmla="*/ 93134 w 1862667"/>
              <a:gd name="connsiteY7" fmla="*/ 3471405 h 3598405"/>
              <a:gd name="connsiteX8" fmla="*/ 114300 w 1862667"/>
              <a:gd name="connsiteY8" fmla="*/ 3433305 h 3598405"/>
              <a:gd name="connsiteX9" fmla="*/ 122767 w 1862667"/>
              <a:gd name="connsiteY9" fmla="*/ 3420605 h 3598405"/>
              <a:gd name="connsiteX10" fmla="*/ 131234 w 1862667"/>
              <a:gd name="connsiteY10" fmla="*/ 3407905 h 3598405"/>
              <a:gd name="connsiteX11" fmla="*/ 148167 w 1862667"/>
              <a:gd name="connsiteY11" fmla="*/ 3386738 h 3598405"/>
              <a:gd name="connsiteX12" fmla="*/ 152400 w 1862667"/>
              <a:gd name="connsiteY12" fmla="*/ 3369805 h 3598405"/>
              <a:gd name="connsiteX13" fmla="*/ 160867 w 1862667"/>
              <a:gd name="connsiteY13" fmla="*/ 3352872 h 3598405"/>
              <a:gd name="connsiteX14" fmla="*/ 186267 w 1862667"/>
              <a:gd name="connsiteY14" fmla="*/ 3323238 h 3598405"/>
              <a:gd name="connsiteX15" fmla="*/ 194734 w 1862667"/>
              <a:gd name="connsiteY15" fmla="*/ 3310538 h 3598405"/>
              <a:gd name="connsiteX16" fmla="*/ 207434 w 1862667"/>
              <a:gd name="connsiteY16" fmla="*/ 3285138 h 3598405"/>
              <a:gd name="connsiteX17" fmla="*/ 220134 w 1862667"/>
              <a:gd name="connsiteY17" fmla="*/ 3259738 h 3598405"/>
              <a:gd name="connsiteX18" fmla="*/ 232834 w 1862667"/>
              <a:gd name="connsiteY18" fmla="*/ 3230105 h 3598405"/>
              <a:gd name="connsiteX19" fmla="*/ 237067 w 1862667"/>
              <a:gd name="connsiteY19" fmla="*/ 3217405 h 3598405"/>
              <a:gd name="connsiteX20" fmla="*/ 249767 w 1862667"/>
              <a:gd name="connsiteY20" fmla="*/ 3204705 h 3598405"/>
              <a:gd name="connsiteX21" fmla="*/ 266700 w 1862667"/>
              <a:gd name="connsiteY21" fmla="*/ 3175072 h 3598405"/>
              <a:gd name="connsiteX22" fmla="*/ 275167 w 1862667"/>
              <a:gd name="connsiteY22" fmla="*/ 3162372 h 3598405"/>
              <a:gd name="connsiteX23" fmla="*/ 300567 w 1862667"/>
              <a:gd name="connsiteY23" fmla="*/ 3145438 h 3598405"/>
              <a:gd name="connsiteX24" fmla="*/ 304800 w 1862667"/>
              <a:gd name="connsiteY24" fmla="*/ 3132738 h 3598405"/>
              <a:gd name="connsiteX25" fmla="*/ 317500 w 1862667"/>
              <a:gd name="connsiteY25" fmla="*/ 3128505 h 3598405"/>
              <a:gd name="connsiteX26" fmla="*/ 330200 w 1862667"/>
              <a:gd name="connsiteY26" fmla="*/ 3120038 h 3598405"/>
              <a:gd name="connsiteX27" fmla="*/ 347134 w 1862667"/>
              <a:gd name="connsiteY27" fmla="*/ 3115805 h 3598405"/>
              <a:gd name="connsiteX28" fmla="*/ 372534 w 1862667"/>
              <a:gd name="connsiteY28" fmla="*/ 3107338 h 3598405"/>
              <a:gd name="connsiteX29" fmla="*/ 397934 w 1862667"/>
              <a:gd name="connsiteY29" fmla="*/ 3098872 h 3598405"/>
              <a:gd name="connsiteX30" fmla="*/ 410634 w 1862667"/>
              <a:gd name="connsiteY30" fmla="*/ 3094638 h 3598405"/>
              <a:gd name="connsiteX31" fmla="*/ 491067 w 1862667"/>
              <a:gd name="connsiteY31" fmla="*/ 3098872 h 3598405"/>
              <a:gd name="connsiteX32" fmla="*/ 503767 w 1862667"/>
              <a:gd name="connsiteY32" fmla="*/ 3107338 h 3598405"/>
              <a:gd name="connsiteX33" fmla="*/ 516467 w 1862667"/>
              <a:gd name="connsiteY33" fmla="*/ 3145438 h 3598405"/>
              <a:gd name="connsiteX34" fmla="*/ 520700 w 1862667"/>
              <a:gd name="connsiteY34" fmla="*/ 3158138 h 3598405"/>
              <a:gd name="connsiteX35" fmla="*/ 512234 w 1862667"/>
              <a:gd name="connsiteY35" fmla="*/ 3378272 h 3598405"/>
              <a:gd name="connsiteX36" fmla="*/ 486834 w 1862667"/>
              <a:gd name="connsiteY36" fmla="*/ 3429072 h 3598405"/>
              <a:gd name="connsiteX37" fmla="*/ 474134 w 1862667"/>
              <a:gd name="connsiteY37" fmla="*/ 3437538 h 3598405"/>
              <a:gd name="connsiteX38" fmla="*/ 465667 w 1862667"/>
              <a:gd name="connsiteY38" fmla="*/ 3450238 h 3598405"/>
              <a:gd name="connsiteX39" fmla="*/ 436034 w 1862667"/>
              <a:gd name="connsiteY39" fmla="*/ 3471405 h 3598405"/>
              <a:gd name="connsiteX40" fmla="*/ 410634 w 1862667"/>
              <a:gd name="connsiteY40" fmla="*/ 3488338 h 3598405"/>
              <a:gd name="connsiteX41" fmla="*/ 397934 w 1862667"/>
              <a:gd name="connsiteY41" fmla="*/ 3496805 h 3598405"/>
              <a:gd name="connsiteX42" fmla="*/ 372534 w 1862667"/>
              <a:gd name="connsiteY42" fmla="*/ 3505272 h 3598405"/>
              <a:gd name="connsiteX43" fmla="*/ 334434 w 1862667"/>
              <a:gd name="connsiteY43" fmla="*/ 3526438 h 3598405"/>
              <a:gd name="connsiteX44" fmla="*/ 567267 w 1862667"/>
              <a:gd name="connsiteY44" fmla="*/ 2984572 h 3598405"/>
              <a:gd name="connsiteX45" fmla="*/ 656167 w 1862667"/>
              <a:gd name="connsiteY45" fmla="*/ 2798305 h 3598405"/>
              <a:gd name="connsiteX46" fmla="*/ 821267 w 1862667"/>
              <a:gd name="connsiteY46" fmla="*/ 2408838 h 3598405"/>
              <a:gd name="connsiteX47" fmla="*/ 901700 w 1862667"/>
              <a:gd name="connsiteY47" fmla="*/ 2222572 h 3598405"/>
              <a:gd name="connsiteX48" fmla="*/ 977900 w 1862667"/>
              <a:gd name="connsiteY48" fmla="*/ 2036305 h 3598405"/>
              <a:gd name="connsiteX49" fmla="*/ 1062567 w 1862667"/>
              <a:gd name="connsiteY49" fmla="*/ 1841572 h 3598405"/>
              <a:gd name="connsiteX50" fmla="*/ 1138767 w 1862667"/>
              <a:gd name="connsiteY50" fmla="*/ 1659538 h 3598405"/>
              <a:gd name="connsiteX51" fmla="*/ 1223434 w 1862667"/>
              <a:gd name="connsiteY51" fmla="*/ 1469038 h 3598405"/>
              <a:gd name="connsiteX52" fmla="*/ 1303867 w 1862667"/>
              <a:gd name="connsiteY52" fmla="*/ 1274305 h 3598405"/>
              <a:gd name="connsiteX53" fmla="*/ 1384300 w 1862667"/>
              <a:gd name="connsiteY53" fmla="*/ 1088038 h 3598405"/>
              <a:gd name="connsiteX54" fmla="*/ 1460500 w 1862667"/>
              <a:gd name="connsiteY54" fmla="*/ 910238 h 3598405"/>
              <a:gd name="connsiteX55" fmla="*/ 1545167 w 1862667"/>
              <a:gd name="connsiteY55" fmla="*/ 732438 h 3598405"/>
              <a:gd name="connsiteX56" fmla="*/ 1697567 w 1862667"/>
              <a:gd name="connsiteY56" fmla="*/ 372605 h 3598405"/>
              <a:gd name="connsiteX57" fmla="*/ 1778000 w 1862667"/>
              <a:gd name="connsiteY57" fmla="*/ 190572 h 3598405"/>
              <a:gd name="connsiteX58" fmla="*/ 1862667 w 1862667"/>
              <a:gd name="connsiteY58" fmla="*/ 4305 h 3598405"/>
              <a:gd name="connsiteX59" fmla="*/ 1841500 w 1862667"/>
              <a:gd name="connsiteY59" fmla="*/ 4305 h 3598405"/>
              <a:gd name="connsiteX60" fmla="*/ 491067 w 1862667"/>
              <a:gd name="connsiteY60" fmla="*/ 2599338 h 3598405"/>
              <a:gd name="connsiteX61" fmla="*/ 279400 w 1862667"/>
              <a:gd name="connsiteY61" fmla="*/ 3369805 h 359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1862667" h="3598405">
                <a:moveTo>
                  <a:pt x="0" y="3598405"/>
                </a:moveTo>
                <a:lnTo>
                  <a:pt x="0" y="3598405"/>
                </a:lnTo>
                <a:cubicBezTo>
                  <a:pt x="4233" y="3587116"/>
                  <a:pt x="7308" y="3575322"/>
                  <a:pt x="12700" y="3564538"/>
                </a:cubicBezTo>
                <a:cubicBezTo>
                  <a:pt x="17251" y="3555437"/>
                  <a:pt x="23989" y="3547605"/>
                  <a:pt x="29634" y="3539138"/>
                </a:cubicBezTo>
                <a:cubicBezTo>
                  <a:pt x="37960" y="3526649"/>
                  <a:pt x="38575" y="3523925"/>
                  <a:pt x="50800" y="3513738"/>
                </a:cubicBezTo>
                <a:cubicBezTo>
                  <a:pt x="54709" y="3510481"/>
                  <a:pt x="59267" y="3508094"/>
                  <a:pt x="63500" y="3505272"/>
                </a:cubicBezTo>
                <a:cubicBezTo>
                  <a:pt x="64911" y="3501039"/>
                  <a:pt x="65259" y="3496285"/>
                  <a:pt x="67734" y="3492572"/>
                </a:cubicBezTo>
                <a:cubicBezTo>
                  <a:pt x="74253" y="3482794"/>
                  <a:pt x="83763" y="3477653"/>
                  <a:pt x="93134" y="3471405"/>
                </a:cubicBezTo>
                <a:cubicBezTo>
                  <a:pt x="100584" y="3449052"/>
                  <a:pt x="94892" y="3462417"/>
                  <a:pt x="114300" y="3433305"/>
                </a:cubicBezTo>
                <a:lnTo>
                  <a:pt x="122767" y="3420605"/>
                </a:lnTo>
                <a:lnTo>
                  <a:pt x="131234" y="3407905"/>
                </a:lnTo>
                <a:cubicBezTo>
                  <a:pt x="145072" y="3366388"/>
                  <a:pt x="122637" y="3425033"/>
                  <a:pt x="148167" y="3386738"/>
                </a:cubicBezTo>
                <a:cubicBezTo>
                  <a:pt x="151394" y="3381897"/>
                  <a:pt x="150357" y="3375253"/>
                  <a:pt x="152400" y="3369805"/>
                </a:cubicBezTo>
                <a:cubicBezTo>
                  <a:pt x="154616" y="3363896"/>
                  <a:pt x="157522" y="3358223"/>
                  <a:pt x="160867" y="3352872"/>
                </a:cubicBezTo>
                <a:cubicBezTo>
                  <a:pt x="176723" y="3327503"/>
                  <a:pt x="168948" y="3344021"/>
                  <a:pt x="186267" y="3323238"/>
                </a:cubicBezTo>
                <a:cubicBezTo>
                  <a:pt x="189524" y="3319329"/>
                  <a:pt x="191912" y="3314771"/>
                  <a:pt x="194734" y="3310538"/>
                </a:cubicBezTo>
                <a:cubicBezTo>
                  <a:pt x="205374" y="3278616"/>
                  <a:pt x="191021" y="3317964"/>
                  <a:pt x="207434" y="3285138"/>
                </a:cubicBezTo>
                <a:cubicBezTo>
                  <a:pt x="224961" y="3250084"/>
                  <a:pt x="195868" y="3296135"/>
                  <a:pt x="220134" y="3259738"/>
                </a:cubicBezTo>
                <a:cubicBezTo>
                  <a:pt x="228944" y="3224496"/>
                  <a:pt x="218216" y="3259341"/>
                  <a:pt x="232834" y="3230105"/>
                </a:cubicBezTo>
                <a:cubicBezTo>
                  <a:pt x="234830" y="3226114"/>
                  <a:pt x="234592" y="3221118"/>
                  <a:pt x="237067" y="3217405"/>
                </a:cubicBezTo>
                <a:cubicBezTo>
                  <a:pt x="240388" y="3212424"/>
                  <a:pt x="245934" y="3209304"/>
                  <a:pt x="249767" y="3204705"/>
                </a:cubicBezTo>
                <a:cubicBezTo>
                  <a:pt x="259146" y="3193450"/>
                  <a:pt x="259169" y="3188251"/>
                  <a:pt x="266700" y="3175072"/>
                </a:cubicBezTo>
                <a:cubicBezTo>
                  <a:pt x="269224" y="3170654"/>
                  <a:pt x="271338" y="3165722"/>
                  <a:pt x="275167" y="3162372"/>
                </a:cubicBezTo>
                <a:cubicBezTo>
                  <a:pt x="282825" y="3155671"/>
                  <a:pt x="300567" y="3145438"/>
                  <a:pt x="300567" y="3145438"/>
                </a:cubicBezTo>
                <a:cubicBezTo>
                  <a:pt x="301978" y="3141205"/>
                  <a:pt x="301645" y="3135893"/>
                  <a:pt x="304800" y="3132738"/>
                </a:cubicBezTo>
                <a:cubicBezTo>
                  <a:pt x="307955" y="3129583"/>
                  <a:pt x="313509" y="3130501"/>
                  <a:pt x="317500" y="3128505"/>
                </a:cubicBezTo>
                <a:cubicBezTo>
                  <a:pt x="322051" y="3126230"/>
                  <a:pt x="325523" y="3122042"/>
                  <a:pt x="330200" y="3120038"/>
                </a:cubicBezTo>
                <a:cubicBezTo>
                  <a:pt x="335548" y="3117746"/>
                  <a:pt x="341561" y="3117477"/>
                  <a:pt x="347134" y="3115805"/>
                </a:cubicBezTo>
                <a:cubicBezTo>
                  <a:pt x="355682" y="3113241"/>
                  <a:pt x="364067" y="3110160"/>
                  <a:pt x="372534" y="3107338"/>
                </a:cubicBezTo>
                <a:lnTo>
                  <a:pt x="397934" y="3098872"/>
                </a:lnTo>
                <a:lnTo>
                  <a:pt x="410634" y="3094638"/>
                </a:lnTo>
                <a:cubicBezTo>
                  <a:pt x="437445" y="3096049"/>
                  <a:pt x="464465" y="3095244"/>
                  <a:pt x="491067" y="3098872"/>
                </a:cubicBezTo>
                <a:cubicBezTo>
                  <a:pt x="496108" y="3099559"/>
                  <a:pt x="501070" y="3103024"/>
                  <a:pt x="503767" y="3107338"/>
                </a:cubicBezTo>
                <a:cubicBezTo>
                  <a:pt x="503769" y="3107342"/>
                  <a:pt x="514350" y="3139086"/>
                  <a:pt x="516467" y="3145438"/>
                </a:cubicBezTo>
                <a:lnTo>
                  <a:pt x="520700" y="3158138"/>
                </a:lnTo>
                <a:cubicBezTo>
                  <a:pt x="517878" y="3231516"/>
                  <a:pt x="517286" y="3305014"/>
                  <a:pt x="512234" y="3378272"/>
                </a:cubicBezTo>
                <a:cubicBezTo>
                  <a:pt x="511419" y="3390083"/>
                  <a:pt x="496323" y="3422746"/>
                  <a:pt x="486834" y="3429072"/>
                </a:cubicBezTo>
                <a:lnTo>
                  <a:pt x="474134" y="3437538"/>
                </a:lnTo>
                <a:cubicBezTo>
                  <a:pt x="471312" y="3441771"/>
                  <a:pt x="469265" y="3446640"/>
                  <a:pt x="465667" y="3450238"/>
                </a:cubicBezTo>
                <a:cubicBezTo>
                  <a:pt x="450417" y="3465488"/>
                  <a:pt x="450455" y="3459387"/>
                  <a:pt x="436034" y="3471405"/>
                </a:cubicBezTo>
                <a:cubicBezTo>
                  <a:pt x="414894" y="3489022"/>
                  <a:pt x="432952" y="3480899"/>
                  <a:pt x="410634" y="3488338"/>
                </a:cubicBezTo>
                <a:cubicBezTo>
                  <a:pt x="406401" y="3491160"/>
                  <a:pt x="402583" y="3494739"/>
                  <a:pt x="397934" y="3496805"/>
                </a:cubicBezTo>
                <a:cubicBezTo>
                  <a:pt x="389779" y="3500430"/>
                  <a:pt x="379960" y="3500322"/>
                  <a:pt x="372534" y="3505272"/>
                </a:cubicBezTo>
                <a:cubicBezTo>
                  <a:pt x="343421" y="3524680"/>
                  <a:pt x="356788" y="3518987"/>
                  <a:pt x="334434" y="3526438"/>
                </a:cubicBezTo>
                <a:cubicBezTo>
                  <a:pt x="438541" y="3255759"/>
                  <a:pt x="394360" y="3361567"/>
                  <a:pt x="567267" y="2984572"/>
                </a:cubicBezTo>
                <a:cubicBezTo>
                  <a:pt x="595948" y="2922037"/>
                  <a:pt x="629316" y="2861647"/>
                  <a:pt x="656167" y="2798305"/>
                </a:cubicBezTo>
                <a:lnTo>
                  <a:pt x="821267" y="2408838"/>
                </a:lnTo>
                <a:cubicBezTo>
                  <a:pt x="847797" y="2346629"/>
                  <a:pt x="875487" y="2284916"/>
                  <a:pt x="901700" y="2222572"/>
                </a:cubicBezTo>
                <a:cubicBezTo>
                  <a:pt x="927701" y="2160732"/>
                  <a:pt x="951806" y="2098106"/>
                  <a:pt x="977900" y="2036305"/>
                </a:cubicBezTo>
                <a:cubicBezTo>
                  <a:pt x="1005432" y="1971098"/>
                  <a:pt x="1034773" y="1906668"/>
                  <a:pt x="1062567" y="1841572"/>
                </a:cubicBezTo>
                <a:cubicBezTo>
                  <a:pt x="1088397" y="1781076"/>
                  <a:pt x="1112690" y="1719928"/>
                  <a:pt x="1138767" y="1659538"/>
                </a:cubicBezTo>
                <a:cubicBezTo>
                  <a:pt x="1166315" y="1595743"/>
                  <a:pt x="1196061" y="1532909"/>
                  <a:pt x="1223434" y="1469038"/>
                </a:cubicBezTo>
                <a:cubicBezTo>
                  <a:pt x="1251099" y="1404486"/>
                  <a:pt x="1276550" y="1339004"/>
                  <a:pt x="1303867" y="1274305"/>
                </a:cubicBezTo>
                <a:cubicBezTo>
                  <a:pt x="1330173" y="1212000"/>
                  <a:pt x="1357572" y="1150163"/>
                  <a:pt x="1384300" y="1088038"/>
                </a:cubicBezTo>
                <a:cubicBezTo>
                  <a:pt x="1409783" y="1028807"/>
                  <a:pt x="1432778" y="968455"/>
                  <a:pt x="1460500" y="910238"/>
                </a:cubicBezTo>
                <a:cubicBezTo>
                  <a:pt x="1488722" y="850971"/>
                  <a:pt x="1518682" y="792501"/>
                  <a:pt x="1545167" y="732438"/>
                </a:cubicBezTo>
                <a:cubicBezTo>
                  <a:pt x="1597722" y="613252"/>
                  <a:pt x="1646143" y="492283"/>
                  <a:pt x="1697567" y="372605"/>
                </a:cubicBezTo>
                <a:cubicBezTo>
                  <a:pt x="1723756" y="311656"/>
                  <a:pt x="1750864" y="251105"/>
                  <a:pt x="1778000" y="190572"/>
                </a:cubicBezTo>
                <a:cubicBezTo>
                  <a:pt x="1805899" y="128337"/>
                  <a:pt x="1862667" y="4305"/>
                  <a:pt x="1862667" y="4305"/>
                </a:cubicBezTo>
                <a:cubicBezTo>
                  <a:pt x="1846974" y="-926"/>
                  <a:pt x="1853958" y="-1923"/>
                  <a:pt x="1841500" y="4305"/>
                </a:cubicBezTo>
                <a:lnTo>
                  <a:pt x="491067" y="2599338"/>
                </a:lnTo>
                <a:lnTo>
                  <a:pt x="279400" y="3369805"/>
                </a:lnTo>
              </a:path>
            </a:pathLst>
          </a:custGeom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2" y="4845969"/>
            <a:ext cx="1925534" cy="1347156"/>
          </a:xfrm>
          <a:prstGeom prst="rect">
            <a:avLst/>
          </a:prstGeom>
        </p:spPr>
      </p:pic>
      <p:grpSp>
        <p:nvGrpSpPr>
          <p:cNvPr id="51" name="Group 14"/>
          <p:cNvGrpSpPr/>
          <p:nvPr/>
        </p:nvGrpSpPr>
        <p:grpSpPr>
          <a:xfrm>
            <a:off x="2028176" y="2211613"/>
            <a:ext cx="3374163" cy="3856246"/>
            <a:chOff x="519436" y="1795571"/>
            <a:chExt cx="3374163" cy="3856246"/>
          </a:xfrm>
        </p:grpSpPr>
        <p:sp>
          <p:nvSpPr>
            <p:cNvPr id="52" name="Rettangolo 4"/>
            <p:cNvSpPr/>
            <p:nvPr/>
          </p:nvSpPr>
          <p:spPr>
            <a:xfrm>
              <a:off x="1280383" y="3995979"/>
              <a:ext cx="2613216" cy="16558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200">
                <a:lnSpc>
                  <a:spcPct val="80000"/>
                </a:lnSpc>
              </a:pPr>
              <a:r>
                <a:rPr lang="en-US" sz="20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SHELL Model</a:t>
              </a:r>
            </a:p>
            <a:p>
              <a:pPr defTabSz="457200">
                <a:lnSpc>
                  <a:spcPct val="50000"/>
                </a:lnSpc>
              </a:pPr>
              <a:r>
                <a:rPr lang="en-US" sz="8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defTabSz="457200">
                <a:lnSpc>
                  <a:spcPct val="80000"/>
                </a:lnSpc>
              </a:pPr>
              <a:r>
                <a:rPr lang="en-US" sz="16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Large Scale Calculations</a:t>
              </a:r>
            </a:p>
            <a:p>
              <a:pPr defTabSz="457200">
                <a:lnSpc>
                  <a:spcPct val="80000"/>
                </a:lnSpc>
              </a:pPr>
              <a:r>
                <a:rPr lang="en-US" sz="16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With Frozen CORE </a:t>
              </a:r>
              <a:endParaRPr lang="pl-PL" sz="1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457200">
                <a:lnSpc>
                  <a:spcPct val="50000"/>
                </a:lnSpc>
              </a:pPr>
              <a:endParaRPr lang="en-US" sz="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457200">
                <a:lnSpc>
                  <a:spcPct val="80000"/>
                </a:lnSpc>
              </a:pPr>
              <a:r>
                <a:rPr lang="en-US" sz="1600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A up to ≈ 100</a:t>
              </a:r>
              <a:r>
                <a:rPr lang="it-IT" sz="1600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defTabSz="457200">
                <a:lnSpc>
                  <a:spcPct val="50000"/>
                </a:lnSpc>
              </a:pPr>
              <a:endParaRPr lang="en-US" sz="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457200">
                <a:lnSpc>
                  <a:spcPct val="80000"/>
                </a:lnSpc>
              </a:pPr>
              <a:r>
                <a:rPr lang="en-US" sz="1600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Around Closed shell</a:t>
              </a:r>
            </a:p>
            <a:p>
              <a:pPr defTabSz="457200">
                <a:lnSpc>
                  <a:spcPct val="80000"/>
                </a:lnSpc>
              </a:pPr>
              <a:endParaRPr lang="en-US" sz="16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457200">
                <a:lnSpc>
                  <a:spcPct val="80000"/>
                </a:lnSpc>
              </a:pP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3" name="Group 13"/>
            <p:cNvGrpSpPr/>
            <p:nvPr/>
          </p:nvGrpSpPr>
          <p:grpSpPr>
            <a:xfrm>
              <a:off x="519436" y="1795571"/>
              <a:ext cx="2863757" cy="2178024"/>
              <a:chOff x="519436" y="1795571"/>
              <a:chExt cx="2863757" cy="2178024"/>
            </a:xfrm>
          </p:grpSpPr>
          <p:sp>
            <p:nvSpPr>
              <p:cNvPr id="54" name="Freeform 12"/>
              <p:cNvSpPr/>
              <p:nvPr/>
            </p:nvSpPr>
            <p:spPr>
              <a:xfrm>
                <a:off x="519436" y="2783582"/>
                <a:ext cx="1771683" cy="1190013"/>
              </a:xfrm>
              <a:custGeom>
                <a:avLst/>
                <a:gdLst>
                  <a:gd name="connsiteX0" fmla="*/ 7365 w 1648344"/>
                  <a:gd name="connsiteY0" fmla="*/ 1048765 h 1084437"/>
                  <a:gd name="connsiteX1" fmla="*/ 230 w 1648344"/>
                  <a:gd name="connsiteY1" fmla="*/ 1013093 h 1084437"/>
                  <a:gd name="connsiteX2" fmla="*/ 14499 w 1648344"/>
                  <a:gd name="connsiteY2" fmla="*/ 991690 h 1084437"/>
                  <a:gd name="connsiteX3" fmla="*/ 28769 w 1648344"/>
                  <a:gd name="connsiteY3" fmla="*/ 948883 h 1084437"/>
                  <a:gd name="connsiteX4" fmla="*/ 43038 w 1648344"/>
                  <a:gd name="connsiteY4" fmla="*/ 927479 h 1084437"/>
                  <a:gd name="connsiteX5" fmla="*/ 57307 w 1648344"/>
                  <a:gd name="connsiteY5" fmla="*/ 884673 h 1084437"/>
                  <a:gd name="connsiteX6" fmla="*/ 71577 w 1648344"/>
                  <a:gd name="connsiteY6" fmla="*/ 870404 h 1084437"/>
                  <a:gd name="connsiteX7" fmla="*/ 100116 w 1648344"/>
                  <a:gd name="connsiteY7" fmla="*/ 834731 h 1084437"/>
                  <a:gd name="connsiteX8" fmla="*/ 107250 w 1648344"/>
                  <a:gd name="connsiteY8" fmla="*/ 813328 h 1084437"/>
                  <a:gd name="connsiteX9" fmla="*/ 114385 w 1648344"/>
                  <a:gd name="connsiteY9" fmla="*/ 784790 h 1084437"/>
                  <a:gd name="connsiteX10" fmla="*/ 135789 w 1648344"/>
                  <a:gd name="connsiteY10" fmla="*/ 763387 h 1084437"/>
                  <a:gd name="connsiteX11" fmla="*/ 164328 w 1648344"/>
                  <a:gd name="connsiteY11" fmla="*/ 713446 h 1084437"/>
                  <a:gd name="connsiteX12" fmla="*/ 171463 w 1648344"/>
                  <a:gd name="connsiteY12" fmla="*/ 692042 h 1084437"/>
                  <a:gd name="connsiteX13" fmla="*/ 192867 w 1648344"/>
                  <a:gd name="connsiteY13" fmla="*/ 670639 h 1084437"/>
                  <a:gd name="connsiteX14" fmla="*/ 221405 w 1648344"/>
                  <a:gd name="connsiteY14" fmla="*/ 627832 h 1084437"/>
                  <a:gd name="connsiteX15" fmla="*/ 235675 w 1648344"/>
                  <a:gd name="connsiteY15" fmla="*/ 606429 h 1084437"/>
                  <a:gd name="connsiteX16" fmla="*/ 257079 w 1648344"/>
                  <a:gd name="connsiteY16" fmla="*/ 585025 h 1084437"/>
                  <a:gd name="connsiteX17" fmla="*/ 278483 w 1648344"/>
                  <a:gd name="connsiteY17" fmla="*/ 570756 h 1084437"/>
                  <a:gd name="connsiteX18" fmla="*/ 321291 w 1648344"/>
                  <a:gd name="connsiteY18" fmla="*/ 513681 h 1084437"/>
                  <a:gd name="connsiteX19" fmla="*/ 342695 w 1648344"/>
                  <a:gd name="connsiteY19" fmla="*/ 499412 h 1084437"/>
                  <a:gd name="connsiteX20" fmla="*/ 356965 w 1648344"/>
                  <a:gd name="connsiteY20" fmla="*/ 485143 h 1084437"/>
                  <a:gd name="connsiteX21" fmla="*/ 385503 w 1648344"/>
                  <a:gd name="connsiteY21" fmla="*/ 470874 h 1084437"/>
                  <a:gd name="connsiteX22" fmla="*/ 406907 w 1648344"/>
                  <a:gd name="connsiteY22" fmla="*/ 449471 h 1084437"/>
                  <a:gd name="connsiteX23" fmla="*/ 435446 w 1648344"/>
                  <a:gd name="connsiteY23" fmla="*/ 435202 h 1084437"/>
                  <a:gd name="connsiteX24" fmla="*/ 449716 w 1648344"/>
                  <a:gd name="connsiteY24" fmla="*/ 420933 h 1084437"/>
                  <a:gd name="connsiteX25" fmla="*/ 478254 w 1648344"/>
                  <a:gd name="connsiteY25" fmla="*/ 406664 h 1084437"/>
                  <a:gd name="connsiteX26" fmla="*/ 499658 w 1648344"/>
                  <a:gd name="connsiteY26" fmla="*/ 392395 h 1084437"/>
                  <a:gd name="connsiteX27" fmla="*/ 513928 w 1648344"/>
                  <a:gd name="connsiteY27" fmla="*/ 378126 h 1084437"/>
                  <a:gd name="connsiteX28" fmla="*/ 535332 w 1648344"/>
                  <a:gd name="connsiteY28" fmla="*/ 370991 h 1084437"/>
                  <a:gd name="connsiteX29" fmla="*/ 556736 w 1648344"/>
                  <a:gd name="connsiteY29" fmla="*/ 356723 h 1084437"/>
                  <a:gd name="connsiteX30" fmla="*/ 606679 w 1648344"/>
                  <a:gd name="connsiteY30" fmla="*/ 335319 h 1084437"/>
                  <a:gd name="connsiteX31" fmla="*/ 649487 w 1648344"/>
                  <a:gd name="connsiteY31" fmla="*/ 292512 h 1084437"/>
                  <a:gd name="connsiteX32" fmla="*/ 685160 w 1648344"/>
                  <a:gd name="connsiteY32" fmla="*/ 256840 h 1084437"/>
                  <a:gd name="connsiteX33" fmla="*/ 699430 w 1648344"/>
                  <a:gd name="connsiteY33" fmla="*/ 235437 h 1084437"/>
                  <a:gd name="connsiteX34" fmla="*/ 713699 w 1648344"/>
                  <a:gd name="connsiteY34" fmla="*/ 206899 h 1084437"/>
                  <a:gd name="connsiteX35" fmla="*/ 727969 w 1648344"/>
                  <a:gd name="connsiteY35" fmla="*/ 192630 h 1084437"/>
                  <a:gd name="connsiteX36" fmla="*/ 792181 w 1648344"/>
                  <a:gd name="connsiteY36" fmla="*/ 114151 h 1084437"/>
                  <a:gd name="connsiteX37" fmla="*/ 813585 w 1648344"/>
                  <a:gd name="connsiteY37" fmla="*/ 92748 h 1084437"/>
                  <a:gd name="connsiteX38" fmla="*/ 856393 w 1648344"/>
                  <a:gd name="connsiteY38" fmla="*/ 71344 h 1084437"/>
                  <a:gd name="connsiteX39" fmla="*/ 877797 w 1648344"/>
                  <a:gd name="connsiteY39" fmla="*/ 64210 h 1084437"/>
                  <a:gd name="connsiteX40" fmla="*/ 927740 w 1648344"/>
                  <a:gd name="connsiteY40" fmla="*/ 35672 h 1084437"/>
                  <a:gd name="connsiteX41" fmla="*/ 1013356 w 1648344"/>
                  <a:gd name="connsiteY41" fmla="*/ 21403 h 1084437"/>
                  <a:gd name="connsiteX42" fmla="*/ 1120377 w 1648344"/>
                  <a:gd name="connsiteY42" fmla="*/ 0 h 1084437"/>
                  <a:gd name="connsiteX43" fmla="*/ 1327283 w 1648344"/>
                  <a:gd name="connsiteY43" fmla="*/ 14268 h 1084437"/>
                  <a:gd name="connsiteX44" fmla="*/ 1362956 w 1648344"/>
                  <a:gd name="connsiteY44" fmla="*/ 21403 h 1084437"/>
                  <a:gd name="connsiteX45" fmla="*/ 1412899 w 1648344"/>
                  <a:gd name="connsiteY45" fmla="*/ 28537 h 1084437"/>
                  <a:gd name="connsiteX46" fmla="*/ 1469977 w 1648344"/>
                  <a:gd name="connsiteY46" fmla="*/ 42806 h 1084437"/>
                  <a:gd name="connsiteX47" fmla="*/ 1527054 w 1648344"/>
                  <a:gd name="connsiteY47" fmla="*/ 64210 h 1084437"/>
                  <a:gd name="connsiteX48" fmla="*/ 1548458 w 1648344"/>
                  <a:gd name="connsiteY48" fmla="*/ 78479 h 1084437"/>
                  <a:gd name="connsiteX49" fmla="*/ 1569862 w 1648344"/>
                  <a:gd name="connsiteY49" fmla="*/ 85613 h 1084437"/>
                  <a:gd name="connsiteX50" fmla="*/ 1584132 w 1648344"/>
                  <a:gd name="connsiteY50" fmla="*/ 99882 h 1084437"/>
                  <a:gd name="connsiteX51" fmla="*/ 1605536 w 1648344"/>
                  <a:gd name="connsiteY51" fmla="*/ 107016 h 1084437"/>
                  <a:gd name="connsiteX52" fmla="*/ 1626940 w 1648344"/>
                  <a:gd name="connsiteY52" fmla="*/ 121285 h 1084437"/>
                  <a:gd name="connsiteX53" fmla="*/ 1648344 w 1648344"/>
                  <a:gd name="connsiteY53" fmla="*/ 199764 h 1084437"/>
                  <a:gd name="connsiteX54" fmla="*/ 1641209 w 1648344"/>
                  <a:gd name="connsiteY54" fmla="*/ 321050 h 1084437"/>
                  <a:gd name="connsiteX55" fmla="*/ 1612670 w 1648344"/>
                  <a:gd name="connsiteY55" fmla="*/ 363857 h 1084437"/>
                  <a:gd name="connsiteX56" fmla="*/ 1598401 w 1648344"/>
                  <a:gd name="connsiteY56" fmla="*/ 385260 h 1084437"/>
                  <a:gd name="connsiteX57" fmla="*/ 1584132 w 1648344"/>
                  <a:gd name="connsiteY57" fmla="*/ 406664 h 1084437"/>
                  <a:gd name="connsiteX58" fmla="*/ 1569862 w 1648344"/>
                  <a:gd name="connsiteY58" fmla="*/ 420933 h 1084437"/>
                  <a:gd name="connsiteX59" fmla="*/ 1555593 w 1648344"/>
                  <a:gd name="connsiteY59" fmla="*/ 442336 h 1084437"/>
                  <a:gd name="connsiteX60" fmla="*/ 1519919 w 1648344"/>
                  <a:gd name="connsiteY60" fmla="*/ 478008 h 1084437"/>
                  <a:gd name="connsiteX61" fmla="*/ 1477111 w 1648344"/>
                  <a:gd name="connsiteY61" fmla="*/ 527950 h 1084437"/>
                  <a:gd name="connsiteX62" fmla="*/ 1455707 w 1648344"/>
                  <a:gd name="connsiteY62" fmla="*/ 556487 h 1084437"/>
                  <a:gd name="connsiteX63" fmla="*/ 1427168 w 1648344"/>
                  <a:gd name="connsiteY63" fmla="*/ 577891 h 1084437"/>
                  <a:gd name="connsiteX64" fmla="*/ 1362956 w 1648344"/>
                  <a:gd name="connsiteY64" fmla="*/ 627832 h 1084437"/>
                  <a:gd name="connsiteX65" fmla="*/ 1341552 w 1648344"/>
                  <a:gd name="connsiteY65" fmla="*/ 642101 h 1084437"/>
                  <a:gd name="connsiteX66" fmla="*/ 1313013 w 1648344"/>
                  <a:gd name="connsiteY66" fmla="*/ 663504 h 1084437"/>
                  <a:gd name="connsiteX67" fmla="*/ 1284475 w 1648344"/>
                  <a:gd name="connsiteY67" fmla="*/ 670639 h 1084437"/>
                  <a:gd name="connsiteX68" fmla="*/ 1241666 w 1648344"/>
                  <a:gd name="connsiteY68" fmla="*/ 699177 h 1084437"/>
                  <a:gd name="connsiteX69" fmla="*/ 1198858 w 1648344"/>
                  <a:gd name="connsiteY69" fmla="*/ 727714 h 1084437"/>
                  <a:gd name="connsiteX70" fmla="*/ 1141781 w 1648344"/>
                  <a:gd name="connsiteY70" fmla="*/ 749118 h 1084437"/>
                  <a:gd name="connsiteX71" fmla="*/ 1120377 w 1648344"/>
                  <a:gd name="connsiteY71" fmla="*/ 756252 h 1084437"/>
                  <a:gd name="connsiteX72" fmla="*/ 1063299 w 1648344"/>
                  <a:gd name="connsiteY72" fmla="*/ 784790 h 1084437"/>
                  <a:gd name="connsiteX73" fmla="*/ 1034760 w 1648344"/>
                  <a:gd name="connsiteY73" fmla="*/ 806194 h 1084437"/>
                  <a:gd name="connsiteX74" fmla="*/ 999087 w 1648344"/>
                  <a:gd name="connsiteY74" fmla="*/ 813328 h 1084437"/>
                  <a:gd name="connsiteX75" fmla="*/ 934875 w 1648344"/>
                  <a:gd name="connsiteY75" fmla="*/ 849000 h 1084437"/>
                  <a:gd name="connsiteX76" fmla="*/ 913471 w 1648344"/>
                  <a:gd name="connsiteY76" fmla="*/ 863269 h 1084437"/>
                  <a:gd name="connsiteX77" fmla="*/ 870662 w 1648344"/>
                  <a:gd name="connsiteY77" fmla="*/ 877538 h 1084437"/>
                  <a:gd name="connsiteX78" fmla="*/ 827854 w 1648344"/>
                  <a:gd name="connsiteY78" fmla="*/ 891807 h 1084437"/>
                  <a:gd name="connsiteX79" fmla="*/ 792181 w 1648344"/>
                  <a:gd name="connsiteY79" fmla="*/ 906076 h 1084437"/>
                  <a:gd name="connsiteX80" fmla="*/ 770777 w 1648344"/>
                  <a:gd name="connsiteY80" fmla="*/ 913210 h 1084437"/>
                  <a:gd name="connsiteX81" fmla="*/ 713699 w 1648344"/>
                  <a:gd name="connsiteY81" fmla="*/ 934614 h 1084437"/>
                  <a:gd name="connsiteX82" fmla="*/ 649487 w 1648344"/>
                  <a:gd name="connsiteY82" fmla="*/ 956017 h 1084437"/>
                  <a:gd name="connsiteX83" fmla="*/ 620948 w 1648344"/>
                  <a:gd name="connsiteY83" fmla="*/ 970286 h 1084437"/>
                  <a:gd name="connsiteX84" fmla="*/ 556736 w 1648344"/>
                  <a:gd name="connsiteY84" fmla="*/ 991690 h 1084437"/>
                  <a:gd name="connsiteX85" fmla="*/ 521062 w 1648344"/>
                  <a:gd name="connsiteY85" fmla="*/ 1005958 h 1084437"/>
                  <a:gd name="connsiteX86" fmla="*/ 449716 w 1648344"/>
                  <a:gd name="connsiteY86" fmla="*/ 1020227 h 1084437"/>
                  <a:gd name="connsiteX87" fmla="*/ 371234 w 1648344"/>
                  <a:gd name="connsiteY87" fmla="*/ 1041631 h 1084437"/>
                  <a:gd name="connsiteX88" fmla="*/ 342695 w 1648344"/>
                  <a:gd name="connsiteY88" fmla="*/ 1048765 h 1084437"/>
                  <a:gd name="connsiteX89" fmla="*/ 314156 w 1648344"/>
                  <a:gd name="connsiteY89" fmla="*/ 1055900 h 1084437"/>
                  <a:gd name="connsiteX90" fmla="*/ 278483 w 1648344"/>
                  <a:gd name="connsiteY90" fmla="*/ 1063034 h 1084437"/>
                  <a:gd name="connsiteX91" fmla="*/ 235675 w 1648344"/>
                  <a:gd name="connsiteY91" fmla="*/ 1077303 h 1084437"/>
                  <a:gd name="connsiteX92" fmla="*/ 214271 w 1648344"/>
                  <a:gd name="connsiteY92" fmla="*/ 1084437 h 1084437"/>
                  <a:gd name="connsiteX93" fmla="*/ 107250 w 1648344"/>
                  <a:gd name="connsiteY93" fmla="*/ 1084437 h 1084437"/>
                  <a:gd name="connsiteX0" fmla="*/ 7365 w 1648344"/>
                  <a:gd name="connsiteY0" fmla="*/ 1048765 h 1084437"/>
                  <a:gd name="connsiteX1" fmla="*/ 230 w 1648344"/>
                  <a:gd name="connsiteY1" fmla="*/ 1013093 h 1084437"/>
                  <a:gd name="connsiteX2" fmla="*/ 14499 w 1648344"/>
                  <a:gd name="connsiteY2" fmla="*/ 991690 h 1084437"/>
                  <a:gd name="connsiteX3" fmla="*/ 28769 w 1648344"/>
                  <a:gd name="connsiteY3" fmla="*/ 948883 h 1084437"/>
                  <a:gd name="connsiteX4" fmla="*/ 43038 w 1648344"/>
                  <a:gd name="connsiteY4" fmla="*/ 927479 h 1084437"/>
                  <a:gd name="connsiteX5" fmla="*/ 57307 w 1648344"/>
                  <a:gd name="connsiteY5" fmla="*/ 884673 h 1084437"/>
                  <a:gd name="connsiteX6" fmla="*/ 71577 w 1648344"/>
                  <a:gd name="connsiteY6" fmla="*/ 870404 h 1084437"/>
                  <a:gd name="connsiteX7" fmla="*/ 100116 w 1648344"/>
                  <a:gd name="connsiteY7" fmla="*/ 834731 h 1084437"/>
                  <a:gd name="connsiteX8" fmla="*/ 107250 w 1648344"/>
                  <a:gd name="connsiteY8" fmla="*/ 813328 h 1084437"/>
                  <a:gd name="connsiteX9" fmla="*/ 114385 w 1648344"/>
                  <a:gd name="connsiteY9" fmla="*/ 784790 h 1084437"/>
                  <a:gd name="connsiteX10" fmla="*/ 135789 w 1648344"/>
                  <a:gd name="connsiteY10" fmla="*/ 763387 h 1084437"/>
                  <a:gd name="connsiteX11" fmla="*/ 164328 w 1648344"/>
                  <a:gd name="connsiteY11" fmla="*/ 713446 h 1084437"/>
                  <a:gd name="connsiteX12" fmla="*/ 171463 w 1648344"/>
                  <a:gd name="connsiteY12" fmla="*/ 692042 h 1084437"/>
                  <a:gd name="connsiteX13" fmla="*/ 192867 w 1648344"/>
                  <a:gd name="connsiteY13" fmla="*/ 670639 h 1084437"/>
                  <a:gd name="connsiteX14" fmla="*/ 221405 w 1648344"/>
                  <a:gd name="connsiteY14" fmla="*/ 627832 h 1084437"/>
                  <a:gd name="connsiteX15" fmla="*/ 235675 w 1648344"/>
                  <a:gd name="connsiteY15" fmla="*/ 606429 h 1084437"/>
                  <a:gd name="connsiteX16" fmla="*/ 257079 w 1648344"/>
                  <a:gd name="connsiteY16" fmla="*/ 585025 h 1084437"/>
                  <a:gd name="connsiteX17" fmla="*/ 278483 w 1648344"/>
                  <a:gd name="connsiteY17" fmla="*/ 570756 h 1084437"/>
                  <a:gd name="connsiteX18" fmla="*/ 321291 w 1648344"/>
                  <a:gd name="connsiteY18" fmla="*/ 513681 h 1084437"/>
                  <a:gd name="connsiteX19" fmla="*/ 342695 w 1648344"/>
                  <a:gd name="connsiteY19" fmla="*/ 499412 h 1084437"/>
                  <a:gd name="connsiteX20" fmla="*/ 356965 w 1648344"/>
                  <a:gd name="connsiteY20" fmla="*/ 485143 h 1084437"/>
                  <a:gd name="connsiteX21" fmla="*/ 385503 w 1648344"/>
                  <a:gd name="connsiteY21" fmla="*/ 470874 h 1084437"/>
                  <a:gd name="connsiteX22" fmla="*/ 406907 w 1648344"/>
                  <a:gd name="connsiteY22" fmla="*/ 449471 h 1084437"/>
                  <a:gd name="connsiteX23" fmla="*/ 435446 w 1648344"/>
                  <a:gd name="connsiteY23" fmla="*/ 435202 h 1084437"/>
                  <a:gd name="connsiteX24" fmla="*/ 449716 w 1648344"/>
                  <a:gd name="connsiteY24" fmla="*/ 420933 h 1084437"/>
                  <a:gd name="connsiteX25" fmla="*/ 478254 w 1648344"/>
                  <a:gd name="connsiteY25" fmla="*/ 406664 h 1084437"/>
                  <a:gd name="connsiteX26" fmla="*/ 499658 w 1648344"/>
                  <a:gd name="connsiteY26" fmla="*/ 392395 h 1084437"/>
                  <a:gd name="connsiteX27" fmla="*/ 513928 w 1648344"/>
                  <a:gd name="connsiteY27" fmla="*/ 378126 h 1084437"/>
                  <a:gd name="connsiteX28" fmla="*/ 535332 w 1648344"/>
                  <a:gd name="connsiteY28" fmla="*/ 370991 h 1084437"/>
                  <a:gd name="connsiteX29" fmla="*/ 556736 w 1648344"/>
                  <a:gd name="connsiteY29" fmla="*/ 356723 h 1084437"/>
                  <a:gd name="connsiteX30" fmla="*/ 599544 w 1648344"/>
                  <a:gd name="connsiteY30" fmla="*/ 306781 h 1084437"/>
                  <a:gd name="connsiteX31" fmla="*/ 649487 w 1648344"/>
                  <a:gd name="connsiteY31" fmla="*/ 292512 h 1084437"/>
                  <a:gd name="connsiteX32" fmla="*/ 685160 w 1648344"/>
                  <a:gd name="connsiteY32" fmla="*/ 256840 h 1084437"/>
                  <a:gd name="connsiteX33" fmla="*/ 699430 w 1648344"/>
                  <a:gd name="connsiteY33" fmla="*/ 235437 h 1084437"/>
                  <a:gd name="connsiteX34" fmla="*/ 713699 w 1648344"/>
                  <a:gd name="connsiteY34" fmla="*/ 206899 h 1084437"/>
                  <a:gd name="connsiteX35" fmla="*/ 727969 w 1648344"/>
                  <a:gd name="connsiteY35" fmla="*/ 192630 h 1084437"/>
                  <a:gd name="connsiteX36" fmla="*/ 792181 w 1648344"/>
                  <a:gd name="connsiteY36" fmla="*/ 114151 h 1084437"/>
                  <a:gd name="connsiteX37" fmla="*/ 813585 w 1648344"/>
                  <a:gd name="connsiteY37" fmla="*/ 92748 h 1084437"/>
                  <a:gd name="connsiteX38" fmla="*/ 856393 w 1648344"/>
                  <a:gd name="connsiteY38" fmla="*/ 71344 h 1084437"/>
                  <a:gd name="connsiteX39" fmla="*/ 877797 w 1648344"/>
                  <a:gd name="connsiteY39" fmla="*/ 64210 h 1084437"/>
                  <a:gd name="connsiteX40" fmla="*/ 927740 w 1648344"/>
                  <a:gd name="connsiteY40" fmla="*/ 35672 h 1084437"/>
                  <a:gd name="connsiteX41" fmla="*/ 1013356 w 1648344"/>
                  <a:gd name="connsiteY41" fmla="*/ 21403 h 1084437"/>
                  <a:gd name="connsiteX42" fmla="*/ 1120377 w 1648344"/>
                  <a:gd name="connsiteY42" fmla="*/ 0 h 1084437"/>
                  <a:gd name="connsiteX43" fmla="*/ 1327283 w 1648344"/>
                  <a:gd name="connsiteY43" fmla="*/ 14268 h 1084437"/>
                  <a:gd name="connsiteX44" fmla="*/ 1362956 w 1648344"/>
                  <a:gd name="connsiteY44" fmla="*/ 21403 h 1084437"/>
                  <a:gd name="connsiteX45" fmla="*/ 1412899 w 1648344"/>
                  <a:gd name="connsiteY45" fmla="*/ 28537 h 1084437"/>
                  <a:gd name="connsiteX46" fmla="*/ 1469977 w 1648344"/>
                  <a:gd name="connsiteY46" fmla="*/ 42806 h 1084437"/>
                  <a:gd name="connsiteX47" fmla="*/ 1527054 w 1648344"/>
                  <a:gd name="connsiteY47" fmla="*/ 64210 h 1084437"/>
                  <a:gd name="connsiteX48" fmla="*/ 1548458 w 1648344"/>
                  <a:gd name="connsiteY48" fmla="*/ 78479 h 1084437"/>
                  <a:gd name="connsiteX49" fmla="*/ 1569862 w 1648344"/>
                  <a:gd name="connsiteY49" fmla="*/ 85613 h 1084437"/>
                  <a:gd name="connsiteX50" fmla="*/ 1584132 w 1648344"/>
                  <a:gd name="connsiteY50" fmla="*/ 99882 h 1084437"/>
                  <a:gd name="connsiteX51" fmla="*/ 1605536 w 1648344"/>
                  <a:gd name="connsiteY51" fmla="*/ 107016 h 1084437"/>
                  <a:gd name="connsiteX52" fmla="*/ 1626940 w 1648344"/>
                  <a:gd name="connsiteY52" fmla="*/ 121285 h 1084437"/>
                  <a:gd name="connsiteX53" fmla="*/ 1648344 w 1648344"/>
                  <a:gd name="connsiteY53" fmla="*/ 199764 h 1084437"/>
                  <a:gd name="connsiteX54" fmla="*/ 1641209 w 1648344"/>
                  <a:gd name="connsiteY54" fmla="*/ 321050 h 1084437"/>
                  <a:gd name="connsiteX55" fmla="*/ 1612670 w 1648344"/>
                  <a:gd name="connsiteY55" fmla="*/ 363857 h 1084437"/>
                  <a:gd name="connsiteX56" fmla="*/ 1598401 w 1648344"/>
                  <a:gd name="connsiteY56" fmla="*/ 385260 h 1084437"/>
                  <a:gd name="connsiteX57" fmla="*/ 1584132 w 1648344"/>
                  <a:gd name="connsiteY57" fmla="*/ 406664 h 1084437"/>
                  <a:gd name="connsiteX58" fmla="*/ 1569862 w 1648344"/>
                  <a:gd name="connsiteY58" fmla="*/ 420933 h 1084437"/>
                  <a:gd name="connsiteX59" fmla="*/ 1555593 w 1648344"/>
                  <a:gd name="connsiteY59" fmla="*/ 442336 h 1084437"/>
                  <a:gd name="connsiteX60" fmla="*/ 1519919 w 1648344"/>
                  <a:gd name="connsiteY60" fmla="*/ 478008 h 1084437"/>
                  <a:gd name="connsiteX61" fmla="*/ 1477111 w 1648344"/>
                  <a:gd name="connsiteY61" fmla="*/ 527950 h 1084437"/>
                  <a:gd name="connsiteX62" fmla="*/ 1455707 w 1648344"/>
                  <a:gd name="connsiteY62" fmla="*/ 556487 h 1084437"/>
                  <a:gd name="connsiteX63" fmla="*/ 1427168 w 1648344"/>
                  <a:gd name="connsiteY63" fmla="*/ 577891 h 1084437"/>
                  <a:gd name="connsiteX64" fmla="*/ 1362956 w 1648344"/>
                  <a:gd name="connsiteY64" fmla="*/ 627832 h 1084437"/>
                  <a:gd name="connsiteX65" fmla="*/ 1341552 w 1648344"/>
                  <a:gd name="connsiteY65" fmla="*/ 642101 h 1084437"/>
                  <a:gd name="connsiteX66" fmla="*/ 1313013 w 1648344"/>
                  <a:gd name="connsiteY66" fmla="*/ 663504 h 1084437"/>
                  <a:gd name="connsiteX67" fmla="*/ 1284475 w 1648344"/>
                  <a:gd name="connsiteY67" fmla="*/ 670639 h 1084437"/>
                  <a:gd name="connsiteX68" fmla="*/ 1241666 w 1648344"/>
                  <a:gd name="connsiteY68" fmla="*/ 699177 h 1084437"/>
                  <a:gd name="connsiteX69" fmla="*/ 1198858 w 1648344"/>
                  <a:gd name="connsiteY69" fmla="*/ 727714 h 1084437"/>
                  <a:gd name="connsiteX70" fmla="*/ 1141781 w 1648344"/>
                  <a:gd name="connsiteY70" fmla="*/ 749118 h 1084437"/>
                  <a:gd name="connsiteX71" fmla="*/ 1120377 w 1648344"/>
                  <a:gd name="connsiteY71" fmla="*/ 756252 h 1084437"/>
                  <a:gd name="connsiteX72" fmla="*/ 1063299 w 1648344"/>
                  <a:gd name="connsiteY72" fmla="*/ 784790 h 1084437"/>
                  <a:gd name="connsiteX73" fmla="*/ 1034760 w 1648344"/>
                  <a:gd name="connsiteY73" fmla="*/ 806194 h 1084437"/>
                  <a:gd name="connsiteX74" fmla="*/ 999087 w 1648344"/>
                  <a:gd name="connsiteY74" fmla="*/ 813328 h 1084437"/>
                  <a:gd name="connsiteX75" fmla="*/ 934875 w 1648344"/>
                  <a:gd name="connsiteY75" fmla="*/ 849000 h 1084437"/>
                  <a:gd name="connsiteX76" fmla="*/ 913471 w 1648344"/>
                  <a:gd name="connsiteY76" fmla="*/ 863269 h 1084437"/>
                  <a:gd name="connsiteX77" fmla="*/ 870662 w 1648344"/>
                  <a:gd name="connsiteY77" fmla="*/ 877538 h 1084437"/>
                  <a:gd name="connsiteX78" fmla="*/ 827854 w 1648344"/>
                  <a:gd name="connsiteY78" fmla="*/ 891807 h 1084437"/>
                  <a:gd name="connsiteX79" fmla="*/ 792181 w 1648344"/>
                  <a:gd name="connsiteY79" fmla="*/ 906076 h 1084437"/>
                  <a:gd name="connsiteX80" fmla="*/ 770777 w 1648344"/>
                  <a:gd name="connsiteY80" fmla="*/ 913210 h 1084437"/>
                  <a:gd name="connsiteX81" fmla="*/ 713699 w 1648344"/>
                  <a:gd name="connsiteY81" fmla="*/ 934614 h 1084437"/>
                  <a:gd name="connsiteX82" fmla="*/ 649487 w 1648344"/>
                  <a:gd name="connsiteY82" fmla="*/ 956017 h 1084437"/>
                  <a:gd name="connsiteX83" fmla="*/ 620948 w 1648344"/>
                  <a:gd name="connsiteY83" fmla="*/ 970286 h 1084437"/>
                  <a:gd name="connsiteX84" fmla="*/ 556736 w 1648344"/>
                  <a:gd name="connsiteY84" fmla="*/ 991690 h 1084437"/>
                  <a:gd name="connsiteX85" fmla="*/ 521062 w 1648344"/>
                  <a:gd name="connsiteY85" fmla="*/ 1005958 h 1084437"/>
                  <a:gd name="connsiteX86" fmla="*/ 449716 w 1648344"/>
                  <a:gd name="connsiteY86" fmla="*/ 1020227 h 1084437"/>
                  <a:gd name="connsiteX87" fmla="*/ 371234 w 1648344"/>
                  <a:gd name="connsiteY87" fmla="*/ 1041631 h 1084437"/>
                  <a:gd name="connsiteX88" fmla="*/ 342695 w 1648344"/>
                  <a:gd name="connsiteY88" fmla="*/ 1048765 h 1084437"/>
                  <a:gd name="connsiteX89" fmla="*/ 314156 w 1648344"/>
                  <a:gd name="connsiteY89" fmla="*/ 1055900 h 1084437"/>
                  <a:gd name="connsiteX90" fmla="*/ 278483 w 1648344"/>
                  <a:gd name="connsiteY90" fmla="*/ 1063034 h 1084437"/>
                  <a:gd name="connsiteX91" fmla="*/ 235675 w 1648344"/>
                  <a:gd name="connsiteY91" fmla="*/ 1077303 h 1084437"/>
                  <a:gd name="connsiteX92" fmla="*/ 214271 w 1648344"/>
                  <a:gd name="connsiteY92" fmla="*/ 1084437 h 1084437"/>
                  <a:gd name="connsiteX93" fmla="*/ 107250 w 1648344"/>
                  <a:gd name="connsiteY93" fmla="*/ 1084437 h 1084437"/>
                  <a:gd name="connsiteX0" fmla="*/ 7365 w 1648344"/>
                  <a:gd name="connsiteY0" fmla="*/ 1048765 h 1084437"/>
                  <a:gd name="connsiteX1" fmla="*/ 230 w 1648344"/>
                  <a:gd name="connsiteY1" fmla="*/ 1013093 h 1084437"/>
                  <a:gd name="connsiteX2" fmla="*/ 14499 w 1648344"/>
                  <a:gd name="connsiteY2" fmla="*/ 991690 h 1084437"/>
                  <a:gd name="connsiteX3" fmla="*/ 28769 w 1648344"/>
                  <a:gd name="connsiteY3" fmla="*/ 948883 h 1084437"/>
                  <a:gd name="connsiteX4" fmla="*/ 43038 w 1648344"/>
                  <a:gd name="connsiteY4" fmla="*/ 927479 h 1084437"/>
                  <a:gd name="connsiteX5" fmla="*/ 57307 w 1648344"/>
                  <a:gd name="connsiteY5" fmla="*/ 884673 h 1084437"/>
                  <a:gd name="connsiteX6" fmla="*/ 71577 w 1648344"/>
                  <a:gd name="connsiteY6" fmla="*/ 870404 h 1084437"/>
                  <a:gd name="connsiteX7" fmla="*/ 100116 w 1648344"/>
                  <a:gd name="connsiteY7" fmla="*/ 834731 h 1084437"/>
                  <a:gd name="connsiteX8" fmla="*/ 107250 w 1648344"/>
                  <a:gd name="connsiteY8" fmla="*/ 813328 h 1084437"/>
                  <a:gd name="connsiteX9" fmla="*/ 114385 w 1648344"/>
                  <a:gd name="connsiteY9" fmla="*/ 784790 h 1084437"/>
                  <a:gd name="connsiteX10" fmla="*/ 135789 w 1648344"/>
                  <a:gd name="connsiteY10" fmla="*/ 763387 h 1084437"/>
                  <a:gd name="connsiteX11" fmla="*/ 164328 w 1648344"/>
                  <a:gd name="connsiteY11" fmla="*/ 713446 h 1084437"/>
                  <a:gd name="connsiteX12" fmla="*/ 171463 w 1648344"/>
                  <a:gd name="connsiteY12" fmla="*/ 692042 h 1084437"/>
                  <a:gd name="connsiteX13" fmla="*/ 192867 w 1648344"/>
                  <a:gd name="connsiteY13" fmla="*/ 670639 h 1084437"/>
                  <a:gd name="connsiteX14" fmla="*/ 221405 w 1648344"/>
                  <a:gd name="connsiteY14" fmla="*/ 627832 h 1084437"/>
                  <a:gd name="connsiteX15" fmla="*/ 235675 w 1648344"/>
                  <a:gd name="connsiteY15" fmla="*/ 606429 h 1084437"/>
                  <a:gd name="connsiteX16" fmla="*/ 257079 w 1648344"/>
                  <a:gd name="connsiteY16" fmla="*/ 585025 h 1084437"/>
                  <a:gd name="connsiteX17" fmla="*/ 278483 w 1648344"/>
                  <a:gd name="connsiteY17" fmla="*/ 570756 h 1084437"/>
                  <a:gd name="connsiteX18" fmla="*/ 321291 w 1648344"/>
                  <a:gd name="connsiteY18" fmla="*/ 513681 h 1084437"/>
                  <a:gd name="connsiteX19" fmla="*/ 342695 w 1648344"/>
                  <a:gd name="connsiteY19" fmla="*/ 499412 h 1084437"/>
                  <a:gd name="connsiteX20" fmla="*/ 356965 w 1648344"/>
                  <a:gd name="connsiteY20" fmla="*/ 485143 h 1084437"/>
                  <a:gd name="connsiteX21" fmla="*/ 385503 w 1648344"/>
                  <a:gd name="connsiteY21" fmla="*/ 470874 h 1084437"/>
                  <a:gd name="connsiteX22" fmla="*/ 406907 w 1648344"/>
                  <a:gd name="connsiteY22" fmla="*/ 449471 h 1084437"/>
                  <a:gd name="connsiteX23" fmla="*/ 435446 w 1648344"/>
                  <a:gd name="connsiteY23" fmla="*/ 435202 h 1084437"/>
                  <a:gd name="connsiteX24" fmla="*/ 449716 w 1648344"/>
                  <a:gd name="connsiteY24" fmla="*/ 420933 h 1084437"/>
                  <a:gd name="connsiteX25" fmla="*/ 478254 w 1648344"/>
                  <a:gd name="connsiteY25" fmla="*/ 406664 h 1084437"/>
                  <a:gd name="connsiteX26" fmla="*/ 499658 w 1648344"/>
                  <a:gd name="connsiteY26" fmla="*/ 392395 h 1084437"/>
                  <a:gd name="connsiteX27" fmla="*/ 513928 w 1648344"/>
                  <a:gd name="connsiteY27" fmla="*/ 378126 h 1084437"/>
                  <a:gd name="connsiteX28" fmla="*/ 535332 w 1648344"/>
                  <a:gd name="connsiteY28" fmla="*/ 370991 h 1084437"/>
                  <a:gd name="connsiteX29" fmla="*/ 556736 w 1648344"/>
                  <a:gd name="connsiteY29" fmla="*/ 356723 h 1084437"/>
                  <a:gd name="connsiteX30" fmla="*/ 599544 w 1648344"/>
                  <a:gd name="connsiteY30" fmla="*/ 306781 h 1084437"/>
                  <a:gd name="connsiteX31" fmla="*/ 649487 w 1648344"/>
                  <a:gd name="connsiteY31" fmla="*/ 292512 h 1084437"/>
                  <a:gd name="connsiteX32" fmla="*/ 663756 w 1648344"/>
                  <a:gd name="connsiteY32" fmla="*/ 242571 h 1084437"/>
                  <a:gd name="connsiteX33" fmla="*/ 699430 w 1648344"/>
                  <a:gd name="connsiteY33" fmla="*/ 235437 h 1084437"/>
                  <a:gd name="connsiteX34" fmla="*/ 713699 w 1648344"/>
                  <a:gd name="connsiteY34" fmla="*/ 206899 h 1084437"/>
                  <a:gd name="connsiteX35" fmla="*/ 727969 w 1648344"/>
                  <a:gd name="connsiteY35" fmla="*/ 192630 h 1084437"/>
                  <a:gd name="connsiteX36" fmla="*/ 792181 w 1648344"/>
                  <a:gd name="connsiteY36" fmla="*/ 114151 h 1084437"/>
                  <a:gd name="connsiteX37" fmla="*/ 813585 w 1648344"/>
                  <a:gd name="connsiteY37" fmla="*/ 92748 h 1084437"/>
                  <a:gd name="connsiteX38" fmla="*/ 856393 w 1648344"/>
                  <a:gd name="connsiteY38" fmla="*/ 71344 h 1084437"/>
                  <a:gd name="connsiteX39" fmla="*/ 877797 w 1648344"/>
                  <a:gd name="connsiteY39" fmla="*/ 64210 h 1084437"/>
                  <a:gd name="connsiteX40" fmla="*/ 927740 w 1648344"/>
                  <a:gd name="connsiteY40" fmla="*/ 35672 h 1084437"/>
                  <a:gd name="connsiteX41" fmla="*/ 1013356 w 1648344"/>
                  <a:gd name="connsiteY41" fmla="*/ 21403 h 1084437"/>
                  <a:gd name="connsiteX42" fmla="*/ 1120377 w 1648344"/>
                  <a:gd name="connsiteY42" fmla="*/ 0 h 1084437"/>
                  <a:gd name="connsiteX43" fmla="*/ 1327283 w 1648344"/>
                  <a:gd name="connsiteY43" fmla="*/ 14268 h 1084437"/>
                  <a:gd name="connsiteX44" fmla="*/ 1362956 w 1648344"/>
                  <a:gd name="connsiteY44" fmla="*/ 21403 h 1084437"/>
                  <a:gd name="connsiteX45" fmla="*/ 1412899 w 1648344"/>
                  <a:gd name="connsiteY45" fmla="*/ 28537 h 1084437"/>
                  <a:gd name="connsiteX46" fmla="*/ 1469977 w 1648344"/>
                  <a:gd name="connsiteY46" fmla="*/ 42806 h 1084437"/>
                  <a:gd name="connsiteX47" fmla="*/ 1527054 w 1648344"/>
                  <a:gd name="connsiteY47" fmla="*/ 64210 h 1084437"/>
                  <a:gd name="connsiteX48" fmla="*/ 1548458 w 1648344"/>
                  <a:gd name="connsiteY48" fmla="*/ 78479 h 1084437"/>
                  <a:gd name="connsiteX49" fmla="*/ 1569862 w 1648344"/>
                  <a:gd name="connsiteY49" fmla="*/ 85613 h 1084437"/>
                  <a:gd name="connsiteX50" fmla="*/ 1584132 w 1648344"/>
                  <a:gd name="connsiteY50" fmla="*/ 99882 h 1084437"/>
                  <a:gd name="connsiteX51" fmla="*/ 1605536 w 1648344"/>
                  <a:gd name="connsiteY51" fmla="*/ 107016 h 1084437"/>
                  <a:gd name="connsiteX52" fmla="*/ 1626940 w 1648344"/>
                  <a:gd name="connsiteY52" fmla="*/ 121285 h 1084437"/>
                  <a:gd name="connsiteX53" fmla="*/ 1648344 w 1648344"/>
                  <a:gd name="connsiteY53" fmla="*/ 199764 h 1084437"/>
                  <a:gd name="connsiteX54" fmla="*/ 1641209 w 1648344"/>
                  <a:gd name="connsiteY54" fmla="*/ 321050 h 1084437"/>
                  <a:gd name="connsiteX55" fmla="*/ 1612670 w 1648344"/>
                  <a:gd name="connsiteY55" fmla="*/ 363857 h 1084437"/>
                  <a:gd name="connsiteX56" fmla="*/ 1598401 w 1648344"/>
                  <a:gd name="connsiteY56" fmla="*/ 385260 h 1084437"/>
                  <a:gd name="connsiteX57" fmla="*/ 1584132 w 1648344"/>
                  <a:gd name="connsiteY57" fmla="*/ 406664 h 1084437"/>
                  <a:gd name="connsiteX58" fmla="*/ 1569862 w 1648344"/>
                  <a:gd name="connsiteY58" fmla="*/ 420933 h 1084437"/>
                  <a:gd name="connsiteX59" fmla="*/ 1555593 w 1648344"/>
                  <a:gd name="connsiteY59" fmla="*/ 442336 h 1084437"/>
                  <a:gd name="connsiteX60" fmla="*/ 1519919 w 1648344"/>
                  <a:gd name="connsiteY60" fmla="*/ 478008 h 1084437"/>
                  <a:gd name="connsiteX61" fmla="*/ 1477111 w 1648344"/>
                  <a:gd name="connsiteY61" fmla="*/ 527950 h 1084437"/>
                  <a:gd name="connsiteX62" fmla="*/ 1455707 w 1648344"/>
                  <a:gd name="connsiteY62" fmla="*/ 556487 h 1084437"/>
                  <a:gd name="connsiteX63" fmla="*/ 1427168 w 1648344"/>
                  <a:gd name="connsiteY63" fmla="*/ 577891 h 1084437"/>
                  <a:gd name="connsiteX64" fmla="*/ 1362956 w 1648344"/>
                  <a:gd name="connsiteY64" fmla="*/ 627832 h 1084437"/>
                  <a:gd name="connsiteX65" fmla="*/ 1341552 w 1648344"/>
                  <a:gd name="connsiteY65" fmla="*/ 642101 h 1084437"/>
                  <a:gd name="connsiteX66" fmla="*/ 1313013 w 1648344"/>
                  <a:gd name="connsiteY66" fmla="*/ 663504 h 1084437"/>
                  <a:gd name="connsiteX67" fmla="*/ 1284475 w 1648344"/>
                  <a:gd name="connsiteY67" fmla="*/ 670639 h 1084437"/>
                  <a:gd name="connsiteX68" fmla="*/ 1241666 w 1648344"/>
                  <a:gd name="connsiteY68" fmla="*/ 699177 h 1084437"/>
                  <a:gd name="connsiteX69" fmla="*/ 1198858 w 1648344"/>
                  <a:gd name="connsiteY69" fmla="*/ 727714 h 1084437"/>
                  <a:gd name="connsiteX70" fmla="*/ 1141781 w 1648344"/>
                  <a:gd name="connsiteY70" fmla="*/ 749118 h 1084437"/>
                  <a:gd name="connsiteX71" fmla="*/ 1120377 w 1648344"/>
                  <a:gd name="connsiteY71" fmla="*/ 756252 h 1084437"/>
                  <a:gd name="connsiteX72" fmla="*/ 1063299 w 1648344"/>
                  <a:gd name="connsiteY72" fmla="*/ 784790 h 1084437"/>
                  <a:gd name="connsiteX73" fmla="*/ 1034760 w 1648344"/>
                  <a:gd name="connsiteY73" fmla="*/ 806194 h 1084437"/>
                  <a:gd name="connsiteX74" fmla="*/ 999087 w 1648344"/>
                  <a:gd name="connsiteY74" fmla="*/ 813328 h 1084437"/>
                  <a:gd name="connsiteX75" fmla="*/ 934875 w 1648344"/>
                  <a:gd name="connsiteY75" fmla="*/ 849000 h 1084437"/>
                  <a:gd name="connsiteX76" fmla="*/ 913471 w 1648344"/>
                  <a:gd name="connsiteY76" fmla="*/ 863269 h 1084437"/>
                  <a:gd name="connsiteX77" fmla="*/ 870662 w 1648344"/>
                  <a:gd name="connsiteY77" fmla="*/ 877538 h 1084437"/>
                  <a:gd name="connsiteX78" fmla="*/ 827854 w 1648344"/>
                  <a:gd name="connsiteY78" fmla="*/ 891807 h 1084437"/>
                  <a:gd name="connsiteX79" fmla="*/ 792181 w 1648344"/>
                  <a:gd name="connsiteY79" fmla="*/ 906076 h 1084437"/>
                  <a:gd name="connsiteX80" fmla="*/ 770777 w 1648344"/>
                  <a:gd name="connsiteY80" fmla="*/ 913210 h 1084437"/>
                  <a:gd name="connsiteX81" fmla="*/ 713699 w 1648344"/>
                  <a:gd name="connsiteY81" fmla="*/ 934614 h 1084437"/>
                  <a:gd name="connsiteX82" fmla="*/ 649487 w 1648344"/>
                  <a:gd name="connsiteY82" fmla="*/ 956017 h 1084437"/>
                  <a:gd name="connsiteX83" fmla="*/ 620948 w 1648344"/>
                  <a:gd name="connsiteY83" fmla="*/ 970286 h 1084437"/>
                  <a:gd name="connsiteX84" fmla="*/ 556736 w 1648344"/>
                  <a:gd name="connsiteY84" fmla="*/ 991690 h 1084437"/>
                  <a:gd name="connsiteX85" fmla="*/ 521062 w 1648344"/>
                  <a:gd name="connsiteY85" fmla="*/ 1005958 h 1084437"/>
                  <a:gd name="connsiteX86" fmla="*/ 449716 w 1648344"/>
                  <a:gd name="connsiteY86" fmla="*/ 1020227 h 1084437"/>
                  <a:gd name="connsiteX87" fmla="*/ 371234 w 1648344"/>
                  <a:gd name="connsiteY87" fmla="*/ 1041631 h 1084437"/>
                  <a:gd name="connsiteX88" fmla="*/ 342695 w 1648344"/>
                  <a:gd name="connsiteY88" fmla="*/ 1048765 h 1084437"/>
                  <a:gd name="connsiteX89" fmla="*/ 314156 w 1648344"/>
                  <a:gd name="connsiteY89" fmla="*/ 1055900 h 1084437"/>
                  <a:gd name="connsiteX90" fmla="*/ 278483 w 1648344"/>
                  <a:gd name="connsiteY90" fmla="*/ 1063034 h 1084437"/>
                  <a:gd name="connsiteX91" fmla="*/ 235675 w 1648344"/>
                  <a:gd name="connsiteY91" fmla="*/ 1077303 h 1084437"/>
                  <a:gd name="connsiteX92" fmla="*/ 214271 w 1648344"/>
                  <a:gd name="connsiteY92" fmla="*/ 1084437 h 1084437"/>
                  <a:gd name="connsiteX93" fmla="*/ 107250 w 1648344"/>
                  <a:gd name="connsiteY93" fmla="*/ 1084437 h 1084437"/>
                  <a:gd name="connsiteX0" fmla="*/ 7365 w 1648344"/>
                  <a:gd name="connsiteY0" fmla="*/ 1048765 h 1084437"/>
                  <a:gd name="connsiteX1" fmla="*/ 230 w 1648344"/>
                  <a:gd name="connsiteY1" fmla="*/ 1013093 h 1084437"/>
                  <a:gd name="connsiteX2" fmla="*/ 14499 w 1648344"/>
                  <a:gd name="connsiteY2" fmla="*/ 991690 h 1084437"/>
                  <a:gd name="connsiteX3" fmla="*/ 28769 w 1648344"/>
                  <a:gd name="connsiteY3" fmla="*/ 948883 h 1084437"/>
                  <a:gd name="connsiteX4" fmla="*/ 43038 w 1648344"/>
                  <a:gd name="connsiteY4" fmla="*/ 927479 h 1084437"/>
                  <a:gd name="connsiteX5" fmla="*/ 57307 w 1648344"/>
                  <a:gd name="connsiteY5" fmla="*/ 884673 h 1084437"/>
                  <a:gd name="connsiteX6" fmla="*/ 71577 w 1648344"/>
                  <a:gd name="connsiteY6" fmla="*/ 870404 h 1084437"/>
                  <a:gd name="connsiteX7" fmla="*/ 100116 w 1648344"/>
                  <a:gd name="connsiteY7" fmla="*/ 834731 h 1084437"/>
                  <a:gd name="connsiteX8" fmla="*/ 107250 w 1648344"/>
                  <a:gd name="connsiteY8" fmla="*/ 813328 h 1084437"/>
                  <a:gd name="connsiteX9" fmla="*/ 114385 w 1648344"/>
                  <a:gd name="connsiteY9" fmla="*/ 784790 h 1084437"/>
                  <a:gd name="connsiteX10" fmla="*/ 135789 w 1648344"/>
                  <a:gd name="connsiteY10" fmla="*/ 763387 h 1084437"/>
                  <a:gd name="connsiteX11" fmla="*/ 164328 w 1648344"/>
                  <a:gd name="connsiteY11" fmla="*/ 713446 h 1084437"/>
                  <a:gd name="connsiteX12" fmla="*/ 171463 w 1648344"/>
                  <a:gd name="connsiteY12" fmla="*/ 692042 h 1084437"/>
                  <a:gd name="connsiteX13" fmla="*/ 192867 w 1648344"/>
                  <a:gd name="connsiteY13" fmla="*/ 670639 h 1084437"/>
                  <a:gd name="connsiteX14" fmla="*/ 221405 w 1648344"/>
                  <a:gd name="connsiteY14" fmla="*/ 627832 h 1084437"/>
                  <a:gd name="connsiteX15" fmla="*/ 235675 w 1648344"/>
                  <a:gd name="connsiteY15" fmla="*/ 606429 h 1084437"/>
                  <a:gd name="connsiteX16" fmla="*/ 257079 w 1648344"/>
                  <a:gd name="connsiteY16" fmla="*/ 585025 h 1084437"/>
                  <a:gd name="connsiteX17" fmla="*/ 278483 w 1648344"/>
                  <a:gd name="connsiteY17" fmla="*/ 570756 h 1084437"/>
                  <a:gd name="connsiteX18" fmla="*/ 321291 w 1648344"/>
                  <a:gd name="connsiteY18" fmla="*/ 513681 h 1084437"/>
                  <a:gd name="connsiteX19" fmla="*/ 342695 w 1648344"/>
                  <a:gd name="connsiteY19" fmla="*/ 499412 h 1084437"/>
                  <a:gd name="connsiteX20" fmla="*/ 356965 w 1648344"/>
                  <a:gd name="connsiteY20" fmla="*/ 485143 h 1084437"/>
                  <a:gd name="connsiteX21" fmla="*/ 385503 w 1648344"/>
                  <a:gd name="connsiteY21" fmla="*/ 470874 h 1084437"/>
                  <a:gd name="connsiteX22" fmla="*/ 406907 w 1648344"/>
                  <a:gd name="connsiteY22" fmla="*/ 449471 h 1084437"/>
                  <a:gd name="connsiteX23" fmla="*/ 435446 w 1648344"/>
                  <a:gd name="connsiteY23" fmla="*/ 435202 h 1084437"/>
                  <a:gd name="connsiteX24" fmla="*/ 449716 w 1648344"/>
                  <a:gd name="connsiteY24" fmla="*/ 420933 h 1084437"/>
                  <a:gd name="connsiteX25" fmla="*/ 478254 w 1648344"/>
                  <a:gd name="connsiteY25" fmla="*/ 406664 h 1084437"/>
                  <a:gd name="connsiteX26" fmla="*/ 499658 w 1648344"/>
                  <a:gd name="connsiteY26" fmla="*/ 392395 h 1084437"/>
                  <a:gd name="connsiteX27" fmla="*/ 513928 w 1648344"/>
                  <a:gd name="connsiteY27" fmla="*/ 378126 h 1084437"/>
                  <a:gd name="connsiteX28" fmla="*/ 535332 w 1648344"/>
                  <a:gd name="connsiteY28" fmla="*/ 370991 h 1084437"/>
                  <a:gd name="connsiteX29" fmla="*/ 556736 w 1648344"/>
                  <a:gd name="connsiteY29" fmla="*/ 356723 h 1084437"/>
                  <a:gd name="connsiteX30" fmla="*/ 599544 w 1648344"/>
                  <a:gd name="connsiteY30" fmla="*/ 306781 h 1084437"/>
                  <a:gd name="connsiteX31" fmla="*/ 649487 w 1648344"/>
                  <a:gd name="connsiteY31" fmla="*/ 292512 h 1084437"/>
                  <a:gd name="connsiteX32" fmla="*/ 663756 w 1648344"/>
                  <a:gd name="connsiteY32" fmla="*/ 242571 h 1084437"/>
                  <a:gd name="connsiteX33" fmla="*/ 692296 w 1648344"/>
                  <a:gd name="connsiteY33" fmla="*/ 206899 h 1084437"/>
                  <a:gd name="connsiteX34" fmla="*/ 713699 w 1648344"/>
                  <a:gd name="connsiteY34" fmla="*/ 206899 h 1084437"/>
                  <a:gd name="connsiteX35" fmla="*/ 727969 w 1648344"/>
                  <a:gd name="connsiteY35" fmla="*/ 192630 h 1084437"/>
                  <a:gd name="connsiteX36" fmla="*/ 792181 w 1648344"/>
                  <a:gd name="connsiteY36" fmla="*/ 114151 h 1084437"/>
                  <a:gd name="connsiteX37" fmla="*/ 813585 w 1648344"/>
                  <a:gd name="connsiteY37" fmla="*/ 92748 h 1084437"/>
                  <a:gd name="connsiteX38" fmla="*/ 856393 w 1648344"/>
                  <a:gd name="connsiteY38" fmla="*/ 71344 h 1084437"/>
                  <a:gd name="connsiteX39" fmla="*/ 877797 w 1648344"/>
                  <a:gd name="connsiteY39" fmla="*/ 64210 h 1084437"/>
                  <a:gd name="connsiteX40" fmla="*/ 927740 w 1648344"/>
                  <a:gd name="connsiteY40" fmla="*/ 35672 h 1084437"/>
                  <a:gd name="connsiteX41" fmla="*/ 1013356 w 1648344"/>
                  <a:gd name="connsiteY41" fmla="*/ 21403 h 1084437"/>
                  <a:gd name="connsiteX42" fmla="*/ 1120377 w 1648344"/>
                  <a:gd name="connsiteY42" fmla="*/ 0 h 1084437"/>
                  <a:gd name="connsiteX43" fmla="*/ 1327283 w 1648344"/>
                  <a:gd name="connsiteY43" fmla="*/ 14268 h 1084437"/>
                  <a:gd name="connsiteX44" fmla="*/ 1362956 w 1648344"/>
                  <a:gd name="connsiteY44" fmla="*/ 21403 h 1084437"/>
                  <a:gd name="connsiteX45" fmla="*/ 1412899 w 1648344"/>
                  <a:gd name="connsiteY45" fmla="*/ 28537 h 1084437"/>
                  <a:gd name="connsiteX46" fmla="*/ 1469977 w 1648344"/>
                  <a:gd name="connsiteY46" fmla="*/ 42806 h 1084437"/>
                  <a:gd name="connsiteX47" fmla="*/ 1527054 w 1648344"/>
                  <a:gd name="connsiteY47" fmla="*/ 64210 h 1084437"/>
                  <a:gd name="connsiteX48" fmla="*/ 1548458 w 1648344"/>
                  <a:gd name="connsiteY48" fmla="*/ 78479 h 1084437"/>
                  <a:gd name="connsiteX49" fmla="*/ 1569862 w 1648344"/>
                  <a:gd name="connsiteY49" fmla="*/ 85613 h 1084437"/>
                  <a:gd name="connsiteX50" fmla="*/ 1584132 w 1648344"/>
                  <a:gd name="connsiteY50" fmla="*/ 99882 h 1084437"/>
                  <a:gd name="connsiteX51" fmla="*/ 1605536 w 1648344"/>
                  <a:gd name="connsiteY51" fmla="*/ 107016 h 1084437"/>
                  <a:gd name="connsiteX52" fmla="*/ 1626940 w 1648344"/>
                  <a:gd name="connsiteY52" fmla="*/ 121285 h 1084437"/>
                  <a:gd name="connsiteX53" fmla="*/ 1648344 w 1648344"/>
                  <a:gd name="connsiteY53" fmla="*/ 199764 h 1084437"/>
                  <a:gd name="connsiteX54" fmla="*/ 1641209 w 1648344"/>
                  <a:gd name="connsiteY54" fmla="*/ 321050 h 1084437"/>
                  <a:gd name="connsiteX55" fmla="*/ 1612670 w 1648344"/>
                  <a:gd name="connsiteY55" fmla="*/ 363857 h 1084437"/>
                  <a:gd name="connsiteX56" fmla="*/ 1598401 w 1648344"/>
                  <a:gd name="connsiteY56" fmla="*/ 385260 h 1084437"/>
                  <a:gd name="connsiteX57" fmla="*/ 1584132 w 1648344"/>
                  <a:gd name="connsiteY57" fmla="*/ 406664 h 1084437"/>
                  <a:gd name="connsiteX58" fmla="*/ 1569862 w 1648344"/>
                  <a:gd name="connsiteY58" fmla="*/ 420933 h 1084437"/>
                  <a:gd name="connsiteX59" fmla="*/ 1555593 w 1648344"/>
                  <a:gd name="connsiteY59" fmla="*/ 442336 h 1084437"/>
                  <a:gd name="connsiteX60" fmla="*/ 1519919 w 1648344"/>
                  <a:gd name="connsiteY60" fmla="*/ 478008 h 1084437"/>
                  <a:gd name="connsiteX61" fmla="*/ 1477111 w 1648344"/>
                  <a:gd name="connsiteY61" fmla="*/ 527950 h 1084437"/>
                  <a:gd name="connsiteX62" fmla="*/ 1455707 w 1648344"/>
                  <a:gd name="connsiteY62" fmla="*/ 556487 h 1084437"/>
                  <a:gd name="connsiteX63" fmla="*/ 1427168 w 1648344"/>
                  <a:gd name="connsiteY63" fmla="*/ 577891 h 1084437"/>
                  <a:gd name="connsiteX64" fmla="*/ 1362956 w 1648344"/>
                  <a:gd name="connsiteY64" fmla="*/ 627832 h 1084437"/>
                  <a:gd name="connsiteX65" fmla="*/ 1341552 w 1648344"/>
                  <a:gd name="connsiteY65" fmla="*/ 642101 h 1084437"/>
                  <a:gd name="connsiteX66" fmla="*/ 1313013 w 1648344"/>
                  <a:gd name="connsiteY66" fmla="*/ 663504 h 1084437"/>
                  <a:gd name="connsiteX67" fmla="*/ 1284475 w 1648344"/>
                  <a:gd name="connsiteY67" fmla="*/ 670639 h 1084437"/>
                  <a:gd name="connsiteX68" fmla="*/ 1241666 w 1648344"/>
                  <a:gd name="connsiteY68" fmla="*/ 699177 h 1084437"/>
                  <a:gd name="connsiteX69" fmla="*/ 1198858 w 1648344"/>
                  <a:gd name="connsiteY69" fmla="*/ 727714 h 1084437"/>
                  <a:gd name="connsiteX70" fmla="*/ 1141781 w 1648344"/>
                  <a:gd name="connsiteY70" fmla="*/ 749118 h 1084437"/>
                  <a:gd name="connsiteX71" fmla="*/ 1120377 w 1648344"/>
                  <a:gd name="connsiteY71" fmla="*/ 756252 h 1084437"/>
                  <a:gd name="connsiteX72" fmla="*/ 1063299 w 1648344"/>
                  <a:gd name="connsiteY72" fmla="*/ 784790 h 1084437"/>
                  <a:gd name="connsiteX73" fmla="*/ 1034760 w 1648344"/>
                  <a:gd name="connsiteY73" fmla="*/ 806194 h 1084437"/>
                  <a:gd name="connsiteX74" fmla="*/ 999087 w 1648344"/>
                  <a:gd name="connsiteY74" fmla="*/ 813328 h 1084437"/>
                  <a:gd name="connsiteX75" fmla="*/ 934875 w 1648344"/>
                  <a:gd name="connsiteY75" fmla="*/ 849000 h 1084437"/>
                  <a:gd name="connsiteX76" fmla="*/ 913471 w 1648344"/>
                  <a:gd name="connsiteY76" fmla="*/ 863269 h 1084437"/>
                  <a:gd name="connsiteX77" fmla="*/ 870662 w 1648344"/>
                  <a:gd name="connsiteY77" fmla="*/ 877538 h 1084437"/>
                  <a:gd name="connsiteX78" fmla="*/ 827854 w 1648344"/>
                  <a:gd name="connsiteY78" fmla="*/ 891807 h 1084437"/>
                  <a:gd name="connsiteX79" fmla="*/ 792181 w 1648344"/>
                  <a:gd name="connsiteY79" fmla="*/ 906076 h 1084437"/>
                  <a:gd name="connsiteX80" fmla="*/ 770777 w 1648344"/>
                  <a:gd name="connsiteY80" fmla="*/ 913210 h 1084437"/>
                  <a:gd name="connsiteX81" fmla="*/ 713699 w 1648344"/>
                  <a:gd name="connsiteY81" fmla="*/ 934614 h 1084437"/>
                  <a:gd name="connsiteX82" fmla="*/ 649487 w 1648344"/>
                  <a:gd name="connsiteY82" fmla="*/ 956017 h 1084437"/>
                  <a:gd name="connsiteX83" fmla="*/ 620948 w 1648344"/>
                  <a:gd name="connsiteY83" fmla="*/ 970286 h 1084437"/>
                  <a:gd name="connsiteX84" fmla="*/ 556736 w 1648344"/>
                  <a:gd name="connsiteY84" fmla="*/ 991690 h 1084437"/>
                  <a:gd name="connsiteX85" fmla="*/ 521062 w 1648344"/>
                  <a:gd name="connsiteY85" fmla="*/ 1005958 h 1084437"/>
                  <a:gd name="connsiteX86" fmla="*/ 449716 w 1648344"/>
                  <a:gd name="connsiteY86" fmla="*/ 1020227 h 1084437"/>
                  <a:gd name="connsiteX87" fmla="*/ 371234 w 1648344"/>
                  <a:gd name="connsiteY87" fmla="*/ 1041631 h 1084437"/>
                  <a:gd name="connsiteX88" fmla="*/ 342695 w 1648344"/>
                  <a:gd name="connsiteY88" fmla="*/ 1048765 h 1084437"/>
                  <a:gd name="connsiteX89" fmla="*/ 314156 w 1648344"/>
                  <a:gd name="connsiteY89" fmla="*/ 1055900 h 1084437"/>
                  <a:gd name="connsiteX90" fmla="*/ 278483 w 1648344"/>
                  <a:gd name="connsiteY90" fmla="*/ 1063034 h 1084437"/>
                  <a:gd name="connsiteX91" fmla="*/ 235675 w 1648344"/>
                  <a:gd name="connsiteY91" fmla="*/ 1077303 h 1084437"/>
                  <a:gd name="connsiteX92" fmla="*/ 214271 w 1648344"/>
                  <a:gd name="connsiteY92" fmla="*/ 1084437 h 1084437"/>
                  <a:gd name="connsiteX93" fmla="*/ 107250 w 1648344"/>
                  <a:gd name="connsiteY93" fmla="*/ 1084437 h 1084437"/>
                  <a:gd name="connsiteX0" fmla="*/ 7365 w 1648344"/>
                  <a:gd name="connsiteY0" fmla="*/ 1048765 h 1084437"/>
                  <a:gd name="connsiteX1" fmla="*/ 230 w 1648344"/>
                  <a:gd name="connsiteY1" fmla="*/ 1013093 h 1084437"/>
                  <a:gd name="connsiteX2" fmla="*/ 14499 w 1648344"/>
                  <a:gd name="connsiteY2" fmla="*/ 991690 h 1084437"/>
                  <a:gd name="connsiteX3" fmla="*/ 28769 w 1648344"/>
                  <a:gd name="connsiteY3" fmla="*/ 948883 h 1084437"/>
                  <a:gd name="connsiteX4" fmla="*/ 43038 w 1648344"/>
                  <a:gd name="connsiteY4" fmla="*/ 927479 h 1084437"/>
                  <a:gd name="connsiteX5" fmla="*/ 57307 w 1648344"/>
                  <a:gd name="connsiteY5" fmla="*/ 884673 h 1084437"/>
                  <a:gd name="connsiteX6" fmla="*/ 71577 w 1648344"/>
                  <a:gd name="connsiteY6" fmla="*/ 870404 h 1084437"/>
                  <a:gd name="connsiteX7" fmla="*/ 100116 w 1648344"/>
                  <a:gd name="connsiteY7" fmla="*/ 834731 h 1084437"/>
                  <a:gd name="connsiteX8" fmla="*/ 107250 w 1648344"/>
                  <a:gd name="connsiteY8" fmla="*/ 813328 h 1084437"/>
                  <a:gd name="connsiteX9" fmla="*/ 114385 w 1648344"/>
                  <a:gd name="connsiteY9" fmla="*/ 784790 h 1084437"/>
                  <a:gd name="connsiteX10" fmla="*/ 135789 w 1648344"/>
                  <a:gd name="connsiteY10" fmla="*/ 763387 h 1084437"/>
                  <a:gd name="connsiteX11" fmla="*/ 164328 w 1648344"/>
                  <a:gd name="connsiteY11" fmla="*/ 713446 h 1084437"/>
                  <a:gd name="connsiteX12" fmla="*/ 171463 w 1648344"/>
                  <a:gd name="connsiteY12" fmla="*/ 692042 h 1084437"/>
                  <a:gd name="connsiteX13" fmla="*/ 192867 w 1648344"/>
                  <a:gd name="connsiteY13" fmla="*/ 670639 h 1084437"/>
                  <a:gd name="connsiteX14" fmla="*/ 221405 w 1648344"/>
                  <a:gd name="connsiteY14" fmla="*/ 627832 h 1084437"/>
                  <a:gd name="connsiteX15" fmla="*/ 235675 w 1648344"/>
                  <a:gd name="connsiteY15" fmla="*/ 606429 h 1084437"/>
                  <a:gd name="connsiteX16" fmla="*/ 257079 w 1648344"/>
                  <a:gd name="connsiteY16" fmla="*/ 585025 h 1084437"/>
                  <a:gd name="connsiteX17" fmla="*/ 278483 w 1648344"/>
                  <a:gd name="connsiteY17" fmla="*/ 570756 h 1084437"/>
                  <a:gd name="connsiteX18" fmla="*/ 321291 w 1648344"/>
                  <a:gd name="connsiteY18" fmla="*/ 513681 h 1084437"/>
                  <a:gd name="connsiteX19" fmla="*/ 342695 w 1648344"/>
                  <a:gd name="connsiteY19" fmla="*/ 499412 h 1084437"/>
                  <a:gd name="connsiteX20" fmla="*/ 356965 w 1648344"/>
                  <a:gd name="connsiteY20" fmla="*/ 485143 h 1084437"/>
                  <a:gd name="connsiteX21" fmla="*/ 385503 w 1648344"/>
                  <a:gd name="connsiteY21" fmla="*/ 470874 h 1084437"/>
                  <a:gd name="connsiteX22" fmla="*/ 406907 w 1648344"/>
                  <a:gd name="connsiteY22" fmla="*/ 449471 h 1084437"/>
                  <a:gd name="connsiteX23" fmla="*/ 435446 w 1648344"/>
                  <a:gd name="connsiteY23" fmla="*/ 435202 h 1084437"/>
                  <a:gd name="connsiteX24" fmla="*/ 449716 w 1648344"/>
                  <a:gd name="connsiteY24" fmla="*/ 420933 h 1084437"/>
                  <a:gd name="connsiteX25" fmla="*/ 478254 w 1648344"/>
                  <a:gd name="connsiteY25" fmla="*/ 406664 h 1084437"/>
                  <a:gd name="connsiteX26" fmla="*/ 499658 w 1648344"/>
                  <a:gd name="connsiteY26" fmla="*/ 392395 h 1084437"/>
                  <a:gd name="connsiteX27" fmla="*/ 513928 w 1648344"/>
                  <a:gd name="connsiteY27" fmla="*/ 378126 h 1084437"/>
                  <a:gd name="connsiteX28" fmla="*/ 535332 w 1648344"/>
                  <a:gd name="connsiteY28" fmla="*/ 370991 h 1084437"/>
                  <a:gd name="connsiteX29" fmla="*/ 556736 w 1648344"/>
                  <a:gd name="connsiteY29" fmla="*/ 356723 h 1084437"/>
                  <a:gd name="connsiteX30" fmla="*/ 599544 w 1648344"/>
                  <a:gd name="connsiteY30" fmla="*/ 306781 h 1084437"/>
                  <a:gd name="connsiteX31" fmla="*/ 649487 w 1648344"/>
                  <a:gd name="connsiteY31" fmla="*/ 263974 h 1084437"/>
                  <a:gd name="connsiteX32" fmla="*/ 663756 w 1648344"/>
                  <a:gd name="connsiteY32" fmla="*/ 242571 h 1084437"/>
                  <a:gd name="connsiteX33" fmla="*/ 692296 w 1648344"/>
                  <a:gd name="connsiteY33" fmla="*/ 206899 h 1084437"/>
                  <a:gd name="connsiteX34" fmla="*/ 713699 w 1648344"/>
                  <a:gd name="connsiteY34" fmla="*/ 206899 h 1084437"/>
                  <a:gd name="connsiteX35" fmla="*/ 727969 w 1648344"/>
                  <a:gd name="connsiteY35" fmla="*/ 192630 h 1084437"/>
                  <a:gd name="connsiteX36" fmla="*/ 792181 w 1648344"/>
                  <a:gd name="connsiteY36" fmla="*/ 114151 h 1084437"/>
                  <a:gd name="connsiteX37" fmla="*/ 813585 w 1648344"/>
                  <a:gd name="connsiteY37" fmla="*/ 92748 h 1084437"/>
                  <a:gd name="connsiteX38" fmla="*/ 856393 w 1648344"/>
                  <a:gd name="connsiteY38" fmla="*/ 71344 h 1084437"/>
                  <a:gd name="connsiteX39" fmla="*/ 877797 w 1648344"/>
                  <a:gd name="connsiteY39" fmla="*/ 64210 h 1084437"/>
                  <a:gd name="connsiteX40" fmla="*/ 927740 w 1648344"/>
                  <a:gd name="connsiteY40" fmla="*/ 35672 h 1084437"/>
                  <a:gd name="connsiteX41" fmla="*/ 1013356 w 1648344"/>
                  <a:gd name="connsiteY41" fmla="*/ 21403 h 1084437"/>
                  <a:gd name="connsiteX42" fmla="*/ 1120377 w 1648344"/>
                  <a:gd name="connsiteY42" fmla="*/ 0 h 1084437"/>
                  <a:gd name="connsiteX43" fmla="*/ 1327283 w 1648344"/>
                  <a:gd name="connsiteY43" fmla="*/ 14268 h 1084437"/>
                  <a:gd name="connsiteX44" fmla="*/ 1362956 w 1648344"/>
                  <a:gd name="connsiteY44" fmla="*/ 21403 h 1084437"/>
                  <a:gd name="connsiteX45" fmla="*/ 1412899 w 1648344"/>
                  <a:gd name="connsiteY45" fmla="*/ 28537 h 1084437"/>
                  <a:gd name="connsiteX46" fmla="*/ 1469977 w 1648344"/>
                  <a:gd name="connsiteY46" fmla="*/ 42806 h 1084437"/>
                  <a:gd name="connsiteX47" fmla="*/ 1527054 w 1648344"/>
                  <a:gd name="connsiteY47" fmla="*/ 64210 h 1084437"/>
                  <a:gd name="connsiteX48" fmla="*/ 1548458 w 1648344"/>
                  <a:gd name="connsiteY48" fmla="*/ 78479 h 1084437"/>
                  <a:gd name="connsiteX49" fmla="*/ 1569862 w 1648344"/>
                  <a:gd name="connsiteY49" fmla="*/ 85613 h 1084437"/>
                  <a:gd name="connsiteX50" fmla="*/ 1584132 w 1648344"/>
                  <a:gd name="connsiteY50" fmla="*/ 99882 h 1084437"/>
                  <a:gd name="connsiteX51" fmla="*/ 1605536 w 1648344"/>
                  <a:gd name="connsiteY51" fmla="*/ 107016 h 1084437"/>
                  <a:gd name="connsiteX52" fmla="*/ 1626940 w 1648344"/>
                  <a:gd name="connsiteY52" fmla="*/ 121285 h 1084437"/>
                  <a:gd name="connsiteX53" fmla="*/ 1648344 w 1648344"/>
                  <a:gd name="connsiteY53" fmla="*/ 199764 h 1084437"/>
                  <a:gd name="connsiteX54" fmla="*/ 1641209 w 1648344"/>
                  <a:gd name="connsiteY54" fmla="*/ 321050 h 1084437"/>
                  <a:gd name="connsiteX55" fmla="*/ 1612670 w 1648344"/>
                  <a:gd name="connsiteY55" fmla="*/ 363857 h 1084437"/>
                  <a:gd name="connsiteX56" fmla="*/ 1598401 w 1648344"/>
                  <a:gd name="connsiteY56" fmla="*/ 385260 h 1084437"/>
                  <a:gd name="connsiteX57" fmla="*/ 1584132 w 1648344"/>
                  <a:gd name="connsiteY57" fmla="*/ 406664 h 1084437"/>
                  <a:gd name="connsiteX58" fmla="*/ 1569862 w 1648344"/>
                  <a:gd name="connsiteY58" fmla="*/ 420933 h 1084437"/>
                  <a:gd name="connsiteX59" fmla="*/ 1555593 w 1648344"/>
                  <a:gd name="connsiteY59" fmla="*/ 442336 h 1084437"/>
                  <a:gd name="connsiteX60" fmla="*/ 1519919 w 1648344"/>
                  <a:gd name="connsiteY60" fmla="*/ 478008 h 1084437"/>
                  <a:gd name="connsiteX61" fmla="*/ 1477111 w 1648344"/>
                  <a:gd name="connsiteY61" fmla="*/ 527950 h 1084437"/>
                  <a:gd name="connsiteX62" fmla="*/ 1455707 w 1648344"/>
                  <a:gd name="connsiteY62" fmla="*/ 556487 h 1084437"/>
                  <a:gd name="connsiteX63" fmla="*/ 1427168 w 1648344"/>
                  <a:gd name="connsiteY63" fmla="*/ 577891 h 1084437"/>
                  <a:gd name="connsiteX64" fmla="*/ 1362956 w 1648344"/>
                  <a:gd name="connsiteY64" fmla="*/ 627832 h 1084437"/>
                  <a:gd name="connsiteX65" fmla="*/ 1341552 w 1648344"/>
                  <a:gd name="connsiteY65" fmla="*/ 642101 h 1084437"/>
                  <a:gd name="connsiteX66" fmla="*/ 1313013 w 1648344"/>
                  <a:gd name="connsiteY66" fmla="*/ 663504 h 1084437"/>
                  <a:gd name="connsiteX67" fmla="*/ 1284475 w 1648344"/>
                  <a:gd name="connsiteY67" fmla="*/ 670639 h 1084437"/>
                  <a:gd name="connsiteX68" fmla="*/ 1241666 w 1648344"/>
                  <a:gd name="connsiteY68" fmla="*/ 699177 h 1084437"/>
                  <a:gd name="connsiteX69" fmla="*/ 1198858 w 1648344"/>
                  <a:gd name="connsiteY69" fmla="*/ 727714 h 1084437"/>
                  <a:gd name="connsiteX70" fmla="*/ 1141781 w 1648344"/>
                  <a:gd name="connsiteY70" fmla="*/ 749118 h 1084437"/>
                  <a:gd name="connsiteX71" fmla="*/ 1120377 w 1648344"/>
                  <a:gd name="connsiteY71" fmla="*/ 756252 h 1084437"/>
                  <a:gd name="connsiteX72" fmla="*/ 1063299 w 1648344"/>
                  <a:gd name="connsiteY72" fmla="*/ 784790 h 1084437"/>
                  <a:gd name="connsiteX73" fmla="*/ 1034760 w 1648344"/>
                  <a:gd name="connsiteY73" fmla="*/ 806194 h 1084437"/>
                  <a:gd name="connsiteX74" fmla="*/ 999087 w 1648344"/>
                  <a:gd name="connsiteY74" fmla="*/ 813328 h 1084437"/>
                  <a:gd name="connsiteX75" fmla="*/ 934875 w 1648344"/>
                  <a:gd name="connsiteY75" fmla="*/ 849000 h 1084437"/>
                  <a:gd name="connsiteX76" fmla="*/ 913471 w 1648344"/>
                  <a:gd name="connsiteY76" fmla="*/ 863269 h 1084437"/>
                  <a:gd name="connsiteX77" fmla="*/ 870662 w 1648344"/>
                  <a:gd name="connsiteY77" fmla="*/ 877538 h 1084437"/>
                  <a:gd name="connsiteX78" fmla="*/ 827854 w 1648344"/>
                  <a:gd name="connsiteY78" fmla="*/ 891807 h 1084437"/>
                  <a:gd name="connsiteX79" fmla="*/ 792181 w 1648344"/>
                  <a:gd name="connsiteY79" fmla="*/ 906076 h 1084437"/>
                  <a:gd name="connsiteX80" fmla="*/ 770777 w 1648344"/>
                  <a:gd name="connsiteY80" fmla="*/ 913210 h 1084437"/>
                  <a:gd name="connsiteX81" fmla="*/ 713699 w 1648344"/>
                  <a:gd name="connsiteY81" fmla="*/ 934614 h 1084437"/>
                  <a:gd name="connsiteX82" fmla="*/ 649487 w 1648344"/>
                  <a:gd name="connsiteY82" fmla="*/ 956017 h 1084437"/>
                  <a:gd name="connsiteX83" fmla="*/ 620948 w 1648344"/>
                  <a:gd name="connsiteY83" fmla="*/ 970286 h 1084437"/>
                  <a:gd name="connsiteX84" fmla="*/ 556736 w 1648344"/>
                  <a:gd name="connsiteY84" fmla="*/ 991690 h 1084437"/>
                  <a:gd name="connsiteX85" fmla="*/ 521062 w 1648344"/>
                  <a:gd name="connsiteY85" fmla="*/ 1005958 h 1084437"/>
                  <a:gd name="connsiteX86" fmla="*/ 449716 w 1648344"/>
                  <a:gd name="connsiteY86" fmla="*/ 1020227 h 1084437"/>
                  <a:gd name="connsiteX87" fmla="*/ 371234 w 1648344"/>
                  <a:gd name="connsiteY87" fmla="*/ 1041631 h 1084437"/>
                  <a:gd name="connsiteX88" fmla="*/ 342695 w 1648344"/>
                  <a:gd name="connsiteY88" fmla="*/ 1048765 h 1084437"/>
                  <a:gd name="connsiteX89" fmla="*/ 314156 w 1648344"/>
                  <a:gd name="connsiteY89" fmla="*/ 1055900 h 1084437"/>
                  <a:gd name="connsiteX90" fmla="*/ 278483 w 1648344"/>
                  <a:gd name="connsiteY90" fmla="*/ 1063034 h 1084437"/>
                  <a:gd name="connsiteX91" fmla="*/ 235675 w 1648344"/>
                  <a:gd name="connsiteY91" fmla="*/ 1077303 h 1084437"/>
                  <a:gd name="connsiteX92" fmla="*/ 214271 w 1648344"/>
                  <a:gd name="connsiteY92" fmla="*/ 1084437 h 1084437"/>
                  <a:gd name="connsiteX93" fmla="*/ 107250 w 1648344"/>
                  <a:gd name="connsiteY93" fmla="*/ 1084437 h 1084437"/>
                  <a:gd name="connsiteX0" fmla="*/ 7365 w 1648344"/>
                  <a:gd name="connsiteY0" fmla="*/ 1048765 h 1084437"/>
                  <a:gd name="connsiteX1" fmla="*/ 230 w 1648344"/>
                  <a:gd name="connsiteY1" fmla="*/ 1013093 h 1084437"/>
                  <a:gd name="connsiteX2" fmla="*/ 14499 w 1648344"/>
                  <a:gd name="connsiteY2" fmla="*/ 991690 h 1084437"/>
                  <a:gd name="connsiteX3" fmla="*/ 28769 w 1648344"/>
                  <a:gd name="connsiteY3" fmla="*/ 948883 h 1084437"/>
                  <a:gd name="connsiteX4" fmla="*/ 43038 w 1648344"/>
                  <a:gd name="connsiteY4" fmla="*/ 927479 h 1084437"/>
                  <a:gd name="connsiteX5" fmla="*/ 57307 w 1648344"/>
                  <a:gd name="connsiteY5" fmla="*/ 884673 h 1084437"/>
                  <a:gd name="connsiteX6" fmla="*/ 71577 w 1648344"/>
                  <a:gd name="connsiteY6" fmla="*/ 870404 h 1084437"/>
                  <a:gd name="connsiteX7" fmla="*/ 100116 w 1648344"/>
                  <a:gd name="connsiteY7" fmla="*/ 834731 h 1084437"/>
                  <a:gd name="connsiteX8" fmla="*/ 107250 w 1648344"/>
                  <a:gd name="connsiteY8" fmla="*/ 813328 h 1084437"/>
                  <a:gd name="connsiteX9" fmla="*/ 114385 w 1648344"/>
                  <a:gd name="connsiteY9" fmla="*/ 784790 h 1084437"/>
                  <a:gd name="connsiteX10" fmla="*/ 135789 w 1648344"/>
                  <a:gd name="connsiteY10" fmla="*/ 763387 h 1084437"/>
                  <a:gd name="connsiteX11" fmla="*/ 164328 w 1648344"/>
                  <a:gd name="connsiteY11" fmla="*/ 713446 h 1084437"/>
                  <a:gd name="connsiteX12" fmla="*/ 171463 w 1648344"/>
                  <a:gd name="connsiteY12" fmla="*/ 692042 h 1084437"/>
                  <a:gd name="connsiteX13" fmla="*/ 192867 w 1648344"/>
                  <a:gd name="connsiteY13" fmla="*/ 670639 h 1084437"/>
                  <a:gd name="connsiteX14" fmla="*/ 221405 w 1648344"/>
                  <a:gd name="connsiteY14" fmla="*/ 627832 h 1084437"/>
                  <a:gd name="connsiteX15" fmla="*/ 235675 w 1648344"/>
                  <a:gd name="connsiteY15" fmla="*/ 606429 h 1084437"/>
                  <a:gd name="connsiteX16" fmla="*/ 257079 w 1648344"/>
                  <a:gd name="connsiteY16" fmla="*/ 585025 h 1084437"/>
                  <a:gd name="connsiteX17" fmla="*/ 278483 w 1648344"/>
                  <a:gd name="connsiteY17" fmla="*/ 570756 h 1084437"/>
                  <a:gd name="connsiteX18" fmla="*/ 321291 w 1648344"/>
                  <a:gd name="connsiteY18" fmla="*/ 513681 h 1084437"/>
                  <a:gd name="connsiteX19" fmla="*/ 342695 w 1648344"/>
                  <a:gd name="connsiteY19" fmla="*/ 499412 h 1084437"/>
                  <a:gd name="connsiteX20" fmla="*/ 356965 w 1648344"/>
                  <a:gd name="connsiteY20" fmla="*/ 485143 h 1084437"/>
                  <a:gd name="connsiteX21" fmla="*/ 385503 w 1648344"/>
                  <a:gd name="connsiteY21" fmla="*/ 470874 h 1084437"/>
                  <a:gd name="connsiteX22" fmla="*/ 406907 w 1648344"/>
                  <a:gd name="connsiteY22" fmla="*/ 449471 h 1084437"/>
                  <a:gd name="connsiteX23" fmla="*/ 435446 w 1648344"/>
                  <a:gd name="connsiteY23" fmla="*/ 435202 h 1084437"/>
                  <a:gd name="connsiteX24" fmla="*/ 449716 w 1648344"/>
                  <a:gd name="connsiteY24" fmla="*/ 420933 h 1084437"/>
                  <a:gd name="connsiteX25" fmla="*/ 478254 w 1648344"/>
                  <a:gd name="connsiteY25" fmla="*/ 406664 h 1084437"/>
                  <a:gd name="connsiteX26" fmla="*/ 499658 w 1648344"/>
                  <a:gd name="connsiteY26" fmla="*/ 392395 h 1084437"/>
                  <a:gd name="connsiteX27" fmla="*/ 513928 w 1648344"/>
                  <a:gd name="connsiteY27" fmla="*/ 378126 h 1084437"/>
                  <a:gd name="connsiteX28" fmla="*/ 535332 w 1648344"/>
                  <a:gd name="connsiteY28" fmla="*/ 370991 h 1084437"/>
                  <a:gd name="connsiteX29" fmla="*/ 556736 w 1648344"/>
                  <a:gd name="connsiteY29" fmla="*/ 356723 h 1084437"/>
                  <a:gd name="connsiteX30" fmla="*/ 599544 w 1648344"/>
                  <a:gd name="connsiteY30" fmla="*/ 306781 h 1084437"/>
                  <a:gd name="connsiteX31" fmla="*/ 649487 w 1648344"/>
                  <a:gd name="connsiteY31" fmla="*/ 263974 h 1084437"/>
                  <a:gd name="connsiteX32" fmla="*/ 663756 w 1648344"/>
                  <a:gd name="connsiteY32" fmla="*/ 242571 h 1084437"/>
                  <a:gd name="connsiteX33" fmla="*/ 692296 w 1648344"/>
                  <a:gd name="connsiteY33" fmla="*/ 206899 h 1084437"/>
                  <a:gd name="connsiteX34" fmla="*/ 713699 w 1648344"/>
                  <a:gd name="connsiteY34" fmla="*/ 206899 h 1084437"/>
                  <a:gd name="connsiteX35" fmla="*/ 727969 w 1648344"/>
                  <a:gd name="connsiteY35" fmla="*/ 192630 h 1084437"/>
                  <a:gd name="connsiteX36" fmla="*/ 792181 w 1648344"/>
                  <a:gd name="connsiteY36" fmla="*/ 114151 h 1084437"/>
                  <a:gd name="connsiteX37" fmla="*/ 813585 w 1648344"/>
                  <a:gd name="connsiteY37" fmla="*/ 92748 h 1084437"/>
                  <a:gd name="connsiteX38" fmla="*/ 856393 w 1648344"/>
                  <a:gd name="connsiteY38" fmla="*/ 71344 h 1084437"/>
                  <a:gd name="connsiteX39" fmla="*/ 877797 w 1648344"/>
                  <a:gd name="connsiteY39" fmla="*/ 64210 h 1084437"/>
                  <a:gd name="connsiteX40" fmla="*/ 927740 w 1648344"/>
                  <a:gd name="connsiteY40" fmla="*/ 35672 h 1084437"/>
                  <a:gd name="connsiteX41" fmla="*/ 1013356 w 1648344"/>
                  <a:gd name="connsiteY41" fmla="*/ 21403 h 1084437"/>
                  <a:gd name="connsiteX42" fmla="*/ 1120377 w 1648344"/>
                  <a:gd name="connsiteY42" fmla="*/ 0 h 1084437"/>
                  <a:gd name="connsiteX43" fmla="*/ 1327283 w 1648344"/>
                  <a:gd name="connsiteY43" fmla="*/ 14268 h 1084437"/>
                  <a:gd name="connsiteX44" fmla="*/ 1362956 w 1648344"/>
                  <a:gd name="connsiteY44" fmla="*/ 21403 h 1084437"/>
                  <a:gd name="connsiteX45" fmla="*/ 1412899 w 1648344"/>
                  <a:gd name="connsiteY45" fmla="*/ 28537 h 1084437"/>
                  <a:gd name="connsiteX46" fmla="*/ 1518249 w 1648344"/>
                  <a:gd name="connsiteY46" fmla="*/ 23176 h 1084437"/>
                  <a:gd name="connsiteX47" fmla="*/ 1527054 w 1648344"/>
                  <a:gd name="connsiteY47" fmla="*/ 64210 h 1084437"/>
                  <a:gd name="connsiteX48" fmla="*/ 1548458 w 1648344"/>
                  <a:gd name="connsiteY48" fmla="*/ 78479 h 1084437"/>
                  <a:gd name="connsiteX49" fmla="*/ 1569862 w 1648344"/>
                  <a:gd name="connsiteY49" fmla="*/ 85613 h 1084437"/>
                  <a:gd name="connsiteX50" fmla="*/ 1584132 w 1648344"/>
                  <a:gd name="connsiteY50" fmla="*/ 99882 h 1084437"/>
                  <a:gd name="connsiteX51" fmla="*/ 1605536 w 1648344"/>
                  <a:gd name="connsiteY51" fmla="*/ 107016 h 1084437"/>
                  <a:gd name="connsiteX52" fmla="*/ 1626940 w 1648344"/>
                  <a:gd name="connsiteY52" fmla="*/ 121285 h 1084437"/>
                  <a:gd name="connsiteX53" fmla="*/ 1648344 w 1648344"/>
                  <a:gd name="connsiteY53" fmla="*/ 199764 h 1084437"/>
                  <a:gd name="connsiteX54" fmla="*/ 1641209 w 1648344"/>
                  <a:gd name="connsiteY54" fmla="*/ 321050 h 1084437"/>
                  <a:gd name="connsiteX55" fmla="*/ 1612670 w 1648344"/>
                  <a:gd name="connsiteY55" fmla="*/ 363857 h 1084437"/>
                  <a:gd name="connsiteX56" fmla="*/ 1598401 w 1648344"/>
                  <a:gd name="connsiteY56" fmla="*/ 385260 h 1084437"/>
                  <a:gd name="connsiteX57" fmla="*/ 1584132 w 1648344"/>
                  <a:gd name="connsiteY57" fmla="*/ 406664 h 1084437"/>
                  <a:gd name="connsiteX58" fmla="*/ 1569862 w 1648344"/>
                  <a:gd name="connsiteY58" fmla="*/ 420933 h 1084437"/>
                  <a:gd name="connsiteX59" fmla="*/ 1555593 w 1648344"/>
                  <a:gd name="connsiteY59" fmla="*/ 442336 h 1084437"/>
                  <a:gd name="connsiteX60" fmla="*/ 1519919 w 1648344"/>
                  <a:gd name="connsiteY60" fmla="*/ 478008 h 1084437"/>
                  <a:gd name="connsiteX61" fmla="*/ 1477111 w 1648344"/>
                  <a:gd name="connsiteY61" fmla="*/ 527950 h 1084437"/>
                  <a:gd name="connsiteX62" fmla="*/ 1455707 w 1648344"/>
                  <a:gd name="connsiteY62" fmla="*/ 556487 h 1084437"/>
                  <a:gd name="connsiteX63" fmla="*/ 1427168 w 1648344"/>
                  <a:gd name="connsiteY63" fmla="*/ 577891 h 1084437"/>
                  <a:gd name="connsiteX64" fmla="*/ 1362956 w 1648344"/>
                  <a:gd name="connsiteY64" fmla="*/ 627832 h 1084437"/>
                  <a:gd name="connsiteX65" fmla="*/ 1341552 w 1648344"/>
                  <a:gd name="connsiteY65" fmla="*/ 642101 h 1084437"/>
                  <a:gd name="connsiteX66" fmla="*/ 1313013 w 1648344"/>
                  <a:gd name="connsiteY66" fmla="*/ 663504 h 1084437"/>
                  <a:gd name="connsiteX67" fmla="*/ 1284475 w 1648344"/>
                  <a:gd name="connsiteY67" fmla="*/ 670639 h 1084437"/>
                  <a:gd name="connsiteX68" fmla="*/ 1241666 w 1648344"/>
                  <a:gd name="connsiteY68" fmla="*/ 699177 h 1084437"/>
                  <a:gd name="connsiteX69" fmla="*/ 1198858 w 1648344"/>
                  <a:gd name="connsiteY69" fmla="*/ 727714 h 1084437"/>
                  <a:gd name="connsiteX70" fmla="*/ 1141781 w 1648344"/>
                  <a:gd name="connsiteY70" fmla="*/ 749118 h 1084437"/>
                  <a:gd name="connsiteX71" fmla="*/ 1120377 w 1648344"/>
                  <a:gd name="connsiteY71" fmla="*/ 756252 h 1084437"/>
                  <a:gd name="connsiteX72" fmla="*/ 1063299 w 1648344"/>
                  <a:gd name="connsiteY72" fmla="*/ 784790 h 1084437"/>
                  <a:gd name="connsiteX73" fmla="*/ 1034760 w 1648344"/>
                  <a:gd name="connsiteY73" fmla="*/ 806194 h 1084437"/>
                  <a:gd name="connsiteX74" fmla="*/ 999087 w 1648344"/>
                  <a:gd name="connsiteY74" fmla="*/ 813328 h 1084437"/>
                  <a:gd name="connsiteX75" fmla="*/ 934875 w 1648344"/>
                  <a:gd name="connsiteY75" fmla="*/ 849000 h 1084437"/>
                  <a:gd name="connsiteX76" fmla="*/ 913471 w 1648344"/>
                  <a:gd name="connsiteY76" fmla="*/ 863269 h 1084437"/>
                  <a:gd name="connsiteX77" fmla="*/ 870662 w 1648344"/>
                  <a:gd name="connsiteY77" fmla="*/ 877538 h 1084437"/>
                  <a:gd name="connsiteX78" fmla="*/ 827854 w 1648344"/>
                  <a:gd name="connsiteY78" fmla="*/ 891807 h 1084437"/>
                  <a:gd name="connsiteX79" fmla="*/ 792181 w 1648344"/>
                  <a:gd name="connsiteY79" fmla="*/ 906076 h 1084437"/>
                  <a:gd name="connsiteX80" fmla="*/ 770777 w 1648344"/>
                  <a:gd name="connsiteY80" fmla="*/ 913210 h 1084437"/>
                  <a:gd name="connsiteX81" fmla="*/ 713699 w 1648344"/>
                  <a:gd name="connsiteY81" fmla="*/ 934614 h 1084437"/>
                  <a:gd name="connsiteX82" fmla="*/ 649487 w 1648344"/>
                  <a:gd name="connsiteY82" fmla="*/ 956017 h 1084437"/>
                  <a:gd name="connsiteX83" fmla="*/ 620948 w 1648344"/>
                  <a:gd name="connsiteY83" fmla="*/ 970286 h 1084437"/>
                  <a:gd name="connsiteX84" fmla="*/ 556736 w 1648344"/>
                  <a:gd name="connsiteY84" fmla="*/ 991690 h 1084437"/>
                  <a:gd name="connsiteX85" fmla="*/ 521062 w 1648344"/>
                  <a:gd name="connsiteY85" fmla="*/ 1005958 h 1084437"/>
                  <a:gd name="connsiteX86" fmla="*/ 449716 w 1648344"/>
                  <a:gd name="connsiteY86" fmla="*/ 1020227 h 1084437"/>
                  <a:gd name="connsiteX87" fmla="*/ 371234 w 1648344"/>
                  <a:gd name="connsiteY87" fmla="*/ 1041631 h 1084437"/>
                  <a:gd name="connsiteX88" fmla="*/ 342695 w 1648344"/>
                  <a:gd name="connsiteY88" fmla="*/ 1048765 h 1084437"/>
                  <a:gd name="connsiteX89" fmla="*/ 314156 w 1648344"/>
                  <a:gd name="connsiteY89" fmla="*/ 1055900 h 1084437"/>
                  <a:gd name="connsiteX90" fmla="*/ 278483 w 1648344"/>
                  <a:gd name="connsiteY90" fmla="*/ 1063034 h 1084437"/>
                  <a:gd name="connsiteX91" fmla="*/ 235675 w 1648344"/>
                  <a:gd name="connsiteY91" fmla="*/ 1077303 h 1084437"/>
                  <a:gd name="connsiteX92" fmla="*/ 214271 w 1648344"/>
                  <a:gd name="connsiteY92" fmla="*/ 1084437 h 1084437"/>
                  <a:gd name="connsiteX93" fmla="*/ 107250 w 1648344"/>
                  <a:gd name="connsiteY93" fmla="*/ 1084437 h 1084437"/>
                  <a:gd name="connsiteX0" fmla="*/ 7365 w 1648344"/>
                  <a:gd name="connsiteY0" fmla="*/ 1048765 h 1084437"/>
                  <a:gd name="connsiteX1" fmla="*/ 230 w 1648344"/>
                  <a:gd name="connsiteY1" fmla="*/ 1013093 h 1084437"/>
                  <a:gd name="connsiteX2" fmla="*/ 14499 w 1648344"/>
                  <a:gd name="connsiteY2" fmla="*/ 991690 h 1084437"/>
                  <a:gd name="connsiteX3" fmla="*/ 28769 w 1648344"/>
                  <a:gd name="connsiteY3" fmla="*/ 948883 h 1084437"/>
                  <a:gd name="connsiteX4" fmla="*/ 43038 w 1648344"/>
                  <a:gd name="connsiteY4" fmla="*/ 927479 h 1084437"/>
                  <a:gd name="connsiteX5" fmla="*/ 57307 w 1648344"/>
                  <a:gd name="connsiteY5" fmla="*/ 884673 h 1084437"/>
                  <a:gd name="connsiteX6" fmla="*/ 71577 w 1648344"/>
                  <a:gd name="connsiteY6" fmla="*/ 870404 h 1084437"/>
                  <a:gd name="connsiteX7" fmla="*/ 100116 w 1648344"/>
                  <a:gd name="connsiteY7" fmla="*/ 834731 h 1084437"/>
                  <a:gd name="connsiteX8" fmla="*/ 107250 w 1648344"/>
                  <a:gd name="connsiteY8" fmla="*/ 813328 h 1084437"/>
                  <a:gd name="connsiteX9" fmla="*/ 114385 w 1648344"/>
                  <a:gd name="connsiteY9" fmla="*/ 784790 h 1084437"/>
                  <a:gd name="connsiteX10" fmla="*/ 135789 w 1648344"/>
                  <a:gd name="connsiteY10" fmla="*/ 763387 h 1084437"/>
                  <a:gd name="connsiteX11" fmla="*/ 164328 w 1648344"/>
                  <a:gd name="connsiteY11" fmla="*/ 713446 h 1084437"/>
                  <a:gd name="connsiteX12" fmla="*/ 171463 w 1648344"/>
                  <a:gd name="connsiteY12" fmla="*/ 692042 h 1084437"/>
                  <a:gd name="connsiteX13" fmla="*/ 192867 w 1648344"/>
                  <a:gd name="connsiteY13" fmla="*/ 670639 h 1084437"/>
                  <a:gd name="connsiteX14" fmla="*/ 221405 w 1648344"/>
                  <a:gd name="connsiteY14" fmla="*/ 627832 h 1084437"/>
                  <a:gd name="connsiteX15" fmla="*/ 235675 w 1648344"/>
                  <a:gd name="connsiteY15" fmla="*/ 606429 h 1084437"/>
                  <a:gd name="connsiteX16" fmla="*/ 257079 w 1648344"/>
                  <a:gd name="connsiteY16" fmla="*/ 585025 h 1084437"/>
                  <a:gd name="connsiteX17" fmla="*/ 278483 w 1648344"/>
                  <a:gd name="connsiteY17" fmla="*/ 570756 h 1084437"/>
                  <a:gd name="connsiteX18" fmla="*/ 321291 w 1648344"/>
                  <a:gd name="connsiteY18" fmla="*/ 513681 h 1084437"/>
                  <a:gd name="connsiteX19" fmla="*/ 342695 w 1648344"/>
                  <a:gd name="connsiteY19" fmla="*/ 499412 h 1084437"/>
                  <a:gd name="connsiteX20" fmla="*/ 356965 w 1648344"/>
                  <a:gd name="connsiteY20" fmla="*/ 485143 h 1084437"/>
                  <a:gd name="connsiteX21" fmla="*/ 385503 w 1648344"/>
                  <a:gd name="connsiteY21" fmla="*/ 470874 h 1084437"/>
                  <a:gd name="connsiteX22" fmla="*/ 406907 w 1648344"/>
                  <a:gd name="connsiteY22" fmla="*/ 449471 h 1084437"/>
                  <a:gd name="connsiteX23" fmla="*/ 435446 w 1648344"/>
                  <a:gd name="connsiteY23" fmla="*/ 435202 h 1084437"/>
                  <a:gd name="connsiteX24" fmla="*/ 449716 w 1648344"/>
                  <a:gd name="connsiteY24" fmla="*/ 420933 h 1084437"/>
                  <a:gd name="connsiteX25" fmla="*/ 478254 w 1648344"/>
                  <a:gd name="connsiteY25" fmla="*/ 406664 h 1084437"/>
                  <a:gd name="connsiteX26" fmla="*/ 499658 w 1648344"/>
                  <a:gd name="connsiteY26" fmla="*/ 392395 h 1084437"/>
                  <a:gd name="connsiteX27" fmla="*/ 513928 w 1648344"/>
                  <a:gd name="connsiteY27" fmla="*/ 378126 h 1084437"/>
                  <a:gd name="connsiteX28" fmla="*/ 535332 w 1648344"/>
                  <a:gd name="connsiteY28" fmla="*/ 370991 h 1084437"/>
                  <a:gd name="connsiteX29" fmla="*/ 556736 w 1648344"/>
                  <a:gd name="connsiteY29" fmla="*/ 356723 h 1084437"/>
                  <a:gd name="connsiteX30" fmla="*/ 599544 w 1648344"/>
                  <a:gd name="connsiteY30" fmla="*/ 306781 h 1084437"/>
                  <a:gd name="connsiteX31" fmla="*/ 649487 w 1648344"/>
                  <a:gd name="connsiteY31" fmla="*/ 263974 h 1084437"/>
                  <a:gd name="connsiteX32" fmla="*/ 663756 w 1648344"/>
                  <a:gd name="connsiteY32" fmla="*/ 242571 h 1084437"/>
                  <a:gd name="connsiteX33" fmla="*/ 692296 w 1648344"/>
                  <a:gd name="connsiteY33" fmla="*/ 206899 h 1084437"/>
                  <a:gd name="connsiteX34" fmla="*/ 713699 w 1648344"/>
                  <a:gd name="connsiteY34" fmla="*/ 206899 h 1084437"/>
                  <a:gd name="connsiteX35" fmla="*/ 727969 w 1648344"/>
                  <a:gd name="connsiteY35" fmla="*/ 192630 h 1084437"/>
                  <a:gd name="connsiteX36" fmla="*/ 792181 w 1648344"/>
                  <a:gd name="connsiteY36" fmla="*/ 114151 h 1084437"/>
                  <a:gd name="connsiteX37" fmla="*/ 813585 w 1648344"/>
                  <a:gd name="connsiteY37" fmla="*/ 92748 h 1084437"/>
                  <a:gd name="connsiteX38" fmla="*/ 856393 w 1648344"/>
                  <a:gd name="connsiteY38" fmla="*/ 71344 h 1084437"/>
                  <a:gd name="connsiteX39" fmla="*/ 877797 w 1648344"/>
                  <a:gd name="connsiteY39" fmla="*/ 64210 h 1084437"/>
                  <a:gd name="connsiteX40" fmla="*/ 927740 w 1648344"/>
                  <a:gd name="connsiteY40" fmla="*/ 35672 h 1084437"/>
                  <a:gd name="connsiteX41" fmla="*/ 1013356 w 1648344"/>
                  <a:gd name="connsiteY41" fmla="*/ 21403 h 1084437"/>
                  <a:gd name="connsiteX42" fmla="*/ 1120377 w 1648344"/>
                  <a:gd name="connsiteY42" fmla="*/ 0 h 1084437"/>
                  <a:gd name="connsiteX43" fmla="*/ 1327283 w 1648344"/>
                  <a:gd name="connsiteY43" fmla="*/ 14268 h 1084437"/>
                  <a:gd name="connsiteX44" fmla="*/ 1362956 w 1648344"/>
                  <a:gd name="connsiteY44" fmla="*/ 21403 h 1084437"/>
                  <a:gd name="connsiteX45" fmla="*/ 1412899 w 1648344"/>
                  <a:gd name="connsiteY45" fmla="*/ 28537 h 1084437"/>
                  <a:gd name="connsiteX46" fmla="*/ 1518249 w 1648344"/>
                  <a:gd name="connsiteY46" fmla="*/ 23176 h 1084437"/>
                  <a:gd name="connsiteX47" fmla="*/ 1527054 w 1648344"/>
                  <a:gd name="connsiteY47" fmla="*/ 64210 h 1084437"/>
                  <a:gd name="connsiteX48" fmla="*/ 1548458 w 1648344"/>
                  <a:gd name="connsiteY48" fmla="*/ 78479 h 1084437"/>
                  <a:gd name="connsiteX49" fmla="*/ 1611237 w 1648344"/>
                  <a:gd name="connsiteY49" fmla="*/ 65983 h 1084437"/>
                  <a:gd name="connsiteX50" fmla="*/ 1584132 w 1648344"/>
                  <a:gd name="connsiteY50" fmla="*/ 99882 h 1084437"/>
                  <a:gd name="connsiteX51" fmla="*/ 1605536 w 1648344"/>
                  <a:gd name="connsiteY51" fmla="*/ 107016 h 1084437"/>
                  <a:gd name="connsiteX52" fmla="*/ 1626940 w 1648344"/>
                  <a:gd name="connsiteY52" fmla="*/ 121285 h 1084437"/>
                  <a:gd name="connsiteX53" fmla="*/ 1648344 w 1648344"/>
                  <a:gd name="connsiteY53" fmla="*/ 199764 h 1084437"/>
                  <a:gd name="connsiteX54" fmla="*/ 1641209 w 1648344"/>
                  <a:gd name="connsiteY54" fmla="*/ 321050 h 1084437"/>
                  <a:gd name="connsiteX55" fmla="*/ 1612670 w 1648344"/>
                  <a:gd name="connsiteY55" fmla="*/ 363857 h 1084437"/>
                  <a:gd name="connsiteX56" fmla="*/ 1598401 w 1648344"/>
                  <a:gd name="connsiteY56" fmla="*/ 385260 h 1084437"/>
                  <a:gd name="connsiteX57" fmla="*/ 1584132 w 1648344"/>
                  <a:gd name="connsiteY57" fmla="*/ 406664 h 1084437"/>
                  <a:gd name="connsiteX58" fmla="*/ 1569862 w 1648344"/>
                  <a:gd name="connsiteY58" fmla="*/ 420933 h 1084437"/>
                  <a:gd name="connsiteX59" fmla="*/ 1555593 w 1648344"/>
                  <a:gd name="connsiteY59" fmla="*/ 442336 h 1084437"/>
                  <a:gd name="connsiteX60" fmla="*/ 1519919 w 1648344"/>
                  <a:gd name="connsiteY60" fmla="*/ 478008 h 1084437"/>
                  <a:gd name="connsiteX61" fmla="*/ 1477111 w 1648344"/>
                  <a:gd name="connsiteY61" fmla="*/ 527950 h 1084437"/>
                  <a:gd name="connsiteX62" fmla="*/ 1455707 w 1648344"/>
                  <a:gd name="connsiteY62" fmla="*/ 556487 h 1084437"/>
                  <a:gd name="connsiteX63" fmla="*/ 1427168 w 1648344"/>
                  <a:gd name="connsiteY63" fmla="*/ 577891 h 1084437"/>
                  <a:gd name="connsiteX64" fmla="*/ 1362956 w 1648344"/>
                  <a:gd name="connsiteY64" fmla="*/ 627832 h 1084437"/>
                  <a:gd name="connsiteX65" fmla="*/ 1341552 w 1648344"/>
                  <a:gd name="connsiteY65" fmla="*/ 642101 h 1084437"/>
                  <a:gd name="connsiteX66" fmla="*/ 1313013 w 1648344"/>
                  <a:gd name="connsiteY66" fmla="*/ 663504 h 1084437"/>
                  <a:gd name="connsiteX67" fmla="*/ 1284475 w 1648344"/>
                  <a:gd name="connsiteY67" fmla="*/ 670639 h 1084437"/>
                  <a:gd name="connsiteX68" fmla="*/ 1241666 w 1648344"/>
                  <a:gd name="connsiteY68" fmla="*/ 699177 h 1084437"/>
                  <a:gd name="connsiteX69" fmla="*/ 1198858 w 1648344"/>
                  <a:gd name="connsiteY69" fmla="*/ 727714 h 1084437"/>
                  <a:gd name="connsiteX70" fmla="*/ 1141781 w 1648344"/>
                  <a:gd name="connsiteY70" fmla="*/ 749118 h 1084437"/>
                  <a:gd name="connsiteX71" fmla="*/ 1120377 w 1648344"/>
                  <a:gd name="connsiteY71" fmla="*/ 756252 h 1084437"/>
                  <a:gd name="connsiteX72" fmla="*/ 1063299 w 1648344"/>
                  <a:gd name="connsiteY72" fmla="*/ 784790 h 1084437"/>
                  <a:gd name="connsiteX73" fmla="*/ 1034760 w 1648344"/>
                  <a:gd name="connsiteY73" fmla="*/ 806194 h 1084437"/>
                  <a:gd name="connsiteX74" fmla="*/ 999087 w 1648344"/>
                  <a:gd name="connsiteY74" fmla="*/ 813328 h 1084437"/>
                  <a:gd name="connsiteX75" fmla="*/ 934875 w 1648344"/>
                  <a:gd name="connsiteY75" fmla="*/ 849000 h 1084437"/>
                  <a:gd name="connsiteX76" fmla="*/ 913471 w 1648344"/>
                  <a:gd name="connsiteY76" fmla="*/ 863269 h 1084437"/>
                  <a:gd name="connsiteX77" fmla="*/ 870662 w 1648344"/>
                  <a:gd name="connsiteY77" fmla="*/ 877538 h 1084437"/>
                  <a:gd name="connsiteX78" fmla="*/ 827854 w 1648344"/>
                  <a:gd name="connsiteY78" fmla="*/ 891807 h 1084437"/>
                  <a:gd name="connsiteX79" fmla="*/ 792181 w 1648344"/>
                  <a:gd name="connsiteY79" fmla="*/ 906076 h 1084437"/>
                  <a:gd name="connsiteX80" fmla="*/ 770777 w 1648344"/>
                  <a:gd name="connsiteY80" fmla="*/ 913210 h 1084437"/>
                  <a:gd name="connsiteX81" fmla="*/ 713699 w 1648344"/>
                  <a:gd name="connsiteY81" fmla="*/ 934614 h 1084437"/>
                  <a:gd name="connsiteX82" fmla="*/ 649487 w 1648344"/>
                  <a:gd name="connsiteY82" fmla="*/ 956017 h 1084437"/>
                  <a:gd name="connsiteX83" fmla="*/ 620948 w 1648344"/>
                  <a:gd name="connsiteY83" fmla="*/ 970286 h 1084437"/>
                  <a:gd name="connsiteX84" fmla="*/ 556736 w 1648344"/>
                  <a:gd name="connsiteY84" fmla="*/ 991690 h 1084437"/>
                  <a:gd name="connsiteX85" fmla="*/ 521062 w 1648344"/>
                  <a:gd name="connsiteY85" fmla="*/ 1005958 h 1084437"/>
                  <a:gd name="connsiteX86" fmla="*/ 449716 w 1648344"/>
                  <a:gd name="connsiteY86" fmla="*/ 1020227 h 1084437"/>
                  <a:gd name="connsiteX87" fmla="*/ 371234 w 1648344"/>
                  <a:gd name="connsiteY87" fmla="*/ 1041631 h 1084437"/>
                  <a:gd name="connsiteX88" fmla="*/ 342695 w 1648344"/>
                  <a:gd name="connsiteY88" fmla="*/ 1048765 h 1084437"/>
                  <a:gd name="connsiteX89" fmla="*/ 314156 w 1648344"/>
                  <a:gd name="connsiteY89" fmla="*/ 1055900 h 1084437"/>
                  <a:gd name="connsiteX90" fmla="*/ 278483 w 1648344"/>
                  <a:gd name="connsiteY90" fmla="*/ 1063034 h 1084437"/>
                  <a:gd name="connsiteX91" fmla="*/ 235675 w 1648344"/>
                  <a:gd name="connsiteY91" fmla="*/ 1077303 h 1084437"/>
                  <a:gd name="connsiteX92" fmla="*/ 214271 w 1648344"/>
                  <a:gd name="connsiteY92" fmla="*/ 1084437 h 1084437"/>
                  <a:gd name="connsiteX93" fmla="*/ 107250 w 1648344"/>
                  <a:gd name="connsiteY93" fmla="*/ 1084437 h 1084437"/>
                  <a:gd name="connsiteX0" fmla="*/ 7365 w 1648344"/>
                  <a:gd name="connsiteY0" fmla="*/ 1048765 h 1084437"/>
                  <a:gd name="connsiteX1" fmla="*/ 230 w 1648344"/>
                  <a:gd name="connsiteY1" fmla="*/ 1013093 h 1084437"/>
                  <a:gd name="connsiteX2" fmla="*/ 14499 w 1648344"/>
                  <a:gd name="connsiteY2" fmla="*/ 991690 h 1084437"/>
                  <a:gd name="connsiteX3" fmla="*/ 28769 w 1648344"/>
                  <a:gd name="connsiteY3" fmla="*/ 948883 h 1084437"/>
                  <a:gd name="connsiteX4" fmla="*/ 43038 w 1648344"/>
                  <a:gd name="connsiteY4" fmla="*/ 927479 h 1084437"/>
                  <a:gd name="connsiteX5" fmla="*/ 57307 w 1648344"/>
                  <a:gd name="connsiteY5" fmla="*/ 884673 h 1084437"/>
                  <a:gd name="connsiteX6" fmla="*/ 71577 w 1648344"/>
                  <a:gd name="connsiteY6" fmla="*/ 870404 h 1084437"/>
                  <a:gd name="connsiteX7" fmla="*/ 100116 w 1648344"/>
                  <a:gd name="connsiteY7" fmla="*/ 834731 h 1084437"/>
                  <a:gd name="connsiteX8" fmla="*/ 107250 w 1648344"/>
                  <a:gd name="connsiteY8" fmla="*/ 813328 h 1084437"/>
                  <a:gd name="connsiteX9" fmla="*/ 114385 w 1648344"/>
                  <a:gd name="connsiteY9" fmla="*/ 784790 h 1084437"/>
                  <a:gd name="connsiteX10" fmla="*/ 135789 w 1648344"/>
                  <a:gd name="connsiteY10" fmla="*/ 763387 h 1084437"/>
                  <a:gd name="connsiteX11" fmla="*/ 164328 w 1648344"/>
                  <a:gd name="connsiteY11" fmla="*/ 713446 h 1084437"/>
                  <a:gd name="connsiteX12" fmla="*/ 171463 w 1648344"/>
                  <a:gd name="connsiteY12" fmla="*/ 692042 h 1084437"/>
                  <a:gd name="connsiteX13" fmla="*/ 192867 w 1648344"/>
                  <a:gd name="connsiteY13" fmla="*/ 670639 h 1084437"/>
                  <a:gd name="connsiteX14" fmla="*/ 221405 w 1648344"/>
                  <a:gd name="connsiteY14" fmla="*/ 627832 h 1084437"/>
                  <a:gd name="connsiteX15" fmla="*/ 235675 w 1648344"/>
                  <a:gd name="connsiteY15" fmla="*/ 606429 h 1084437"/>
                  <a:gd name="connsiteX16" fmla="*/ 257079 w 1648344"/>
                  <a:gd name="connsiteY16" fmla="*/ 585025 h 1084437"/>
                  <a:gd name="connsiteX17" fmla="*/ 278483 w 1648344"/>
                  <a:gd name="connsiteY17" fmla="*/ 570756 h 1084437"/>
                  <a:gd name="connsiteX18" fmla="*/ 321291 w 1648344"/>
                  <a:gd name="connsiteY18" fmla="*/ 513681 h 1084437"/>
                  <a:gd name="connsiteX19" fmla="*/ 342695 w 1648344"/>
                  <a:gd name="connsiteY19" fmla="*/ 499412 h 1084437"/>
                  <a:gd name="connsiteX20" fmla="*/ 356965 w 1648344"/>
                  <a:gd name="connsiteY20" fmla="*/ 485143 h 1084437"/>
                  <a:gd name="connsiteX21" fmla="*/ 385503 w 1648344"/>
                  <a:gd name="connsiteY21" fmla="*/ 470874 h 1084437"/>
                  <a:gd name="connsiteX22" fmla="*/ 406907 w 1648344"/>
                  <a:gd name="connsiteY22" fmla="*/ 449471 h 1084437"/>
                  <a:gd name="connsiteX23" fmla="*/ 435446 w 1648344"/>
                  <a:gd name="connsiteY23" fmla="*/ 435202 h 1084437"/>
                  <a:gd name="connsiteX24" fmla="*/ 449716 w 1648344"/>
                  <a:gd name="connsiteY24" fmla="*/ 420933 h 1084437"/>
                  <a:gd name="connsiteX25" fmla="*/ 478254 w 1648344"/>
                  <a:gd name="connsiteY25" fmla="*/ 406664 h 1084437"/>
                  <a:gd name="connsiteX26" fmla="*/ 499658 w 1648344"/>
                  <a:gd name="connsiteY26" fmla="*/ 392395 h 1084437"/>
                  <a:gd name="connsiteX27" fmla="*/ 513928 w 1648344"/>
                  <a:gd name="connsiteY27" fmla="*/ 378126 h 1084437"/>
                  <a:gd name="connsiteX28" fmla="*/ 535332 w 1648344"/>
                  <a:gd name="connsiteY28" fmla="*/ 370991 h 1084437"/>
                  <a:gd name="connsiteX29" fmla="*/ 556736 w 1648344"/>
                  <a:gd name="connsiteY29" fmla="*/ 356723 h 1084437"/>
                  <a:gd name="connsiteX30" fmla="*/ 599544 w 1648344"/>
                  <a:gd name="connsiteY30" fmla="*/ 306781 h 1084437"/>
                  <a:gd name="connsiteX31" fmla="*/ 649487 w 1648344"/>
                  <a:gd name="connsiteY31" fmla="*/ 263974 h 1084437"/>
                  <a:gd name="connsiteX32" fmla="*/ 663756 w 1648344"/>
                  <a:gd name="connsiteY32" fmla="*/ 242571 h 1084437"/>
                  <a:gd name="connsiteX33" fmla="*/ 692296 w 1648344"/>
                  <a:gd name="connsiteY33" fmla="*/ 206899 h 1084437"/>
                  <a:gd name="connsiteX34" fmla="*/ 713699 w 1648344"/>
                  <a:gd name="connsiteY34" fmla="*/ 206899 h 1084437"/>
                  <a:gd name="connsiteX35" fmla="*/ 727969 w 1648344"/>
                  <a:gd name="connsiteY35" fmla="*/ 192630 h 1084437"/>
                  <a:gd name="connsiteX36" fmla="*/ 792181 w 1648344"/>
                  <a:gd name="connsiteY36" fmla="*/ 114151 h 1084437"/>
                  <a:gd name="connsiteX37" fmla="*/ 813585 w 1648344"/>
                  <a:gd name="connsiteY37" fmla="*/ 92748 h 1084437"/>
                  <a:gd name="connsiteX38" fmla="*/ 856393 w 1648344"/>
                  <a:gd name="connsiteY38" fmla="*/ 71344 h 1084437"/>
                  <a:gd name="connsiteX39" fmla="*/ 877797 w 1648344"/>
                  <a:gd name="connsiteY39" fmla="*/ 64210 h 1084437"/>
                  <a:gd name="connsiteX40" fmla="*/ 927740 w 1648344"/>
                  <a:gd name="connsiteY40" fmla="*/ 35672 h 1084437"/>
                  <a:gd name="connsiteX41" fmla="*/ 1013356 w 1648344"/>
                  <a:gd name="connsiteY41" fmla="*/ 21403 h 1084437"/>
                  <a:gd name="connsiteX42" fmla="*/ 1120377 w 1648344"/>
                  <a:gd name="connsiteY42" fmla="*/ 0 h 1084437"/>
                  <a:gd name="connsiteX43" fmla="*/ 1327283 w 1648344"/>
                  <a:gd name="connsiteY43" fmla="*/ 14268 h 1084437"/>
                  <a:gd name="connsiteX44" fmla="*/ 1362956 w 1648344"/>
                  <a:gd name="connsiteY44" fmla="*/ 21403 h 1084437"/>
                  <a:gd name="connsiteX45" fmla="*/ 1412899 w 1648344"/>
                  <a:gd name="connsiteY45" fmla="*/ 28537 h 1084437"/>
                  <a:gd name="connsiteX46" fmla="*/ 1518249 w 1648344"/>
                  <a:gd name="connsiteY46" fmla="*/ 23176 h 1084437"/>
                  <a:gd name="connsiteX47" fmla="*/ 1527054 w 1648344"/>
                  <a:gd name="connsiteY47" fmla="*/ 64210 h 1084437"/>
                  <a:gd name="connsiteX48" fmla="*/ 1548458 w 1648344"/>
                  <a:gd name="connsiteY48" fmla="*/ 78479 h 1084437"/>
                  <a:gd name="connsiteX49" fmla="*/ 1611237 w 1648344"/>
                  <a:gd name="connsiteY49" fmla="*/ 65983 h 1084437"/>
                  <a:gd name="connsiteX50" fmla="*/ 1584132 w 1648344"/>
                  <a:gd name="connsiteY50" fmla="*/ 99882 h 1084437"/>
                  <a:gd name="connsiteX51" fmla="*/ 1646912 w 1648344"/>
                  <a:gd name="connsiteY51" fmla="*/ 100473 h 1084437"/>
                  <a:gd name="connsiteX52" fmla="*/ 1626940 w 1648344"/>
                  <a:gd name="connsiteY52" fmla="*/ 121285 h 1084437"/>
                  <a:gd name="connsiteX53" fmla="*/ 1648344 w 1648344"/>
                  <a:gd name="connsiteY53" fmla="*/ 199764 h 1084437"/>
                  <a:gd name="connsiteX54" fmla="*/ 1641209 w 1648344"/>
                  <a:gd name="connsiteY54" fmla="*/ 321050 h 1084437"/>
                  <a:gd name="connsiteX55" fmla="*/ 1612670 w 1648344"/>
                  <a:gd name="connsiteY55" fmla="*/ 363857 h 1084437"/>
                  <a:gd name="connsiteX56" fmla="*/ 1598401 w 1648344"/>
                  <a:gd name="connsiteY56" fmla="*/ 385260 h 1084437"/>
                  <a:gd name="connsiteX57" fmla="*/ 1584132 w 1648344"/>
                  <a:gd name="connsiteY57" fmla="*/ 406664 h 1084437"/>
                  <a:gd name="connsiteX58" fmla="*/ 1569862 w 1648344"/>
                  <a:gd name="connsiteY58" fmla="*/ 420933 h 1084437"/>
                  <a:gd name="connsiteX59" fmla="*/ 1555593 w 1648344"/>
                  <a:gd name="connsiteY59" fmla="*/ 442336 h 1084437"/>
                  <a:gd name="connsiteX60" fmla="*/ 1519919 w 1648344"/>
                  <a:gd name="connsiteY60" fmla="*/ 478008 h 1084437"/>
                  <a:gd name="connsiteX61" fmla="*/ 1477111 w 1648344"/>
                  <a:gd name="connsiteY61" fmla="*/ 527950 h 1084437"/>
                  <a:gd name="connsiteX62" fmla="*/ 1455707 w 1648344"/>
                  <a:gd name="connsiteY62" fmla="*/ 556487 h 1084437"/>
                  <a:gd name="connsiteX63" fmla="*/ 1427168 w 1648344"/>
                  <a:gd name="connsiteY63" fmla="*/ 577891 h 1084437"/>
                  <a:gd name="connsiteX64" fmla="*/ 1362956 w 1648344"/>
                  <a:gd name="connsiteY64" fmla="*/ 627832 h 1084437"/>
                  <a:gd name="connsiteX65" fmla="*/ 1341552 w 1648344"/>
                  <a:gd name="connsiteY65" fmla="*/ 642101 h 1084437"/>
                  <a:gd name="connsiteX66" fmla="*/ 1313013 w 1648344"/>
                  <a:gd name="connsiteY66" fmla="*/ 663504 h 1084437"/>
                  <a:gd name="connsiteX67" fmla="*/ 1284475 w 1648344"/>
                  <a:gd name="connsiteY67" fmla="*/ 670639 h 1084437"/>
                  <a:gd name="connsiteX68" fmla="*/ 1241666 w 1648344"/>
                  <a:gd name="connsiteY68" fmla="*/ 699177 h 1084437"/>
                  <a:gd name="connsiteX69" fmla="*/ 1198858 w 1648344"/>
                  <a:gd name="connsiteY69" fmla="*/ 727714 h 1084437"/>
                  <a:gd name="connsiteX70" fmla="*/ 1141781 w 1648344"/>
                  <a:gd name="connsiteY70" fmla="*/ 749118 h 1084437"/>
                  <a:gd name="connsiteX71" fmla="*/ 1120377 w 1648344"/>
                  <a:gd name="connsiteY71" fmla="*/ 756252 h 1084437"/>
                  <a:gd name="connsiteX72" fmla="*/ 1063299 w 1648344"/>
                  <a:gd name="connsiteY72" fmla="*/ 784790 h 1084437"/>
                  <a:gd name="connsiteX73" fmla="*/ 1034760 w 1648344"/>
                  <a:gd name="connsiteY73" fmla="*/ 806194 h 1084437"/>
                  <a:gd name="connsiteX74" fmla="*/ 999087 w 1648344"/>
                  <a:gd name="connsiteY74" fmla="*/ 813328 h 1084437"/>
                  <a:gd name="connsiteX75" fmla="*/ 934875 w 1648344"/>
                  <a:gd name="connsiteY75" fmla="*/ 849000 h 1084437"/>
                  <a:gd name="connsiteX76" fmla="*/ 913471 w 1648344"/>
                  <a:gd name="connsiteY76" fmla="*/ 863269 h 1084437"/>
                  <a:gd name="connsiteX77" fmla="*/ 870662 w 1648344"/>
                  <a:gd name="connsiteY77" fmla="*/ 877538 h 1084437"/>
                  <a:gd name="connsiteX78" fmla="*/ 827854 w 1648344"/>
                  <a:gd name="connsiteY78" fmla="*/ 891807 h 1084437"/>
                  <a:gd name="connsiteX79" fmla="*/ 792181 w 1648344"/>
                  <a:gd name="connsiteY79" fmla="*/ 906076 h 1084437"/>
                  <a:gd name="connsiteX80" fmla="*/ 770777 w 1648344"/>
                  <a:gd name="connsiteY80" fmla="*/ 913210 h 1084437"/>
                  <a:gd name="connsiteX81" fmla="*/ 713699 w 1648344"/>
                  <a:gd name="connsiteY81" fmla="*/ 934614 h 1084437"/>
                  <a:gd name="connsiteX82" fmla="*/ 649487 w 1648344"/>
                  <a:gd name="connsiteY82" fmla="*/ 956017 h 1084437"/>
                  <a:gd name="connsiteX83" fmla="*/ 620948 w 1648344"/>
                  <a:gd name="connsiteY83" fmla="*/ 970286 h 1084437"/>
                  <a:gd name="connsiteX84" fmla="*/ 556736 w 1648344"/>
                  <a:gd name="connsiteY84" fmla="*/ 991690 h 1084437"/>
                  <a:gd name="connsiteX85" fmla="*/ 521062 w 1648344"/>
                  <a:gd name="connsiteY85" fmla="*/ 1005958 h 1084437"/>
                  <a:gd name="connsiteX86" fmla="*/ 449716 w 1648344"/>
                  <a:gd name="connsiteY86" fmla="*/ 1020227 h 1084437"/>
                  <a:gd name="connsiteX87" fmla="*/ 371234 w 1648344"/>
                  <a:gd name="connsiteY87" fmla="*/ 1041631 h 1084437"/>
                  <a:gd name="connsiteX88" fmla="*/ 342695 w 1648344"/>
                  <a:gd name="connsiteY88" fmla="*/ 1048765 h 1084437"/>
                  <a:gd name="connsiteX89" fmla="*/ 314156 w 1648344"/>
                  <a:gd name="connsiteY89" fmla="*/ 1055900 h 1084437"/>
                  <a:gd name="connsiteX90" fmla="*/ 278483 w 1648344"/>
                  <a:gd name="connsiteY90" fmla="*/ 1063034 h 1084437"/>
                  <a:gd name="connsiteX91" fmla="*/ 235675 w 1648344"/>
                  <a:gd name="connsiteY91" fmla="*/ 1077303 h 1084437"/>
                  <a:gd name="connsiteX92" fmla="*/ 214271 w 1648344"/>
                  <a:gd name="connsiteY92" fmla="*/ 1084437 h 1084437"/>
                  <a:gd name="connsiteX93" fmla="*/ 107250 w 1648344"/>
                  <a:gd name="connsiteY93" fmla="*/ 1084437 h 1084437"/>
                  <a:gd name="connsiteX0" fmla="*/ 7365 w 1675928"/>
                  <a:gd name="connsiteY0" fmla="*/ 1048765 h 1084437"/>
                  <a:gd name="connsiteX1" fmla="*/ 230 w 1675928"/>
                  <a:gd name="connsiteY1" fmla="*/ 1013093 h 1084437"/>
                  <a:gd name="connsiteX2" fmla="*/ 14499 w 1675928"/>
                  <a:gd name="connsiteY2" fmla="*/ 991690 h 1084437"/>
                  <a:gd name="connsiteX3" fmla="*/ 28769 w 1675928"/>
                  <a:gd name="connsiteY3" fmla="*/ 948883 h 1084437"/>
                  <a:gd name="connsiteX4" fmla="*/ 43038 w 1675928"/>
                  <a:gd name="connsiteY4" fmla="*/ 927479 h 1084437"/>
                  <a:gd name="connsiteX5" fmla="*/ 57307 w 1675928"/>
                  <a:gd name="connsiteY5" fmla="*/ 884673 h 1084437"/>
                  <a:gd name="connsiteX6" fmla="*/ 71577 w 1675928"/>
                  <a:gd name="connsiteY6" fmla="*/ 870404 h 1084437"/>
                  <a:gd name="connsiteX7" fmla="*/ 100116 w 1675928"/>
                  <a:gd name="connsiteY7" fmla="*/ 834731 h 1084437"/>
                  <a:gd name="connsiteX8" fmla="*/ 107250 w 1675928"/>
                  <a:gd name="connsiteY8" fmla="*/ 813328 h 1084437"/>
                  <a:gd name="connsiteX9" fmla="*/ 114385 w 1675928"/>
                  <a:gd name="connsiteY9" fmla="*/ 784790 h 1084437"/>
                  <a:gd name="connsiteX10" fmla="*/ 135789 w 1675928"/>
                  <a:gd name="connsiteY10" fmla="*/ 763387 h 1084437"/>
                  <a:gd name="connsiteX11" fmla="*/ 164328 w 1675928"/>
                  <a:gd name="connsiteY11" fmla="*/ 713446 h 1084437"/>
                  <a:gd name="connsiteX12" fmla="*/ 171463 w 1675928"/>
                  <a:gd name="connsiteY12" fmla="*/ 692042 h 1084437"/>
                  <a:gd name="connsiteX13" fmla="*/ 192867 w 1675928"/>
                  <a:gd name="connsiteY13" fmla="*/ 670639 h 1084437"/>
                  <a:gd name="connsiteX14" fmla="*/ 221405 w 1675928"/>
                  <a:gd name="connsiteY14" fmla="*/ 627832 h 1084437"/>
                  <a:gd name="connsiteX15" fmla="*/ 235675 w 1675928"/>
                  <a:gd name="connsiteY15" fmla="*/ 606429 h 1084437"/>
                  <a:gd name="connsiteX16" fmla="*/ 257079 w 1675928"/>
                  <a:gd name="connsiteY16" fmla="*/ 585025 h 1084437"/>
                  <a:gd name="connsiteX17" fmla="*/ 278483 w 1675928"/>
                  <a:gd name="connsiteY17" fmla="*/ 570756 h 1084437"/>
                  <a:gd name="connsiteX18" fmla="*/ 321291 w 1675928"/>
                  <a:gd name="connsiteY18" fmla="*/ 513681 h 1084437"/>
                  <a:gd name="connsiteX19" fmla="*/ 342695 w 1675928"/>
                  <a:gd name="connsiteY19" fmla="*/ 499412 h 1084437"/>
                  <a:gd name="connsiteX20" fmla="*/ 356965 w 1675928"/>
                  <a:gd name="connsiteY20" fmla="*/ 485143 h 1084437"/>
                  <a:gd name="connsiteX21" fmla="*/ 385503 w 1675928"/>
                  <a:gd name="connsiteY21" fmla="*/ 470874 h 1084437"/>
                  <a:gd name="connsiteX22" fmla="*/ 406907 w 1675928"/>
                  <a:gd name="connsiteY22" fmla="*/ 449471 h 1084437"/>
                  <a:gd name="connsiteX23" fmla="*/ 435446 w 1675928"/>
                  <a:gd name="connsiteY23" fmla="*/ 435202 h 1084437"/>
                  <a:gd name="connsiteX24" fmla="*/ 449716 w 1675928"/>
                  <a:gd name="connsiteY24" fmla="*/ 420933 h 1084437"/>
                  <a:gd name="connsiteX25" fmla="*/ 478254 w 1675928"/>
                  <a:gd name="connsiteY25" fmla="*/ 406664 h 1084437"/>
                  <a:gd name="connsiteX26" fmla="*/ 499658 w 1675928"/>
                  <a:gd name="connsiteY26" fmla="*/ 392395 h 1084437"/>
                  <a:gd name="connsiteX27" fmla="*/ 513928 w 1675928"/>
                  <a:gd name="connsiteY27" fmla="*/ 378126 h 1084437"/>
                  <a:gd name="connsiteX28" fmla="*/ 535332 w 1675928"/>
                  <a:gd name="connsiteY28" fmla="*/ 370991 h 1084437"/>
                  <a:gd name="connsiteX29" fmla="*/ 556736 w 1675928"/>
                  <a:gd name="connsiteY29" fmla="*/ 356723 h 1084437"/>
                  <a:gd name="connsiteX30" fmla="*/ 599544 w 1675928"/>
                  <a:gd name="connsiteY30" fmla="*/ 306781 h 1084437"/>
                  <a:gd name="connsiteX31" fmla="*/ 649487 w 1675928"/>
                  <a:gd name="connsiteY31" fmla="*/ 263974 h 1084437"/>
                  <a:gd name="connsiteX32" fmla="*/ 663756 w 1675928"/>
                  <a:gd name="connsiteY32" fmla="*/ 242571 h 1084437"/>
                  <a:gd name="connsiteX33" fmla="*/ 692296 w 1675928"/>
                  <a:gd name="connsiteY33" fmla="*/ 206899 h 1084437"/>
                  <a:gd name="connsiteX34" fmla="*/ 713699 w 1675928"/>
                  <a:gd name="connsiteY34" fmla="*/ 206899 h 1084437"/>
                  <a:gd name="connsiteX35" fmla="*/ 727969 w 1675928"/>
                  <a:gd name="connsiteY35" fmla="*/ 192630 h 1084437"/>
                  <a:gd name="connsiteX36" fmla="*/ 792181 w 1675928"/>
                  <a:gd name="connsiteY36" fmla="*/ 114151 h 1084437"/>
                  <a:gd name="connsiteX37" fmla="*/ 813585 w 1675928"/>
                  <a:gd name="connsiteY37" fmla="*/ 92748 h 1084437"/>
                  <a:gd name="connsiteX38" fmla="*/ 856393 w 1675928"/>
                  <a:gd name="connsiteY38" fmla="*/ 71344 h 1084437"/>
                  <a:gd name="connsiteX39" fmla="*/ 877797 w 1675928"/>
                  <a:gd name="connsiteY39" fmla="*/ 64210 h 1084437"/>
                  <a:gd name="connsiteX40" fmla="*/ 927740 w 1675928"/>
                  <a:gd name="connsiteY40" fmla="*/ 35672 h 1084437"/>
                  <a:gd name="connsiteX41" fmla="*/ 1013356 w 1675928"/>
                  <a:gd name="connsiteY41" fmla="*/ 21403 h 1084437"/>
                  <a:gd name="connsiteX42" fmla="*/ 1120377 w 1675928"/>
                  <a:gd name="connsiteY42" fmla="*/ 0 h 1084437"/>
                  <a:gd name="connsiteX43" fmla="*/ 1327283 w 1675928"/>
                  <a:gd name="connsiteY43" fmla="*/ 14268 h 1084437"/>
                  <a:gd name="connsiteX44" fmla="*/ 1362956 w 1675928"/>
                  <a:gd name="connsiteY44" fmla="*/ 21403 h 1084437"/>
                  <a:gd name="connsiteX45" fmla="*/ 1412899 w 1675928"/>
                  <a:gd name="connsiteY45" fmla="*/ 28537 h 1084437"/>
                  <a:gd name="connsiteX46" fmla="*/ 1518249 w 1675928"/>
                  <a:gd name="connsiteY46" fmla="*/ 23176 h 1084437"/>
                  <a:gd name="connsiteX47" fmla="*/ 1527054 w 1675928"/>
                  <a:gd name="connsiteY47" fmla="*/ 64210 h 1084437"/>
                  <a:gd name="connsiteX48" fmla="*/ 1548458 w 1675928"/>
                  <a:gd name="connsiteY48" fmla="*/ 78479 h 1084437"/>
                  <a:gd name="connsiteX49" fmla="*/ 1611237 w 1675928"/>
                  <a:gd name="connsiteY49" fmla="*/ 65983 h 1084437"/>
                  <a:gd name="connsiteX50" fmla="*/ 1584132 w 1675928"/>
                  <a:gd name="connsiteY50" fmla="*/ 99882 h 1084437"/>
                  <a:gd name="connsiteX51" fmla="*/ 1646912 w 1675928"/>
                  <a:gd name="connsiteY51" fmla="*/ 100473 h 1084437"/>
                  <a:gd name="connsiteX52" fmla="*/ 1626940 w 1675928"/>
                  <a:gd name="connsiteY52" fmla="*/ 121285 h 1084437"/>
                  <a:gd name="connsiteX53" fmla="*/ 1675928 w 1675928"/>
                  <a:gd name="connsiteY53" fmla="*/ 186677 h 1084437"/>
                  <a:gd name="connsiteX54" fmla="*/ 1641209 w 1675928"/>
                  <a:gd name="connsiteY54" fmla="*/ 321050 h 1084437"/>
                  <a:gd name="connsiteX55" fmla="*/ 1612670 w 1675928"/>
                  <a:gd name="connsiteY55" fmla="*/ 363857 h 1084437"/>
                  <a:gd name="connsiteX56" fmla="*/ 1598401 w 1675928"/>
                  <a:gd name="connsiteY56" fmla="*/ 385260 h 1084437"/>
                  <a:gd name="connsiteX57" fmla="*/ 1584132 w 1675928"/>
                  <a:gd name="connsiteY57" fmla="*/ 406664 h 1084437"/>
                  <a:gd name="connsiteX58" fmla="*/ 1569862 w 1675928"/>
                  <a:gd name="connsiteY58" fmla="*/ 420933 h 1084437"/>
                  <a:gd name="connsiteX59" fmla="*/ 1555593 w 1675928"/>
                  <a:gd name="connsiteY59" fmla="*/ 442336 h 1084437"/>
                  <a:gd name="connsiteX60" fmla="*/ 1519919 w 1675928"/>
                  <a:gd name="connsiteY60" fmla="*/ 478008 h 1084437"/>
                  <a:gd name="connsiteX61" fmla="*/ 1477111 w 1675928"/>
                  <a:gd name="connsiteY61" fmla="*/ 527950 h 1084437"/>
                  <a:gd name="connsiteX62" fmla="*/ 1455707 w 1675928"/>
                  <a:gd name="connsiteY62" fmla="*/ 556487 h 1084437"/>
                  <a:gd name="connsiteX63" fmla="*/ 1427168 w 1675928"/>
                  <a:gd name="connsiteY63" fmla="*/ 577891 h 1084437"/>
                  <a:gd name="connsiteX64" fmla="*/ 1362956 w 1675928"/>
                  <a:gd name="connsiteY64" fmla="*/ 627832 h 1084437"/>
                  <a:gd name="connsiteX65" fmla="*/ 1341552 w 1675928"/>
                  <a:gd name="connsiteY65" fmla="*/ 642101 h 1084437"/>
                  <a:gd name="connsiteX66" fmla="*/ 1313013 w 1675928"/>
                  <a:gd name="connsiteY66" fmla="*/ 663504 h 1084437"/>
                  <a:gd name="connsiteX67" fmla="*/ 1284475 w 1675928"/>
                  <a:gd name="connsiteY67" fmla="*/ 670639 h 1084437"/>
                  <a:gd name="connsiteX68" fmla="*/ 1241666 w 1675928"/>
                  <a:gd name="connsiteY68" fmla="*/ 699177 h 1084437"/>
                  <a:gd name="connsiteX69" fmla="*/ 1198858 w 1675928"/>
                  <a:gd name="connsiteY69" fmla="*/ 727714 h 1084437"/>
                  <a:gd name="connsiteX70" fmla="*/ 1141781 w 1675928"/>
                  <a:gd name="connsiteY70" fmla="*/ 749118 h 1084437"/>
                  <a:gd name="connsiteX71" fmla="*/ 1120377 w 1675928"/>
                  <a:gd name="connsiteY71" fmla="*/ 756252 h 1084437"/>
                  <a:gd name="connsiteX72" fmla="*/ 1063299 w 1675928"/>
                  <a:gd name="connsiteY72" fmla="*/ 784790 h 1084437"/>
                  <a:gd name="connsiteX73" fmla="*/ 1034760 w 1675928"/>
                  <a:gd name="connsiteY73" fmla="*/ 806194 h 1084437"/>
                  <a:gd name="connsiteX74" fmla="*/ 999087 w 1675928"/>
                  <a:gd name="connsiteY74" fmla="*/ 813328 h 1084437"/>
                  <a:gd name="connsiteX75" fmla="*/ 934875 w 1675928"/>
                  <a:gd name="connsiteY75" fmla="*/ 849000 h 1084437"/>
                  <a:gd name="connsiteX76" fmla="*/ 913471 w 1675928"/>
                  <a:gd name="connsiteY76" fmla="*/ 863269 h 1084437"/>
                  <a:gd name="connsiteX77" fmla="*/ 870662 w 1675928"/>
                  <a:gd name="connsiteY77" fmla="*/ 877538 h 1084437"/>
                  <a:gd name="connsiteX78" fmla="*/ 827854 w 1675928"/>
                  <a:gd name="connsiteY78" fmla="*/ 891807 h 1084437"/>
                  <a:gd name="connsiteX79" fmla="*/ 792181 w 1675928"/>
                  <a:gd name="connsiteY79" fmla="*/ 906076 h 1084437"/>
                  <a:gd name="connsiteX80" fmla="*/ 770777 w 1675928"/>
                  <a:gd name="connsiteY80" fmla="*/ 913210 h 1084437"/>
                  <a:gd name="connsiteX81" fmla="*/ 713699 w 1675928"/>
                  <a:gd name="connsiteY81" fmla="*/ 934614 h 1084437"/>
                  <a:gd name="connsiteX82" fmla="*/ 649487 w 1675928"/>
                  <a:gd name="connsiteY82" fmla="*/ 956017 h 1084437"/>
                  <a:gd name="connsiteX83" fmla="*/ 620948 w 1675928"/>
                  <a:gd name="connsiteY83" fmla="*/ 970286 h 1084437"/>
                  <a:gd name="connsiteX84" fmla="*/ 556736 w 1675928"/>
                  <a:gd name="connsiteY84" fmla="*/ 991690 h 1084437"/>
                  <a:gd name="connsiteX85" fmla="*/ 521062 w 1675928"/>
                  <a:gd name="connsiteY85" fmla="*/ 1005958 h 1084437"/>
                  <a:gd name="connsiteX86" fmla="*/ 449716 w 1675928"/>
                  <a:gd name="connsiteY86" fmla="*/ 1020227 h 1084437"/>
                  <a:gd name="connsiteX87" fmla="*/ 371234 w 1675928"/>
                  <a:gd name="connsiteY87" fmla="*/ 1041631 h 1084437"/>
                  <a:gd name="connsiteX88" fmla="*/ 342695 w 1675928"/>
                  <a:gd name="connsiteY88" fmla="*/ 1048765 h 1084437"/>
                  <a:gd name="connsiteX89" fmla="*/ 314156 w 1675928"/>
                  <a:gd name="connsiteY89" fmla="*/ 1055900 h 1084437"/>
                  <a:gd name="connsiteX90" fmla="*/ 278483 w 1675928"/>
                  <a:gd name="connsiteY90" fmla="*/ 1063034 h 1084437"/>
                  <a:gd name="connsiteX91" fmla="*/ 235675 w 1675928"/>
                  <a:gd name="connsiteY91" fmla="*/ 1077303 h 1084437"/>
                  <a:gd name="connsiteX92" fmla="*/ 214271 w 1675928"/>
                  <a:gd name="connsiteY92" fmla="*/ 1084437 h 1084437"/>
                  <a:gd name="connsiteX93" fmla="*/ 107250 w 1675928"/>
                  <a:gd name="connsiteY93" fmla="*/ 1084437 h 1084437"/>
                  <a:gd name="connsiteX0" fmla="*/ 7365 w 1675928"/>
                  <a:gd name="connsiteY0" fmla="*/ 1048765 h 1084437"/>
                  <a:gd name="connsiteX1" fmla="*/ 230 w 1675928"/>
                  <a:gd name="connsiteY1" fmla="*/ 1013093 h 1084437"/>
                  <a:gd name="connsiteX2" fmla="*/ 14499 w 1675928"/>
                  <a:gd name="connsiteY2" fmla="*/ 991690 h 1084437"/>
                  <a:gd name="connsiteX3" fmla="*/ 28769 w 1675928"/>
                  <a:gd name="connsiteY3" fmla="*/ 948883 h 1084437"/>
                  <a:gd name="connsiteX4" fmla="*/ 43038 w 1675928"/>
                  <a:gd name="connsiteY4" fmla="*/ 927479 h 1084437"/>
                  <a:gd name="connsiteX5" fmla="*/ 57307 w 1675928"/>
                  <a:gd name="connsiteY5" fmla="*/ 884673 h 1084437"/>
                  <a:gd name="connsiteX6" fmla="*/ 71577 w 1675928"/>
                  <a:gd name="connsiteY6" fmla="*/ 870404 h 1084437"/>
                  <a:gd name="connsiteX7" fmla="*/ 100116 w 1675928"/>
                  <a:gd name="connsiteY7" fmla="*/ 834731 h 1084437"/>
                  <a:gd name="connsiteX8" fmla="*/ 107250 w 1675928"/>
                  <a:gd name="connsiteY8" fmla="*/ 813328 h 1084437"/>
                  <a:gd name="connsiteX9" fmla="*/ 114385 w 1675928"/>
                  <a:gd name="connsiteY9" fmla="*/ 784790 h 1084437"/>
                  <a:gd name="connsiteX10" fmla="*/ 135789 w 1675928"/>
                  <a:gd name="connsiteY10" fmla="*/ 763387 h 1084437"/>
                  <a:gd name="connsiteX11" fmla="*/ 164328 w 1675928"/>
                  <a:gd name="connsiteY11" fmla="*/ 713446 h 1084437"/>
                  <a:gd name="connsiteX12" fmla="*/ 171463 w 1675928"/>
                  <a:gd name="connsiteY12" fmla="*/ 692042 h 1084437"/>
                  <a:gd name="connsiteX13" fmla="*/ 192867 w 1675928"/>
                  <a:gd name="connsiteY13" fmla="*/ 670639 h 1084437"/>
                  <a:gd name="connsiteX14" fmla="*/ 221405 w 1675928"/>
                  <a:gd name="connsiteY14" fmla="*/ 627832 h 1084437"/>
                  <a:gd name="connsiteX15" fmla="*/ 235675 w 1675928"/>
                  <a:gd name="connsiteY15" fmla="*/ 606429 h 1084437"/>
                  <a:gd name="connsiteX16" fmla="*/ 257079 w 1675928"/>
                  <a:gd name="connsiteY16" fmla="*/ 585025 h 1084437"/>
                  <a:gd name="connsiteX17" fmla="*/ 278483 w 1675928"/>
                  <a:gd name="connsiteY17" fmla="*/ 570756 h 1084437"/>
                  <a:gd name="connsiteX18" fmla="*/ 321291 w 1675928"/>
                  <a:gd name="connsiteY18" fmla="*/ 513681 h 1084437"/>
                  <a:gd name="connsiteX19" fmla="*/ 342695 w 1675928"/>
                  <a:gd name="connsiteY19" fmla="*/ 499412 h 1084437"/>
                  <a:gd name="connsiteX20" fmla="*/ 356965 w 1675928"/>
                  <a:gd name="connsiteY20" fmla="*/ 485143 h 1084437"/>
                  <a:gd name="connsiteX21" fmla="*/ 385503 w 1675928"/>
                  <a:gd name="connsiteY21" fmla="*/ 470874 h 1084437"/>
                  <a:gd name="connsiteX22" fmla="*/ 406907 w 1675928"/>
                  <a:gd name="connsiteY22" fmla="*/ 449471 h 1084437"/>
                  <a:gd name="connsiteX23" fmla="*/ 435446 w 1675928"/>
                  <a:gd name="connsiteY23" fmla="*/ 435202 h 1084437"/>
                  <a:gd name="connsiteX24" fmla="*/ 449716 w 1675928"/>
                  <a:gd name="connsiteY24" fmla="*/ 420933 h 1084437"/>
                  <a:gd name="connsiteX25" fmla="*/ 478254 w 1675928"/>
                  <a:gd name="connsiteY25" fmla="*/ 406664 h 1084437"/>
                  <a:gd name="connsiteX26" fmla="*/ 499658 w 1675928"/>
                  <a:gd name="connsiteY26" fmla="*/ 392395 h 1084437"/>
                  <a:gd name="connsiteX27" fmla="*/ 513928 w 1675928"/>
                  <a:gd name="connsiteY27" fmla="*/ 378126 h 1084437"/>
                  <a:gd name="connsiteX28" fmla="*/ 535332 w 1675928"/>
                  <a:gd name="connsiteY28" fmla="*/ 370991 h 1084437"/>
                  <a:gd name="connsiteX29" fmla="*/ 556736 w 1675928"/>
                  <a:gd name="connsiteY29" fmla="*/ 356723 h 1084437"/>
                  <a:gd name="connsiteX30" fmla="*/ 599544 w 1675928"/>
                  <a:gd name="connsiteY30" fmla="*/ 306781 h 1084437"/>
                  <a:gd name="connsiteX31" fmla="*/ 649487 w 1675928"/>
                  <a:gd name="connsiteY31" fmla="*/ 263974 h 1084437"/>
                  <a:gd name="connsiteX32" fmla="*/ 663756 w 1675928"/>
                  <a:gd name="connsiteY32" fmla="*/ 242571 h 1084437"/>
                  <a:gd name="connsiteX33" fmla="*/ 692296 w 1675928"/>
                  <a:gd name="connsiteY33" fmla="*/ 206899 h 1084437"/>
                  <a:gd name="connsiteX34" fmla="*/ 713699 w 1675928"/>
                  <a:gd name="connsiteY34" fmla="*/ 206899 h 1084437"/>
                  <a:gd name="connsiteX35" fmla="*/ 727969 w 1675928"/>
                  <a:gd name="connsiteY35" fmla="*/ 192630 h 1084437"/>
                  <a:gd name="connsiteX36" fmla="*/ 792181 w 1675928"/>
                  <a:gd name="connsiteY36" fmla="*/ 114151 h 1084437"/>
                  <a:gd name="connsiteX37" fmla="*/ 813585 w 1675928"/>
                  <a:gd name="connsiteY37" fmla="*/ 92748 h 1084437"/>
                  <a:gd name="connsiteX38" fmla="*/ 856393 w 1675928"/>
                  <a:gd name="connsiteY38" fmla="*/ 71344 h 1084437"/>
                  <a:gd name="connsiteX39" fmla="*/ 877797 w 1675928"/>
                  <a:gd name="connsiteY39" fmla="*/ 64210 h 1084437"/>
                  <a:gd name="connsiteX40" fmla="*/ 927740 w 1675928"/>
                  <a:gd name="connsiteY40" fmla="*/ 35672 h 1084437"/>
                  <a:gd name="connsiteX41" fmla="*/ 1013356 w 1675928"/>
                  <a:gd name="connsiteY41" fmla="*/ 21403 h 1084437"/>
                  <a:gd name="connsiteX42" fmla="*/ 1120377 w 1675928"/>
                  <a:gd name="connsiteY42" fmla="*/ 0 h 1084437"/>
                  <a:gd name="connsiteX43" fmla="*/ 1327283 w 1675928"/>
                  <a:gd name="connsiteY43" fmla="*/ 14268 h 1084437"/>
                  <a:gd name="connsiteX44" fmla="*/ 1362956 w 1675928"/>
                  <a:gd name="connsiteY44" fmla="*/ 21403 h 1084437"/>
                  <a:gd name="connsiteX45" fmla="*/ 1412899 w 1675928"/>
                  <a:gd name="connsiteY45" fmla="*/ 28537 h 1084437"/>
                  <a:gd name="connsiteX46" fmla="*/ 1518249 w 1675928"/>
                  <a:gd name="connsiteY46" fmla="*/ 23176 h 1084437"/>
                  <a:gd name="connsiteX47" fmla="*/ 1527054 w 1675928"/>
                  <a:gd name="connsiteY47" fmla="*/ 64210 h 1084437"/>
                  <a:gd name="connsiteX48" fmla="*/ 1548458 w 1675928"/>
                  <a:gd name="connsiteY48" fmla="*/ 78479 h 1084437"/>
                  <a:gd name="connsiteX49" fmla="*/ 1611237 w 1675928"/>
                  <a:gd name="connsiteY49" fmla="*/ 65983 h 1084437"/>
                  <a:gd name="connsiteX50" fmla="*/ 1584132 w 1675928"/>
                  <a:gd name="connsiteY50" fmla="*/ 99882 h 1084437"/>
                  <a:gd name="connsiteX51" fmla="*/ 1646912 w 1675928"/>
                  <a:gd name="connsiteY51" fmla="*/ 100473 h 1084437"/>
                  <a:gd name="connsiteX52" fmla="*/ 1647628 w 1675928"/>
                  <a:gd name="connsiteY52" fmla="*/ 114742 h 1084437"/>
                  <a:gd name="connsiteX53" fmla="*/ 1675928 w 1675928"/>
                  <a:gd name="connsiteY53" fmla="*/ 186677 h 1084437"/>
                  <a:gd name="connsiteX54" fmla="*/ 1641209 w 1675928"/>
                  <a:gd name="connsiteY54" fmla="*/ 321050 h 1084437"/>
                  <a:gd name="connsiteX55" fmla="*/ 1612670 w 1675928"/>
                  <a:gd name="connsiteY55" fmla="*/ 363857 h 1084437"/>
                  <a:gd name="connsiteX56" fmla="*/ 1598401 w 1675928"/>
                  <a:gd name="connsiteY56" fmla="*/ 385260 h 1084437"/>
                  <a:gd name="connsiteX57" fmla="*/ 1584132 w 1675928"/>
                  <a:gd name="connsiteY57" fmla="*/ 406664 h 1084437"/>
                  <a:gd name="connsiteX58" fmla="*/ 1569862 w 1675928"/>
                  <a:gd name="connsiteY58" fmla="*/ 420933 h 1084437"/>
                  <a:gd name="connsiteX59" fmla="*/ 1555593 w 1675928"/>
                  <a:gd name="connsiteY59" fmla="*/ 442336 h 1084437"/>
                  <a:gd name="connsiteX60" fmla="*/ 1519919 w 1675928"/>
                  <a:gd name="connsiteY60" fmla="*/ 478008 h 1084437"/>
                  <a:gd name="connsiteX61" fmla="*/ 1477111 w 1675928"/>
                  <a:gd name="connsiteY61" fmla="*/ 527950 h 1084437"/>
                  <a:gd name="connsiteX62" fmla="*/ 1455707 w 1675928"/>
                  <a:gd name="connsiteY62" fmla="*/ 556487 h 1084437"/>
                  <a:gd name="connsiteX63" fmla="*/ 1427168 w 1675928"/>
                  <a:gd name="connsiteY63" fmla="*/ 577891 h 1084437"/>
                  <a:gd name="connsiteX64" fmla="*/ 1362956 w 1675928"/>
                  <a:gd name="connsiteY64" fmla="*/ 627832 h 1084437"/>
                  <a:gd name="connsiteX65" fmla="*/ 1341552 w 1675928"/>
                  <a:gd name="connsiteY65" fmla="*/ 642101 h 1084437"/>
                  <a:gd name="connsiteX66" fmla="*/ 1313013 w 1675928"/>
                  <a:gd name="connsiteY66" fmla="*/ 663504 h 1084437"/>
                  <a:gd name="connsiteX67" fmla="*/ 1284475 w 1675928"/>
                  <a:gd name="connsiteY67" fmla="*/ 670639 h 1084437"/>
                  <a:gd name="connsiteX68" fmla="*/ 1241666 w 1675928"/>
                  <a:gd name="connsiteY68" fmla="*/ 699177 h 1084437"/>
                  <a:gd name="connsiteX69" fmla="*/ 1198858 w 1675928"/>
                  <a:gd name="connsiteY69" fmla="*/ 727714 h 1084437"/>
                  <a:gd name="connsiteX70" fmla="*/ 1141781 w 1675928"/>
                  <a:gd name="connsiteY70" fmla="*/ 749118 h 1084437"/>
                  <a:gd name="connsiteX71" fmla="*/ 1120377 w 1675928"/>
                  <a:gd name="connsiteY71" fmla="*/ 756252 h 1084437"/>
                  <a:gd name="connsiteX72" fmla="*/ 1063299 w 1675928"/>
                  <a:gd name="connsiteY72" fmla="*/ 784790 h 1084437"/>
                  <a:gd name="connsiteX73" fmla="*/ 1034760 w 1675928"/>
                  <a:gd name="connsiteY73" fmla="*/ 806194 h 1084437"/>
                  <a:gd name="connsiteX74" fmla="*/ 999087 w 1675928"/>
                  <a:gd name="connsiteY74" fmla="*/ 813328 h 1084437"/>
                  <a:gd name="connsiteX75" fmla="*/ 934875 w 1675928"/>
                  <a:gd name="connsiteY75" fmla="*/ 849000 h 1084437"/>
                  <a:gd name="connsiteX76" fmla="*/ 913471 w 1675928"/>
                  <a:gd name="connsiteY76" fmla="*/ 863269 h 1084437"/>
                  <a:gd name="connsiteX77" fmla="*/ 870662 w 1675928"/>
                  <a:gd name="connsiteY77" fmla="*/ 877538 h 1084437"/>
                  <a:gd name="connsiteX78" fmla="*/ 827854 w 1675928"/>
                  <a:gd name="connsiteY78" fmla="*/ 891807 h 1084437"/>
                  <a:gd name="connsiteX79" fmla="*/ 792181 w 1675928"/>
                  <a:gd name="connsiteY79" fmla="*/ 906076 h 1084437"/>
                  <a:gd name="connsiteX80" fmla="*/ 770777 w 1675928"/>
                  <a:gd name="connsiteY80" fmla="*/ 913210 h 1084437"/>
                  <a:gd name="connsiteX81" fmla="*/ 713699 w 1675928"/>
                  <a:gd name="connsiteY81" fmla="*/ 934614 h 1084437"/>
                  <a:gd name="connsiteX82" fmla="*/ 649487 w 1675928"/>
                  <a:gd name="connsiteY82" fmla="*/ 956017 h 1084437"/>
                  <a:gd name="connsiteX83" fmla="*/ 620948 w 1675928"/>
                  <a:gd name="connsiteY83" fmla="*/ 970286 h 1084437"/>
                  <a:gd name="connsiteX84" fmla="*/ 556736 w 1675928"/>
                  <a:gd name="connsiteY84" fmla="*/ 991690 h 1084437"/>
                  <a:gd name="connsiteX85" fmla="*/ 521062 w 1675928"/>
                  <a:gd name="connsiteY85" fmla="*/ 1005958 h 1084437"/>
                  <a:gd name="connsiteX86" fmla="*/ 449716 w 1675928"/>
                  <a:gd name="connsiteY86" fmla="*/ 1020227 h 1084437"/>
                  <a:gd name="connsiteX87" fmla="*/ 371234 w 1675928"/>
                  <a:gd name="connsiteY87" fmla="*/ 1041631 h 1084437"/>
                  <a:gd name="connsiteX88" fmla="*/ 342695 w 1675928"/>
                  <a:gd name="connsiteY88" fmla="*/ 1048765 h 1084437"/>
                  <a:gd name="connsiteX89" fmla="*/ 314156 w 1675928"/>
                  <a:gd name="connsiteY89" fmla="*/ 1055900 h 1084437"/>
                  <a:gd name="connsiteX90" fmla="*/ 278483 w 1675928"/>
                  <a:gd name="connsiteY90" fmla="*/ 1063034 h 1084437"/>
                  <a:gd name="connsiteX91" fmla="*/ 235675 w 1675928"/>
                  <a:gd name="connsiteY91" fmla="*/ 1077303 h 1084437"/>
                  <a:gd name="connsiteX92" fmla="*/ 214271 w 1675928"/>
                  <a:gd name="connsiteY92" fmla="*/ 1084437 h 1084437"/>
                  <a:gd name="connsiteX93" fmla="*/ 107250 w 1675928"/>
                  <a:gd name="connsiteY93" fmla="*/ 1084437 h 1084437"/>
                  <a:gd name="connsiteX0" fmla="*/ 7365 w 1675928"/>
                  <a:gd name="connsiteY0" fmla="*/ 1048765 h 1084437"/>
                  <a:gd name="connsiteX1" fmla="*/ 230 w 1675928"/>
                  <a:gd name="connsiteY1" fmla="*/ 1013093 h 1084437"/>
                  <a:gd name="connsiteX2" fmla="*/ 14499 w 1675928"/>
                  <a:gd name="connsiteY2" fmla="*/ 991690 h 1084437"/>
                  <a:gd name="connsiteX3" fmla="*/ 28769 w 1675928"/>
                  <a:gd name="connsiteY3" fmla="*/ 948883 h 1084437"/>
                  <a:gd name="connsiteX4" fmla="*/ 43038 w 1675928"/>
                  <a:gd name="connsiteY4" fmla="*/ 927479 h 1084437"/>
                  <a:gd name="connsiteX5" fmla="*/ 57307 w 1675928"/>
                  <a:gd name="connsiteY5" fmla="*/ 884673 h 1084437"/>
                  <a:gd name="connsiteX6" fmla="*/ 71577 w 1675928"/>
                  <a:gd name="connsiteY6" fmla="*/ 870404 h 1084437"/>
                  <a:gd name="connsiteX7" fmla="*/ 100116 w 1675928"/>
                  <a:gd name="connsiteY7" fmla="*/ 834731 h 1084437"/>
                  <a:gd name="connsiteX8" fmla="*/ 107250 w 1675928"/>
                  <a:gd name="connsiteY8" fmla="*/ 813328 h 1084437"/>
                  <a:gd name="connsiteX9" fmla="*/ 114385 w 1675928"/>
                  <a:gd name="connsiteY9" fmla="*/ 784790 h 1084437"/>
                  <a:gd name="connsiteX10" fmla="*/ 135789 w 1675928"/>
                  <a:gd name="connsiteY10" fmla="*/ 763387 h 1084437"/>
                  <a:gd name="connsiteX11" fmla="*/ 164328 w 1675928"/>
                  <a:gd name="connsiteY11" fmla="*/ 713446 h 1084437"/>
                  <a:gd name="connsiteX12" fmla="*/ 171463 w 1675928"/>
                  <a:gd name="connsiteY12" fmla="*/ 692042 h 1084437"/>
                  <a:gd name="connsiteX13" fmla="*/ 192867 w 1675928"/>
                  <a:gd name="connsiteY13" fmla="*/ 670639 h 1084437"/>
                  <a:gd name="connsiteX14" fmla="*/ 221405 w 1675928"/>
                  <a:gd name="connsiteY14" fmla="*/ 627832 h 1084437"/>
                  <a:gd name="connsiteX15" fmla="*/ 235675 w 1675928"/>
                  <a:gd name="connsiteY15" fmla="*/ 606429 h 1084437"/>
                  <a:gd name="connsiteX16" fmla="*/ 257079 w 1675928"/>
                  <a:gd name="connsiteY16" fmla="*/ 585025 h 1084437"/>
                  <a:gd name="connsiteX17" fmla="*/ 278483 w 1675928"/>
                  <a:gd name="connsiteY17" fmla="*/ 570756 h 1084437"/>
                  <a:gd name="connsiteX18" fmla="*/ 321291 w 1675928"/>
                  <a:gd name="connsiteY18" fmla="*/ 513681 h 1084437"/>
                  <a:gd name="connsiteX19" fmla="*/ 342695 w 1675928"/>
                  <a:gd name="connsiteY19" fmla="*/ 499412 h 1084437"/>
                  <a:gd name="connsiteX20" fmla="*/ 356965 w 1675928"/>
                  <a:gd name="connsiteY20" fmla="*/ 485143 h 1084437"/>
                  <a:gd name="connsiteX21" fmla="*/ 385503 w 1675928"/>
                  <a:gd name="connsiteY21" fmla="*/ 470874 h 1084437"/>
                  <a:gd name="connsiteX22" fmla="*/ 406907 w 1675928"/>
                  <a:gd name="connsiteY22" fmla="*/ 449471 h 1084437"/>
                  <a:gd name="connsiteX23" fmla="*/ 435446 w 1675928"/>
                  <a:gd name="connsiteY23" fmla="*/ 435202 h 1084437"/>
                  <a:gd name="connsiteX24" fmla="*/ 449716 w 1675928"/>
                  <a:gd name="connsiteY24" fmla="*/ 420933 h 1084437"/>
                  <a:gd name="connsiteX25" fmla="*/ 478254 w 1675928"/>
                  <a:gd name="connsiteY25" fmla="*/ 406664 h 1084437"/>
                  <a:gd name="connsiteX26" fmla="*/ 499658 w 1675928"/>
                  <a:gd name="connsiteY26" fmla="*/ 392395 h 1084437"/>
                  <a:gd name="connsiteX27" fmla="*/ 513928 w 1675928"/>
                  <a:gd name="connsiteY27" fmla="*/ 378126 h 1084437"/>
                  <a:gd name="connsiteX28" fmla="*/ 535332 w 1675928"/>
                  <a:gd name="connsiteY28" fmla="*/ 370991 h 1084437"/>
                  <a:gd name="connsiteX29" fmla="*/ 556736 w 1675928"/>
                  <a:gd name="connsiteY29" fmla="*/ 356723 h 1084437"/>
                  <a:gd name="connsiteX30" fmla="*/ 599544 w 1675928"/>
                  <a:gd name="connsiteY30" fmla="*/ 306781 h 1084437"/>
                  <a:gd name="connsiteX31" fmla="*/ 649487 w 1675928"/>
                  <a:gd name="connsiteY31" fmla="*/ 263974 h 1084437"/>
                  <a:gd name="connsiteX32" fmla="*/ 663756 w 1675928"/>
                  <a:gd name="connsiteY32" fmla="*/ 242571 h 1084437"/>
                  <a:gd name="connsiteX33" fmla="*/ 692296 w 1675928"/>
                  <a:gd name="connsiteY33" fmla="*/ 206899 h 1084437"/>
                  <a:gd name="connsiteX34" fmla="*/ 713699 w 1675928"/>
                  <a:gd name="connsiteY34" fmla="*/ 206899 h 1084437"/>
                  <a:gd name="connsiteX35" fmla="*/ 727969 w 1675928"/>
                  <a:gd name="connsiteY35" fmla="*/ 192630 h 1084437"/>
                  <a:gd name="connsiteX36" fmla="*/ 792181 w 1675928"/>
                  <a:gd name="connsiteY36" fmla="*/ 114151 h 1084437"/>
                  <a:gd name="connsiteX37" fmla="*/ 813585 w 1675928"/>
                  <a:gd name="connsiteY37" fmla="*/ 92748 h 1084437"/>
                  <a:gd name="connsiteX38" fmla="*/ 856393 w 1675928"/>
                  <a:gd name="connsiteY38" fmla="*/ 71344 h 1084437"/>
                  <a:gd name="connsiteX39" fmla="*/ 877797 w 1675928"/>
                  <a:gd name="connsiteY39" fmla="*/ 64210 h 1084437"/>
                  <a:gd name="connsiteX40" fmla="*/ 927740 w 1675928"/>
                  <a:gd name="connsiteY40" fmla="*/ 35672 h 1084437"/>
                  <a:gd name="connsiteX41" fmla="*/ 1013356 w 1675928"/>
                  <a:gd name="connsiteY41" fmla="*/ 21403 h 1084437"/>
                  <a:gd name="connsiteX42" fmla="*/ 1120377 w 1675928"/>
                  <a:gd name="connsiteY42" fmla="*/ 0 h 1084437"/>
                  <a:gd name="connsiteX43" fmla="*/ 1327283 w 1675928"/>
                  <a:gd name="connsiteY43" fmla="*/ 14268 h 1084437"/>
                  <a:gd name="connsiteX44" fmla="*/ 1362956 w 1675928"/>
                  <a:gd name="connsiteY44" fmla="*/ 21403 h 1084437"/>
                  <a:gd name="connsiteX45" fmla="*/ 1412899 w 1675928"/>
                  <a:gd name="connsiteY45" fmla="*/ 28537 h 1084437"/>
                  <a:gd name="connsiteX46" fmla="*/ 1518249 w 1675928"/>
                  <a:gd name="connsiteY46" fmla="*/ 23176 h 1084437"/>
                  <a:gd name="connsiteX47" fmla="*/ 1527054 w 1675928"/>
                  <a:gd name="connsiteY47" fmla="*/ 64210 h 1084437"/>
                  <a:gd name="connsiteX48" fmla="*/ 1548458 w 1675928"/>
                  <a:gd name="connsiteY48" fmla="*/ 78479 h 1084437"/>
                  <a:gd name="connsiteX49" fmla="*/ 1638820 w 1675928"/>
                  <a:gd name="connsiteY49" fmla="*/ 52896 h 1084437"/>
                  <a:gd name="connsiteX50" fmla="*/ 1584132 w 1675928"/>
                  <a:gd name="connsiteY50" fmla="*/ 99882 h 1084437"/>
                  <a:gd name="connsiteX51" fmla="*/ 1646912 w 1675928"/>
                  <a:gd name="connsiteY51" fmla="*/ 100473 h 1084437"/>
                  <a:gd name="connsiteX52" fmla="*/ 1647628 w 1675928"/>
                  <a:gd name="connsiteY52" fmla="*/ 114742 h 1084437"/>
                  <a:gd name="connsiteX53" fmla="*/ 1675928 w 1675928"/>
                  <a:gd name="connsiteY53" fmla="*/ 186677 h 1084437"/>
                  <a:gd name="connsiteX54" fmla="*/ 1641209 w 1675928"/>
                  <a:gd name="connsiteY54" fmla="*/ 321050 h 1084437"/>
                  <a:gd name="connsiteX55" fmla="*/ 1612670 w 1675928"/>
                  <a:gd name="connsiteY55" fmla="*/ 363857 h 1084437"/>
                  <a:gd name="connsiteX56" fmla="*/ 1598401 w 1675928"/>
                  <a:gd name="connsiteY56" fmla="*/ 385260 h 1084437"/>
                  <a:gd name="connsiteX57" fmla="*/ 1584132 w 1675928"/>
                  <a:gd name="connsiteY57" fmla="*/ 406664 h 1084437"/>
                  <a:gd name="connsiteX58" fmla="*/ 1569862 w 1675928"/>
                  <a:gd name="connsiteY58" fmla="*/ 420933 h 1084437"/>
                  <a:gd name="connsiteX59" fmla="*/ 1555593 w 1675928"/>
                  <a:gd name="connsiteY59" fmla="*/ 442336 h 1084437"/>
                  <a:gd name="connsiteX60" fmla="*/ 1519919 w 1675928"/>
                  <a:gd name="connsiteY60" fmla="*/ 478008 h 1084437"/>
                  <a:gd name="connsiteX61" fmla="*/ 1477111 w 1675928"/>
                  <a:gd name="connsiteY61" fmla="*/ 527950 h 1084437"/>
                  <a:gd name="connsiteX62" fmla="*/ 1455707 w 1675928"/>
                  <a:gd name="connsiteY62" fmla="*/ 556487 h 1084437"/>
                  <a:gd name="connsiteX63" fmla="*/ 1427168 w 1675928"/>
                  <a:gd name="connsiteY63" fmla="*/ 577891 h 1084437"/>
                  <a:gd name="connsiteX64" fmla="*/ 1362956 w 1675928"/>
                  <a:gd name="connsiteY64" fmla="*/ 627832 h 1084437"/>
                  <a:gd name="connsiteX65" fmla="*/ 1341552 w 1675928"/>
                  <a:gd name="connsiteY65" fmla="*/ 642101 h 1084437"/>
                  <a:gd name="connsiteX66" fmla="*/ 1313013 w 1675928"/>
                  <a:gd name="connsiteY66" fmla="*/ 663504 h 1084437"/>
                  <a:gd name="connsiteX67" fmla="*/ 1284475 w 1675928"/>
                  <a:gd name="connsiteY67" fmla="*/ 670639 h 1084437"/>
                  <a:gd name="connsiteX68" fmla="*/ 1241666 w 1675928"/>
                  <a:gd name="connsiteY68" fmla="*/ 699177 h 1084437"/>
                  <a:gd name="connsiteX69" fmla="*/ 1198858 w 1675928"/>
                  <a:gd name="connsiteY69" fmla="*/ 727714 h 1084437"/>
                  <a:gd name="connsiteX70" fmla="*/ 1141781 w 1675928"/>
                  <a:gd name="connsiteY70" fmla="*/ 749118 h 1084437"/>
                  <a:gd name="connsiteX71" fmla="*/ 1120377 w 1675928"/>
                  <a:gd name="connsiteY71" fmla="*/ 756252 h 1084437"/>
                  <a:gd name="connsiteX72" fmla="*/ 1063299 w 1675928"/>
                  <a:gd name="connsiteY72" fmla="*/ 784790 h 1084437"/>
                  <a:gd name="connsiteX73" fmla="*/ 1034760 w 1675928"/>
                  <a:gd name="connsiteY73" fmla="*/ 806194 h 1084437"/>
                  <a:gd name="connsiteX74" fmla="*/ 999087 w 1675928"/>
                  <a:gd name="connsiteY74" fmla="*/ 813328 h 1084437"/>
                  <a:gd name="connsiteX75" fmla="*/ 934875 w 1675928"/>
                  <a:gd name="connsiteY75" fmla="*/ 849000 h 1084437"/>
                  <a:gd name="connsiteX76" fmla="*/ 913471 w 1675928"/>
                  <a:gd name="connsiteY76" fmla="*/ 863269 h 1084437"/>
                  <a:gd name="connsiteX77" fmla="*/ 870662 w 1675928"/>
                  <a:gd name="connsiteY77" fmla="*/ 877538 h 1084437"/>
                  <a:gd name="connsiteX78" fmla="*/ 827854 w 1675928"/>
                  <a:gd name="connsiteY78" fmla="*/ 891807 h 1084437"/>
                  <a:gd name="connsiteX79" fmla="*/ 792181 w 1675928"/>
                  <a:gd name="connsiteY79" fmla="*/ 906076 h 1084437"/>
                  <a:gd name="connsiteX80" fmla="*/ 770777 w 1675928"/>
                  <a:gd name="connsiteY80" fmla="*/ 913210 h 1084437"/>
                  <a:gd name="connsiteX81" fmla="*/ 713699 w 1675928"/>
                  <a:gd name="connsiteY81" fmla="*/ 934614 h 1084437"/>
                  <a:gd name="connsiteX82" fmla="*/ 649487 w 1675928"/>
                  <a:gd name="connsiteY82" fmla="*/ 956017 h 1084437"/>
                  <a:gd name="connsiteX83" fmla="*/ 620948 w 1675928"/>
                  <a:gd name="connsiteY83" fmla="*/ 970286 h 1084437"/>
                  <a:gd name="connsiteX84" fmla="*/ 556736 w 1675928"/>
                  <a:gd name="connsiteY84" fmla="*/ 991690 h 1084437"/>
                  <a:gd name="connsiteX85" fmla="*/ 521062 w 1675928"/>
                  <a:gd name="connsiteY85" fmla="*/ 1005958 h 1084437"/>
                  <a:gd name="connsiteX86" fmla="*/ 449716 w 1675928"/>
                  <a:gd name="connsiteY86" fmla="*/ 1020227 h 1084437"/>
                  <a:gd name="connsiteX87" fmla="*/ 371234 w 1675928"/>
                  <a:gd name="connsiteY87" fmla="*/ 1041631 h 1084437"/>
                  <a:gd name="connsiteX88" fmla="*/ 342695 w 1675928"/>
                  <a:gd name="connsiteY88" fmla="*/ 1048765 h 1084437"/>
                  <a:gd name="connsiteX89" fmla="*/ 314156 w 1675928"/>
                  <a:gd name="connsiteY89" fmla="*/ 1055900 h 1084437"/>
                  <a:gd name="connsiteX90" fmla="*/ 278483 w 1675928"/>
                  <a:gd name="connsiteY90" fmla="*/ 1063034 h 1084437"/>
                  <a:gd name="connsiteX91" fmla="*/ 235675 w 1675928"/>
                  <a:gd name="connsiteY91" fmla="*/ 1077303 h 1084437"/>
                  <a:gd name="connsiteX92" fmla="*/ 214271 w 1675928"/>
                  <a:gd name="connsiteY92" fmla="*/ 1084437 h 1084437"/>
                  <a:gd name="connsiteX93" fmla="*/ 107250 w 1675928"/>
                  <a:gd name="connsiteY93" fmla="*/ 1084437 h 1084437"/>
                  <a:gd name="connsiteX0" fmla="*/ 7365 w 1675928"/>
                  <a:gd name="connsiteY0" fmla="*/ 1048765 h 1084437"/>
                  <a:gd name="connsiteX1" fmla="*/ 230 w 1675928"/>
                  <a:gd name="connsiteY1" fmla="*/ 1013093 h 1084437"/>
                  <a:gd name="connsiteX2" fmla="*/ 14499 w 1675928"/>
                  <a:gd name="connsiteY2" fmla="*/ 991690 h 1084437"/>
                  <a:gd name="connsiteX3" fmla="*/ 28769 w 1675928"/>
                  <a:gd name="connsiteY3" fmla="*/ 948883 h 1084437"/>
                  <a:gd name="connsiteX4" fmla="*/ 43038 w 1675928"/>
                  <a:gd name="connsiteY4" fmla="*/ 927479 h 1084437"/>
                  <a:gd name="connsiteX5" fmla="*/ 57307 w 1675928"/>
                  <a:gd name="connsiteY5" fmla="*/ 884673 h 1084437"/>
                  <a:gd name="connsiteX6" fmla="*/ 71577 w 1675928"/>
                  <a:gd name="connsiteY6" fmla="*/ 870404 h 1084437"/>
                  <a:gd name="connsiteX7" fmla="*/ 100116 w 1675928"/>
                  <a:gd name="connsiteY7" fmla="*/ 834731 h 1084437"/>
                  <a:gd name="connsiteX8" fmla="*/ 107250 w 1675928"/>
                  <a:gd name="connsiteY8" fmla="*/ 813328 h 1084437"/>
                  <a:gd name="connsiteX9" fmla="*/ 114385 w 1675928"/>
                  <a:gd name="connsiteY9" fmla="*/ 784790 h 1084437"/>
                  <a:gd name="connsiteX10" fmla="*/ 135789 w 1675928"/>
                  <a:gd name="connsiteY10" fmla="*/ 763387 h 1084437"/>
                  <a:gd name="connsiteX11" fmla="*/ 164328 w 1675928"/>
                  <a:gd name="connsiteY11" fmla="*/ 713446 h 1084437"/>
                  <a:gd name="connsiteX12" fmla="*/ 171463 w 1675928"/>
                  <a:gd name="connsiteY12" fmla="*/ 692042 h 1084437"/>
                  <a:gd name="connsiteX13" fmla="*/ 192867 w 1675928"/>
                  <a:gd name="connsiteY13" fmla="*/ 670639 h 1084437"/>
                  <a:gd name="connsiteX14" fmla="*/ 221405 w 1675928"/>
                  <a:gd name="connsiteY14" fmla="*/ 627832 h 1084437"/>
                  <a:gd name="connsiteX15" fmla="*/ 235675 w 1675928"/>
                  <a:gd name="connsiteY15" fmla="*/ 606429 h 1084437"/>
                  <a:gd name="connsiteX16" fmla="*/ 257079 w 1675928"/>
                  <a:gd name="connsiteY16" fmla="*/ 585025 h 1084437"/>
                  <a:gd name="connsiteX17" fmla="*/ 278483 w 1675928"/>
                  <a:gd name="connsiteY17" fmla="*/ 570756 h 1084437"/>
                  <a:gd name="connsiteX18" fmla="*/ 321291 w 1675928"/>
                  <a:gd name="connsiteY18" fmla="*/ 513681 h 1084437"/>
                  <a:gd name="connsiteX19" fmla="*/ 342695 w 1675928"/>
                  <a:gd name="connsiteY19" fmla="*/ 499412 h 1084437"/>
                  <a:gd name="connsiteX20" fmla="*/ 356965 w 1675928"/>
                  <a:gd name="connsiteY20" fmla="*/ 485143 h 1084437"/>
                  <a:gd name="connsiteX21" fmla="*/ 385503 w 1675928"/>
                  <a:gd name="connsiteY21" fmla="*/ 470874 h 1084437"/>
                  <a:gd name="connsiteX22" fmla="*/ 406907 w 1675928"/>
                  <a:gd name="connsiteY22" fmla="*/ 449471 h 1084437"/>
                  <a:gd name="connsiteX23" fmla="*/ 435446 w 1675928"/>
                  <a:gd name="connsiteY23" fmla="*/ 435202 h 1084437"/>
                  <a:gd name="connsiteX24" fmla="*/ 449716 w 1675928"/>
                  <a:gd name="connsiteY24" fmla="*/ 420933 h 1084437"/>
                  <a:gd name="connsiteX25" fmla="*/ 478254 w 1675928"/>
                  <a:gd name="connsiteY25" fmla="*/ 406664 h 1084437"/>
                  <a:gd name="connsiteX26" fmla="*/ 499658 w 1675928"/>
                  <a:gd name="connsiteY26" fmla="*/ 392395 h 1084437"/>
                  <a:gd name="connsiteX27" fmla="*/ 513928 w 1675928"/>
                  <a:gd name="connsiteY27" fmla="*/ 378126 h 1084437"/>
                  <a:gd name="connsiteX28" fmla="*/ 535332 w 1675928"/>
                  <a:gd name="connsiteY28" fmla="*/ 370991 h 1084437"/>
                  <a:gd name="connsiteX29" fmla="*/ 556736 w 1675928"/>
                  <a:gd name="connsiteY29" fmla="*/ 356723 h 1084437"/>
                  <a:gd name="connsiteX30" fmla="*/ 599544 w 1675928"/>
                  <a:gd name="connsiteY30" fmla="*/ 306781 h 1084437"/>
                  <a:gd name="connsiteX31" fmla="*/ 649487 w 1675928"/>
                  <a:gd name="connsiteY31" fmla="*/ 263974 h 1084437"/>
                  <a:gd name="connsiteX32" fmla="*/ 663756 w 1675928"/>
                  <a:gd name="connsiteY32" fmla="*/ 242571 h 1084437"/>
                  <a:gd name="connsiteX33" fmla="*/ 692296 w 1675928"/>
                  <a:gd name="connsiteY33" fmla="*/ 206899 h 1084437"/>
                  <a:gd name="connsiteX34" fmla="*/ 713699 w 1675928"/>
                  <a:gd name="connsiteY34" fmla="*/ 206899 h 1084437"/>
                  <a:gd name="connsiteX35" fmla="*/ 727969 w 1675928"/>
                  <a:gd name="connsiteY35" fmla="*/ 192630 h 1084437"/>
                  <a:gd name="connsiteX36" fmla="*/ 792181 w 1675928"/>
                  <a:gd name="connsiteY36" fmla="*/ 114151 h 1084437"/>
                  <a:gd name="connsiteX37" fmla="*/ 813585 w 1675928"/>
                  <a:gd name="connsiteY37" fmla="*/ 92748 h 1084437"/>
                  <a:gd name="connsiteX38" fmla="*/ 856393 w 1675928"/>
                  <a:gd name="connsiteY38" fmla="*/ 71344 h 1084437"/>
                  <a:gd name="connsiteX39" fmla="*/ 877797 w 1675928"/>
                  <a:gd name="connsiteY39" fmla="*/ 64210 h 1084437"/>
                  <a:gd name="connsiteX40" fmla="*/ 927740 w 1675928"/>
                  <a:gd name="connsiteY40" fmla="*/ 35672 h 1084437"/>
                  <a:gd name="connsiteX41" fmla="*/ 1013356 w 1675928"/>
                  <a:gd name="connsiteY41" fmla="*/ 21403 h 1084437"/>
                  <a:gd name="connsiteX42" fmla="*/ 1120377 w 1675928"/>
                  <a:gd name="connsiteY42" fmla="*/ 0 h 1084437"/>
                  <a:gd name="connsiteX43" fmla="*/ 1327283 w 1675928"/>
                  <a:gd name="connsiteY43" fmla="*/ 14268 h 1084437"/>
                  <a:gd name="connsiteX44" fmla="*/ 1362956 w 1675928"/>
                  <a:gd name="connsiteY44" fmla="*/ 21403 h 1084437"/>
                  <a:gd name="connsiteX45" fmla="*/ 1412899 w 1675928"/>
                  <a:gd name="connsiteY45" fmla="*/ 28537 h 1084437"/>
                  <a:gd name="connsiteX46" fmla="*/ 1518249 w 1675928"/>
                  <a:gd name="connsiteY46" fmla="*/ 23176 h 1084437"/>
                  <a:gd name="connsiteX47" fmla="*/ 1527054 w 1675928"/>
                  <a:gd name="connsiteY47" fmla="*/ 64210 h 1084437"/>
                  <a:gd name="connsiteX48" fmla="*/ 1548458 w 1675928"/>
                  <a:gd name="connsiteY48" fmla="*/ 78479 h 1084437"/>
                  <a:gd name="connsiteX49" fmla="*/ 1638820 w 1675928"/>
                  <a:gd name="connsiteY49" fmla="*/ 52896 h 1084437"/>
                  <a:gd name="connsiteX50" fmla="*/ 1591029 w 1675928"/>
                  <a:gd name="connsiteY50" fmla="*/ 73708 h 1084437"/>
                  <a:gd name="connsiteX51" fmla="*/ 1646912 w 1675928"/>
                  <a:gd name="connsiteY51" fmla="*/ 100473 h 1084437"/>
                  <a:gd name="connsiteX52" fmla="*/ 1647628 w 1675928"/>
                  <a:gd name="connsiteY52" fmla="*/ 114742 h 1084437"/>
                  <a:gd name="connsiteX53" fmla="*/ 1675928 w 1675928"/>
                  <a:gd name="connsiteY53" fmla="*/ 186677 h 1084437"/>
                  <a:gd name="connsiteX54" fmla="*/ 1641209 w 1675928"/>
                  <a:gd name="connsiteY54" fmla="*/ 321050 h 1084437"/>
                  <a:gd name="connsiteX55" fmla="*/ 1612670 w 1675928"/>
                  <a:gd name="connsiteY55" fmla="*/ 363857 h 1084437"/>
                  <a:gd name="connsiteX56" fmla="*/ 1598401 w 1675928"/>
                  <a:gd name="connsiteY56" fmla="*/ 385260 h 1084437"/>
                  <a:gd name="connsiteX57" fmla="*/ 1584132 w 1675928"/>
                  <a:gd name="connsiteY57" fmla="*/ 406664 h 1084437"/>
                  <a:gd name="connsiteX58" fmla="*/ 1569862 w 1675928"/>
                  <a:gd name="connsiteY58" fmla="*/ 420933 h 1084437"/>
                  <a:gd name="connsiteX59" fmla="*/ 1555593 w 1675928"/>
                  <a:gd name="connsiteY59" fmla="*/ 442336 h 1084437"/>
                  <a:gd name="connsiteX60" fmla="*/ 1519919 w 1675928"/>
                  <a:gd name="connsiteY60" fmla="*/ 478008 h 1084437"/>
                  <a:gd name="connsiteX61" fmla="*/ 1477111 w 1675928"/>
                  <a:gd name="connsiteY61" fmla="*/ 527950 h 1084437"/>
                  <a:gd name="connsiteX62" fmla="*/ 1455707 w 1675928"/>
                  <a:gd name="connsiteY62" fmla="*/ 556487 h 1084437"/>
                  <a:gd name="connsiteX63" fmla="*/ 1427168 w 1675928"/>
                  <a:gd name="connsiteY63" fmla="*/ 577891 h 1084437"/>
                  <a:gd name="connsiteX64" fmla="*/ 1362956 w 1675928"/>
                  <a:gd name="connsiteY64" fmla="*/ 627832 h 1084437"/>
                  <a:gd name="connsiteX65" fmla="*/ 1341552 w 1675928"/>
                  <a:gd name="connsiteY65" fmla="*/ 642101 h 1084437"/>
                  <a:gd name="connsiteX66" fmla="*/ 1313013 w 1675928"/>
                  <a:gd name="connsiteY66" fmla="*/ 663504 h 1084437"/>
                  <a:gd name="connsiteX67" fmla="*/ 1284475 w 1675928"/>
                  <a:gd name="connsiteY67" fmla="*/ 670639 h 1084437"/>
                  <a:gd name="connsiteX68" fmla="*/ 1241666 w 1675928"/>
                  <a:gd name="connsiteY68" fmla="*/ 699177 h 1084437"/>
                  <a:gd name="connsiteX69" fmla="*/ 1198858 w 1675928"/>
                  <a:gd name="connsiteY69" fmla="*/ 727714 h 1084437"/>
                  <a:gd name="connsiteX70" fmla="*/ 1141781 w 1675928"/>
                  <a:gd name="connsiteY70" fmla="*/ 749118 h 1084437"/>
                  <a:gd name="connsiteX71" fmla="*/ 1120377 w 1675928"/>
                  <a:gd name="connsiteY71" fmla="*/ 756252 h 1084437"/>
                  <a:gd name="connsiteX72" fmla="*/ 1063299 w 1675928"/>
                  <a:gd name="connsiteY72" fmla="*/ 784790 h 1084437"/>
                  <a:gd name="connsiteX73" fmla="*/ 1034760 w 1675928"/>
                  <a:gd name="connsiteY73" fmla="*/ 806194 h 1084437"/>
                  <a:gd name="connsiteX74" fmla="*/ 999087 w 1675928"/>
                  <a:gd name="connsiteY74" fmla="*/ 813328 h 1084437"/>
                  <a:gd name="connsiteX75" fmla="*/ 934875 w 1675928"/>
                  <a:gd name="connsiteY75" fmla="*/ 849000 h 1084437"/>
                  <a:gd name="connsiteX76" fmla="*/ 913471 w 1675928"/>
                  <a:gd name="connsiteY76" fmla="*/ 863269 h 1084437"/>
                  <a:gd name="connsiteX77" fmla="*/ 870662 w 1675928"/>
                  <a:gd name="connsiteY77" fmla="*/ 877538 h 1084437"/>
                  <a:gd name="connsiteX78" fmla="*/ 827854 w 1675928"/>
                  <a:gd name="connsiteY78" fmla="*/ 891807 h 1084437"/>
                  <a:gd name="connsiteX79" fmla="*/ 792181 w 1675928"/>
                  <a:gd name="connsiteY79" fmla="*/ 906076 h 1084437"/>
                  <a:gd name="connsiteX80" fmla="*/ 770777 w 1675928"/>
                  <a:gd name="connsiteY80" fmla="*/ 913210 h 1084437"/>
                  <a:gd name="connsiteX81" fmla="*/ 713699 w 1675928"/>
                  <a:gd name="connsiteY81" fmla="*/ 934614 h 1084437"/>
                  <a:gd name="connsiteX82" fmla="*/ 649487 w 1675928"/>
                  <a:gd name="connsiteY82" fmla="*/ 956017 h 1084437"/>
                  <a:gd name="connsiteX83" fmla="*/ 620948 w 1675928"/>
                  <a:gd name="connsiteY83" fmla="*/ 970286 h 1084437"/>
                  <a:gd name="connsiteX84" fmla="*/ 556736 w 1675928"/>
                  <a:gd name="connsiteY84" fmla="*/ 991690 h 1084437"/>
                  <a:gd name="connsiteX85" fmla="*/ 521062 w 1675928"/>
                  <a:gd name="connsiteY85" fmla="*/ 1005958 h 1084437"/>
                  <a:gd name="connsiteX86" fmla="*/ 449716 w 1675928"/>
                  <a:gd name="connsiteY86" fmla="*/ 1020227 h 1084437"/>
                  <a:gd name="connsiteX87" fmla="*/ 371234 w 1675928"/>
                  <a:gd name="connsiteY87" fmla="*/ 1041631 h 1084437"/>
                  <a:gd name="connsiteX88" fmla="*/ 342695 w 1675928"/>
                  <a:gd name="connsiteY88" fmla="*/ 1048765 h 1084437"/>
                  <a:gd name="connsiteX89" fmla="*/ 314156 w 1675928"/>
                  <a:gd name="connsiteY89" fmla="*/ 1055900 h 1084437"/>
                  <a:gd name="connsiteX90" fmla="*/ 278483 w 1675928"/>
                  <a:gd name="connsiteY90" fmla="*/ 1063034 h 1084437"/>
                  <a:gd name="connsiteX91" fmla="*/ 235675 w 1675928"/>
                  <a:gd name="connsiteY91" fmla="*/ 1077303 h 1084437"/>
                  <a:gd name="connsiteX92" fmla="*/ 214271 w 1675928"/>
                  <a:gd name="connsiteY92" fmla="*/ 1084437 h 1084437"/>
                  <a:gd name="connsiteX93" fmla="*/ 107250 w 1675928"/>
                  <a:gd name="connsiteY93" fmla="*/ 1084437 h 1084437"/>
                  <a:gd name="connsiteX0" fmla="*/ 7365 w 1675928"/>
                  <a:gd name="connsiteY0" fmla="*/ 1048765 h 1084437"/>
                  <a:gd name="connsiteX1" fmla="*/ 230 w 1675928"/>
                  <a:gd name="connsiteY1" fmla="*/ 1013093 h 1084437"/>
                  <a:gd name="connsiteX2" fmla="*/ 14499 w 1675928"/>
                  <a:gd name="connsiteY2" fmla="*/ 991690 h 1084437"/>
                  <a:gd name="connsiteX3" fmla="*/ 28769 w 1675928"/>
                  <a:gd name="connsiteY3" fmla="*/ 948883 h 1084437"/>
                  <a:gd name="connsiteX4" fmla="*/ 43038 w 1675928"/>
                  <a:gd name="connsiteY4" fmla="*/ 927479 h 1084437"/>
                  <a:gd name="connsiteX5" fmla="*/ 57307 w 1675928"/>
                  <a:gd name="connsiteY5" fmla="*/ 884673 h 1084437"/>
                  <a:gd name="connsiteX6" fmla="*/ 71577 w 1675928"/>
                  <a:gd name="connsiteY6" fmla="*/ 870404 h 1084437"/>
                  <a:gd name="connsiteX7" fmla="*/ 100116 w 1675928"/>
                  <a:gd name="connsiteY7" fmla="*/ 834731 h 1084437"/>
                  <a:gd name="connsiteX8" fmla="*/ 107250 w 1675928"/>
                  <a:gd name="connsiteY8" fmla="*/ 813328 h 1084437"/>
                  <a:gd name="connsiteX9" fmla="*/ 114385 w 1675928"/>
                  <a:gd name="connsiteY9" fmla="*/ 784790 h 1084437"/>
                  <a:gd name="connsiteX10" fmla="*/ 135789 w 1675928"/>
                  <a:gd name="connsiteY10" fmla="*/ 763387 h 1084437"/>
                  <a:gd name="connsiteX11" fmla="*/ 164328 w 1675928"/>
                  <a:gd name="connsiteY11" fmla="*/ 713446 h 1084437"/>
                  <a:gd name="connsiteX12" fmla="*/ 171463 w 1675928"/>
                  <a:gd name="connsiteY12" fmla="*/ 692042 h 1084437"/>
                  <a:gd name="connsiteX13" fmla="*/ 192867 w 1675928"/>
                  <a:gd name="connsiteY13" fmla="*/ 670639 h 1084437"/>
                  <a:gd name="connsiteX14" fmla="*/ 221405 w 1675928"/>
                  <a:gd name="connsiteY14" fmla="*/ 627832 h 1084437"/>
                  <a:gd name="connsiteX15" fmla="*/ 235675 w 1675928"/>
                  <a:gd name="connsiteY15" fmla="*/ 606429 h 1084437"/>
                  <a:gd name="connsiteX16" fmla="*/ 257079 w 1675928"/>
                  <a:gd name="connsiteY16" fmla="*/ 585025 h 1084437"/>
                  <a:gd name="connsiteX17" fmla="*/ 278483 w 1675928"/>
                  <a:gd name="connsiteY17" fmla="*/ 570756 h 1084437"/>
                  <a:gd name="connsiteX18" fmla="*/ 321291 w 1675928"/>
                  <a:gd name="connsiteY18" fmla="*/ 513681 h 1084437"/>
                  <a:gd name="connsiteX19" fmla="*/ 342695 w 1675928"/>
                  <a:gd name="connsiteY19" fmla="*/ 499412 h 1084437"/>
                  <a:gd name="connsiteX20" fmla="*/ 356965 w 1675928"/>
                  <a:gd name="connsiteY20" fmla="*/ 485143 h 1084437"/>
                  <a:gd name="connsiteX21" fmla="*/ 385503 w 1675928"/>
                  <a:gd name="connsiteY21" fmla="*/ 470874 h 1084437"/>
                  <a:gd name="connsiteX22" fmla="*/ 406907 w 1675928"/>
                  <a:gd name="connsiteY22" fmla="*/ 449471 h 1084437"/>
                  <a:gd name="connsiteX23" fmla="*/ 435446 w 1675928"/>
                  <a:gd name="connsiteY23" fmla="*/ 435202 h 1084437"/>
                  <a:gd name="connsiteX24" fmla="*/ 449716 w 1675928"/>
                  <a:gd name="connsiteY24" fmla="*/ 420933 h 1084437"/>
                  <a:gd name="connsiteX25" fmla="*/ 478254 w 1675928"/>
                  <a:gd name="connsiteY25" fmla="*/ 406664 h 1084437"/>
                  <a:gd name="connsiteX26" fmla="*/ 499658 w 1675928"/>
                  <a:gd name="connsiteY26" fmla="*/ 392395 h 1084437"/>
                  <a:gd name="connsiteX27" fmla="*/ 513928 w 1675928"/>
                  <a:gd name="connsiteY27" fmla="*/ 378126 h 1084437"/>
                  <a:gd name="connsiteX28" fmla="*/ 535332 w 1675928"/>
                  <a:gd name="connsiteY28" fmla="*/ 370991 h 1084437"/>
                  <a:gd name="connsiteX29" fmla="*/ 556736 w 1675928"/>
                  <a:gd name="connsiteY29" fmla="*/ 356723 h 1084437"/>
                  <a:gd name="connsiteX30" fmla="*/ 599544 w 1675928"/>
                  <a:gd name="connsiteY30" fmla="*/ 306781 h 1084437"/>
                  <a:gd name="connsiteX31" fmla="*/ 649487 w 1675928"/>
                  <a:gd name="connsiteY31" fmla="*/ 263974 h 1084437"/>
                  <a:gd name="connsiteX32" fmla="*/ 663756 w 1675928"/>
                  <a:gd name="connsiteY32" fmla="*/ 242571 h 1084437"/>
                  <a:gd name="connsiteX33" fmla="*/ 692296 w 1675928"/>
                  <a:gd name="connsiteY33" fmla="*/ 206899 h 1084437"/>
                  <a:gd name="connsiteX34" fmla="*/ 713699 w 1675928"/>
                  <a:gd name="connsiteY34" fmla="*/ 206899 h 1084437"/>
                  <a:gd name="connsiteX35" fmla="*/ 727969 w 1675928"/>
                  <a:gd name="connsiteY35" fmla="*/ 192630 h 1084437"/>
                  <a:gd name="connsiteX36" fmla="*/ 792181 w 1675928"/>
                  <a:gd name="connsiteY36" fmla="*/ 114151 h 1084437"/>
                  <a:gd name="connsiteX37" fmla="*/ 813585 w 1675928"/>
                  <a:gd name="connsiteY37" fmla="*/ 92748 h 1084437"/>
                  <a:gd name="connsiteX38" fmla="*/ 856393 w 1675928"/>
                  <a:gd name="connsiteY38" fmla="*/ 71344 h 1084437"/>
                  <a:gd name="connsiteX39" fmla="*/ 877797 w 1675928"/>
                  <a:gd name="connsiteY39" fmla="*/ 64210 h 1084437"/>
                  <a:gd name="connsiteX40" fmla="*/ 927740 w 1675928"/>
                  <a:gd name="connsiteY40" fmla="*/ 35672 h 1084437"/>
                  <a:gd name="connsiteX41" fmla="*/ 1013356 w 1675928"/>
                  <a:gd name="connsiteY41" fmla="*/ 21403 h 1084437"/>
                  <a:gd name="connsiteX42" fmla="*/ 1120377 w 1675928"/>
                  <a:gd name="connsiteY42" fmla="*/ 0 h 1084437"/>
                  <a:gd name="connsiteX43" fmla="*/ 1327283 w 1675928"/>
                  <a:gd name="connsiteY43" fmla="*/ 14268 h 1084437"/>
                  <a:gd name="connsiteX44" fmla="*/ 1362956 w 1675928"/>
                  <a:gd name="connsiteY44" fmla="*/ 21403 h 1084437"/>
                  <a:gd name="connsiteX45" fmla="*/ 1412899 w 1675928"/>
                  <a:gd name="connsiteY45" fmla="*/ 28537 h 1084437"/>
                  <a:gd name="connsiteX46" fmla="*/ 1518249 w 1675928"/>
                  <a:gd name="connsiteY46" fmla="*/ 23176 h 1084437"/>
                  <a:gd name="connsiteX47" fmla="*/ 1527054 w 1675928"/>
                  <a:gd name="connsiteY47" fmla="*/ 64210 h 1084437"/>
                  <a:gd name="connsiteX48" fmla="*/ 1589833 w 1675928"/>
                  <a:gd name="connsiteY48" fmla="*/ 52305 h 1084437"/>
                  <a:gd name="connsiteX49" fmla="*/ 1638820 w 1675928"/>
                  <a:gd name="connsiteY49" fmla="*/ 52896 h 1084437"/>
                  <a:gd name="connsiteX50" fmla="*/ 1591029 w 1675928"/>
                  <a:gd name="connsiteY50" fmla="*/ 73708 h 1084437"/>
                  <a:gd name="connsiteX51" fmla="*/ 1646912 w 1675928"/>
                  <a:gd name="connsiteY51" fmla="*/ 100473 h 1084437"/>
                  <a:gd name="connsiteX52" fmla="*/ 1647628 w 1675928"/>
                  <a:gd name="connsiteY52" fmla="*/ 114742 h 1084437"/>
                  <a:gd name="connsiteX53" fmla="*/ 1675928 w 1675928"/>
                  <a:gd name="connsiteY53" fmla="*/ 186677 h 1084437"/>
                  <a:gd name="connsiteX54" fmla="*/ 1641209 w 1675928"/>
                  <a:gd name="connsiteY54" fmla="*/ 321050 h 1084437"/>
                  <a:gd name="connsiteX55" fmla="*/ 1612670 w 1675928"/>
                  <a:gd name="connsiteY55" fmla="*/ 363857 h 1084437"/>
                  <a:gd name="connsiteX56" fmla="*/ 1598401 w 1675928"/>
                  <a:gd name="connsiteY56" fmla="*/ 385260 h 1084437"/>
                  <a:gd name="connsiteX57" fmla="*/ 1584132 w 1675928"/>
                  <a:gd name="connsiteY57" fmla="*/ 406664 h 1084437"/>
                  <a:gd name="connsiteX58" fmla="*/ 1569862 w 1675928"/>
                  <a:gd name="connsiteY58" fmla="*/ 420933 h 1084437"/>
                  <a:gd name="connsiteX59" fmla="*/ 1555593 w 1675928"/>
                  <a:gd name="connsiteY59" fmla="*/ 442336 h 1084437"/>
                  <a:gd name="connsiteX60" fmla="*/ 1519919 w 1675928"/>
                  <a:gd name="connsiteY60" fmla="*/ 478008 h 1084437"/>
                  <a:gd name="connsiteX61" fmla="*/ 1477111 w 1675928"/>
                  <a:gd name="connsiteY61" fmla="*/ 527950 h 1084437"/>
                  <a:gd name="connsiteX62" fmla="*/ 1455707 w 1675928"/>
                  <a:gd name="connsiteY62" fmla="*/ 556487 h 1084437"/>
                  <a:gd name="connsiteX63" fmla="*/ 1427168 w 1675928"/>
                  <a:gd name="connsiteY63" fmla="*/ 577891 h 1084437"/>
                  <a:gd name="connsiteX64" fmla="*/ 1362956 w 1675928"/>
                  <a:gd name="connsiteY64" fmla="*/ 627832 h 1084437"/>
                  <a:gd name="connsiteX65" fmla="*/ 1341552 w 1675928"/>
                  <a:gd name="connsiteY65" fmla="*/ 642101 h 1084437"/>
                  <a:gd name="connsiteX66" fmla="*/ 1313013 w 1675928"/>
                  <a:gd name="connsiteY66" fmla="*/ 663504 h 1084437"/>
                  <a:gd name="connsiteX67" fmla="*/ 1284475 w 1675928"/>
                  <a:gd name="connsiteY67" fmla="*/ 670639 h 1084437"/>
                  <a:gd name="connsiteX68" fmla="*/ 1241666 w 1675928"/>
                  <a:gd name="connsiteY68" fmla="*/ 699177 h 1084437"/>
                  <a:gd name="connsiteX69" fmla="*/ 1198858 w 1675928"/>
                  <a:gd name="connsiteY69" fmla="*/ 727714 h 1084437"/>
                  <a:gd name="connsiteX70" fmla="*/ 1141781 w 1675928"/>
                  <a:gd name="connsiteY70" fmla="*/ 749118 h 1084437"/>
                  <a:gd name="connsiteX71" fmla="*/ 1120377 w 1675928"/>
                  <a:gd name="connsiteY71" fmla="*/ 756252 h 1084437"/>
                  <a:gd name="connsiteX72" fmla="*/ 1063299 w 1675928"/>
                  <a:gd name="connsiteY72" fmla="*/ 784790 h 1084437"/>
                  <a:gd name="connsiteX73" fmla="*/ 1034760 w 1675928"/>
                  <a:gd name="connsiteY73" fmla="*/ 806194 h 1084437"/>
                  <a:gd name="connsiteX74" fmla="*/ 999087 w 1675928"/>
                  <a:gd name="connsiteY74" fmla="*/ 813328 h 1084437"/>
                  <a:gd name="connsiteX75" fmla="*/ 934875 w 1675928"/>
                  <a:gd name="connsiteY75" fmla="*/ 849000 h 1084437"/>
                  <a:gd name="connsiteX76" fmla="*/ 913471 w 1675928"/>
                  <a:gd name="connsiteY76" fmla="*/ 863269 h 1084437"/>
                  <a:gd name="connsiteX77" fmla="*/ 870662 w 1675928"/>
                  <a:gd name="connsiteY77" fmla="*/ 877538 h 1084437"/>
                  <a:gd name="connsiteX78" fmla="*/ 827854 w 1675928"/>
                  <a:gd name="connsiteY78" fmla="*/ 891807 h 1084437"/>
                  <a:gd name="connsiteX79" fmla="*/ 792181 w 1675928"/>
                  <a:gd name="connsiteY79" fmla="*/ 906076 h 1084437"/>
                  <a:gd name="connsiteX80" fmla="*/ 770777 w 1675928"/>
                  <a:gd name="connsiteY80" fmla="*/ 913210 h 1084437"/>
                  <a:gd name="connsiteX81" fmla="*/ 713699 w 1675928"/>
                  <a:gd name="connsiteY81" fmla="*/ 934614 h 1084437"/>
                  <a:gd name="connsiteX82" fmla="*/ 649487 w 1675928"/>
                  <a:gd name="connsiteY82" fmla="*/ 956017 h 1084437"/>
                  <a:gd name="connsiteX83" fmla="*/ 620948 w 1675928"/>
                  <a:gd name="connsiteY83" fmla="*/ 970286 h 1084437"/>
                  <a:gd name="connsiteX84" fmla="*/ 556736 w 1675928"/>
                  <a:gd name="connsiteY84" fmla="*/ 991690 h 1084437"/>
                  <a:gd name="connsiteX85" fmla="*/ 521062 w 1675928"/>
                  <a:gd name="connsiteY85" fmla="*/ 1005958 h 1084437"/>
                  <a:gd name="connsiteX86" fmla="*/ 449716 w 1675928"/>
                  <a:gd name="connsiteY86" fmla="*/ 1020227 h 1084437"/>
                  <a:gd name="connsiteX87" fmla="*/ 371234 w 1675928"/>
                  <a:gd name="connsiteY87" fmla="*/ 1041631 h 1084437"/>
                  <a:gd name="connsiteX88" fmla="*/ 342695 w 1675928"/>
                  <a:gd name="connsiteY88" fmla="*/ 1048765 h 1084437"/>
                  <a:gd name="connsiteX89" fmla="*/ 314156 w 1675928"/>
                  <a:gd name="connsiteY89" fmla="*/ 1055900 h 1084437"/>
                  <a:gd name="connsiteX90" fmla="*/ 278483 w 1675928"/>
                  <a:gd name="connsiteY90" fmla="*/ 1063034 h 1084437"/>
                  <a:gd name="connsiteX91" fmla="*/ 235675 w 1675928"/>
                  <a:gd name="connsiteY91" fmla="*/ 1077303 h 1084437"/>
                  <a:gd name="connsiteX92" fmla="*/ 214271 w 1675928"/>
                  <a:gd name="connsiteY92" fmla="*/ 1084437 h 1084437"/>
                  <a:gd name="connsiteX93" fmla="*/ 107250 w 1675928"/>
                  <a:gd name="connsiteY93" fmla="*/ 1084437 h 1084437"/>
                  <a:gd name="connsiteX0" fmla="*/ 7365 w 1675928"/>
                  <a:gd name="connsiteY0" fmla="*/ 1048765 h 1084437"/>
                  <a:gd name="connsiteX1" fmla="*/ 230 w 1675928"/>
                  <a:gd name="connsiteY1" fmla="*/ 1013093 h 1084437"/>
                  <a:gd name="connsiteX2" fmla="*/ 14499 w 1675928"/>
                  <a:gd name="connsiteY2" fmla="*/ 991690 h 1084437"/>
                  <a:gd name="connsiteX3" fmla="*/ 28769 w 1675928"/>
                  <a:gd name="connsiteY3" fmla="*/ 948883 h 1084437"/>
                  <a:gd name="connsiteX4" fmla="*/ 43038 w 1675928"/>
                  <a:gd name="connsiteY4" fmla="*/ 927479 h 1084437"/>
                  <a:gd name="connsiteX5" fmla="*/ 57307 w 1675928"/>
                  <a:gd name="connsiteY5" fmla="*/ 884673 h 1084437"/>
                  <a:gd name="connsiteX6" fmla="*/ 71577 w 1675928"/>
                  <a:gd name="connsiteY6" fmla="*/ 870404 h 1084437"/>
                  <a:gd name="connsiteX7" fmla="*/ 100116 w 1675928"/>
                  <a:gd name="connsiteY7" fmla="*/ 834731 h 1084437"/>
                  <a:gd name="connsiteX8" fmla="*/ 107250 w 1675928"/>
                  <a:gd name="connsiteY8" fmla="*/ 813328 h 1084437"/>
                  <a:gd name="connsiteX9" fmla="*/ 114385 w 1675928"/>
                  <a:gd name="connsiteY9" fmla="*/ 784790 h 1084437"/>
                  <a:gd name="connsiteX10" fmla="*/ 135789 w 1675928"/>
                  <a:gd name="connsiteY10" fmla="*/ 763387 h 1084437"/>
                  <a:gd name="connsiteX11" fmla="*/ 164328 w 1675928"/>
                  <a:gd name="connsiteY11" fmla="*/ 713446 h 1084437"/>
                  <a:gd name="connsiteX12" fmla="*/ 171463 w 1675928"/>
                  <a:gd name="connsiteY12" fmla="*/ 692042 h 1084437"/>
                  <a:gd name="connsiteX13" fmla="*/ 192867 w 1675928"/>
                  <a:gd name="connsiteY13" fmla="*/ 670639 h 1084437"/>
                  <a:gd name="connsiteX14" fmla="*/ 221405 w 1675928"/>
                  <a:gd name="connsiteY14" fmla="*/ 627832 h 1084437"/>
                  <a:gd name="connsiteX15" fmla="*/ 235675 w 1675928"/>
                  <a:gd name="connsiteY15" fmla="*/ 606429 h 1084437"/>
                  <a:gd name="connsiteX16" fmla="*/ 257079 w 1675928"/>
                  <a:gd name="connsiteY16" fmla="*/ 585025 h 1084437"/>
                  <a:gd name="connsiteX17" fmla="*/ 278483 w 1675928"/>
                  <a:gd name="connsiteY17" fmla="*/ 570756 h 1084437"/>
                  <a:gd name="connsiteX18" fmla="*/ 321291 w 1675928"/>
                  <a:gd name="connsiteY18" fmla="*/ 513681 h 1084437"/>
                  <a:gd name="connsiteX19" fmla="*/ 342695 w 1675928"/>
                  <a:gd name="connsiteY19" fmla="*/ 499412 h 1084437"/>
                  <a:gd name="connsiteX20" fmla="*/ 356965 w 1675928"/>
                  <a:gd name="connsiteY20" fmla="*/ 485143 h 1084437"/>
                  <a:gd name="connsiteX21" fmla="*/ 385503 w 1675928"/>
                  <a:gd name="connsiteY21" fmla="*/ 470874 h 1084437"/>
                  <a:gd name="connsiteX22" fmla="*/ 406907 w 1675928"/>
                  <a:gd name="connsiteY22" fmla="*/ 449471 h 1084437"/>
                  <a:gd name="connsiteX23" fmla="*/ 435446 w 1675928"/>
                  <a:gd name="connsiteY23" fmla="*/ 435202 h 1084437"/>
                  <a:gd name="connsiteX24" fmla="*/ 449716 w 1675928"/>
                  <a:gd name="connsiteY24" fmla="*/ 420933 h 1084437"/>
                  <a:gd name="connsiteX25" fmla="*/ 478254 w 1675928"/>
                  <a:gd name="connsiteY25" fmla="*/ 406664 h 1084437"/>
                  <a:gd name="connsiteX26" fmla="*/ 499658 w 1675928"/>
                  <a:gd name="connsiteY26" fmla="*/ 392395 h 1084437"/>
                  <a:gd name="connsiteX27" fmla="*/ 513928 w 1675928"/>
                  <a:gd name="connsiteY27" fmla="*/ 378126 h 1084437"/>
                  <a:gd name="connsiteX28" fmla="*/ 535332 w 1675928"/>
                  <a:gd name="connsiteY28" fmla="*/ 370991 h 1084437"/>
                  <a:gd name="connsiteX29" fmla="*/ 556736 w 1675928"/>
                  <a:gd name="connsiteY29" fmla="*/ 356723 h 1084437"/>
                  <a:gd name="connsiteX30" fmla="*/ 599544 w 1675928"/>
                  <a:gd name="connsiteY30" fmla="*/ 306781 h 1084437"/>
                  <a:gd name="connsiteX31" fmla="*/ 649487 w 1675928"/>
                  <a:gd name="connsiteY31" fmla="*/ 263974 h 1084437"/>
                  <a:gd name="connsiteX32" fmla="*/ 663756 w 1675928"/>
                  <a:gd name="connsiteY32" fmla="*/ 242571 h 1084437"/>
                  <a:gd name="connsiteX33" fmla="*/ 692296 w 1675928"/>
                  <a:gd name="connsiteY33" fmla="*/ 206899 h 1084437"/>
                  <a:gd name="connsiteX34" fmla="*/ 713699 w 1675928"/>
                  <a:gd name="connsiteY34" fmla="*/ 206899 h 1084437"/>
                  <a:gd name="connsiteX35" fmla="*/ 727969 w 1675928"/>
                  <a:gd name="connsiteY35" fmla="*/ 192630 h 1084437"/>
                  <a:gd name="connsiteX36" fmla="*/ 792181 w 1675928"/>
                  <a:gd name="connsiteY36" fmla="*/ 114151 h 1084437"/>
                  <a:gd name="connsiteX37" fmla="*/ 813585 w 1675928"/>
                  <a:gd name="connsiteY37" fmla="*/ 92748 h 1084437"/>
                  <a:gd name="connsiteX38" fmla="*/ 856393 w 1675928"/>
                  <a:gd name="connsiteY38" fmla="*/ 71344 h 1084437"/>
                  <a:gd name="connsiteX39" fmla="*/ 877797 w 1675928"/>
                  <a:gd name="connsiteY39" fmla="*/ 64210 h 1084437"/>
                  <a:gd name="connsiteX40" fmla="*/ 927740 w 1675928"/>
                  <a:gd name="connsiteY40" fmla="*/ 35672 h 1084437"/>
                  <a:gd name="connsiteX41" fmla="*/ 1013356 w 1675928"/>
                  <a:gd name="connsiteY41" fmla="*/ 21403 h 1084437"/>
                  <a:gd name="connsiteX42" fmla="*/ 1120377 w 1675928"/>
                  <a:gd name="connsiteY42" fmla="*/ 0 h 1084437"/>
                  <a:gd name="connsiteX43" fmla="*/ 1327283 w 1675928"/>
                  <a:gd name="connsiteY43" fmla="*/ 14268 h 1084437"/>
                  <a:gd name="connsiteX44" fmla="*/ 1362956 w 1675928"/>
                  <a:gd name="connsiteY44" fmla="*/ 21403 h 1084437"/>
                  <a:gd name="connsiteX45" fmla="*/ 1412899 w 1675928"/>
                  <a:gd name="connsiteY45" fmla="*/ 28537 h 1084437"/>
                  <a:gd name="connsiteX46" fmla="*/ 1518249 w 1675928"/>
                  <a:gd name="connsiteY46" fmla="*/ 23176 h 1084437"/>
                  <a:gd name="connsiteX47" fmla="*/ 1492574 w 1675928"/>
                  <a:gd name="connsiteY47" fmla="*/ 83840 h 1084437"/>
                  <a:gd name="connsiteX48" fmla="*/ 1589833 w 1675928"/>
                  <a:gd name="connsiteY48" fmla="*/ 52305 h 1084437"/>
                  <a:gd name="connsiteX49" fmla="*/ 1638820 w 1675928"/>
                  <a:gd name="connsiteY49" fmla="*/ 52896 h 1084437"/>
                  <a:gd name="connsiteX50" fmla="*/ 1591029 w 1675928"/>
                  <a:gd name="connsiteY50" fmla="*/ 73708 h 1084437"/>
                  <a:gd name="connsiteX51" fmla="*/ 1646912 w 1675928"/>
                  <a:gd name="connsiteY51" fmla="*/ 100473 h 1084437"/>
                  <a:gd name="connsiteX52" fmla="*/ 1647628 w 1675928"/>
                  <a:gd name="connsiteY52" fmla="*/ 114742 h 1084437"/>
                  <a:gd name="connsiteX53" fmla="*/ 1675928 w 1675928"/>
                  <a:gd name="connsiteY53" fmla="*/ 186677 h 1084437"/>
                  <a:gd name="connsiteX54" fmla="*/ 1641209 w 1675928"/>
                  <a:gd name="connsiteY54" fmla="*/ 321050 h 1084437"/>
                  <a:gd name="connsiteX55" fmla="*/ 1612670 w 1675928"/>
                  <a:gd name="connsiteY55" fmla="*/ 363857 h 1084437"/>
                  <a:gd name="connsiteX56" fmla="*/ 1598401 w 1675928"/>
                  <a:gd name="connsiteY56" fmla="*/ 385260 h 1084437"/>
                  <a:gd name="connsiteX57" fmla="*/ 1584132 w 1675928"/>
                  <a:gd name="connsiteY57" fmla="*/ 406664 h 1084437"/>
                  <a:gd name="connsiteX58" fmla="*/ 1569862 w 1675928"/>
                  <a:gd name="connsiteY58" fmla="*/ 420933 h 1084437"/>
                  <a:gd name="connsiteX59" fmla="*/ 1555593 w 1675928"/>
                  <a:gd name="connsiteY59" fmla="*/ 442336 h 1084437"/>
                  <a:gd name="connsiteX60" fmla="*/ 1519919 w 1675928"/>
                  <a:gd name="connsiteY60" fmla="*/ 478008 h 1084437"/>
                  <a:gd name="connsiteX61" fmla="*/ 1477111 w 1675928"/>
                  <a:gd name="connsiteY61" fmla="*/ 527950 h 1084437"/>
                  <a:gd name="connsiteX62" fmla="*/ 1455707 w 1675928"/>
                  <a:gd name="connsiteY62" fmla="*/ 556487 h 1084437"/>
                  <a:gd name="connsiteX63" fmla="*/ 1427168 w 1675928"/>
                  <a:gd name="connsiteY63" fmla="*/ 577891 h 1084437"/>
                  <a:gd name="connsiteX64" fmla="*/ 1362956 w 1675928"/>
                  <a:gd name="connsiteY64" fmla="*/ 627832 h 1084437"/>
                  <a:gd name="connsiteX65" fmla="*/ 1341552 w 1675928"/>
                  <a:gd name="connsiteY65" fmla="*/ 642101 h 1084437"/>
                  <a:gd name="connsiteX66" fmla="*/ 1313013 w 1675928"/>
                  <a:gd name="connsiteY66" fmla="*/ 663504 h 1084437"/>
                  <a:gd name="connsiteX67" fmla="*/ 1284475 w 1675928"/>
                  <a:gd name="connsiteY67" fmla="*/ 670639 h 1084437"/>
                  <a:gd name="connsiteX68" fmla="*/ 1241666 w 1675928"/>
                  <a:gd name="connsiteY68" fmla="*/ 699177 h 1084437"/>
                  <a:gd name="connsiteX69" fmla="*/ 1198858 w 1675928"/>
                  <a:gd name="connsiteY69" fmla="*/ 727714 h 1084437"/>
                  <a:gd name="connsiteX70" fmla="*/ 1141781 w 1675928"/>
                  <a:gd name="connsiteY70" fmla="*/ 749118 h 1084437"/>
                  <a:gd name="connsiteX71" fmla="*/ 1120377 w 1675928"/>
                  <a:gd name="connsiteY71" fmla="*/ 756252 h 1084437"/>
                  <a:gd name="connsiteX72" fmla="*/ 1063299 w 1675928"/>
                  <a:gd name="connsiteY72" fmla="*/ 784790 h 1084437"/>
                  <a:gd name="connsiteX73" fmla="*/ 1034760 w 1675928"/>
                  <a:gd name="connsiteY73" fmla="*/ 806194 h 1084437"/>
                  <a:gd name="connsiteX74" fmla="*/ 999087 w 1675928"/>
                  <a:gd name="connsiteY74" fmla="*/ 813328 h 1084437"/>
                  <a:gd name="connsiteX75" fmla="*/ 934875 w 1675928"/>
                  <a:gd name="connsiteY75" fmla="*/ 849000 h 1084437"/>
                  <a:gd name="connsiteX76" fmla="*/ 913471 w 1675928"/>
                  <a:gd name="connsiteY76" fmla="*/ 863269 h 1084437"/>
                  <a:gd name="connsiteX77" fmla="*/ 870662 w 1675928"/>
                  <a:gd name="connsiteY77" fmla="*/ 877538 h 1084437"/>
                  <a:gd name="connsiteX78" fmla="*/ 827854 w 1675928"/>
                  <a:gd name="connsiteY78" fmla="*/ 891807 h 1084437"/>
                  <a:gd name="connsiteX79" fmla="*/ 792181 w 1675928"/>
                  <a:gd name="connsiteY79" fmla="*/ 906076 h 1084437"/>
                  <a:gd name="connsiteX80" fmla="*/ 770777 w 1675928"/>
                  <a:gd name="connsiteY80" fmla="*/ 913210 h 1084437"/>
                  <a:gd name="connsiteX81" fmla="*/ 713699 w 1675928"/>
                  <a:gd name="connsiteY81" fmla="*/ 934614 h 1084437"/>
                  <a:gd name="connsiteX82" fmla="*/ 649487 w 1675928"/>
                  <a:gd name="connsiteY82" fmla="*/ 956017 h 1084437"/>
                  <a:gd name="connsiteX83" fmla="*/ 620948 w 1675928"/>
                  <a:gd name="connsiteY83" fmla="*/ 970286 h 1084437"/>
                  <a:gd name="connsiteX84" fmla="*/ 556736 w 1675928"/>
                  <a:gd name="connsiteY84" fmla="*/ 991690 h 1084437"/>
                  <a:gd name="connsiteX85" fmla="*/ 521062 w 1675928"/>
                  <a:gd name="connsiteY85" fmla="*/ 1005958 h 1084437"/>
                  <a:gd name="connsiteX86" fmla="*/ 449716 w 1675928"/>
                  <a:gd name="connsiteY86" fmla="*/ 1020227 h 1084437"/>
                  <a:gd name="connsiteX87" fmla="*/ 371234 w 1675928"/>
                  <a:gd name="connsiteY87" fmla="*/ 1041631 h 1084437"/>
                  <a:gd name="connsiteX88" fmla="*/ 342695 w 1675928"/>
                  <a:gd name="connsiteY88" fmla="*/ 1048765 h 1084437"/>
                  <a:gd name="connsiteX89" fmla="*/ 314156 w 1675928"/>
                  <a:gd name="connsiteY89" fmla="*/ 1055900 h 1084437"/>
                  <a:gd name="connsiteX90" fmla="*/ 278483 w 1675928"/>
                  <a:gd name="connsiteY90" fmla="*/ 1063034 h 1084437"/>
                  <a:gd name="connsiteX91" fmla="*/ 235675 w 1675928"/>
                  <a:gd name="connsiteY91" fmla="*/ 1077303 h 1084437"/>
                  <a:gd name="connsiteX92" fmla="*/ 214271 w 1675928"/>
                  <a:gd name="connsiteY92" fmla="*/ 1084437 h 1084437"/>
                  <a:gd name="connsiteX93" fmla="*/ 107250 w 1675928"/>
                  <a:gd name="connsiteY93" fmla="*/ 1084437 h 1084437"/>
                  <a:gd name="connsiteX0" fmla="*/ 7365 w 1675928"/>
                  <a:gd name="connsiteY0" fmla="*/ 1048765 h 1084437"/>
                  <a:gd name="connsiteX1" fmla="*/ 230 w 1675928"/>
                  <a:gd name="connsiteY1" fmla="*/ 1013093 h 1084437"/>
                  <a:gd name="connsiteX2" fmla="*/ 14499 w 1675928"/>
                  <a:gd name="connsiteY2" fmla="*/ 991690 h 1084437"/>
                  <a:gd name="connsiteX3" fmla="*/ 28769 w 1675928"/>
                  <a:gd name="connsiteY3" fmla="*/ 948883 h 1084437"/>
                  <a:gd name="connsiteX4" fmla="*/ 43038 w 1675928"/>
                  <a:gd name="connsiteY4" fmla="*/ 927479 h 1084437"/>
                  <a:gd name="connsiteX5" fmla="*/ 57307 w 1675928"/>
                  <a:gd name="connsiteY5" fmla="*/ 884673 h 1084437"/>
                  <a:gd name="connsiteX6" fmla="*/ 71577 w 1675928"/>
                  <a:gd name="connsiteY6" fmla="*/ 870404 h 1084437"/>
                  <a:gd name="connsiteX7" fmla="*/ 100116 w 1675928"/>
                  <a:gd name="connsiteY7" fmla="*/ 834731 h 1084437"/>
                  <a:gd name="connsiteX8" fmla="*/ 107250 w 1675928"/>
                  <a:gd name="connsiteY8" fmla="*/ 813328 h 1084437"/>
                  <a:gd name="connsiteX9" fmla="*/ 114385 w 1675928"/>
                  <a:gd name="connsiteY9" fmla="*/ 784790 h 1084437"/>
                  <a:gd name="connsiteX10" fmla="*/ 135789 w 1675928"/>
                  <a:gd name="connsiteY10" fmla="*/ 763387 h 1084437"/>
                  <a:gd name="connsiteX11" fmla="*/ 164328 w 1675928"/>
                  <a:gd name="connsiteY11" fmla="*/ 713446 h 1084437"/>
                  <a:gd name="connsiteX12" fmla="*/ 171463 w 1675928"/>
                  <a:gd name="connsiteY12" fmla="*/ 692042 h 1084437"/>
                  <a:gd name="connsiteX13" fmla="*/ 192867 w 1675928"/>
                  <a:gd name="connsiteY13" fmla="*/ 670639 h 1084437"/>
                  <a:gd name="connsiteX14" fmla="*/ 221405 w 1675928"/>
                  <a:gd name="connsiteY14" fmla="*/ 627832 h 1084437"/>
                  <a:gd name="connsiteX15" fmla="*/ 235675 w 1675928"/>
                  <a:gd name="connsiteY15" fmla="*/ 606429 h 1084437"/>
                  <a:gd name="connsiteX16" fmla="*/ 257079 w 1675928"/>
                  <a:gd name="connsiteY16" fmla="*/ 585025 h 1084437"/>
                  <a:gd name="connsiteX17" fmla="*/ 278483 w 1675928"/>
                  <a:gd name="connsiteY17" fmla="*/ 570756 h 1084437"/>
                  <a:gd name="connsiteX18" fmla="*/ 321291 w 1675928"/>
                  <a:gd name="connsiteY18" fmla="*/ 513681 h 1084437"/>
                  <a:gd name="connsiteX19" fmla="*/ 342695 w 1675928"/>
                  <a:gd name="connsiteY19" fmla="*/ 499412 h 1084437"/>
                  <a:gd name="connsiteX20" fmla="*/ 356965 w 1675928"/>
                  <a:gd name="connsiteY20" fmla="*/ 485143 h 1084437"/>
                  <a:gd name="connsiteX21" fmla="*/ 385503 w 1675928"/>
                  <a:gd name="connsiteY21" fmla="*/ 470874 h 1084437"/>
                  <a:gd name="connsiteX22" fmla="*/ 406907 w 1675928"/>
                  <a:gd name="connsiteY22" fmla="*/ 449471 h 1084437"/>
                  <a:gd name="connsiteX23" fmla="*/ 435446 w 1675928"/>
                  <a:gd name="connsiteY23" fmla="*/ 435202 h 1084437"/>
                  <a:gd name="connsiteX24" fmla="*/ 449716 w 1675928"/>
                  <a:gd name="connsiteY24" fmla="*/ 420933 h 1084437"/>
                  <a:gd name="connsiteX25" fmla="*/ 478254 w 1675928"/>
                  <a:gd name="connsiteY25" fmla="*/ 406664 h 1084437"/>
                  <a:gd name="connsiteX26" fmla="*/ 499658 w 1675928"/>
                  <a:gd name="connsiteY26" fmla="*/ 392395 h 1084437"/>
                  <a:gd name="connsiteX27" fmla="*/ 513928 w 1675928"/>
                  <a:gd name="connsiteY27" fmla="*/ 378126 h 1084437"/>
                  <a:gd name="connsiteX28" fmla="*/ 535332 w 1675928"/>
                  <a:gd name="connsiteY28" fmla="*/ 370991 h 1084437"/>
                  <a:gd name="connsiteX29" fmla="*/ 556736 w 1675928"/>
                  <a:gd name="connsiteY29" fmla="*/ 356723 h 1084437"/>
                  <a:gd name="connsiteX30" fmla="*/ 599544 w 1675928"/>
                  <a:gd name="connsiteY30" fmla="*/ 306781 h 1084437"/>
                  <a:gd name="connsiteX31" fmla="*/ 649487 w 1675928"/>
                  <a:gd name="connsiteY31" fmla="*/ 263974 h 1084437"/>
                  <a:gd name="connsiteX32" fmla="*/ 663756 w 1675928"/>
                  <a:gd name="connsiteY32" fmla="*/ 242571 h 1084437"/>
                  <a:gd name="connsiteX33" fmla="*/ 692296 w 1675928"/>
                  <a:gd name="connsiteY33" fmla="*/ 206899 h 1084437"/>
                  <a:gd name="connsiteX34" fmla="*/ 713699 w 1675928"/>
                  <a:gd name="connsiteY34" fmla="*/ 206899 h 1084437"/>
                  <a:gd name="connsiteX35" fmla="*/ 727969 w 1675928"/>
                  <a:gd name="connsiteY35" fmla="*/ 192630 h 1084437"/>
                  <a:gd name="connsiteX36" fmla="*/ 792181 w 1675928"/>
                  <a:gd name="connsiteY36" fmla="*/ 114151 h 1084437"/>
                  <a:gd name="connsiteX37" fmla="*/ 813585 w 1675928"/>
                  <a:gd name="connsiteY37" fmla="*/ 92748 h 1084437"/>
                  <a:gd name="connsiteX38" fmla="*/ 856393 w 1675928"/>
                  <a:gd name="connsiteY38" fmla="*/ 71344 h 1084437"/>
                  <a:gd name="connsiteX39" fmla="*/ 877797 w 1675928"/>
                  <a:gd name="connsiteY39" fmla="*/ 64210 h 1084437"/>
                  <a:gd name="connsiteX40" fmla="*/ 927740 w 1675928"/>
                  <a:gd name="connsiteY40" fmla="*/ 35672 h 1084437"/>
                  <a:gd name="connsiteX41" fmla="*/ 1013356 w 1675928"/>
                  <a:gd name="connsiteY41" fmla="*/ 21403 h 1084437"/>
                  <a:gd name="connsiteX42" fmla="*/ 1120377 w 1675928"/>
                  <a:gd name="connsiteY42" fmla="*/ 0 h 1084437"/>
                  <a:gd name="connsiteX43" fmla="*/ 1327283 w 1675928"/>
                  <a:gd name="connsiteY43" fmla="*/ 14268 h 1084437"/>
                  <a:gd name="connsiteX44" fmla="*/ 1362956 w 1675928"/>
                  <a:gd name="connsiteY44" fmla="*/ 21403 h 1084437"/>
                  <a:gd name="connsiteX45" fmla="*/ 1412899 w 1675928"/>
                  <a:gd name="connsiteY45" fmla="*/ 28537 h 1084437"/>
                  <a:gd name="connsiteX46" fmla="*/ 1518249 w 1675928"/>
                  <a:gd name="connsiteY46" fmla="*/ 23176 h 1084437"/>
                  <a:gd name="connsiteX47" fmla="*/ 1520158 w 1675928"/>
                  <a:gd name="connsiteY47" fmla="*/ 31493 h 1084437"/>
                  <a:gd name="connsiteX48" fmla="*/ 1589833 w 1675928"/>
                  <a:gd name="connsiteY48" fmla="*/ 52305 h 1084437"/>
                  <a:gd name="connsiteX49" fmla="*/ 1638820 w 1675928"/>
                  <a:gd name="connsiteY49" fmla="*/ 52896 h 1084437"/>
                  <a:gd name="connsiteX50" fmla="*/ 1591029 w 1675928"/>
                  <a:gd name="connsiteY50" fmla="*/ 73708 h 1084437"/>
                  <a:gd name="connsiteX51" fmla="*/ 1646912 w 1675928"/>
                  <a:gd name="connsiteY51" fmla="*/ 100473 h 1084437"/>
                  <a:gd name="connsiteX52" fmla="*/ 1647628 w 1675928"/>
                  <a:gd name="connsiteY52" fmla="*/ 114742 h 1084437"/>
                  <a:gd name="connsiteX53" fmla="*/ 1675928 w 1675928"/>
                  <a:gd name="connsiteY53" fmla="*/ 186677 h 1084437"/>
                  <a:gd name="connsiteX54" fmla="*/ 1641209 w 1675928"/>
                  <a:gd name="connsiteY54" fmla="*/ 321050 h 1084437"/>
                  <a:gd name="connsiteX55" fmla="*/ 1612670 w 1675928"/>
                  <a:gd name="connsiteY55" fmla="*/ 363857 h 1084437"/>
                  <a:gd name="connsiteX56" fmla="*/ 1598401 w 1675928"/>
                  <a:gd name="connsiteY56" fmla="*/ 385260 h 1084437"/>
                  <a:gd name="connsiteX57" fmla="*/ 1584132 w 1675928"/>
                  <a:gd name="connsiteY57" fmla="*/ 406664 h 1084437"/>
                  <a:gd name="connsiteX58" fmla="*/ 1569862 w 1675928"/>
                  <a:gd name="connsiteY58" fmla="*/ 420933 h 1084437"/>
                  <a:gd name="connsiteX59" fmla="*/ 1555593 w 1675928"/>
                  <a:gd name="connsiteY59" fmla="*/ 442336 h 1084437"/>
                  <a:gd name="connsiteX60" fmla="*/ 1519919 w 1675928"/>
                  <a:gd name="connsiteY60" fmla="*/ 478008 h 1084437"/>
                  <a:gd name="connsiteX61" fmla="*/ 1477111 w 1675928"/>
                  <a:gd name="connsiteY61" fmla="*/ 527950 h 1084437"/>
                  <a:gd name="connsiteX62" fmla="*/ 1455707 w 1675928"/>
                  <a:gd name="connsiteY62" fmla="*/ 556487 h 1084437"/>
                  <a:gd name="connsiteX63" fmla="*/ 1427168 w 1675928"/>
                  <a:gd name="connsiteY63" fmla="*/ 577891 h 1084437"/>
                  <a:gd name="connsiteX64" fmla="*/ 1362956 w 1675928"/>
                  <a:gd name="connsiteY64" fmla="*/ 627832 h 1084437"/>
                  <a:gd name="connsiteX65" fmla="*/ 1341552 w 1675928"/>
                  <a:gd name="connsiteY65" fmla="*/ 642101 h 1084437"/>
                  <a:gd name="connsiteX66" fmla="*/ 1313013 w 1675928"/>
                  <a:gd name="connsiteY66" fmla="*/ 663504 h 1084437"/>
                  <a:gd name="connsiteX67" fmla="*/ 1284475 w 1675928"/>
                  <a:gd name="connsiteY67" fmla="*/ 670639 h 1084437"/>
                  <a:gd name="connsiteX68" fmla="*/ 1241666 w 1675928"/>
                  <a:gd name="connsiteY68" fmla="*/ 699177 h 1084437"/>
                  <a:gd name="connsiteX69" fmla="*/ 1198858 w 1675928"/>
                  <a:gd name="connsiteY69" fmla="*/ 727714 h 1084437"/>
                  <a:gd name="connsiteX70" fmla="*/ 1141781 w 1675928"/>
                  <a:gd name="connsiteY70" fmla="*/ 749118 h 1084437"/>
                  <a:gd name="connsiteX71" fmla="*/ 1120377 w 1675928"/>
                  <a:gd name="connsiteY71" fmla="*/ 756252 h 1084437"/>
                  <a:gd name="connsiteX72" fmla="*/ 1063299 w 1675928"/>
                  <a:gd name="connsiteY72" fmla="*/ 784790 h 1084437"/>
                  <a:gd name="connsiteX73" fmla="*/ 1034760 w 1675928"/>
                  <a:gd name="connsiteY73" fmla="*/ 806194 h 1084437"/>
                  <a:gd name="connsiteX74" fmla="*/ 999087 w 1675928"/>
                  <a:gd name="connsiteY74" fmla="*/ 813328 h 1084437"/>
                  <a:gd name="connsiteX75" fmla="*/ 934875 w 1675928"/>
                  <a:gd name="connsiteY75" fmla="*/ 849000 h 1084437"/>
                  <a:gd name="connsiteX76" fmla="*/ 913471 w 1675928"/>
                  <a:gd name="connsiteY76" fmla="*/ 863269 h 1084437"/>
                  <a:gd name="connsiteX77" fmla="*/ 870662 w 1675928"/>
                  <a:gd name="connsiteY77" fmla="*/ 877538 h 1084437"/>
                  <a:gd name="connsiteX78" fmla="*/ 827854 w 1675928"/>
                  <a:gd name="connsiteY78" fmla="*/ 891807 h 1084437"/>
                  <a:gd name="connsiteX79" fmla="*/ 792181 w 1675928"/>
                  <a:gd name="connsiteY79" fmla="*/ 906076 h 1084437"/>
                  <a:gd name="connsiteX80" fmla="*/ 770777 w 1675928"/>
                  <a:gd name="connsiteY80" fmla="*/ 913210 h 1084437"/>
                  <a:gd name="connsiteX81" fmla="*/ 713699 w 1675928"/>
                  <a:gd name="connsiteY81" fmla="*/ 934614 h 1084437"/>
                  <a:gd name="connsiteX82" fmla="*/ 649487 w 1675928"/>
                  <a:gd name="connsiteY82" fmla="*/ 956017 h 1084437"/>
                  <a:gd name="connsiteX83" fmla="*/ 620948 w 1675928"/>
                  <a:gd name="connsiteY83" fmla="*/ 970286 h 1084437"/>
                  <a:gd name="connsiteX84" fmla="*/ 556736 w 1675928"/>
                  <a:gd name="connsiteY84" fmla="*/ 991690 h 1084437"/>
                  <a:gd name="connsiteX85" fmla="*/ 521062 w 1675928"/>
                  <a:gd name="connsiteY85" fmla="*/ 1005958 h 1084437"/>
                  <a:gd name="connsiteX86" fmla="*/ 449716 w 1675928"/>
                  <a:gd name="connsiteY86" fmla="*/ 1020227 h 1084437"/>
                  <a:gd name="connsiteX87" fmla="*/ 371234 w 1675928"/>
                  <a:gd name="connsiteY87" fmla="*/ 1041631 h 1084437"/>
                  <a:gd name="connsiteX88" fmla="*/ 342695 w 1675928"/>
                  <a:gd name="connsiteY88" fmla="*/ 1048765 h 1084437"/>
                  <a:gd name="connsiteX89" fmla="*/ 314156 w 1675928"/>
                  <a:gd name="connsiteY89" fmla="*/ 1055900 h 1084437"/>
                  <a:gd name="connsiteX90" fmla="*/ 278483 w 1675928"/>
                  <a:gd name="connsiteY90" fmla="*/ 1063034 h 1084437"/>
                  <a:gd name="connsiteX91" fmla="*/ 235675 w 1675928"/>
                  <a:gd name="connsiteY91" fmla="*/ 1077303 h 1084437"/>
                  <a:gd name="connsiteX92" fmla="*/ 214271 w 1675928"/>
                  <a:gd name="connsiteY92" fmla="*/ 1084437 h 1084437"/>
                  <a:gd name="connsiteX93" fmla="*/ 107250 w 1675928"/>
                  <a:gd name="connsiteY93" fmla="*/ 1084437 h 1084437"/>
                  <a:gd name="connsiteX0" fmla="*/ 7365 w 1675928"/>
                  <a:gd name="connsiteY0" fmla="*/ 1048765 h 1084437"/>
                  <a:gd name="connsiteX1" fmla="*/ 230 w 1675928"/>
                  <a:gd name="connsiteY1" fmla="*/ 1013093 h 1084437"/>
                  <a:gd name="connsiteX2" fmla="*/ 14499 w 1675928"/>
                  <a:gd name="connsiteY2" fmla="*/ 991690 h 1084437"/>
                  <a:gd name="connsiteX3" fmla="*/ 28769 w 1675928"/>
                  <a:gd name="connsiteY3" fmla="*/ 948883 h 1084437"/>
                  <a:gd name="connsiteX4" fmla="*/ 43038 w 1675928"/>
                  <a:gd name="connsiteY4" fmla="*/ 927479 h 1084437"/>
                  <a:gd name="connsiteX5" fmla="*/ 57307 w 1675928"/>
                  <a:gd name="connsiteY5" fmla="*/ 884673 h 1084437"/>
                  <a:gd name="connsiteX6" fmla="*/ 71577 w 1675928"/>
                  <a:gd name="connsiteY6" fmla="*/ 870404 h 1084437"/>
                  <a:gd name="connsiteX7" fmla="*/ 100116 w 1675928"/>
                  <a:gd name="connsiteY7" fmla="*/ 834731 h 1084437"/>
                  <a:gd name="connsiteX8" fmla="*/ 107250 w 1675928"/>
                  <a:gd name="connsiteY8" fmla="*/ 813328 h 1084437"/>
                  <a:gd name="connsiteX9" fmla="*/ 114385 w 1675928"/>
                  <a:gd name="connsiteY9" fmla="*/ 784790 h 1084437"/>
                  <a:gd name="connsiteX10" fmla="*/ 135789 w 1675928"/>
                  <a:gd name="connsiteY10" fmla="*/ 763387 h 1084437"/>
                  <a:gd name="connsiteX11" fmla="*/ 164328 w 1675928"/>
                  <a:gd name="connsiteY11" fmla="*/ 713446 h 1084437"/>
                  <a:gd name="connsiteX12" fmla="*/ 171463 w 1675928"/>
                  <a:gd name="connsiteY12" fmla="*/ 692042 h 1084437"/>
                  <a:gd name="connsiteX13" fmla="*/ 192867 w 1675928"/>
                  <a:gd name="connsiteY13" fmla="*/ 670639 h 1084437"/>
                  <a:gd name="connsiteX14" fmla="*/ 221405 w 1675928"/>
                  <a:gd name="connsiteY14" fmla="*/ 627832 h 1084437"/>
                  <a:gd name="connsiteX15" fmla="*/ 235675 w 1675928"/>
                  <a:gd name="connsiteY15" fmla="*/ 606429 h 1084437"/>
                  <a:gd name="connsiteX16" fmla="*/ 257079 w 1675928"/>
                  <a:gd name="connsiteY16" fmla="*/ 585025 h 1084437"/>
                  <a:gd name="connsiteX17" fmla="*/ 278483 w 1675928"/>
                  <a:gd name="connsiteY17" fmla="*/ 570756 h 1084437"/>
                  <a:gd name="connsiteX18" fmla="*/ 321291 w 1675928"/>
                  <a:gd name="connsiteY18" fmla="*/ 513681 h 1084437"/>
                  <a:gd name="connsiteX19" fmla="*/ 342695 w 1675928"/>
                  <a:gd name="connsiteY19" fmla="*/ 499412 h 1084437"/>
                  <a:gd name="connsiteX20" fmla="*/ 356965 w 1675928"/>
                  <a:gd name="connsiteY20" fmla="*/ 485143 h 1084437"/>
                  <a:gd name="connsiteX21" fmla="*/ 385503 w 1675928"/>
                  <a:gd name="connsiteY21" fmla="*/ 470874 h 1084437"/>
                  <a:gd name="connsiteX22" fmla="*/ 406907 w 1675928"/>
                  <a:gd name="connsiteY22" fmla="*/ 449471 h 1084437"/>
                  <a:gd name="connsiteX23" fmla="*/ 435446 w 1675928"/>
                  <a:gd name="connsiteY23" fmla="*/ 435202 h 1084437"/>
                  <a:gd name="connsiteX24" fmla="*/ 449716 w 1675928"/>
                  <a:gd name="connsiteY24" fmla="*/ 420933 h 1084437"/>
                  <a:gd name="connsiteX25" fmla="*/ 478254 w 1675928"/>
                  <a:gd name="connsiteY25" fmla="*/ 406664 h 1084437"/>
                  <a:gd name="connsiteX26" fmla="*/ 499658 w 1675928"/>
                  <a:gd name="connsiteY26" fmla="*/ 392395 h 1084437"/>
                  <a:gd name="connsiteX27" fmla="*/ 513928 w 1675928"/>
                  <a:gd name="connsiteY27" fmla="*/ 378126 h 1084437"/>
                  <a:gd name="connsiteX28" fmla="*/ 535332 w 1675928"/>
                  <a:gd name="connsiteY28" fmla="*/ 370991 h 1084437"/>
                  <a:gd name="connsiteX29" fmla="*/ 556736 w 1675928"/>
                  <a:gd name="connsiteY29" fmla="*/ 356723 h 1084437"/>
                  <a:gd name="connsiteX30" fmla="*/ 599544 w 1675928"/>
                  <a:gd name="connsiteY30" fmla="*/ 306781 h 1084437"/>
                  <a:gd name="connsiteX31" fmla="*/ 649487 w 1675928"/>
                  <a:gd name="connsiteY31" fmla="*/ 263974 h 1084437"/>
                  <a:gd name="connsiteX32" fmla="*/ 663756 w 1675928"/>
                  <a:gd name="connsiteY32" fmla="*/ 242571 h 1084437"/>
                  <a:gd name="connsiteX33" fmla="*/ 692296 w 1675928"/>
                  <a:gd name="connsiteY33" fmla="*/ 206899 h 1084437"/>
                  <a:gd name="connsiteX34" fmla="*/ 713699 w 1675928"/>
                  <a:gd name="connsiteY34" fmla="*/ 206899 h 1084437"/>
                  <a:gd name="connsiteX35" fmla="*/ 727969 w 1675928"/>
                  <a:gd name="connsiteY35" fmla="*/ 192630 h 1084437"/>
                  <a:gd name="connsiteX36" fmla="*/ 792181 w 1675928"/>
                  <a:gd name="connsiteY36" fmla="*/ 114151 h 1084437"/>
                  <a:gd name="connsiteX37" fmla="*/ 813585 w 1675928"/>
                  <a:gd name="connsiteY37" fmla="*/ 92748 h 1084437"/>
                  <a:gd name="connsiteX38" fmla="*/ 856393 w 1675928"/>
                  <a:gd name="connsiteY38" fmla="*/ 71344 h 1084437"/>
                  <a:gd name="connsiteX39" fmla="*/ 877797 w 1675928"/>
                  <a:gd name="connsiteY39" fmla="*/ 64210 h 1084437"/>
                  <a:gd name="connsiteX40" fmla="*/ 927740 w 1675928"/>
                  <a:gd name="connsiteY40" fmla="*/ 35672 h 1084437"/>
                  <a:gd name="connsiteX41" fmla="*/ 1013356 w 1675928"/>
                  <a:gd name="connsiteY41" fmla="*/ 21403 h 1084437"/>
                  <a:gd name="connsiteX42" fmla="*/ 1120377 w 1675928"/>
                  <a:gd name="connsiteY42" fmla="*/ 0 h 1084437"/>
                  <a:gd name="connsiteX43" fmla="*/ 1327283 w 1675928"/>
                  <a:gd name="connsiteY43" fmla="*/ 14268 h 1084437"/>
                  <a:gd name="connsiteX44" fmla="*/ 1362956 w 1675928"/>
                  <a:gd name="connsiteY44" fmla="*/ 21403 h 1084437"/>
                  <a:gd name="connsiteX45" fmla="*/ 1433587 w 1675928"/>
                  <a:gd name="connsiteY45" fmla="*/ 15450 h 1084437"/>
                  <a:gd name="connsiteX46" fmla="*/ 1518249 w 1675928"/>
                  <a:gd name="connsiteY46" fmla="*/ 23176 h 1084437"/>
                  <a:gd name="connsiteX47" fmla="*/ 1520158 w 1675928"/>
                  <a:gd name="connsiteY47" fmla="*/ 31493 h 1084437"/>
                  <a:gd name="connsiteX48" fmla="*/ 1589833 w 1675928"/>
                  <a:gd name="connsiteY48" fmla="*/ 52305 h 1084437"/>
                  <a:gd name="connsiteX49" fmla="*/ 1638820 w 1675928"/>
                  <a:gd name="connsiteY49" fmla="*/ 52896 h 1084437"/>
                  <a:gd name="connsiteX50" fmla="*/ 1591029 w 1675928"/>
                  <a:gd name="connsiteY50" fmla="*/ 73708 h 1084437"/>
                  <a:gd name="connsiteX51" fmla="*/ 1646912 w 1675928"/>
                  <a:gd name="connsiteY51" fmla="*/ 100473 h 1084437"/>
                  <a:gd name="connsiteX52" fmla="*/ 1647628 w 1675928"/>
                  <a:gd name="connsiteY52" fmla="*/ 114742 h 1084437"/>
                  <a:gd name="connsiteX53" fmla="*/ 1675928 w 1675928"/>
                  <a:gd name="connsiteY53" fmla="*/ 186677 h 1084437"/>
                  <a:gd name="connsiteX54" fmla="*/ 1641209 w 1675928"/>
                  <a:gd name="connsiteY54" fmla="*/ 321050 h 1084437"/>
                  <a:gd name="connsiteX55" fmla="*/ 1612670 w 1675928"/>
                  <a:gd name="connsiteY55" fmla="*/ 363857 h 1084437"/>
                  <a:gd name="connsiteX56" fmla="*/ 1598401 w 1675928"/>
                  <a:gd name="connsiteY56" fmla="*/ 385260 h 1084437"/>
                  <a:gd name="connsiteX57" fmla="*/ 1584132 w 1675928"/>
                  <a:gd name="connsiteY57" fmla="*/ 406664 h 1084437"/>
                  <a:gd name="connsiteX58" fmla="*/ 1569862 w 1675928"/>
                  <a:gd name="connsiteY58" fmla="*/ 420933 h 1084437"/>
                  <a:gd name="connsiteX59" fmla="*/ 1555593 w 1675928"/>
                  <a:gd name="connsiteY59" fmla="*/ 442336 h 1084437"/>
                  <a:gd name="connsiteX60" fmla="*/ 1519919 w 1675928"/>
                  <a:gd name="connsiteY60" fmla="*/ 478008 h 1084437"/>
                  <a:gd name="connsiteX61" fmla="*/ 1477111 w 1675928"/>
                  <a:gd name="connsiteY61" fmla="*/ 527950 h 1084437"/>
                  <a:gd name="connsiteX62" fmla="*/ 1455707 w 1675928"/>
                  <a:gd name="connsiteY62" fmla="*/ 556487 h 1084437"/>
                  <a:gd name="connsiteX63" fmla="*/ 1427168 w 1675928"/>
                  <a:gd name="connsiteY63" fmla="*/ 577891 h 1084437"/>
                  <a:gd name="connsiteX64" fmla="*/ 1362956 w 1675928"/>
                  <a:gd name="connsiteY64" fmla="*/ 627832 h 1084437"/>
                  <a:gd name="connsiteX65" fmla="*/ 1341552 w 1675928"/>
                  <a:gd name="connsiteY65" fmla="*/ 642101 h 1084437"/>
                  <a:gd name="connsiteX66" fmla="*/ 1313013 w 1675928"/>
                  <a:gd name="connsiteY66" fmla="*/ 663504 h 1084437"/>
                  <a:gd name="connsiteX67" fmla="*/ 1284475 w 1675928"/>
                  <a:gd name="connsiteY67" fmla="*/ 670639 h 1084437"/>
                  <a:gd name="connsiteX68" fmla="*/ 1241666 w 1675928"/>
                  <a:gd name="connsiteY68" fmla="*/ 699177 h 1084437"/>
                  <a:gd name="connsiteX69" fmla="*/ 1198858 w 1675928"/>
                  <a:gd name="connsiteY69" fmla="*/ 727714 h 1084437"/>
                  <a:gd name="connsiteX70" fmla="*/ 1141781 w 1675928"/>
                  <a:gd name="connsiteY70" fmla="*/ 749118 h 1084437"/>
                  <a:gd name="connsiteX71" fmla="*/ 1120377 w 1675928"/>
                  <a:gd name="connsiteY71" fmla="*/ 756252 h 1084437"/>
                  <a:gd name="connsiteX72" fmla="*/ 1063299 w 1675928"/>
                  <a:gd name="connsiteY72" fmla="*/ 784790 h 1084437"/>
                  <a:gd name="connsiteX73" fmla="*/ 1034760 w 1675928"/>
                  <a:gd name="connsiteY73" fmla="*/ 806194 h 1084437"/>
                  <a:gd name="connsiteX74" fmla="*/ 999087 w 1675928"/>
                  <a:gd name="connsiteY74" fmla="*/ 813328 h 1084437"/>
                  <a:gd name="connsiteX75" fmla="*/ 934875 w 1675928"/>
                  <a:gd name="connsiteY75" fmla="*/ 849000 h 1084437"/>
                  <a:gd name="connsiteX76" fmla="*/ 913471 w 1675928"/>
                  <a:gd name="connsiteY76" fmla="*/ 863269 h 1084437"/>
                  <a:gd name="connsiteX77" fmla="*/ 870662 w 1675928"/>
                  <a:gd name="connsiteY77" fmla="*/ 877538 h 1084437"/>
                  <a:gd name="connsiteX78" fmla="*/ 827854 w 1675928"/>
                  <a:gd name="connsiteY78" fmla="*/ 891807 h 1084437"/>
                  <a:gd name="connsiteX79" fmla="*/ 792181 w 1675928"/>
                  <a:gd name="connsiteY79" fmla="*/ 906076 h 1084437"/>
                  <a:gd name="connsiteX80" fmla="*/ 770777 w 1675928"/>
                  <a:gd name="connsiteY80" fmla="*/ 913210 h 1084437"/>
                  <a:gd name="connsiteX81" fmla="*/ 713699 w 1675928"/>
                  <a:gd name="connsiteY81" fmla="*/ 934614 h 1084437"/>
                  <a:gd name="connsiteX82" fmla="*/ 649487 w 1675928"/>
                  <a:gd name="connsiteY82" fmla="*/ 956017 h 1084437"/>
                  <a:gd name="connsiteX83" fmla="*/ 620948 w 1675928"/>
                  <a:gd name="connsiteY83" fmla="*/ 970286 h 1084437"/>
                  <a:gd name="connsiteX84" fmla="*/ 556736 w 1675928"/>
                  <a:gd name="connsiteY84" fmla="*/ 991690 h 1084437"/>
                  <a:gd name="connsiteX85" fmla="*/ 521062 w 1675928"/>
                  <a:gd name="connsiteY85" fmla="*/ 1005958 h 1084437"/>
                  <a:gd name="connsiteX86" fmla="*/ 449716 w 1675928"/>
                  <a:gd name="connsiteY86" fmla="*/ 1020227 h 1084437"/>
                  <a:gd name="connsiteX87" fmla="*/ 371234 w 1675928"/>
                  <a:gd name="connsiteY87" fmla="*/ 1041631 h 1084437"/>
                  <a:gd name="connsiteX88" fmla="*/ 342695 w 1675928"/>
                  <a:gd name="connsiteY88" fmla="*/ 1048765 h 1084437"/>
                  <a:gd name="connsiteX89" fmla="*/ 314156 w 1675928"/>
                  <a:gd name="connsiteY89" fmla="*/ 1055900 h 1084437"/>
                  <a:gd name="connsiteX90" fmla="*/ 278483 w 1675928"/>
                  <a:gd name="connsiteY90" fmla="*/ 1063034 h 1084437"/>
                  <a:gd name="connsiteX91" fmla="*/ 235675 w 1675928"/>
                  <a:gd name="connsiteY91" fmla="*/ 1077303 h 1084437"/>
                  <a:gd name="connsiteX92" fmla="*/ 214271 w 1675928"/>
                  <a:gd name="connsiteY92" fmla="*/ 1084437 h 1084437"/>
                  <a:gd name="connsiteX93" fmla="*/ 107250 w 1675928"/>
                  <a:gd name="connsiteY93" fmla="*/ 1084437 h 1084437"/>
                  <a:gd name="connsiteX0" fmla="*/ 7365 w 1681550"/>
                  <a:gd name="connsiteY0" fmla="*/ 1048765 h 1084437"/>
                  <a:gd name="connsiteX1" fmla="*/ 230 w 1681550"/>
                  <a:gd name="connsiteY1" fmla="*/ 1013093 h 1084437"/>
                  <a:gd name="connsiteX2" fmla="*/ 14499 w 1681550"/>
                  <a:gd name="connsiteY2" fmla="*/ 991690 h 1084437"/>
                  <a:gd name="connsiteX3" fmla="*/ 28769 w 1681550"/>
                  <a:gd name="connsiteY3" fmla="*/ 948883 h 1084437"/>
                  <a:gd name="connsiteX4" fmla="*/ 43038 w 1681550"/>
                  <a:gd name="connsiteY4" fmla="*/ 927479 h 1084437"/>
                  <a:gd name="connsiteX5" fmla="*/ 57307 w 1681550"/>
                  <a:gd name="connsiteY5" fmla="*/ 884673 h 1084437"/>
                  <a:gd name="connsiteX6" fmla="*/ 71577 w 1681550"/>
                  <a:gd name="connsiteY6" fmla="*/ 870404 h 1084437"/>
                  <a:gd name="connsiteX7" fmla="*/ 100116 w 1681550"/>
                  <a:gd name="connsiteY7" fmla="*/ 834731 h 1084437"/>
                  <a:gd name="connsiteX8" fmla="*/ 107250 w 1681550"/>
                  <a:gd name="connsiteY8" fmla="*/ 813328 h 1084437"/>
                  <a:gd name="connsiteX9" fmla="*/ 114385 w 1681550"/>
                  <a:gd name="connsiteY9" fmla="*/ 784790 h 1084437"/>
                  <a:gd name="connsiteX10" fmla="*/ 135789 w 1681550"/>
                  <a:gd name="connsiteY10" fmla="*/ 763387 h 1084437"/>
                  <a:gd name="connsiteX11" fmla="*/ 164328 w 1681550"/>
                  <a:gd name="connsiteY11" fmla="*/ 713446 h 1084437"/>
                  <a:gd name="connsiteX12" fmla="*/ 171463 w 1681550"/>
                  <a:gd name="connsiteY12" fmla="*/ 692042 h 1084437"/>
                  <a:gd name="connsiteX13" fmla="*/ 192867 w 1681550"/>
                  <a:gd name="connsiteY13" fmla="*/ 670639 h 1084437"/>
                  <a:gd name="connsiteX14" fmla="*/ 221405 w 1681550"/>
                  <a:gd name="connsiteY14" fmla="*/ 627832 h 1084437"/>
                  <a:gd name="connsiteX15" fmla="*/ 235675 w 1681550"/>
                  <a:gd name="connsiteY15" fmla="*/ 606429 h 1084437"/>
                  <a:gd name="connsiteX16" fmla="*/ 257079 w 1681550"/>
                  <a:gd name="connsiteY16" fmla="*/ 585025 h 1084437"/>
                  <a:gd name="connsiteX17" fmla="*/ 278483 w 1681550"/>
                  <a:gd name="connsiteY17" fmla="*/ 570756 h 1084437"/>
                  <a:gd name="connsiteX18" fmla="*/ 321291 w 1681550"/>
                  <a:gd name="connsiteY18" fmla="*/ 513681 h 1084437"/>
                  <a:gd name="connsiteX19" fmla="*/ 342695 w 1681550"/>
                  <a:gd name="connsiteY19" fmla="*/ 499412 h 1084437"/>
                  <a:gd name="connsiteX20" fmla="*/ 356965 w 1681550"/>
                  <a:gd name="connsiteY20" fmla="*/ 485143 h 1084437"/>
                  <a:gd name="connsiteX21" fmla="*/ 385503 w 1681550"/>
                  <a:gd name="connsiteY21" fmla="*/ 470874 h 1084437"/>
                  <a:gd name="connsiteX22" fmla="*/ 406907 w 1681550"/>
                  <a:gd name="connsiteY22" fmla="*/ 449471 h 1084437"/>
                  <a:gd name="connsiteX23" fmla="*/ 435446 w 1681550"/>
                  <a:gd name="connsiteY23" fmla="*/ 435202 h 1084437"/>
                  <a:gd name="connsiteX24" fmla="*/ 449716 w 1681550"/>
                  <a:gd name="connsiteY24" fmla="*/ 420933 h 1084437"/>
                  <a:gd name="connsiteX25" fmla="*/ 478254 w 1681550"/>
                  <a:gd name="connsiteY25" fmla="*/ 406664 h 1084437"/>
                  <a:gd name="connsiteX26" fmla="*/ 499658 w 1681550"/>
                  <a:gd name="connsiteY26" fmla="*/ 392395 h 1084437"/>
                  <a:gd name="connsiteX27" fmla="*/ 513928 w 1681550"/>
                  <a:gd name="connsiteY27" fmla="*/ 378126 h 1084437"/>
                  <a:gd name="connsiteX28" fmla="*/ 535332 w 1681550"/>
                  <a:gd name="connsiteY28" fmla="*/ 370991 h 1084437"/>
                  <a:gd name="connsiteX29" fmla="*/ 556736 w 1681550"/>
                  <a:gd name="connsiteY29" fmla="*/ 356723 h 1084437"/>
                  <a:gd name="connsiteX30" fmla="*/ 599544 w 1681550"/>
                  <a:gd name="connsiteY30" fmla="*/ 306781 h 1084437"/>
                  <a:gd name="connsiteX31" fmla="*/ 649487 w 1681550"/>
                  <a:gd name="connsiteY31" fmla="*/ 263974 h 1084437"/>
                  <a:gd name="connsiteX32" fmla="*/ 663756 w 1681550"/>
                  <a:gd name="connsiteY32" fmla="*/ 242571 h 1084437"/>
                  <a:gd name="connsiteX33" fmla="*/ 692296 w 1681550"/>
                  <a:gd name="connsiteY33" fmla="*/ 206899 h 1084437"/>
                  <a:gd name="connsiteX34" fmla="*/ 713699 w 1681550"/>
                  <a:gd name="connsiteY34" fmla="*/ 206899 h 1084437"/>
                  <a:gd name="connsiteX35" fmla="*/ 727969 w 1681550"/>
                  <a:gd name="connsiteY35" fmla="*/ 192630 h 1084437"/>
                  <a:gd name="connsiteX36" fmla="*/ 792181 w 1681550"/>
                  <a:gd name="connsiteY36" fmla="*/ 114151 h 1084437"/>
                  <a:gd name="connsiteX37" fmla="*/ 813585 w 1681550"/>
                  <a:gd name="connsiteY37" fmla="*/ 92748 h 1084437"/>
                  <a:gd name="connsiteX38" fmla="*/ 856393 w 1681550"/>
                  <a:gd name="connsiteY38" fmla="*/ 71344 h 1084437"/>
                  <a:gd name="connsiteX39" fmla="*/ 877797 w 1681550"/>
                  <a:gd name="connsiteY39" fmla="*/ 64210 h 1084437"/>
                  <a:gd name="connsiteX40" fmla="*/ 927740 w 1681550"/>
                  <a:gd name="connsiteY40" fmla="*/ 35672 h 1084437"/>
                  <a:gd name="connsiteX41" fmla="*/ 1013356 w 1681550"/>
                  <a:gd name="connsiteY41" fmla="*/ 21403 h 1084437"/>
                  <a:gd name="connsiteX42" fmla="*/ 1120377 w 1681550"/>
                  <a:gd name="connsiteY42" fmla="*/ 0 h 1084437"/>
                  <a:gd name="connsiteX43" fmla="*/ 1327283 w 1681550"/>
                  <a:gd name="connsiteY43" fmla="*/ 14268 h 1084437"/>
                  <a:gd name="connsiteX44" fmla="*/ 1362956 w 1681550"/>
                  <a:gd name="connsiteY44" fmla="*/ 21403 h 1084437"/>
                  <a:gd name="connsiteX45" fmla="*/ 1433587 w 1681550"/>
                  <a:gd name="connsiteY45" fmla="*/ 15450 h 1084437"/>
                  <a:gd name="connsiteX46" fmla="*/ 1518249 w 1681550"/>
                  <a:gd name="connsiteY46" fmla="*/ 23176 h 1084437"/>
                  <a:gd name="connsiteX47" fmla="*/ 1520158 w 1681550"/>
                  <a:gd name="connsiteY47" fmla="*/ 31493 h 1084437"/>
                  <a:gd name="connsiteX48" fmla="*/ 1589833 w 1681550"/>
                  <a:gd name="connsiteY48" fmla="*/ 52305 h 1084437"/>
                  <a:gd name="connsiteX49" fmla="*/ 1638820 w 1681550"/>
                  <a:gd name="connsiteY49" fmla="*/ 52896 h 1084437"/>
                  <a:gd name="connsiteX50" fmla="*/ 1591029 w 1681550"/>
                  <a:gd name="connsiteY50" fmla="*/ 73708 h 1084437"/>
                  <a:gd name="connsiteX51" fmla="*/ 1646912 w 1681550"/>
                  <a:gd name="connsiteY51" fmla="*/ 100473 h 1084437"/>
                  <a:gd name="connsiteX52" fmla="*/ 1675211 w 1681550"/>
                  <a:gd name="connsiteY52" fmla="*/ 114742 h 1084437"/>
                  <a:gd name="connsiteX53" fmla="*/ 1675928 w 1681550"/>
                  <a:gd name="connsiteY53" fmla="*/ 186677 h 1084437"/>
                  <a:gd name="connsiteX54" fmla="*/ 1641209 w 1681550"/>
                  <a:gd name="connsiteY54" fmla="*/ 321050 h 1084437"/>
                  <a:gd name="connsiteX55" fmla="*/ 1612670 w 1681550"/>
                  <a:gd name="connsiteY55" fmla="*/ 363857 h 1084437"/>
                  <a:gd name="connsiteX56" fmla="*/ 1598401 w 1681550"/>
                  <a:gd name="connsiteY56" fmla="*/ 385260 h 1084437"/>
                  <a:gd name="connsiteX57" fmla="*/ 1584132 w 1681550"/>
                  <a:gd name="connsiteY57" fmla="*/ 406664 h 1084437"/>
                  <a:gd name="connsiteX58" fmla="*/ 1569862 w 1681550"/>
                  <a:gd name="connsiteY58" fmla="*/ 420933 h 1084437"/>
                  <a:gd name="connsiteX59" fmla="*/ 1555593 w 1681550"/>
                  <a:gd name="connsiteY59" fmla="*/ 442336 h 1084437"/>
                  <a:gd name="connsiteX60" fmla="*/ 1519919 w 1681550"/>
                  <a:gd name="connsiteY60" fmla="*/ 478008 h 1084437"/>
                  <a:gd name="connsiteX61" fmla="*/ 1477111 w 1681550"/>
                  <a:gd name="connsiteY61" fmla="*/ 527950 h 1084437"/>
                  <a:gd name="connsiteX62" fmla="*/ 1455707 w 1681550"/>
                  <a:gd name="connsiteY62" fmla="*/ 556487 h 1084437"/>
                  <a:gd name="connsiteX63" fmla="*/ 1427168 w 1681550"/>
                  <a:gd name="connsiteY63" fmla="*/ 577891 h 1084437"/>
                  <a:gd name="connsiteX64" fmla="*/ 1362956 w 1681550"/>
                  <a:gd name="connsiteY64" fmla="*/ 627832 h 1084437"/>
                  <a:gd name="connsiteX65" fmla="*/ 1341552 w 1681550"/>
                  <a:gd name="connsiteY65" fmla="*/ 642101 h 1084437"/>
                  <a:gd name="connsiteX66" fmla="*/ 1313013 w 1681550"/>
                  <a:gd name="connsiteY66" fmla="*/ 663504 h 1084437"/>
                  <a:gd name="connsiteX67" fmla="*/ 1284475 w 1681550"/>
                  <a:gd name="connsiteY67" fmla="*/ 670639 h 1084437"/>
                  <a:gd name="connsiteX68" fmla="*/ 1241666 w 1681550"/>
                  <a:gd name="connsiteY68" fmla="*/ 699177 h 1084437"/>
                  <a:gd name="connsiteX69" fmla="*/ 1198858 w 1681550"/>
                  <a:gd name="connsiteY69" fmla="*/ 727714 h 1084437"/>
                  <a:gd name="connsiteX70" fmla="*/ 1141781 w 1681550"/>
                  <a:gd name="connsiteY70" fmla="*/ 749118 h 1084437"/>
                  <a:gd name="connsiteX71" fmla="*/ 1120377 w 1681550"/>
                  <a:gd name="connsiteY71" fmla="*/ 756252 h 1084437"/>
                  <a:gd name="connsiteX72" fmla="*/ 1063299 w 1681550"/>
                  <a:gd name="connsiteY72" fmla="*/ 784790 h 1084437"/>
                  <a:gd name="connsiteX73" fmla="*/ 1034760 w 1681550"/>
                  <a:gd name="connsiteY73" fmla="*/ 806194 h 1084437"/>
                  <a:gd name="connsiteX74" fmla="*/ 999087 w 1681550"/>
                  <a:gd name="connsiteY74" fmla="*/ 813328 h 1084437"/>
                  <a:gd name="connsiteX75" fmla="*/ 934875 w 1681550"/>
                  <a:gd name="connsiteY75" fmla="*/ 849000 h 1084437"/>
                  <a:gd name="connsiteX76" fmla="*/ 913471 w 1681550"/>
                  <a:gd name="connsiteY76" fmla="*/ 863269 h 1084437"/>
                  <a:gd name="connsiteX77" fmla="*/ 870662 w 1681550"/>
                  <a:gd name="connsiteY77" fmla="*/ 877538 h 1084437"/>
                  <a:gd name="connsiteX78" fmla="*/ 827854 w 1681550"/>
                  <a:gd name="connsiteY78" fmla="*/ 891807 h 1084437"/>
                  <a:gd name="connsiteX79" fmla="*/ 792181 w 1681550"/>
                  <a:gd name="connsiteY79" fmla="*/ 906076 h 1084437"/>
                  <a:gd name="connsiteX80" fmla="*/ 770777 w 1681550"/>
                  <a:gd name="connsiteY80" fmla="*/ 913210 h 1084437"/>
                  <a:gd name="connsiteX81" fmla="*/ 713699 w 1681550"/>
                  <a:gd name="connsiteY81" fmla="*/ 934614 h 1084437"/>
                  <a:gd name="connsiteX82" fmla="*/ 649487 w 1681550"/>
                  <a:gd name="connsiteY82" fmla="*/ 956017 h 1084437"/>
                  <a:gd name="connsiteX83" fmla="*/ 620948 w 1681550"/>
                  <a:gd name="connsiteY83" fmla="*/ 970286 h 1084437"/>
                  <a:gd name="connsiteX84" fmla="*/ 556736 w 1681550"/>
                  <a:gd name="connsiteY84" fmla="*/ 991690 h 1084437"/>
                  <a:gd name="connsiteX85" fmla="*/ 521062 w 1681550"/>
                  <a:gd name="connsiteY85" fmla="*/ 1005958 h 1084437"/>
                  <a:gd name="connsiteX86" fmla="*/ 449716 w 1681550"/>
                  <a:gd name="connsiteY86" fmla="*/ 1020227 h 1084437"/>
                  <a:gd name="connsiteX87" fmla="*/ 371234 w 1681550"/>
                  <a:gd name="connsiteY87" fmla="*/ 1041631 h 1084437"/>
                  <a:gd name="connsiteX88" fmla="*/ 342695 w 1681550"/>
                  <a:gd name="connsiteY88" fmla="*/ 1048765 h 1084437"/>
                  <a:gd name="connsiteX89" fmla="*/ 314156 w 1681550"/>
                  <a:gd name="connsiteY89" fmla="*/ 1055900 h 1084437"/>
                  <a:gd name="connsiteX90" fmla="*/ 278483 w 1681550"/>
                  <a:gd name="connsiteY90" fmla="*/ 1063034 h 1084437"/>
                  <a:gd name="connsiteX91" fmla="*/ 235675 w 1681550"/>
                  <a:gd name="connsiteY91" fmla="*/ 1077303 h 1084437"/>
                  <a:gd name="connsiteX92" fmla="*/ 214271 w 1681550"/>
                  <a:gd name="connsiteY92" fmla="*/ 1084437 h 1084437"/>
                  <a:gd name="connsiteX93" fmla="*/ 107250 w 1681550"/>
                  <a:gd name="connsiteY93" fmla="*/ 1084437 h 1084437"/>
                  <a:gd name="connsiteX0" fmla="*/ 7365 w 1681550"/>
                  <a:gd name="connsiteY0" fmla="*/ 1048765 h 1084437"/>
                  <a:gd name="connsiteX1" fmla="*/ 230 w 1681550"/>
                  <a:gd name="connsiteY1" fmla="*/ 1013093 h 1084437"/>
                  <a:gd name="connsiteX2" fmla="*/ 14499 w 1681550"/>
                  <a:gd name="connsiteY2" fmla="*/ 991690 h 1084437"/>
                  <a:gd name="connsiteX3" fmla="*/ 28769 w 1681550"/>
                  <a:gd name="connsiteY3" fmla="*/ 948883 h 1084437"/>
                  <a:gd name="connsiteX4" fmla="*/ 43038 w 1681550"/>
                  <a:gd name="connsiteY4" fmla="*/ 927479 h 1084437"/>
                  <a:gd name="connsiteX5" fmla="*/ 57307 w 1681550"/>
                  <a:gd name="connsiteY5" fmla="*/ 884673 h 1084437"/>
                  <a:gd name="connsiteX6" fmla="*/ 71577 w 1681550"/>
                  <a:gd name="connsiteY6" fmla="*/ 870404 h 1084437"/>
                  <a:gd name="connsiteX7" fmla="*/ 100116 w 1681550"/>
                  <a:gd name="connsiteY7" fmla="*/ 834731 h 1084437"/>
                  <a:gd name="connsiteX8" fmla="*/ 107250 w 1681550"/>
                  <a:gd name="connsiteY8" fmla="*/ 813328 h 1084437"/>
                  <a:gd name="connsiteX9" fmla="*/ 114385 w 1681550"/>
                  <a:gd name="connsiteY9" fmla="*/ 784790 h 1084437"/>
                  <a:gd name="connsiteX10" fmla="*/ 135789 w 1681550"/>
                  <a:gd name="connsiteY10" fmla="*/ 763387 h 1084437"/>
                  <a:gd name="connsiteX11" fmla="*/ 164328 w 1681550"/>
                  <a:gd name="connsiteY11" fmla="*/ 713446 h 1084437"/>
                  <a:gd name="connsiteX12" fmla="*/ 171463 w 1681550"/>
                  <a:gd name="connsiteY12" fmla="*/ 692042 h 1084437"/>
                  <a:gd name="connsiteX13" fmla="*/ 192867 w 1681550"/>
                  <a:gd name="connsiteY13" fmla="*/ 670639 h 1084437"/>
                  <a:gd name="connsiteX14" fmla="*/ 221405 w 1681550"/>
                  <a:gd name="connsiteY14" fmla="*/ 627832 h 1084437"/>
                  <a:gd name="connsiteX15" fmla="*/ 235675 w 1681550"/>
                  <a:gd name="connsiteY15" fmla="*/ 606429 h 1084437"/>
                  <a:gd name="connsiteX16" fmla="*/ 257079 w 1681550"/>
                  <a:gd name="connsiteY16" fmla="*/ 585025 h 1084437"/>
                  <a:gd name="connsiteX17" fmla="*/ 278483 w 1681550"/>
                  <a:gd name="connsiteY17" fmla="*/ 570756 h 1084437"/>
                  <a:gd name="connsiteX18" fmla="*/ 321291 w 1681550"/>
                  <a:gd name="connsiteY18" fmla="*/ 513681 h 1084437"/>
                  <a:gd name="connsiteX19" fmla="*/ 342695 w 1681550"/>
                  <a:gd name="connsiteY19" fmla="*/ 499412 h 1084437"/>
                  <a:gd name="connsiteX20" fmla="*/ 356965 w 1681550"/>
                  <a:gd name="connsiteY20" fmla="*/ 485143 h 1084437"/>
                  <a:gd name="connsiteX21" fmla="*/ 385503 w 1681550"/>
                  <a:gd name="connsiteY21" fmla="*/ 470874 h 1084437"/>
                  <a:gd name="connsiteX22" fmla="*/ 406907 w 1681550"/>
                  <a:gd name="connsiteY22" fmla="*/ 449471 h 1084437"/>
                  <a:gd name="connsiteX23" fmla="*/ 435446 w 1681550"/>
                  <a:gd name="connsiteY23" fmla="*/ 435202 h 1084437"/>
                  <a:gd name="connsiteX24" fmla="*/ 449716 w 1681550"/>
                  <a:gd name="connsiteY24" fmla="*/ 420933 h 1084437"/>
                  <a:gd name="connsiteX25" fmla="*/ 478254 w 1681550"/>
                  <a:gd name="connsiteY25" fmla="*/ 406664 h 1084437"/>
                  <a:gd name="connsiteX26" fmla="*/ 499658 w 1681550"/>
                  <a:gd name="connsiteY26" fmla="*/ 392395 h 1084437"/>
                  <a:gd name="connsiteX27" fmla="*/ 513928 w 1681550"/>
                  <a:gd name="connsiteY27" fmla="*/ 378126 h 1084437"/>
                  <a:gd name="connsiteX28" fmla="*/ 535332 w 1681550"/>
                  <a:gd name="connsiteY28" fmla="*/ 370991 h 1084437"/>
                  <a:gd name="connsiteX29" fmla="*/ 556736 w 1681550"/>
                  <a:gd name="connsiteY29" fmla="*/ 356723 h 1084437"/>
                  <a:gd name="connsiteX30" fmla="*/ 599544 w 1681550"/>
                  <a:gd name="connsiteY30" fmla="*/ 306781 h 1084437"/>
                  <a:gd name="connsiteX31" fmla="*/ 649487 w 1681550"/>
                  <a:gd name="connsiteY31" fmla="*/ 263974 h 1084437"/>
                  <a:gd name="connsiteX32" fmla="*/ 663756 w 1681550"/>
                  <a:gd name="connsiteY32" fmla="*/ 242571 h 1084437"/>
                  <a:gd name="connsiteX33" fmla="*/ 692296 w 1681550"/>
                  <a:gd name="connsiteY33" fmla="*/ 206899 h 1084437"/>
                  <a:gd name="connsiteX34" fmla="*/ 713699 w 1681550"/>
                  <a:gd name="connsiteY34" fmla="*/ 206899 h 1084437"/>
                  <a:gd name="connsiteX35" fmla="*/ 727969 w 1681550"/>
                  <a:gd name="connsiteY35" fmla="*/ 192630 h 1084437"/>
                  <a:gd name="connsiteX36" fmla="*/ 792181 w 1681550"/>
                  <a:gd name="connsiteY36" fmla="*/ 114151 h 1084437"/>
                  <a:gd name="connsiteX37" fmla="*/ 813585 w 1681550"/>
                  <a:gd name="connsiteY37" fmla="*/ 92748 h 1084437"/>
                  <a:gd name="connsiteX38" fmla="*/ 856393 w 1681550"/>
                  <a:gd name="connsiteY38" fmla="*/ 71344 h 1084437"/>
                  <a:gd name="connsiteX39" fmla="*/ 877797 w 1681550"/>
                  <a:gd name="connsiteY39" fmla="*/ 64210 h 1084437"/>
                  <a:gd name="connsiteX40" fmla="*/ 927740 w 1681550"/>
                  <a:gd name="connsiteY40" fmla="*/ 35672 h 1084437"/>
                  <a:gd name="connsiteX41" fmla="*/ 1013356 w 1681550"/>
                  <a:gd name="connsiteY41" fmla="*/ 21403 h 1084437"/>
                  <a:gd name="connsiteX42" fmla="*/ 1120377 w 1681550"/>
                  <a:gd name="connsiteY42" fmla="*/ 0 h 1084437"/>
                  <a:gd name="connsiteX43" fmla="*/ 1327283 w 1681550"/>
                  <a:gd name="connsiteY43" fmla="*/ 14268 h 1084437"/>
                  <a:gd name="connsiteX44" fmla="*/ 1362956 w 1681550"/>
                  <a:gd name="connsiteY44" fmla="*/ 21403 h 1084437"/>
                  <a:gd name="connsiteX45" fmla="*/ 1433587 w 1681550"/>
                  <a:gd name="connsiteY45" fmla="*/ 15450 h 1084437"/>
                  <a:gd name="connsiteX46" fmla="*/ 1518249 w 1681550"/>
                  <a:gd name="connsiteY46" fmla="*/ 23176 h 1084437"/>
                  <a:gd name="connsiteX47" fmla="*/ 1520158 w 1681550"/>
                  <a:gd name="connsiteY47" fmla="*/ 31493 h 1084437"/>
                  <a:gd name="connsiteX48" fmla="*/ 1589833 w 1681550"/>
                  <a:gd name="connsiteY48" fmla="*/ 52305 h 1084437"/>
                  <a:gd name="connsiteX49" fmla="*/ 1638820 w 1681550"/>
                  <a:gd name="connsiteY49" fmla="*/ 52896 h 1084437"/>
                  <a:gd name="connsiteX50" fmla="*/ 1637114 w 1681550"/>
                  <a:gd name="connsiteY50" fmla="*/ 60705 h 1084437"/>
                  <a:gd name="connsiteX51" fmla="*/ 1646912 w 1681550"/>
                  <a:gd name="connsiteY51" fmla="*/ 100473 h 1084437"/>
                  <a:gd name="connsiteX52" fmla="*/ 1675211 w 1681550"/>
                  <a:gd name="connsiteY52" fmla="*/ 114742 h 1084437"/>
                  <a:gd name="connsiteX53" fmla="*/ 1675928 w 1681550"/>
                  <a:gd name="connsiteY53" fmla="*/ 186677 h 1084437"/>
                  <a:gd name="connsiteX54" fmla="*/ 1641209 w 1681550"/>
                  <a:gd name="connsiteY54" fmla="*/ 321050 h 1084437"/>
                  <a:gd name="connsiteX55" fmla="*/ 1612670 w 1681550"/>
                  <a:gd name="connsiteY55" fmla="*/ 363857 h 1084437"/>
                  <a:gd name="connsiteX56" fmla="*/ 1598401 w 1681550"/>
                  <a:gd name="connsiteY56" fmla="*/ 385260 h 1084437"/>
                  <a:gd name="connsiteX57" fmla="*/ 1584132 w 1681550"/>
                  <a:gd name="connsiteY57" fmla="*/ 406664 h 1084437"/>
                  <a:gd name="connsiteX58" fmla="*/ 1569862 w 1681550"/>
                  <a:gd name="connsiteY58" fmla="*/ 420933 h 1084437"/>
                  <a:gd name="connsiteX59" fmla="*/ 1555593 w 1681550"/>
                  <a:gd name="connsiteY59" fmla="*/ 442336 h 1084437"/>
                  <a:gd name="connsiteX60" fmla="*/ 1519919 w 1681550"/>
                  <a:gd name="connsiteY60" fmla="*/ 478008 h 1084437"/>
                  <a:gd name="connsiteX61" fmla="*/ 1477111 w 1681550"/>
                  <a:gd name="connsiteY61" fmla="*/ 527950 h 1084437"/>
                  <a:gd name="connsiteX62" fmla="*/ 1455707 w 1681550"/>
                  <a:gd name="connsiteY62" fmla="*/ 556487 h 1084437"/>
                  <a:gd name="connsiteX63" fmla="*/ 1427168 w 1681550"/>
                  <a:gd name="connsiteY63" fmla="*/ 577891 h 1084437"/>
                  <a:gd name="connsiteX64" fmla="*/ 1362956 w 1681550"/>
                  <a:gd name="connsiteY64" fmla="*/ 627832 h 1084437"/>
                  <a:gd name="connsiteX65" fmla="*/ 1341552 w 1681550"/>
                  <a:gd name="connsiteY65" fmla="*/ 642101 h 1084437"/>
                  <a:gd name="connsiteX66" fmla="*/ 1313013 w 1681550"/>
                  <a:gd name="connsiteY66" fmla="*/ 663504 h 1084437"/>
                  <a:gd name="connsiteX67" fmla="*/ 1284475 w 1681550"/>
                  <a:gd name="connsiteY67" fmla="*/ 670639 h 1084437"/>
                  <a:gd name="connsiteX68" fmla="*/ 1241666 w 1681550"/>
                  <a:gd name="connsiteY68" fmla="*/ 699177 h 1084437"/>
                  <a:gd name="connsiteX69" fmla="*/ 1198858 w 1681550"/>
                  <a:gd name="connsiteY69" fmla="*/ 727714 h 1084437"/>
                  <a:gd name="connsiteX70" fmla="*/ 1141781 w 1681550"/>
                  <a:gd name="connsiteY70" fmla="*/ 749118 h 1084437"/>
                  <a:gd name="connsiteX71" fmla="*/ 1120377 w 1681550"/>
                  <a:gd name="connsiteY71" fmla="*/ 756252 h 1084437"/>
                  <a:gd name="connsiteX72" fmla="*/ 1063299 w 1681550"/>
                  <a:gd name="connsiteY72" fmla="*/ 784790 h 1084437"/>
                  <a:gd name="connsiteX73" fmla="*/ 1034760 w 1681550"/>
                  <a:gd name="connsiteY73" fmla="*/ 806194 h 1084437"/>
                  <a:gd name="connsiteX74" fmla="*/ 999087 w 1681550"/>
                  <a:gd name="connsiteY74" fmla="*/ 813328 h 1084437"/>
                  <a:gd name="connsiteX75" fmla="*/ 934875 w 1681550"/>
                  <a:gd name="connsiteY75" fmla="*/ 849000 h 1084437"/>
                  <a:gd name="connsiteX76" fmla="*/ 913471 w 1681550"/>
                  <a:gd name="connsiteY76" fmla="*/ 863269 h 1084437"/>
                  <a:gd name="connsiteX77" fmla="*/ 870662 w 1681550"/>
                  <a:gd name="connsiteY77" fmla="*/ 877538 h 1084437"/>
                  <a:gd name="connsiteX78" fmla="*/ 827854 w 1681550"/>
                  <a:gd name="connsiteY78" fmla="*/ 891807 h 1084437"/>
                  <a:gd name="connsiteX79" fmla="*/ 792181 w 1681550"/>
                  <a:gd name="connsiteY79" fmla="*/ 906076 h 1084437"/>
                  <a:gd name="connsiteX80" fmla="*/ 770777 w 1681550"/>
                  <a:gd name="connsiteY80" fmla="*/ 913210 h 1084437"/>
                  <a:gd name="connsiteX81" fmla="*/ 713699 w 1681550"/>
                  <a:gd name="connsiteY81" fmla="*/ 934614 h 1084437"/>
                  <a:gd name="connsiteX82" fmla="*/ 649487 w 1681550"/>
                  <a:gd name="connsiteY82" fmla="*/ 956017 h 1084437"/>
                  <a:gd name="connsiteX83" fmla="*/ 620948 w 1681550"/>
                  <a:gd name="connsiteY83" fmla="*/ 970286 h 1084437"/>
                  <a:gd name="connsiteX84" fmla="*/ 556736 w 1681550"/>
                  <a:gd name="connsiteY84" fmla="*/ 991690 h 1084437"/>
                  <a:gd name="connsiteX85" fmla="*/ 521062 w 1681550"/>
                  <a:gd name="connsiteY85" fmla="*/ 1005958 h 1084437"/>
                  <a:gd name="connsiteX86" fmla="*/ 449716 w 1681550"/>
                  <a:gd name="connsiteY86" fmla="*/ 1020227 h 1084437"/>
                  <a:gd name="connsiteX87" fmla="*/ 371234 w 1681550"/>
                  <a:gd name="connsiteY87" fmla="*/ 1041631 h 1084437"/>
                  <a:gd name="connsiteX88" fmla="*/ 342695 w 1681550"/>
                  <a:gd name="connsiteY88" fmla="*/ 1048765 h 1084437"/>
                  <a:gd name="connsiteX89" fmla="*/ 314156 w 1681550"/>
                  <a:gd name="connsiteY89" fmla="*/ 1055900 h 1084437"/>
                  <a:gd name="connsiteX90" fmla="*/ 278483 w 1681550"/>
                  <a:gd name="connsiteY90" fmla="*/ 1063034 h 1084437"/>
                  <a:gd name="connsiteX91" fmla="*/ 235675 w 1681550"/>
                  <a:gd name="connsiteY91" fmla="*/ 1077303 h 1084437"/>
                  <a:gd name="connsiteX92" fmla="*/ 214271 w 1681550"/>
                  <a:gd name="connsiteY92" fmla="*/ 1084437 h 1084437"/>
                  <a:gd name="connsiteX93" fmla="*/ 107250 w 1681550"/>
                  <a:gd name="connsiteY93" fmla="*/ 1084437 h 1084437"/>
                  <a:gd name="connsiteX0" fmla="*/ 7365 w 1681550"/>
                  <a:gd name="connsiteY0" fmla="*/ 1048765 h 1084437"/>
                  <a:gd name="connsiteX1" fmla="*/ 230 w 1681550"/>
                  <a:gd name="connsiteY1" fmla="*/ 1013093 h 1084437"/>
                  <a:gd name="connsiteX2" fmla="*/ 14499 w 1681550"/>
                  <a:gd name="connsiteY2" fmla="*/ 991690 h 1084437"/>
                  <a:gd name="connsiteX3" fmla="*/ 28769 w 1681550"/>
                  <a:gd name="connsiteY3" fmla="*/ 948883 h 1084437"/>
                  <a:gd name="connsiteX4" fmla="*/ 43038 w 1681550"/>
                  <a:gd name="connsiteY4" fmla="*/ 927479 h 1084437"/>
                  <a:gd name="connsiteX5" fmla="*/ 57307 w 1681550"/>
                  <a:gd name="connsiteY5" fmla="*/ 884673 h 1084437"/>
                  <a:gd name="connsiteX6" fmla="*/ 71577 w 1681550"/>
                  <a:gd name="connsiteY6" fmla="*/ 870404 h 1084437"/>
                  <a:gd name="connsiteX7" fmla="*/ 100116 w 1681550"/>
                  <a:gd name="connsiteY7" fmla="*/ 834731 h 1084437"/>
                  <a:gd name="connsiteX8" fmla="*/ 107250 w 1681550"/>
                  <a:gd name="connsiteY8" fmla="*/ 813328 h 1084437"/>
                  <a:gd name="connsiteX9" fmla="*/ 114385 w 1681550"/>
                  <a:gd name="connsiteY9" fmla="*/ 784790 h 1084437"/>
                  <a:gd name="connsiteX10" fmla="*/ 135789 w 1681550"/>
                  <a:gd name="connsiteY10" fmla="*/ 763387 h 1084437"/>
                  <a:gd name="connsiteX11" fmla="*/ 164328 w 1681550"/>
                  <a:gd name="connsiteY11" fmla="*/ 713446 h 1084437"/>
                  <a:gd name="connsiteX12" fmla="*/ 171463 w 1681550"/>
                  <a:gd name="connsiteY12" fmla="*/ 692042 h 1084437"/>
                  <a:gd name="connsiteX13" fmla="*/ 192867 w 1681550"/>
                  <a:gd name="connsiteY13" fmla="*/ 670639 h 1084437"/>
                  <a:gd name="connsiteX14" fmla="*/ 221405 w 1681550"/>
                  <a:gd name="connsiteY14" fmla="*/ 627832 h 1084437"/>
                  <a:gd name="connsiteX15" fmla="*/ 235675 w 1681550"/>
                  <a:gd name="connsiteY15" fmla="*/ 606429 h 1084437"/>
                  <a:gd name="connsiteX16" fmla="*/ 257079 w 1681550"/>
                  <a:gd name="connsiteY16" fmla="*/ 585025 h 1084437"/>
                  <a:gd name="connsiteX17" fmla="*/ 278483 w 1681550"/>
                  <a:gd name="connsiteY17" fmla="*/ 570756 h 1084437"/>
                  <a:gd name="connsiteX18" fmla="*/ 321291 w 1681550"/>
                  <a:gd name="connsiteY18" fmla="*/ 513681 h 1084437"/>
                  <a:gd name="connsiteX19" fmla="*/ 342695 w 1681550"/>
                  <a:gd name="connsiteY19" fmla="*/ 499412 h 1084437"/>
                  <a:gd name="connsiteX20" fmla="*/ 356965 w 1681550"/>
                  <a:gd name="connsiteY20" fmla="*/ 485143 h 1084437"/>
                  <a:gd name="connsiteX21" fmla="*/ 385503 w 1681550"/>
                  <a:gd name="connsiteY21" fmla="*/ 470874 h 1084437"/>
                  <a:gd name="connsiteX22" fmla="*/ 406907 w 1681550"/>
                  <a:gd name="connsiteY22" fmla="*/ 449471 h 1084437"/>
                  <a:gd name="connsiteX23" fmla="*/ 435446 w 1681550"/>
                  <a:gd name="connsiteY23" fmla="*/ 435202 h 1084437"/>
                  <a:gd name="connsiteX24" fmla="*/ 449716 w 1681550"/>
                  <a:gd name="connsiteY24" fmla="*/ 420933 h 1084437"/>
                  <a:gd name="connsiteX25" fmla="*/ 478254 w 1681550"/>
                  <a:gd name="connsiteY25" fmla="*/ 406664 h 1084437"/>
                  <a:gd name="connsiteX26" fmla="*/ 499658 w 1681550"/>
                  <a:gd name="connsiteY26" fmla="*/ 392395 h 1084437"/>
                  <a:gd name="connsiteX27" fmla="*/ 513928 w 1681550"/>
                  <a:gd name="connsiteY27" fmla="*/ 378126 h 1084437"/>
                  <a:gd name="connsiteX28" fmla="*/ 535332 w 1681550"/>
                  <a:gd name="connsiteY28" fmla="*/ 370991 h 1084437"/>
                  <a:gd name="connsiteX29" fmla="*/ 556736 w 1681550"/>
                  <a:gd name="connsiteY29" fmla="*/ 356723 h 1084437"/>
                  <a:gd name="connsiteX30" fmla="*/ 599544 w 1681550"/>
                  <a:gd name="connsiteY30" fmla="*/ 306781 h 1084437"/>
                  <a:gd name="connsiteX31" fmla="*/ 649487 w 1681550"/>
                  <a:gd name="connsiteY31" fmla="*/ 263974 h 1084437"/>
                  <a:gd name="connsiteX32" fmla="*/ 663756 w 1681550"/>
                  <a:gd name="connsiteY32" fmla="*/ 242571 h 1084437"/>
                  <a:gd name="connsiteX33" fmla="*/ 692296 w 1681550"/>
                  <a:gd name="connsiteY33" fmla="*/ 206899 h 1084437"/>
                  <a:gd name="connsiteX34" fmla="*/ 713699 w 1681550"/>
                  <a:gd name="connsiteY34" fmla="*/ 206899 h 1084437"/>
                  <a:gd name="connsiteX35" fmla="*/ 727969 w 1681550"/>
                  <a:gd name="connsiteY35" fmla="*/ 192630 h 1084437"/>
                  <a:gd name="connsiteX36" fmla="*/ 792181 w 1681550"/>
                  <a:gd name="connsiteY36" fmla="*/ 114151 h 1084437"/>
                  <a:gd name="connsiteX37" fmla="*/ 813585 w 1681550"/>
                  <a:gd name="connsiteY37" fmla="*/ 92748 h 1084437"/>
                  <a:gd name="connsiteX38" fmla="*/ 856393 w 1681550"/>
                  <a:gd name="connsiteY38" fmla="*/ 71344 h 1084437"/>
                  <a:gd name="connsiteX39" fmla="*/ 877797 w 1681550"/>
                  <a:gd name="connsiteY39" fmla="*/ 64210 h 1084437"/>
                  <a:gd name="connsiteX40" fmla="*/ 927740 w 1681550"/>
                  <a:gd name="connsiteY40" fmla="*/ 35672 h 1084437"/>
                  <a:gd name="connsiteX41" fmla="*/ 1013356 w 1681550"/>
                  <a:gd name="connsiteY41" fmla="*/ 21403 h 1084437"/>
                  <a:gd name="connsiteX42" fmla="*/ 1120377 w 1681550"/>
                  <a:gd name="connsiteY42" fmla="*/ 0 h 1084437"/>
                  <a:gd name="connsiteX43" fmla="*/ 1327283 w 1681550"/>
                  <a:gd name="connsiteY43" fmla="*/ 14268 h 1084437"/>
                  <a:gd name="connsiteX44" fmla="*/ 1362956 w 1681550"/>
                  <a:gd name="connsiteY44" fmla="*/ 21403 h 1084437"/>
                  <a:gd name="connsiteX45" fmla="*/ 1433587 w 1681550"/>
                  <a:gd name="connsiteY45" fmla="*/ 15450 h 1084437"/>
                  <a:gd name="connsiteX46" fmla="*/ 1518249 w 1681550"/>
                  <a:gd name="connsiteY46" fmla="*/ 23176 h 1084437"/>
                  <a:gd name="connsiteX47" fmla="*/ 1520158 w 1681550"/>
                  <a:gd name="connsiteY47" fmla="*/ 31493 h 1084437"/>
                  <a:gd name="connsiteX48" fmla="*/ 1589833 w 1681550"/>
                  <a:gd name="connsiteY48" fmla="*/ 52305 h 1084437"/>
                  <a:gd name="connsiteX49" fmla="*/ 1638820 w 1681550"/>
                  <a:gd name="connsiteY49" fmla="*/ 52896 h 1084437"/>
                  <a:gd name="connsiteX50" fmla="*/ 1637114 w 1681550"/>
                  <a:gd name="connsiteY50" fmla="*/ 60705 h 1084437"/>
                  <a:gd name="connsiteX51" fmla="*/ 1679830 w 1681550"/>
                  <a:gd name="connsiteY51" fmla="*/ 74467 h 1084437"/>
                  <a:gd name="connsiteX52" fmla="*/ 1675211 w 1681550"/>
                  <a:gd name="connsiteY52" fmla="*/ 114742 h 1084437"/>
                  <a:gd name="connsiteX53" fmla="*/ 1675928 w 1681550"/>
                  <a:gd name="connsiteY53" fmla="*/ 186677 h 1084437"/>
                  <a:gd name="connsiteX54" fmla="*/ 1641209 w 1681550"/>
                  <a:gd name="connsiteY54" fmla="*/ 321050 h 1084437"/>
                  <a:gd name="connsiteX55" fmla="*/ 1612670 w 1681550"/>
                  <a:gd name="connsiteY55" fmla="*/ 363857 h 1084437"/>
                  <a:gd name="connsiteX56" fmla="*/ 1598401 w 1681550"/>
                  <a:gd name="connsiteY56" fmla="*/ 385260 h 1084437"/>
                  <a:gd name="connsiteX57" fmla="*/ 1584132 w 1681550"/>
                  <a:gd name="connsiteY57" fmla="*/ 406664 h 1084437"/>
                  <a:gd name="connsiteX58" fmla="*/ 1569862 w 1681550"/>
                  <a:gd name="connsiteY58" fmla="*/ 420933 h 1084437"/>
                  <a:gd name="connsiteX59" fmla="*/ 1555593 w 1681550"/>
                  <a:gd name="connsiteY59" fmla="*/ 442336 h 1084437"/>
                  <a:gd name="connsiteX60" fmla="*/ 1519919 w 1681550"/>
                  <a:gd name="connsiteY60" fmla="*/ 478008 h 1084437"/>
                  <a:gd name="connsiteX61" fmla="*/ 1477111 w 1681550"/>
                  <a:gd name="connsiteY61" fmla="*/ 527950 h 1084437"/>
                  <a:gd name="connsiteX62" fmla="*/ 1455707 w 1681550"/>
                  <a:gd name="connsiteY62" fmla="*/ 556487 h 1084437"/>
                  <a:gd name="connsiteX63" fmla="*/ 1427168 w 1681550"/>
                  <a:gd name="connsiteY63" fmla="*/ 577891 h 1084437"/>
                  <a:gd name="connsiteX64" fmla="*/ 1362956 w 1681550"/>
                  <a:gd name="connsiteY64" fmla="*/ 627832 h 1084437"/>
                  <a:gd name="connsiteX65" fmla="*/ 1341552 w 1681550"/>
                  <a:gd name="connsiteY65" fmla="*/ 642101 h 1084437"/>
                  <a:gd name="connsiteX66" fmla="*/ 1313013 w 1681550"/>
                  <a:gd name="connsiteY66" fmla="*/ 663504 h 1084437"/>
                  <a:gd name="connsiteX67" fmla="*/ 1284475 w 1681550"/>
                  <a:gd name="connsiteY67" fmla="*/ 670639 h 1084437"/>
                  <a:gd name="connsiteX68" fmla="*/ 1241666 w 1681550"/>
                  <a:gd name="connsiteY68" fmla="*/ 699177 h 1084437"/>
                  <a:gd name="connsiteX69" fmla="*/ 1198858 w 1681550"/>
                  <a:gd name="connsiteY69" fmla="*/ 727714 h 1084437"/>
                  <a:gd name="connsiteX70" fmla="*/ 1141781 w 1681550"/>
                  <a:gd name="connsiteY70" fmla="*/ 749118 h 1084437"/>
                  <a:gd name="connsiteX71" fmla="*/ 1120377 w 1681550"/>
                  <a:gd name="connsiteY71" fmla="*/ 756252 h 1084437"/>
                  <a:gd name="connsiteX72" fmla="*/ 1063299 w 1681550"/>
                  <a:gd name="connsiteY72" fmla="*/ 784790 h 1084437"/>
                  <a:gd name="connsiteX73" fmla="*/ 1034760 w 1681550"/>
                  <a:gd name="connsiteY73" fmla="*/ 806194 h 1084437"/>
                  <a:gd name="connsiteX74" fmla="*/ 999087 w 1681550"/>
                  <a:gd name="connsiteY74" fmla="*/ 813328 h 1084437"/>
                  <a:gd name="connsiteX75" fmla="*/ 934875 w 1681550"/>
                  <a:gd name="connsiteY75" fmla="*/ 849000 h 1084437"/>
                  <a:gd name="connsiteX76" fmla="*/ 913471 w 1681550"/>
                  <a:gd name="connsiteY76" fmla="*/ 863269 h 1084437"/>
                  <a:gd name="connsiteX77" fmla="*/ 870662 w 1681550"/>
                  <a:gd name="connsiteY77" fmla="*/ 877538 h 1084437"/>
                  <a:gd name="connsiteX78" fmla="*/ 827854 w 1681550"/>
                  <a:gd name="connsiteY78" fmla="*/ 891807 h 1084437"/>
                  <a:gd name="connsiteX79" fmla="*/ 792181 w 1681550"/>
                  <a:gd name="connsiteY79" fmla="*/ 906076 h 1084437"/>
                  <a:gd name="connsiteX80" fmla="*/ 770777 w 1681550"/>
                  <a:gd name="connsiteY80" fmla="*/ 913210 h 1084437"/>
                  <a:gd name="connsiteX81" fmla="*/ 713699 w 1681550"/>
                  <a:gd name="connsiteY81" fmla="*/ 934614 h 1084437"/>
                  <a:gd name="connsiteX82" fmla="*/ 649487 w 1681550"/>
                  <a:gd name="connsiteY82" fmla="*/ 956017 h 1084437"/>
                  <a:gd name="connsiteX83" fmla="*/ 620948 w 1681550"/>
                  <a:gd name="connsiteY83" fmla="*/ 970286 h 1084437"/>
                  <a:gd name="connsiteX84" fmla="*/ 556736 w 1681550"/>
                  <a:gd name="connsiteY84" fmla="*/ 991690 h 1084437"/>
                  <a:gd name="connsiteX85" fmla="*/ 521062 w 1681550"/>
                  <a:gd name="connsiteY85" fmla="*/ 1005958 h 1084437"/>
                  <a:gd name="connsiteX86" fmla="*/ 449716 w 1681550"/>
                  <a:gd name="connsiteY86" fmla="*/ 1020227 h 1084437"/>
                  <a:gd name="connsiteX87" fmla="*/ 371234 w 1681550"/>
                  <a:gd name="connsiteY87" fmla="*/ 1041631 h 1084437"/>
                  <a:gd name="connsiteX88" fmla="*/ 342695 w 1681550"/>
                  <a:gd name="connsiteY88" fmla="*/ 1048765 h 1084437"/>
                  <a:gd name="connsiteX89" fmla="*/ 314156 w 1681550"/>
                  <a:gd name="connsiteY89" fmla="*/ 1055900 h 1084437"/>
                  <a:gd name="connsiteX90" fmla="*/ 278483 w 1681550"/>
                  <a:gd name="connsiteY90" fmla="*/ 1063034 h 1084437"/>
                  <a:gd name="connsiteX91" fmla="*/ 235675 w 1681550"/>
                  <a:gd name="connsiteY91" fmla="*/ 1077303 h 1084437"/>
                  <a:gd name="connsiteX92" fmla="*/ 214271 w 1681550"/>
                  <a:gd name="connsiteY92" fmla="*/ 1084437 h 1084437"/>
                  <a:gd name="connsiteX93" fmla="*/ 107250 w 1681550"/>
                  <a:gd name="connsiteY93" fmla="*/ 1084437 h 1084437"/>
                  <a:gd name="connsiteX0" fmla="*/ 7365 w 1681205"/>
                  <a:gd name="connsiteY0" fmla="*/ 1048765 h 1084437"/>
                  <a:gd name="connsiteX1" fmla="*/ 230 w 1681205"/>
                  <a:gd name="connsiteY1" fmla="*/ 1013093 h 1084437"/>
                  <a:gd name="connsiteX2" fmla="*/ 14499 w 1681205"/>
                  <a:gd name="connsiteY2" fmla="*/ 991690 h 1084437"/>
                  <a:gd name="connsiteX3" fmla="*/ 28769 w 1681205"/>
                  <a:gd name="connsiteY3" fmla="*/ 948883 h 1084437"/>
                  <a:gd name="connsiteX4" fmla="*/ 43038 w 1681205"/>
                  <a:gd name="connsiteY4" fmla="*/ 927479 h 1084437"/>
                  <a:gd name="connsiteX5" fmla="*/ 57307 w 1681205"/>
                  <a:gd name="connsiteY5" fmla="*/ 884673 h 1084437"/>
                  <a:gd name="connsiteX6" fmla="*/ 71577 w 1681205"/>
                  <a:gd name="connsiteY6" fmla="*/ 870404 h 1084437"/>
                  <a:gd name="connsiteX7" fmla="*/ 100116 w 1681205"/>
                  <a:gd name="connsiteY7" fmla="*/ 834731 h 1084437"/>
                  <a:gd name="connsiteX8" fmla="*/ 107250 w 1681205"/>
                  <a:gd name="connsiteY8" fmla="*/ 813328 h 1084437"/>
                  <a:gd name="connsiteX9" fmla="*/ 114385 w 1681205"/>
                  <a:gd name="connsiteY9" fmla="*/ 784790 h 1084437"/>
                  <a:gd name="connsiteX10" fmla="*/ 135789 w 1681205"/>
                  <a:gd name="connsiteY10" fmla="*/ 763387 h 1084437"/>
                  <a:gd name="connsiteX11" fmla="*/ 164328 w 1681205"/>
                  <a:gd name="connsiteY11" fmla="*/ 713446 h 1084437"/>
                  <a:gd name="connsiteX12" fmla="*/ 171463 w 1681205"/>
                  <a:gd name="connsiteY12" fmla="*/ 692042 h 1084437"/>
                  <a:gd name="connsiteX13" fmla="*/ 192867 w 1681205"/>
                  <a:gd name="connsiteY13" fmla="*/ 670639 h 1084437"/>
                  <a:gd name="connsiteX14" fmla="*/ 221405 w 1681205"/>
                  <a:gd name="connsiteY14" fmla="*/ 627832 h 1084437"/>
                  <a:gd name="connsiteX15" fmla="*/ 235675 w 1681205"/>
                  <a:gd name="connsiteY15" fmla="*/ 606429 h 1084437"/>
                  <a:gd name="connsiteX16" fmla="*/ 257079 w 1681205"/>
                  <a:gd name="connsiteY16" fmla="*/ 585025 h 1084437"/>
                  <a:gd name="connsiteX17" fmla="*/ 278483 w 1681205"/>
                  <a:gd name="connsiteY17" fmla="*/ 570756 h 1084437"/>
                  <a:gd name="connsiteX18" fmla="*/ 321291 w 1681205"/>
                  <a:gd name="connsiteY18" fmla="*/ 513681 h 1084437"/>
                  <a:gd name="connsiteX19" fmla="*/ 342695 w 1681205"/>
                  <a:gd name="connsiteY19" fmla="*/ 499412 h 1084437"/>
                  <a:gd name="connsiteX20" fmla="*/ 356965 w 1681205"/>
                  <a:gd name="connsiteY20" fmla="*/ 485143 h 1084437"/>
                  <a:gd name="connsiteX21" fmla="*/ 385503 w 1681205"/>
                  <a:gd name="connsiteY21" fmla="*/ 470874 h 1084437"/>
                  <a:gd name="connsiteX22" fmla="*/ 406907 w 1681205"/>
                  <a:gd name="connsiteY22" fmla="*/ 449471 h 1084437"/>
                  <a:gd name="connsiteX23" fmla="*/ 435446 w 1681205"/>
                  <a:gd name="connsiteY23" fmla="*/ 435202 h 1084437"/>
                  <a:gd name="connsiteX24" fmla="*/ 449716 w 1681205"/>
                  <a:gd name="connsiteY24" fmla="*/ 420933 h 1084437"/>
                  <a:gd name="connsiteX25" fmla="*/ 478254 w 1681205"/>
                  <a:gd name="connsiteY25" fmla="*/ 406664 h 1084437"/>
                  <a:gd name="connsiteX26" fmla="*/ 499658 w 1681205"/>
                  <a:gd name="connsiteY26" fmla="*/ 392395 h 1084437"/>
                  <a:gd name="connsiteX27" fmla="*/ 513928 w 1681205"/>
                  <a:gd name="connsiteY27" fmla="*/ 378126 h 1084437"/>
                  <a:gd name="connsiteX28" fmla="*/ 535332 w 1681205"/>
                  <a:gd name="connsiteY28" fmla="*/ 370991 h 1084437"/>
                  <a:gd name="connsiteX29" fmla="*/ 556736 w 1681205"/>
                  <a:gd name="connsiteY29" fmla="*/ 356723 h 1084437"/>
                  <a:gd name="connsiteX30" fmla="*/ 599544 w 1681205"/>
                  <a:gd name="connsiteY30" fmla="*/ 306781 h 1084437"/>
                  <a:gd name="connsiteX31" fmla="*/ 649487 w 1681205"/>
                  <a:gd name="connsiteY31" fmla="*/ 263974 h 1084437"/>
                  <a:gd name="connsiteX32" fmla="*/ 663756 w 1681205"/>
                  <a:gd name="connsiteY32" fmla="*/ 242571 h 1084437"/>
                  <a:gd name="connsiteX33" fmla="*/ 692296 w 1681205"/>
                  <a:gd name="connsiteY33" fmla="*/ 206899 h 1084437"/>
                  <a:gd name="connsiteX34" fmla="*/ 713699 w 1681205"/>
                  <a:gd name="connsiteY34" fmla="*/ 206899 h 1084437"/>
                  <a:gd name="connsiteX35" fmla="*/ 727969 w 1681205"/>
                  <a:gd name="connsiteY35" fmla="*/ 192630 h 1084437"/>
                  <a:gd name="connsiteX36" fmla="*/ 792181 w 1681205"/>
                  <a:gd name="connsiteY36" fmla="*/ 114151 h 1084437"/>
                  <a:gd name="connsiteX37" fmla="*/ 813585 w 1681205"/>
                  <a:gd name="connsiteY37" fmla="*/ 92748 h 1084437"/>
                  <a:gd name="connsiteX38" fmla="*/ 856393 w 1681205"/>
                  <a:gd name="connsiteY38" fmla="*/ 71344 h 1084437"/>
                  <a:gd name="connsiteX39" fmla="*/ 877797 w 1681205"/>
                  <a:gd name="connsiteY39" fmla="*/ 64210 h 1084437"/>
                  <a:gd name="connsiteX40" fmla="*/ 927740 w 1681205"/>
                  <a:gd name="connsiteY40" fmla="*/ 35672 h 1084437"/>
                  <a:gd name="connsiteX41" fmla="*/ 1013356 w 1681205"/>
                  <a:gd name="connsiteY41" fmla="*/ 21403 h 1084437"/>
                  <a:gd name="connsiteX42" fmla="*/ 1120377 w 1681205"/>
                  <a:gd name="connsiteY42" fmla="*/ 0 h 1084437"/>
                  <a:gd name="connsiteX43" fmla="*/ 1327283 w 1681205"/>
                  <a:gd name="connsiteY43" fmla="*/ 14268 h 1084437"/>
                  <a:gd name="connsiteX44" fmla="*/ 1362956 w 1681205"/>
                  <a:gd name="connsiteY44" fmla="*/ 21403 h 1084437"/>
                  <a:gd name="connsiteX45" fmla="*/ 1433587 w 1681205"/>
                  <a:gd name="connsiteY45" fmla="*/ 15450 h 1084437"/>
                  <a:gd name="connsiteX46" fmla="*/ 1518249 w 1681205"/>
                  <a:gd name="connsiteY46" fmla="*/ 23176 h 1084437"/>
                  <a:gd name="connsiteX47" fmla="*/ 1520158 w 1681205"/>
                  <a:gd name="connsiteY47" fmla="*/ 31493 h 1084437"/>
                  <a:gd name="connsiteX48" fmla="*/ 1589833 w 1681205"/>
                  <a:gd name="connsiteY48" fmla="*/ 52305 h 1084437"/>
                  <a:gd name="connsiteX49" fmla="*/ 1638820 w 1681205"/>
                  <a:gd name="connsiteY49" fmla="*/ 52896 h 1084437"/>
                  <a:gd name="connsiteX50" fmla="*/ 1637114 w 1681205"/>
                  <a:gd name="connsiteY50" fmla="*/ 60705 h 1084437"/>
                  <a:gd name="connsiteX51" fmla="*/ 1679830 w 1681205"/>
                  <a:gd name="connsiteY51" fmla="*/ 74467 h 1084437"/>
                  <a:gd name="connsiteX52" fmla="*/ 1675211 w 1681205"/>
                  <a:gd name="connsiteY52" fmla="*/ 114742 h 1084437"/>
                  <a:gd name="connsiteX53" fmla="*/ 1629057 w 1681205"/>
                  <a:gd name="connsiteY53" fmla="*/ 180890 h 1084437"/>
                  <a:gd name="connsiteX54" fmla="*/ 1641209 w 1681205"/>
                  <a:gd name="connsiteY54" fmla="*/ 321050 h 1084437"/>
                  <a:gd name="connsiteX55" fmla="*/ 1612670 w 1681205"/>
                  <a:gd name="connsiteY55" fmla="*/ 363857 h 1084437"/>
                  <a:gd name="connsiteX56" fmla="*/ 1598401 w 1681205"/>
                  <a:gd name="connsiteY56" fmla="*/ 385260 h 1084437"/>
                  <a:gd name="connsiteX57" fmla="*/ 1584132 w 1681205"/>
                  <a:gd name="connsiteY57" fmla="*/ 406664 h 1084437"/>
                  <a:gd name="connsiteX58" fmla="*/ 1569862 w 1681205"/>
                  <a:gd name="connsiteY58" fmla="*/ 420933 h 1084437"/>
                  <a:gd name="connsiteX59" fmla="*/ 1555593 w 1681205"/>
                  <a:gd name="connsiteY59" fmla="*/ 442336 h 1084437"/>
                  <a:gd name="connsiteX60" fmla="*/ 1519919 w 1681205"/>
                  <a:gd name="connsiteY60" fmla="*/ 478008 h 1084437"/>
                  <a:gd name="connsiteX61" fmla="*/ 1477111 w 1681205"/>
                  <a:gd name="connsiteY61" fmla="*/ 527950 h 1084437"/>
                  <a:gd name="connsiteX62" fmla="*/ 1455707 w 1681205"/>
                  <a:gd name="connsiteY62" fmla="*/ 556487 h 1084437"/>
                  <a:gd name="connsiteX63" fmla="*/ 1427168 w 1681205"/>
                  <a:gd name="connsiteY63" fmla="*/ 577891 h 1084437"/>
                  <a:gd name="connsiteX64" fmla="*/ 1362956 w 1681205"/>
                  <a:gd name="connsiteY64" fmla="*/ 627832 h 1084437"/>
                  <a:gd name="connsiteX65" fmla="*/ 1341552 w 1681205"/>
                  <a:gd name="connsiteY65" fmla="*/ 642101 h 1084437"/>
                  <a:gd name="connsiteX66" fmla="*/ 1313013 w 1681205"/>
                  <a:gd name="connsiteY66" fmla="*/ 663504 h 1084437"/>
                  <a:gd name="connsiteX67" fmla="*/ 1284475 w 1681205"/>
                  <a:gd name="connsiteY67" fmla="*/ 670639 h 1084437"/>
                  <a:gd name="connsiteX68" fmla="*/ 1241666 w 1681205"/>
                  <a:gd name="connsiteY68" fmla="*/ 699177 h 1084437"/>
                  <a:gd name="connsiteX69" fmla="*/ 1198858 w 1681205"/>
                  <a:gd name="connsiteY69" fmla="*/ 727714 h 1084437"/>
                  <a:gd name="connsiteX70" fmla="*/ 1141781 w 1681205"/>
                  <a:gd name="connsiteY70" fmla="*/ 749118 h 1084437"/>
                  <a:gd name="connsiteX71" fmla="*/ 1120377 w 1681205"/>
                  <a:gd name="connsiteY71" fmla="*/ 756252 h 1084437"/>
                  <a:gd name="connsiteX72" fmla="*/ 1063299 w 1681205"/>
                  <a:gd name="connsiteY72" fmla="*/ 784790 h 1084437"/>
                  <a:gd name="connsiteX73" fmla="*/ 1034760 w 1681205"/>
                  <a:gd name="connsiteY73" fmla="*/ 806194 h 1084437"/>
                  <a:gd name="connsiteX74" fmla="*/ 999087 w 1681205"/>
                  <a:gd name="connsiteY74" fmla="*/ 813328 h 1084437"/>
                  <a:gd name="connsiteX75" fmla="*/ 934875 w 1681205"/>
                  <a:gd name="connsiteY75" fmla="*/ 849000 h 1084437"/>
                  <a:gd name="connsiteX76" fmla="*/ 913471 w 1681205"/>
                  <a:gd name="connsiteY76" fmla="*/ 863269 h 1084437"/>
                  <a:gd name="connsiteX77" fmla="*/ 870662 w 1681205"/>
                  <a:gd name="connsiteY77" fmla="*/ 877538 h 1084437"/>
                  <a:gd name="connsiteX78" fmla="*/ 827854 w 1681205"/>
                  <a:gd name="connsiteY78" fmla="*/ 891807 h 1084437"/>
                  <a:gd name="connsiteX79" fmla="*/ 792181 w 1681205"/>
                  <a:gd name="connsiteY79" fmla="*/ 906076 h 1084437"/>
                  <a:gd name="connsiteX80" fmla="*/ 770777 w 1681205"/>
                  <a:gd name="connsiteY80" fmla="*/ 913210 h 1084437"/>
                  <a:gd name="connsiteX81" fmla="*/ 713699 w 1681205"/>
                  <a:gd name="connsiteY81" fmla="*/ 934614 h 1084437"/>
                  <a:gd name="connsiteX82" fmla="*/ 649487 w 1681205"/>
                  <a:gd name="connsiteY82" fmla="*/ 956017 h 1084437"/>
                  <a:gd name="connsiteX83" fmla="*/ 620948 w 1681205"/>
                  <a:gd name="connsiteY83" fmla="*/ 970286 h 1084437"/>
                  <a:gd name="connsiteX84" fmla="*/ 556736 w 1681205"/>
                  <a:gd name="connsiteY84" fmla="*/ 991690 h 1084437"/>
                  <a:gd name="connsiteX85" fmla="*/ 521062 w 1681205"/>
                  <a:gd name="connsiteY85" fmla="*/ 1005958 h 1084437"/>
                  <a:gd name="connsiteX86" fmla="*/ 449716 w 1681205"/>
                  <a:gd name="connsiteY86" fmla="*/ 1020227 h 1084437"/>
                  <a:gd name="connsiteX87" fmla="*/ 371234 w 1681205"/>
                  <a:gd name="connsiteY87" fmla="*/ 1041631 h 1084437"/>
                  <a:gd name="connsiteX88" fmla="*/ 342695 w 1681205"/>
                  <a:gd name="connsiteY88" fmla="*/ 1048765 h 1084437"/>
                  <a:gd name="connsiteX89" fmla="*/ 314156 w 1681205"/>
                  <a:gd name="connsiteY89" fmla="*/ 1055900 h 1084437"/>
                  <a:gd name="connsiteX90" fmla="*/ 278483 w 1681205"/>
                  <a:gd name="connsiteY90" fmla="*/ 1063034 h 1084437"/>
                  <a:gd name="connsiteX91" fmla="*/ 235675 w 1681205"/>
                  <a:gd name="connsiteY91" fmla="*/ 1077303 h 1084437"/>
                  <a:gd name="connsiteX92" fmla="*/ 214271 w 1681205"/>
                  <a:gd name="connsiteY92" fmla="*/ 1084437 h 1084437"/>
                  <a:gd name="connsiteX93" fmla="*/ 107250 w 1681205"/>
                  <a:gd name="connsiteY93" fmla="*/ 1084437 h 1084437"/>
                  <a:gd name="connsiteX0" fmla="*/ 7365 w 1681205"/>
                  <a:gd name="connsiteY0" fmla="*/ 1048765 h 1084437"/>
                  <a:gd name="connsiteX1" fmla="*/ 230 w 1681205"/>
                  <a:gd name="connsiteY1" fmla="*/ 1013093 h 1084437"/>
                  <a:gd name="connsiteX2" fmla="*/ 14499 w 1681205"/>
                  <a:gd name="connsiteY2" fmla="*/ 991690 h 1084437"/>
                  <a:gd name="connsiteX3" fmla="*/ 28769 w 1681205"/>
                  <a:gd name="connsiteY3" fmla="*/ 948883 h 1084437"/>
                  <a:gd name="connsiteX4" fmla="*/ 43038 w 1681205"/>
                  <a:gd name="connsiteY4" fmla="*/ 927479 h 1084437"/>
                  <a:gd name="connsiteX5" fmla="*/ 57307 w 1681205"/>
                  <a:gd name="connsiteY5" fmla="*/ 884673 h 1084437"/>
                  <a:gd name="connsiteX6" fmla="*/ 71577 w 1681205"/>
                  <a:gd name="connsiteY6" fmla="*/ 870404 h 1084437"/>
                  <a:gd name="connsiteX7" fmla="*/ 100116 w 1681205"/>
                  <a:gd name="connsiteY7" fmla="*/ 834731 h 1084437"/>
                  <a:gd name="connsiteX8" fmla="*/ 107250 w 1681205"/>
                  <a:gd name="connsiteY8" fmla="*/ 813328 h 1084437"/>
                  <a:gd name="connsiteX9" fmla="*/ 114385 w 1681205"/>
                  <a:gd name="connsiteY9" fmla="*/ 784790 h 1084437"/>
                  <a:gd name="connsiteX10" fmla="*/ 135789 w 1681205"/>
                  <a:gd name="connsiteY10" fmla="*/ 763387 h 1084437"/>
                  <a:gd name="connsiteX11" fmla="*/ 164328 w 1681205"/>
                  <a:gd name="connsiteY11" fmla="*/ 713446 h 1084437"/>
                  <a:gd name="connsiteX12" fmla="*/ 171463 w 1681205"/>
                  <a:gd name="connsiteY12" fmla="*/ 692042 h 1084437"/>
                  <a:gd name="connsiteX13" fmla="*/ 192867 w 1681205"/>
                  <a:gd name="connsiteY13" fmla="*/ 670639 h 1084437"/>
                  <a:gd name="connsiteX14" fmla="*/ 221405 w 1681205"/>
                  <a:gd name="connsiteY14" fmla="*/ 627832 h 1084437"/>
                  <a:gd name="connsiteX15" fmla="*/ 235675 w 1681205"/>
                  <a:gd name="connsiteY15" fmla="*/ 606429 h 1084437"/>
                  <a:gd name="connsiteX16" fmla="*/ 257079 w 1681205"/>
                  <a:gd name="connsiteY16" fmla="*/ 585025 h 1084437"/>
                  <a:gd name="connsiteX17" fmla="*/ 278483 w 1681205"/>
                  <a:gd name="connsiteY17" fmla="*/ 570756 h 1084437"/>
                  <a:gd name="connsiteX18" fmla="*/ 321291 w 1681205"/>
                  <a:gd name="connsiteY18" fmla="*/ 513681 h 1084437"/>
                  <a:gd name="connsiteX19" fmla="*/ 342695 w 1681205"/>
                  <a:gd name="connsiteY19" fmla="*/ 499412 h 1084437"/>
                  <a:gd name="connsiteX20" fmla="*/ 356965 w 1681205"/>
                  <a:gd name="connsiteY20" fmla="*/ 485143 h 1084437"/>
                  <a:gd name="connsiteX21" fmla="*/ 385503 w 1681205"/>
                  <a:gd name="connsiteY21" fmla="*/ 470874 h 1084437"/>
                  <a:gd name="connsiteX22" fmla="*/ 406907 w 1681205"/>
                  <a:gd name="connsiteY22" fmla="*/ 449471 h 1084437"/>
                  <a:gd name="connsiteX23" fmla="*/ 435446 w 1681205"/>
                  <a:gd name="connsiteY23" fmla="*/ 435202 h 1084437"/>
                  <a:gd name="connsiteX24" fmla="*/ 449716 w 1681205"/>
                  <a:gd name="connsiteY24" fmla="*/ 420933 h 1084437"/>
                  <a:gd name="connsiteX25" fmla="*/ 478254 w 1681205"/>
                  <a:gd name="connsiteY25" fmla="*/ 406664 h 1084437"/>
                  <a:gd name="connsiteX26" fmla="*/ 499658 w 1681205"/>
                  <a:gd name="connsiteY26" fmla="*/ 392395 h 1084437"/>
                  <a:gd name="connsiteX27" fmla="*/ 513928 w 1681205"/>
                  <a:gd name="connsiteY27" fmla="*/ 378126 h 1084437"/>
                  <a:gd name="connsiteX28" fmla="*/ 535332 w 1681205"/>
                  <a:gd name="connsiteY28" fmla="*/ 370991 h 1084437"/>
                  <a:gd name="connsiteX29" fmla="*/ 556736 w 1681205"/>
                  <a:gd name="connsiteY29" fmla="*/ 356723 h 1084437"/>
                  <a:gd name="connsiteX30" fmla="*/ 599544 w 1681205"/>
                  <a:gd name="connsiteY30" fmla="*/ 306781 h 1084437"/>
                  <a:gd name="connsiteX31" fmla="*/ 649487 w 1681205"/>
                  <a:gd name="connsiteY31" fmla="*/ 263974 h 1084437"/>
                  <a:gd name="connsiteX32" fmla="*/ 663756 w 1681205"/>
                  <a:gd name="connsiteY32" fmla="*/ 242571 h 1084437"/>
                  <a:gd name="connsiteX33" fmla="*/ 692296 w 1681205"/>
                  <a:gd name="connsiteY33" fmla="*/ 206899 h 1084437"/>
                  <a:gd name="connsiteX34" fmla="*/ 713699 w 1681205"/>
                  <a:gd name="connsiteY34" fmla="*/ 206899 h 1084437"/>
                  <a:gd name="connsiteX35" fmla="*/ 727969 w 1681205"/>
                  <a:gd name="connsiteY35" fmla="*/ 192630 h 1084437"/>
                  <a:gd name="connsiteX36" fmla="*/ 792181 w 1681205"/>
                  <a:gd name="connsiteY36" fmla="*/ 114151 h 1084437"/>
                  <a:gd name="connsiteX37" fmla="*/ 813585 w 1681205"/>
                  <a:gd name="connsiteY37" fmla="*/ 92748 h 1084437"/>
                  <a:gd name="connsiteX38" fmla="*/ 856393 w 1681205"/>
                  <a:gd name="connsiteY38" fmla="*/ 71344 h 1084437"/>
                  <a:gd name="connsiteX39" fmla="*/ 877797 w 1681205"/>
                  <a:gd name="connsiteY39" fmla="*/ 64210 h 1084437"/>
                  <a:gd name="connsiteX40" fmla="*/ 927740 w 1681205"/>
                  <a:gd name="connsiteY40" fmla="*/ 35672 h 1084437"/>
                  <a:gd name="connsiteX41" fmla="*/ 1013356 w 1681205"/>
                  <a:gd name="connsiteY41" fmla="*/ 21403 h 1084437"/>
                  <a:gd name="connsiteX42" fmla="*/ 1120377 w 1681205"/>
                  <a:gd name="connsiteY42" fmla="*/ 0 h 1084437"/>
                  <a:gd name="connsiteX43" fmla="*/ 1327283 w 1681205"/>
                  <a:gd name="connsiteY43" fmla="*/ 14268 h 1084437"/>
                  <a:gd name="connsiteX44" fmla="*/ 1362956 w 1681205"/>
                  <a:gd name="connsiteY44" fmla="*/ 21403 h 1084437"/>
                  <a:gd name="connsiteX45" fmla="*/ 1433587 w 1681205"/>
                  <a:gd name="connsiteY45" fmla="*/ 15450 h 1084437"/>
                  <a:gd name="connsiteX46" fmla="*/ 1518249 w 1681205"/>
                  <a:gd name="connsiteY46" fmla="*/ 23176 h 1084437"/>
                  <a:gd name="connsiteX47" fmla="*/ 1520158 w 1681205"/>
                  <a:gd name="connsiteY47" fmla="*/ 31493 h 1084437"/>
                  <a:gd name="connsiteX48" fmla="*/ 1589833 w 1681205"/>
                  <a:gd name="connsiteY48" fmla="*/ 52305 h 1084437"/>
                  <a:gd name="connsiteX49" fmla="*/ 1638820 w 1681205"/>
                  <a:gd name="connsiteY49" fmla="*/ 52896 h 1084437"/>
                  <a:gd name="connsiteX50" fmla="*/ 1637114 w 1681205"/>
                  <a:gd name="connsiteY50" fmla="*/ 60705 h 1084437"/>
                  <a:gd name="connsiteX51" fmla="*/ 1679830 w 1681205"/>
                  <a:gd name="connsiteY51" fmla="*/ 74467 h 1084437"/>
                  <a:gd name="connsiteX52" fmla="*/ 1675211 w 1681205"/>
                  <a:gd name="connsiteY52" fmla="*/ 114742 h 1084437"/>
                  <a:gd name="connsiteX53" fmla="*/ 1652492 w 1681205"/>
                  <a:gd name="connsiteY53" fmla="*/ 180890 h 1084437"/>
                  <a:gd name="connsiteX54" fmla="*/ 1641209 w 1681205"/>
                  <a:gd name="connsiteY54" fmla="*/ 321050 h 1084437"/>
                  <a:gd name="connsiteX55" fmla="*/ 1612670 w 1681205"/>
                  <a:gd name="connsiteY55" fmla="*/ 363857 h 1084437"/>
                  <a:gd name="connsiteX56" fmla="*/ 1598401 w 1681205"/>
                  <a:gd name="connsiteY56" fmla="*/ 385260 h 1084437"/>
                  <a:gd name="connsiteX57" fmla="*/ 1584132 w 1681205"/>
                  <a:gd name="connsiteY57" fmla="*/ 406664 h 1084437"/>
                  <a:gd name="connsiteX58" fmla="*/ 1569862 w 1681205"/>
                  <a:gd name="connsiteY58" fmla="*/ 420933 h 1084437"/>
                  <a:gd name="connsiteX59" fmla="*/ 1555593 w 1681205"/>
                  <a:gd name="connsiteY59" fmla="*/ 442336 h 1084437"/>
                  <a:gd name="connsiteX60" fmla="*/ 1519919 w 1681205"/>
                  <a:gd name="connsiteY60" fmla="*/ 478008 h 1084437"/>
                  <a:gd name="connsiteX61" fmla="*/ 1477111 w 1681205"/>
                  <a:gd name="connsiteY61" fmla="*/ 527950 h 1084437"/>
                  <a:gd name="connsiteX62" fmla="*/ 1455707 w 1681205"/>
                  <a:gd name="connsiteY62" fmla="*/ 556487 h 1084437"/>
                  <a:gd name="connsiteX63" fmla="*/ 1427168 w 1681205"/>
                  <a:gd name="connsiteY63" fmla="*/ 577891 h 1084437"/>
                  <a:gd name="connsiteX64" fmla="*/ 1362956 w 1681205"/>
                  <a:gd name="connsiteY64" fmla="*/ 627832 h 1084437"/>
                  <a:gd name="connsiteX65" fmla="*/ 1341552 w 1681205"/>
                  <a:gd name="connsiteY65" fmla="*/ 642101 h 1084437"/>
                  <a:gd name="connsiteX66" fmla="*/ 1313013 w 1681205"/>
                  <a:gd name="connsiteY66" fmla="*/ 663504 h 1084437"/>
                  <a:gd name="connsiteX67" fmla="*/ 1284475 w 1681205"/>
                  <a:gd name="connsiteY67" fmla="*/ 670639 h 1084437"/>
                  <a:gd name="connsiteX68" fmla="*/ 1241666 w 1681205"/>
                  <a:gd name="connsiteY68" fmla="*/ 699177 h 1084437"/>
                  <a:gd name="connsiteX69" fmla="*/ 1198858 w 1681205"/>
                  <a:gd name="connsiteY69" fmla="*/ 727714 h 1084437"/>
                  <a:gd name="connsiteX70" fmla="*/ 1141781 w 1681205"/>
                  <a:gd name="connsiteY70" fmla="*/ 749118 h 1084437"/>
                  <a:gd name="connsiteX71" fmla="*/ 1120377 w 1681205"/>
                  <a:gd name="connsiteY71" fmla="*/ 756252 h 1084437"/>
                  <a:gd name="connsiteX72" fmla="*/ 1063299 w 1681205"/>
                  <a:gd name="connsiteY72" fmla="*/ 784790 h 1084437"/>
                  <a:gd name="connsiteX73" fmla="*/ 1034760 w 1681205"/>
                  <a:gd name="connsiteY73" fmla="*/ 806194 h 1084437"/>
                  <a:gd name="connsiteX74" fmla="*/ 999087 w 1681205"/>
                  <a:gd name="connsiteY74" fmla="*/ 813328 h 1084437"/>
                  <a:gd name="connsiteX75" fmla="*/ 934875 w 1681205"/>
                  <a:gd name="connsiteY75" fmla="*/ 849000 h 1084437"/>
                  <a:gd name="connsiteX76" fmla="*/ 913471 w 1681205"/>
                  <a:gd name="connsiteY76" fmla="*/ 863269 h 1084437"/>
                  <a:gd name="connsiteX77" fmla="*/ 870662 w 1681205"/>
                  <a:gd name="connsiteY77" fmla="*/ 877538 h 1084437"/>
                  <a:gd name="connsiteX78" fmla="*/ 827854 w 1681205"/>
                  <a:gd name="connsiteY78" fmla="*/ 891807 h 1084437"/>
                  <a:gd name="connsiteX79" fmla="*/ 792181 w 1681205"/>
                  <a:gd name="connsiteY79" fmla="*/ 906076 h 1084437"/>
                  <a:gd name="connsiteX80" fmla="*/ 770777 w 1681205"/>
                  <a:gd name="connsiteY80" fmla="*/ 913210 h 1084437"/>
                  <a:gd name="connsiteX81" fmla="*/ 713699 w 1681205"/>
                  <a:gd name="connsiteY81" fmla="*/ 934614 h 1084437"/>
                  <a:gd name="connsiteX82" fmla="*/ 649487 w 1681205"/>
                  <a:gd name="connsiteY82" fmla="*/ 956017 h 1084437"/>
                  <a:gd name="connsiteX83" fmla="*/ 620948 w 1681205"/>
                  <a:gd name="connsiteY83" fmla="*/ 970286 h 1084437"/>
                  <a:gd name="connsiteX84" fmla="*/ 556736 w 1681205"/>
                  <a:gd name="connsiteY84" fmla="*/ 991690 h 1084437"/>
                  <a:gd name="connsiteX85" fmla="*/ 521062 w 1681205"/>
                  <a:gd name="connsiteY85" fmla="*/ 1005958 h 1084437"/>
                  <a:gd name="connsiteX86" fmla="*/ 449716 w 1681205"/>
                  <a:gd name="connsiteY86" fmla="*/ 1020227 h 1084437"/>
                  <a:gd name="connsiteX87" fmla="*/ 371234 w 1681205"/>
                  <a:gd name="connsiteY87" fmla="*/ 1041631 h 1084437"/>
                  <a:gd name="connsiteX88" fmla="*/ 342695 w 1681205"/>
                  <a:gd name="connsiteY88" fmla="*/ 1048765 h 1084437"/>
                  <a:gd name="connsiteX89" fmla="*/ 314156 w 1681205"/>
                  <a:gd name="connsiteY89" fmla="*/ 1055900 h 1084437"/>
                  <a:gd name="connsiteX90" fmla="*/ 278483 w 1681205"/>
                  <a:gd name="connsiteY90" fmla="*/ 1063034 h 1084437"/>
                  <a:gd name="connsiteX91" fmla="*/ 235675 w 1681205"/>
                  <a:gd name="connsiteY91" fmla="*/ 1077303 h 1084437"/>
                  <a:gd name="connsiteX92" fmla="*/ 214271 w 1681205"/>
                  <a:gd name="connsiteY92" fmla="*/ 1084437 h 1084437"/>
                  <a:gd name="connsiteX93" fmla="*/ 107250 w 1681205"/>
                  <a:gd name="connsiteY93" fmla="*/ 1084437 h 1084437"/>
                  <a:gd name="connsiteX0" fmla="*/ 7365 w 1679871"/>
                  <a:gd name="connsiteY0" fmla="*/ 1048765 h 1084437"/>
                  <a:gd name="connsiteX1" fmla="*/ 230 w 1679871"/>
                  <a:gd name="connsiteY1" fmla="*/ 1013093 h 1084437"/>
                  <a:gd name="connsiteX2" fmla="*/ 14499 w 1679871"/>
                  <a:gd name="connsiteY2" fmla="*/ 991690 h 1084437"/>
                  <a:gd name="connsiteX3" fmla="*/ 28769 w 1679871"/>
                  <a:gd name="connsiteY3" fmla="*/ 948883 h 1084437"/>
                  <a:gd name="connsiteX4" fmla="*/ 43038 w 1679871"/>
                  <a:gd name="connsiteY4" fmla="*/ 927479 h 1084437"/>
                  <a:gd name="connsiteX5" fmla="*/ 57307 w 1679871"/>
                  <a:gd name="connsiteY5" fmla="*/ 884673 h 1084437"/>
                  <a:gd name="connsiteX6" fmla="*/ 71577 w 1679871"/>
                  <a:gd name="connsiteY6" fmla="*/ 870404 h 1084437"/>
                  <a:gd name="connsiteX7" fmla="*/ 100116 w 1679871"/>
                  <a:gd name="connsiteY7" fmla="*/ 834731 h 1084437"/>
                  <a:gd name="connsiteX8" fmla="*/ 107250 w 1679871"/>
                  <a:gd name="connsiteY8" fmla="*/ 813328 h 1084437"/>
                  <a:gd name="connsiteX9" fmla="*/ 114385 w 1679871"/>
                  <a:gd name="connsiteY9" fmla="*/ 784790 h 1084437"/>
                  <a:gd name="connsiteX10" fmla="*/ 135789 w 1679871"/>
                  <a:gd name="connsiteY10" fmla="*/ 763387 h 1084437"/>
                  <a:gd name="connsiteX11" fmla="*/ 164328 w 1679871"/>
                  <a:gd name="connsiteY11" fmla="*/ 713446 h 1084437"/>
                  <a:gd name="connsiteX12" fmla="*/ 171463 w 1679871"/>
                  <a:gd name="connsiteY12" fmla="*/ 692042 h 1084437"/>
                  <a:gd name="connsiteX13" fmla="*/ 192867 w 1679871"/>
                  <a:gd name="connsiteY13" fmla="*/ 670639 h 1084437"/>
                  <a:gd name="connsiteX14" fmla="*/ 221405 w 1679871"/>
                  <a:gd name="connsiteY14" fmla="*/ 627832 h 1084437"/>
                  <a:gd name="connsiteX15" fmla="*/ 235675 w 1679871"/>
                  <a:gd name="connsiteY15" fmla="*/ 606429 h 1084437"/>
                  <a:gd name="connsiteX16" fmla="*/ 257079 w 1679871"/>
                  <a:gd name="connsiteY16" fmla="*/ 585025 h 1084437"/>
                  <a:gd name="connsiteX17" fmla="*/ 278483 w 1679871"/>
                  <a:gd name="connsiteY17" fmla="*/ 570756 h 1084437"/>
                  <a:gd name="connsiteX18" fmla="*/ 321291 w 1679871"/>
                  <a:gd name="connsiteY18" fmla="*/ 513681 h 1084437"/>
                  <a:gd name="connsiteX19" fmla="*/ 342695 w 1679871"/>
                  <a:gd name="connsiteY19" fmla="*/ 499412 h 1084437"/>
                  <a:gd name="connsiteX20" fmla="*/ 356965 w 1679871"/>
                  <a:gd name="connsiteY20" fmla="*/ 485143 h 1084437"/>
                  <a:gd name="connsiteX21" fmla="*/ 385503 w 1679871"/>
                  <a:gd name="connsiteY21" fmla="*/ 470874 h 1084437"/>
                  <a:gd name="connsiteX22" fmla="*/ 406907 w 1679871"/>
                  <a:gd name="connsiteY22" fmla="*/ 449471 h 1084437"/>
                  <a:gd name="connsiteX23" fmla="*/ 435446 w 1679871"/>
                  <a:gd name="connsiteY23" fmla="*/ 435202 h 1084437"/>
                  <a:gd name="connsiteX24" fmla="*/ 449716 w 1679871"/>
                  <a:gd name="connsiteY24" fmla="*/ 420933 h 1084437"/>
                  <a:gd name="connsiteX25" fmla="*/ 478254 w 1679871"/>
                  <a:gd name="connsiteY25" fmla="*/ 406664 h 1084437"/>
                  <a:gd name="connsiteX26" fmla="*/ 499658 w 1679871"/>
                  <a:gd name="connsiteY26" fmla="*/ 392395 h 1084437"/>
                  <a:gd name="connsiteX27" fmla="*/ 513928 w 1679871"/>
                  <a:gd name="connsiteY27" fmla="*/ 378126 h 1084437"/>
                  <a:gd name="connsiteX28" fmla="*/ 535332 w 1679871"/>
                  <a:gd name="connsiteY28" fmla="*/ 370991 h 1084437"/>
                  <a:gd name="connsiteX29" fmla="*/ 556736 w 1679871"/>
                  <a:gd name="connsiteY29" fmla="*/ 356723 h 1084437"/>
                  <a:gd name="connsiteX30" fmla="*/ 599544 w 1679871"/>
                  <a:gd name="connsiteY30" fmla="*/ 306781 h 1084437"/>
                  <a:gd name="connsiteX31" fmla="*/ 649487 w 1679871"/>
                  <a:gd name="connsiteY31" fmla="*/ 263974 h 1084437"/>
                  <a:gd name="connsiteX32" fmla="*/ 663756 w 1679871"/>
                  <a:gd name="connsiteY32" fmla="*/ 242571 h 1084437"/>
                  <a:gd name="connsiteX33" fmla="*/ 692296 w 1679871"/>
                  <a:gd name="connsiteY33" fmla="*/ 206899 h 1084437"/>
                  <a:gd name="connsiteX34" fmla="*/ 713699 w 1679871"/>
                  <a:gd name="connsiteY34" fmla="*/ 206899 h 1084437"/>
                  <a:gd name="connsiteX35" fmla="*/ 727969 w 1679871"/>
                  <a:gd name="connsiteY35" fmla="*/ 192630 h 1084437"/>
                  <a:gd name="connsiteX36" fmla="*/ 792181 w 1679871"/>
                  <a:gd name="connsiteY36" fmla="*/ 114151 h 1084437"/>
                  <a:gd name="connsiteX37" fmla="*/ 813585 w 1679871"/>
                  <a:gd name="connsiteY37" fmla="*/ 92748 h 1084437"/>
                  <a:gd name="connsiteX38" fmla="*/ 856393 w 1679871"/>
                  <a:gd name="connsiteY38" fmla="*/ 71344 h 1084437"/>
                  <a:gd name="connsiteX39" fmla="*/ 877797 w 1679871"/>
                  <a:gd name="connsiteY39" fmla="*/ 64210 h 1084437"/>
                  <a:gd name="connsiteX40" fmla="*/ 927740 w 1679871"/>
                  <a:gd name="connsiteY40" fmla="*/ 35672 h 1084437"/>
                  <a:gd name="connsiteX41" fmla="*/ 1013356 w 1679871"/>
                  <a:gd name="connsiteY41" fmla="*/ 21403 h 1084437"/>
                  <a:gd name="connsiteX42" fmla="*/ 1120377 w 1679871"/>
                  <a:gd name="connsiteY42" fmla="*/ 0 h 1084437"/>
                  <a:gd name="connsiteX43" fmla="*/ 1327283 w 1679871"/>
                  <a:gd name="connsiteY43" fmla="*/ 14268 h 1084437"/>
                  <a:gd name="connsiteX44" fmla="*/ 1362956 w 1679871"/>
                  <a:gd name="connsiteY44" fmla="*/ 21403 h 1084437"/>
                  <a:gd name="connsiteX45" fmla="*/ 1433587 w 1679871"/>
                  <a:gd name="connsiteY45" fmla="*/ 15450 h 1084437"/>
                  <a:gd name="connsiteX46" fmla="*/ 1518249 w 1679871"/>
                  <a:gd name="connsiteY46" fmla="*/ 23176 h 1084437"/>
                  <a:gd name="connsiteX47" fmla="*/ 1520158 w 1679871"/>
                  <a:gd name="connsiteY47" fmla="*/ 31493 h 1084437"/>
                  <a:gd name="connsiteX48" fmla="*/ 1589833 w 1679871"/>
                  <a:gd name="connsiteY48" fmla="*/ 52305 h 1084437"/>
                  <a:gd name="connsiteX49" fmla="*/ 1638820 w 1679871"/>
                  <a:gd name="connsiteY49" fmla="*/ 52896 h 1084437"/>
                  <a:gd name="connsiteX50" fmla="*/ 1637114 w 1679871"/>
                  <a:gd name="connsiteY50" fmla="*/ 60705 h 1084437"/>
                  <a:gd name="connsiteX51" fmla="*/ 1679830 w 1679871"/>
                  <a:gd name="connsiteY51" fmla="*/ 74467 h 1084437"/>
                  <a:gd name="connsiteX52" fmla="*/ 1628340 w 1679871"/>
                  <a:gd name="connsiteY52" fmla="*/ 114742 h 1084437"/>
                  <a:gd name="connsiteX53" fmla="*/ 1652492 w 1679871"/>
                  <a:gd name="connsiteY53" fmla="*/ 180890 h 1084437"/>
                  <a:gd name="connsiteX54" fmla="*/ 1641209 w 1679871"/>
                  <a:gd name="connsiteY54" fmla="*/ 321050 h 1084437"/>
                  <a:gd name="connsiteX55" fmla="*/ 1612670 w 1679871"/>
                  <a:gd name="connsiteY55" fmla="*/ 363857 h 1084437"/>
                  <a:gd name="connsiteX56" fmla="*/ 1598401 w 1679871"/>
                  <a:gd name="connsiteY56" fmla="*/ 385260 h 1084437"/>
                  <a:gd name="connsiteX57" fmla="*/ 1584132 w 1679871"/>
                  <a:gd name="connsiteY57" fmla="*/ 406664 h 1084437"/>
                  <a:gd name="connsiteX58" fmla="*/ 1569862 w 1679871"/>
                  <a:gd name="connsiteY58" fmla="*/ 420933 h 1084437"/>
                  <a:gd name="connsiteX59" fmla="*/ 1555593 w 1679871"/>
                  <a:gd name="connsiteY59" fmla="*/ 442336 h 1084437"/>
                  <a:gd name="connsiteX60" fmla="*/ 1519919 w 1679871"/>
                  <a:gd name="connsiteY60" fmla="*/ 478008 h 1084437"/>
                  <a:gd name="connsiteX61" fmla="*/ 1477111 w 1679871"/>
                  <a:gd name="connsiteY61" fmla="*/ 527950 h 1084437"/>
                  <a:gd name="connsiteX62" fmla="*/ 1455707 w 1679871"/>
                  <a:gd name="connsiteY62" fmla="*/ 556487 h 1084437"/>
                  <a:gd name="connsiteX63" fmla="*/ 1427168 w 1679871"/>
                  <a:gd name="connsiteY63" fmla="*/ 577891 h 1084437"/>
                  <a:gd name="connsiteX64" fmla="*/ 1362956 w 1679871"/>
                  <a:gd name="connsiteY64" fmla="*/ 627832 h 1084437"/>
                  <a:gd name="connsiteX65" fmla="*/ 1341552 w 1679871"/>
                  <a:gd name="connsiteY65" fmla="*/ 642101 h 1084437"/>
                  <a:gd name="connsiteX66" fmla="*/ 1313013 w 1679871"/>
                  <a:gd name="connsiteY66" fmla="*/ 663504 h 1084437"/>
                  <a:gd name="connsiteX67" fmla="*/ 1284475 w 1679871"/>
                  <a:gd name="connsiteY67" fmla="*/ 670639 h 1084437"/>
                  <a:gd name="connsiteX68" fmla="*/ 1241666 w 1679871"/>
                  <a:gd name="connsiteY68" fmla="*/ 699177 h 1084437"/>
                  <a:gd name="connsiteX69" fmla="*/ 1198858 w 1679871"/>
                  <a:gd name="connsiteY69" fmla="*/ 727714 h 1084437"/>
                  <a:gd name="connsiteX70" fmla="*/ 1141781 w 1679871"/>
                  <a:gd name="connsiteY70" fmla="*/ 749118 h 1084437"/>
                  <a:gd name="connsiteX71" fmla="*/ 1120377 w 1679871"/>
                  <a:gd name="connsiteY71" fmla="*/ 756252 h 1084437"/>
                  <a:gd name="connsiteX72" fmla="*/ 1063299 w 1679871"/>
                  <a:gd name="connsiteY72" fmla="*/ 784790 h 1084437"/>
                  <a:gd name="connsiteX73" fmla="*/ 1034760 w 1679871"/>
                  <a:gd name="connsiteY73" fmla="*/ 806194 h 1084437"/>
                  <a:gd name="connsiteX74" fmla="*/ 999087 w 1679871"/>
                  <a:gd name="connsiteY74" fmla="*/ 813328 h 1084437"/>
                  <a:gd name="connsiteX75" fmla="*/ 934875 w 1679871"/>
                  <a:gd name="connsiteY75" fmla="*/ 849000 h 1084437"/>
                  <a:gd name="connsiteX76" fmla="*/ 913471 w 1679871"/>
                  <a:gd name="connsiteY76" fmla="*/ 863269 h 1084437"/>
                  <a:gd name="connsiteX77" fmla="*/ 870662 w 1679871"/>
                  <a:gd name="connsiteY77" fmla="*/ 877538 h 1084437"/>
                  <a:gd name="connsiteX78" fmla="*/ 827854 w 1679871"/>
                  <a:gd name="connsiteY78" fmla="*/ 891807 h 1084437"/>
                  <a:gd name="connsiteX79" fmla="*/ 792181 w 1679871"/>
                  <a:gd name="connsiteY79" fmla="*/ 906076 h 1084437"/>
                  <a:gd name="connsiteX80" fmla="*/ 770777 w 1679871"/>
                  <a:gd name="connsiteY80" fmla="*/ 913210 h 1084437"/>
                  <a:gd name="connsiteX81" fmla="*/ 713699 w 1679871"/>
                  <a:gd name="connsiteY81" fmla="*/ 934614 h 1084437"/>
                  <a:gd name="connsiteX82" fmla="*/ 649487 w 1679871"/>
                  <a:gd name="connsiteY82" fmla="*/ 956017 h 1084437"/>
                  <a:gd name="connsiteX83" fmla="*/ 620948 w 1679871"/>
                  <a:gd name="connsiteY83" fmla="*/ 970286 h 1084437"/>
                  <a:gd name="connsiteX84" fmla="*/ 556736 w 1679871"/>
                  <a:gd name="connsiteY84" fmla="*/ 991690 h 1084437"/>
                  <a:gd name="connsiteX85" fmla="*/ 521062 w 1679871"/>
                  <a:gd name="connsiteY85" fmla="*/ 1005958 h 1084437"/>
                  <a:gd name="connsiteX86" fmla="*/ 449716 w 1679871"/>
                  <a:gd name="connsiteY86" fmla="*/ 1020227 h 1084437"/>
                  <a:gd name="connsiteX87" fmla="*/ 371234 w 1679871"/>
                  <a:gd name="connsiteY87" fmla="*/ 1041631 h 1084437"/>
                  <a:gd name="connsiteX88" fmla="*/ 342695 w 1679871"/>
                  <a:gd name="connsiteY88" fmla="*/ 1048765 h 1084437"/>
                  <a:gd name="connsiteX89" fmla="*/ 314156 w 1679871"/>
                  <a:gd name="connsiteY89" fmla="*/ 1055900 h 1084437"/>
                  <a:gd name="connsiteX90" fmla="*/ 278483 w 1679871"/>
                  <a:gd name="connsiteY90" fmla="*/ 1063034 h 1084437"/>
                  <a:gd name="connsiteX91" fmla="*/ 235675 w 1679871"/>
                  <a:gd name="connsiteY91" fmla="*/ 1077303 h 1084437"/>
                  <a:gd name="connsiteX92" fmla="*/ 214271 w 1679871"/>
                  <a:gd name="connsiteY92" fmla="*/ 1084437 h 1084437"/>
                  <a:gd name="connsiteX93" fmla="*/ 107250 w 1679871"/>
                  <a:gd name="connsiteY93" fmla="*/ 1084437 h 1084437"/>
                  <a:gd name="connsiteX0" fmla="*/ 7365 w 1652492"/>
                  <a:gd name="connsiteY0" fmla="*/ 1048765 h 1084437"/>
                  <a:gd name="connsiteX1" fmla="*/ 230 w 1652492"/>
                  <a:gd name="connsiteY1" fmla="*/ 1013093 h 1084437"/>
                  <a:gd name="connsiteX2" fmla="*/ 14499 w 1652492"/>
                  <a:gd name="connsiteY2" fmla="*/ 991690 h 1084437"/>
                  <a:gd name="connsiteX3" fmla="*/ 28769 w 1652492"/>
                  <a:gd name="connsiteY3" fmla="*/ 948883 h 1084437"/>
                  <a:gd name="connsiteX4" fmla="*/ 43038 w 1652492"/>
                  <a:gd name="connsiteY4" fmla="*/ 927479 h 1084437"/>
                  <a:gd name="connsiteX5" fmla="*/ 57307 w 1652492"/>
                  <a:gd name="connsiteY5" fmla="*/ 884673 h 1084437"/>
                  <a:gd name="connsiteX6" fmla="*/ 71577 w 1652492"/>
                  <a:gd name="connsiteY6" fmla="*/ 870404 h 1084437"/>
                  <a:gd name="connsiteX7" fmla="*/ 100116 w 1652492"/>
                  <a:gd name="connsiteY7" fmla="*/ 834731 h 1084437"/>
                  <a:gd name="connsiteX8" fmla="*/ 107250 w 1652492"/>
                  <a:gd name="connsiteY8" fmla="*/ 813328 h 1084437"/>
                  <a:gd name="connsiteX9" fmla="*/ 114385 w 1652492"/>
                  <a:gd name="connsiteY9" fmla="*/ 784790 h 1084437"/>
                  <a:gd name="connsiteX10" fmla="*/ 135789 w 1652492"/>
                  <a:gd name="connsiteY10" fmla="*/ 763387 h 1084437"/>
                  <a:gd name="connsiteX11" fmla="*/ 164328 w 1652492"/>
                  <a:gd name="connsiteY11" fmla="*/ 713446 h 1084437"/>
                  <a:gd name="connsiteX12" fmla="*/ 171463 w 1652492"/>
                  <a:gd name="connsiteY12" fmla="*/ 692042 h 1084437"/>
                  <a:gd name="connsiteX13" fmla="*/ 192867 w 1652492"/>
                  <a:gd name="connsiteY13" fmla="*/ 670639 h 1084437"/>
                  <a:gd name="connsiteX14" fmla="*/ 221405 w 1652492"/>
                  <a:gd name="connsiteY14" fmla="*/ 627832 h 1084437"/>
                  <a:gd name="connsiteX15" fmla="*/ 235675 w 1652492"/>
                  <a:gd name="connsiteY15" fmla="*/ 606429 h 1084437"/>
                  <a:gd name="connsiteX16" fmla="*/ 257079 w 1652492"/>
                  <a:gd name="connsiteY16" fmla="*/ 585025 h 1084437"/>
                  <a:gd name="connsiteX17" fmla="*/ 278483 w 1652492"/>
                  <a:gd name="connsiteY17" fmla="*/ 570756 h 1084437"/>
                  <a:gd name="connsiteX18" fmla="*/ 321291 w 1652492"/>
                  <a:gd name="connsiteY18" fmla="*/ 513681 h 1084437"/>
                  <a:gd name="connsiteX19" fmla="*/ 342695 w 1652492"/>
                  <a:gd name="connsiteY19" fmla="*/ 499412 h 1084437"/>
                  <a:gd name="connsiteX20" fmla="*/ 356965 w 1652492"/>
                  <a:gd name="connsiteY20" fmla="*/ 485143 h 1084437"/>
                  <a:gd name="connsiteX21" fmla="*/ 385503 w 1652492"/>
                  <a:gd name="connsiteY21" fmla="*/ 470874 h 1084437"/>
                  <a:gd name="connsiteX22" fmla="*/ 406907 w 1652492"/>
                  <a:gd name="connsiteY22" fmla="*/ 449471 h 1084437"/>
                  <a:gd name="connsiteX23" fmla="*/ 435446 w 1652492"/>
                  <a:gd name="connsiteY23" fmla="*/ 435202 h 1084437"/>
                  <a:gd name="connsiteX24" fmla="*/ 449716 w 1652492"/>
                  <a:gd name="connsiteY24" fmla="*/ 420933 h 1084437"/>
                  <a:gd name="connsiteX25" fmla="*/ 478254 w 1652492"/>
                  <a:gd name="connsiteY25" fmla="*/ 406664 h 1084437"/>
                  <a:gd name="connsiteX26" fmla="*/ 499658 w 1652492"/>
                  <a:gd name="connsiteY26" fmla="*/ 392395 h 1084437"/>
                  <a:gd name="connsiteX27" fmla="*/ 513928 w 1652492"/>
                  <a:gd name="connsiteY27" fmla="*/ 378126 h 1084437"/>
                  <a:gd name="connsiteX28" fmla="*/ 535332 w 1652492"/>
                  <a:gd name="connsiteY28" fmla="*/ 370991 h 1084437"/>
                  <a:gd name="connsiteX29" fmla="*/ 556736 w 1652492"/>
                  <a:gd name="connsiteY29" fmla="*/ 356723 h 1084437"/>
                  <a:gd name="connsiteX30" fmla="*/ 599544 w 1652492"/>
                  <a:gd name="connsiteY30" fmla="*/ 306781 h 1084437"/>
                  <a:gd name="connsiteX31" fmla="*/ 649487 w 1652492"/>
                  <a:gd name="connsiteY31" fmla="*/ 263974 h 1084437"/>
                  <a:gd name="connsiteX32" fmla="*/ 663756 w 1652492"/>
                  <a:gd name="connsiteY32" fmla="*/ 242571 h 1084437"/>
                  <a:gd name="connsiteX33" fmla="*/ 692296 w 1652492"/>
                  <a:gd name="connsiteY33" fmla="*/ 206899 h 1084437"/>
                  <a:gd name="connsiteX34" fmla="*/ 713699 w 1652492"/>
                  <a:gd name="connsiteY34" fmla="*/ 206899 h 1084437"/>
                  <a:gd name="connsiteX35" fmla="*/ 727969 w 1652492"/>
                  <a:gd name="connsiteY35" fmla="*/ 192630 h 1084437"/>
                  <a:gd name="connsiteX36" fmla="*/ 792181 w 1652492"/>
                  <a:gd name="connsiteY36" fmla="*/ 114151 h 1084437"/>
                  <a:gd name="connsiteX37" fmla="*/ 813585 w 1652492"/>
                  <a:gd name="connsiteY37" fmla="*/ 92748 h 1084437"/>
                  <a:gd name="connsiteX38" fmla="*/ 856393 w 1652492"/>
                  <a:gd name="connsiteY38" fmla="*/ 71344 h 1084437"/>
                  <a:gd name="connsiteX39" fmla="*/ 877797 w 1652492"/>
                  <a:gd name="connsiteY39" fmla="*/ 64210 h 1084437"/>
                  <a:gd name="connsiteX40" fmla="*/ 927740 w 1652492"/>
                  <a:gd name="connsiteY40" fmla="*/ 35672 h 1084437"/>
                  <a:gd name="connsiteX41" fmla="*/ 1013356 w 1652492"/>
                  <a:gd name="connsiteY41" fmla="*/ 21403 h 1084437"/>
                  <a:gd name="connsiteX42" fmla="*/ 1120377 w 1652492"/>
                  <a:gd name="connsiteY42" fmla="*/ 0 h 1084437"/>
                  <a:gd name="connsiteX43" fmla="*/ 1327283 w 1652492"/>
                  <a:gd name="connsiteY43" fmla="*/ 14268 h 1084437"/>
                  <a:gd name="connsiteX44" fmla="*/ 1362956 w 1652492"/>
                  <a:gd name="connsiteY44" fmla="*/ 21403 h 1084437"/>
                  <a:gd name="connsiteX45" fmla="*/ 1433587 w 1652492"/>
                  <a:gd name="connsiteY45" fmla="*/ 15450 h 1084437"/>
                  <a:gd name="connsiteX46" fmla="*/ 1518249 w 1652492"/>
                  <a:gd name="connsiteY46" fmla="*/ 23176 h 1084437"/>
                  <a:gd name="connsiteX47" fmla="*/ 1520158 w 1652492"/>
                  <a:gd name="connsiteY47" fmla="*/ 31493 h 1084437"/>
                  <a:gd name="connsiteX48" fmla="*/ 1589833 w 1652492"/>
                  <a:gd name="connsiteY48" fmla="*/ 52305 h 1084437"/>
                  <a:gd name="connsiteX49" fmla="*/ 1638820 w 1652492"/>
                  <a:gd name="connsiteY49" fmla="*/ 52896 h 1084437"/>
                  <a:gd name="connsiteX50" fmla="*/ 1637114 w 1652492"/>
                  <a:gd name="connsiteY50" fmla="*/ 60705 h 1084437"/>
                  <a:gd name="connsiteX51" fmla="*/ 1621241 w 1652492"/>
                  <a:gd name="connsiteY51" fmla="*/ 74467 h 1084437"/>
                  <a:gd name="connsiteX52" fmla="*/ 1628340 w 1652492"/>
                  <a:gd name="connsiteY52" fmla="*/ 114742 h 1084437"/>
                  <a:gd name="connsiteX53" fmla="*/ 1652492 w 1652492"/>
                  <a:gd name="connsiteY53" fmla="*/ 180890 h 1084437"/>
                  <a:gd name="connsiteX54" fmla="*/ 1641209 w 1652492"/>
                  <a:gd name="connsiteY54" fmla="*/ 321050 h 1084437"/>
                  <a:gd name="connsiteX55" fmla="*/ 1612670 w 1652492"/>
                  <a:gd name="connsiteY55" fmla="*/ 363857 h 1084437"/>
                  <a:gd name="connsiteX56" fmla="*/ 1598401 w 1652492"/>
                  <a:gd name="connsiteY56" fmla="*/ 385260 h 1084437"/>
                  <a:gd name="connsiteX57" fmla="*/ 1584132 w 1652492"/>
                  <a:gd name="connsiteY57" fmla="*/ 406664 h 1084437"/>
                  <a:gd name="connsiteX58" fmla="*/ 1569862 w 1652492"/>
                  <a:gd name="connsiteY58" fmla="*/ 420933 h 1084437"/>
                  <a:gd name="connsiteX59" fmla="*/ 1555593 w 1652492"/>
                  <a:gd name="connsiteY59" fmla="*/ 442336 h 1084437"/>
                  <a:gd name="connsiteX60" fmla="*/ 1519919 w 1652492"/>
                  <a:gd name="connsiteY60" fmla="*/ 478008 h 1084437"/>
                  <a:gd name="connsiteX61" fmla="*/ 1477111 w 1652492"/>
                  <a:gd name="connsiteY61" fmla="*/ 527950 h 1084437"/>
                  <a:gd name="connsiteX62" fmla="*/ 1455707 w 1652492"/>
                  <a:gd name="connsiteY62" fmla="*/ 556487 h 1084437"/>
                  <a:gd name="connsiteX63" fmla="*/ 1427168 w 1652492"/>
                  <a:gd name="connsiteY63" fmla="*/ 577891 h 1084437"/>
                  <a:gd name="connsiteX64" fmla="*/ 1362956 w 1652492"/>
                  <a:gd name="connsiteY64" fmla="*/ 627832 h 1084437"/>
                  <a:gd name="connsiteX65" fmla="*/ 1341552 w 1652492"/>
                  <a:gd name="connsiteY65" fmla="*/ 642101 h 1084437"/>
                  <a:gd name="connsiteX66" fmla="*/ 1313013 w 1652492"/>
                  <a:gd name="connsiteY66" fmla="*/ 663504 h 1084437"/>
                  <a:gd name="connsiteX67" fmla="*/ 1284475 w 1652492"/>
                  <a:gd name="connsiteY67" fmla="*/ 670639 h 1084437"/>
                  <a:gd name="connsiteX68" fmla="*/ 1241666 w 1652492"/>
                  <a:gd name="connsiteY68" fmla="*/ 699177 h 1084437"/>
                  <a:gd name="connsiteX69" fmla="*/ 1198858 w 1652492"/>
                  <a:gd name="connsiteY69" fmla="*/ 727714 h 1084437"/>
                  <a:gd name="connsiteX70" fmla="*/ 1141781 w 1652492"/>
                  <a:gd name="connsiteY70" fmla="*/ 749118 h 1084437"/>
                  <a:gd name="connsiteX71" fmla="*/ 1120377 w 1652492"/>
                  <a:gd name="connsiteY71" fmla="*/ 756252 h 1084437"/>
                  <a:gd name="connsiteX72" fmla="*/ 1063299 w 1652492"/>
                  <a:gd name="connsiteY72" fmla="*/ 784790 h 1084437"/>
                  <a:gd name="connsiteX73" fmla="*/ 1034760 w 1652492"/>
                  <a:gd name="connsiteY73" fmla="*/ 806194 h 1084437"/>
                  <a:gd name="connsiteX74" fmla="*/ 999087 w 1652492"/>
                  <a:gd name="connsiteY74" fmla="*/ 813328 h 1084437"/>
                  <a:gd name="connsiteX75" fmla="*/ 934875 w 1652492"/>
                  <a:gd name="connsiteY75" fmla="*/ 849000 h 1084437"/>
                  <a:gd name="connsiteX76" fmla="*/ 913471 w 1652492"/>
                  <a:gd name="connsiteY76" fmla="*/ 863269 h 1084437"/>
                  <a:gd name="connsiteX77" fmla="*/ 870662 w 1652492"/>
                  <a:gd name="connsiteY77" fmla="*/ 877538 h 1084437"/>
                  <a:gd name="connsiteX78" fmla="*/ 827854 w 1652492"/>
                  <a:gd name="connsiteY78" fmla="*/ 891807 h 1084437"/>
                  <a:gd name="connsiteX79" fmla="*/ 792181 w 1652492"/>
                  <a:gd name="connsiteY79" fmla="*/ 906076 h 1084437"/>
                  <a:gd name="connsiteX80" fmla="*/ 770777 w 1652492"/>
                  <a:gd name="connsiteY80" fmla="*/ 913210 h 1084437"/>
                  <a:gd name="connsiteX81" fmla="*/ 713699 w 1652492"/>
                  <a:gd name="connsiteY81" fmla="*/ 934614 h 1084437"/>
                  <a:gd name="connsiteX82" fmla="*/ 649487 w 1652492"/>
                  <a:gd name="connsiteY82" fmla="*/ 956017 h 1084437"/>
                  <a:gd name="connsiteX83" fmla="*/ 620948 w 1652492"/>
                  <a:gd name="connsiteY83" fmla="*/ 970286 h 1084437"/>
                  <a:gd name="connsiteX84" fmla="*/ 556736 w 1652492"/>
                  <a:gd name="connsiteY84" fmla="*/ 991690 h 1084437"/>
                  <a:gd name="connsiteX85" fmla="*/ 521062 w 1652492"/>
                  <a:gd name="connsiteY85" fmla="*/ 1005958 h 1084437"/>
                  <a:gd name="connsiteX86" fmla="*/ 449716 w 1652492"/>
                  <a:gd name="connsiteY86" fmla="*/ 1020227 h 1084437"/>
                  <a:gd name="connsiteX87" fmla="*/ 371234 w 1652492"/>
                  <a:gd name="connsiteY87" fmla="*/ 1041631 h 1084437"/>
                  <a:gd name="connsiteX88" fmla="*/ 342695 w 1652492"/>
                  <a:gd name="connsiteY88" fmla="*/ 1048765 h 1084437"/>
                  <a:gd name="connsiteX89" fmla="*/ 314156 w 1652492"/>
                  <a:gd name="connsiteY89" fmla="*/ 1055900 h 1084437"/>
                  <a:gd name="connsiteX90" fmla="*/ 278483 w 1652492"/>
                  <a:gd name="connsiteY90" fmla="*/ 1063034 h 1084437"/>
                  <a:gd name="connsiteX91" fmla="*/ 235675 w 1652492"/>
                  <a:gd name="connsiteY91" fmla="*/ 1077303 h 1084437"/>
                  <a:gd name="connsiteX92" fmla="*/ 214271 w 1652492"/>
                  <a:gd name="connsiteY92" fmla="*/ 1084437 h 1084437"/>
                  <a:gd name="connsiteX93" fmla="*/ 107250 w 1652492"/>
                  <a:gd name="connsiteY93" fmla="*/ 1084437 h 1084437"/>
                  <a:gd name="connsiteX0" fmla="*/ 7365 w 1641502"/>
                  <a:gd name="connsiteY0" fmla="*/ 1048765 h 1084437"/>
                  <a:gd name="connsiteX1" fmla="*/ 230 w 1641502"/>
                  <a:gd name="connsiteY1" fmla="*/ 1013093 h 1084437"/>
                  <a:gd name="connsiteX2" fmla="*/ 14499 w 1641502"/>
                  <a:gd name="connsiteY2" fmla="*/ 991690 h 1084437"/>
                  <a:gd name="connsiteX3" fmla="*/ 28769 w 1641502"/>
                  <a:gd name="connsiteY3" fmla="*/ 948883 h 1084437"/>
                  <a:gd name="connsiteX4" fmla="*/ 43038 w 1641502"/>
                  <a:gd name="connsiteY4" fmla="*/ 927479 h 1084437"/>
                  <a:gd name="connsiteX5" fmla="*/ 57307 w 1641502"/>
                  <a:gd name="connsiteY5" fmla="*/ 884673 h 1084437"/>
                  <a:gd name="connsiteX6" fmla="*/ 71577 w 1641502"/>
                  <a:gd name="connsiteY6" fmla="*/ 870404 h 1084437"/>
                  <a:gd name="connsiteX7" fmla="*/ 100116 w 1641502"/>
                  <a:gd name="connsiteY7" fmla="*/ 834731 h 1084437"/>
                  <a:gd name="connsiteX8" fmla="*/ 107250 w 1641502"/>
                  <a:gd name="connsiteY8" fmla="*/ 813328 h 1084437"/>
                  <a:gd name="connsiteX9" fmla="*/ 114385 w 1641502"/>
                  <a:gd name="connsiteY9" fmla="*/ 784790 h 1084437"/>
                  <a:gd name="connsiteX10" fmla="*/ 135789 w 1641502"/>
                  <a:gd name="connsiteY10" fmla="*/ 763387 h 1084437"/>
                  <a:gd name="connsiteX11" fmla="*/ 164328 w 1641502"/>
                  <a:gd name="connsiteY11" fmla="*/ 713446 h 1084437"/>
                  <a:gd name="connsiteX12" fmla="*/ 171463 w 1641502"/>
                  <a:gd name="connsiteY12" fmla="*/ 692042 h 1084437"/>
                  <a:gd name="connsiteX13" fmla="*/ 192867 w 1641502"/>
                  <a:gd name="connsiteY13" fmla="*/ 670639 h 1084437"/>
                  <a:gd name="connsiteX14" fmla="*/ 221405 w 1641502"/>
                  <a:gd name="connsiteY14" fmla="*/ 627832 h 1084437"/>
                  <a:gd name="connsiteX15" fmla="*/ 235675 w 1641502"/>
                  <a:gd name="connsiteY15" fmla="*/ 606429 h 1084437"/>
                  <a:gd name="connsiteX16" fmla="*/ 257079 w 1641502"/>
                  <a:gd name="connsiteY16" fmla="*/ 585025 h 1084437"/>
                  <a:gd name="connsiteX17" fmla="*/ 278483 w 1641502"/>
                  <a:gd name="connsiteY17" fmla="*/ 570756 h 1084437"/>
                  <a:gd name="connsiteX18" fmla="*/ 321291 w 1641502"/>
                  <a:gd name="connsiteY18" fmla="*/ 513681 h 1084437"/>
                  <a:gd name="connsiteX19" fmla="*/ 342695 w 1641502"/>
                  <a:gd name="connsiteY19" fmla="*/ 499412 h 1084437"/>
                  <a:gd name="connsiteX20" fmla="*/ 356965 w 1641502"/>
                  <a:gd name="connsiteY20" fmla="*/ 485143 h 1084437"/>
                  <a:gd name="connsiteX21" fmla="*/ 385503 w 1641502"/>
                  <a:gd name="connsiteY21" fmla="*/ 470874 h 1084437"/>
                  <a:gd name="connsiteX22" fmla="*/ 406907 w 1641502"/>
                  <a:gd name="connsiteY22" fmla="*/ 449471 h 1084437"/>
                  <a:gd name="connsiteX23" fmla="*/ 435446 w 1641502"/>
                  <a:gd name="connsiteY23" fmla="*/ 435202 h 1084437"/>
                  <a:gd name="connsiteX24" fmla="*/ 449716 w 1641502"/>
                  <a:gd name="connsiteY24" fmla="*/ 420933 h 1084437"/>
                  <a:gd name="connsiteX25" fmla="*/ 478254 w 1641502"/>
                  <a:gd name="connsiteY25" fmla="*/ 406664 h 1084437"/>
                  <a:gd name="connsiteX26" fmla="*/ 499658 w 1641502"/>
                  <a:gd name="connsiteY26" fmla="*/ 392395 h 1084437"/>
                  <a:gd name="connsiteX27" fmla="*/ 513928 w 1641502"/>
                  <a:gd name="connsiteY27" fmla="*/ 378126 h 1084437"/>
                  <a:gd name="connsiteX28" fmla="*/ 535332 w 1641502"/>
                  <a:gd name="connsiteY28" fmla="*/ 370991 h 1084437"/>
                  <a:gd name="connsiteX29" fmla="*/ 556736 w 1641502"/>
                  <a:gd name="connsiteY29" fmla="*/ 356723 h 1084437"/>
                  <a:gd name="connsiteX30" fmla="*/ 599544 w 1641502"/>
                  <a:gd name="connsiteY30" fmla="*/ 306781 h 1084437"/>
                  <a:gd name="connsiteX31" fmla="*/ 649487 w 1641502"/>
                  <a:gd name="connsiteY31" fmla="*/ 263974 h 1084437"/>
                  <a:gd name="connsiteX32" fmla="*/ 663756 w 1641502"/>
                  <a:gd name="connsiteY32" fmla="*/ 242571 h 1084437"/>
                  <a:gd name="connsiteX33" fmla="*/ 692296 w 1641502"/>
                  <a:gd name="connsiteY33" fmla="*/ 206899 h 1084437"/>
                  <a:gd name="connsiteX34" fmla="*/ 713699 w 1641502"/>
                  <a:gd name="connsiteY34" fmla="*/ 206899 h 1084437"/>
                  <a:gd name="connsiteX35" fmla="*/ 727969 w 1641502"/>
                  <a:gd name="connsiteY35" fmla="*/ 192630 h 1084437"/>
                  <a:gd name="connsiteX36" fmla="*/ 792181 w 1641502"/>
                  <a:gd name="connsiteY36" fmla="*/ 114151 h 1084437"/>
                  <a:gd name="connsiteX37" fmla="*/ 813585 w 1641502"/>
                  <a:gd name="connsiteY37" fmla="*/ 92748 h 1084437"/>
                  <a:gd name="connsiteX38" fmla="*/ 856393 w 1641502"/>
                  <a:gd name="connsiteY38" fmla="*/ 71344 h 1084437"/>
                  <a:gd name="connsiteX39" fmla="*/ 877797 w 1641502"/>
                  <a:gd name="connsiteY39" fmla="*/ 64210 h 1084437"/>
                  <a:gd name="connsiteX40" fmla="*/ 927740 w 1641502"/>
                  <a:gd name="connsiteY40" fmla="*/ 35672 h 1084437"/>
                  <a:gd name="connsiteX41" fmla="*/ 1013356 w 1641502"/>
                  <a:gd name="connsiteY41" fmla="*/ 21403 h 1084437"/>
                  <a:gd name="connsiteX42" fmla="*/ 1120377 w 1641502"/>
                  <a:gd name="connsiteY42" fmla="*/ 0 h 1084437"/>
                  <a:gd name="connsiteX43" fmla="*/ 1327283 w 1641502"/>
                  <a:gd name="connsiteY43" fmla="*/ 14268 h 1084437"/>
                  <a:gd name="connsiteX44" fmla="*/ 1362956 w 1641502"/>
                  <a:gd name="connsiteY44" fmla="*/ 21403 h 1084437"/>
                  <a:gd name="connsiteX45" fmla="*/ 1433587 w 1641502"/>
                  <a:gd name="connsiteY45" fmla="*/ 15450 h 1084437"/>
                  <a:gd name="connsiteX46" fmla="*/ 1518249 w 1641502"/>
                  <a:gd name="connsiteY46" fmla="*/ 23176 h 1084437"/>
                  <a:gd name="connsiteX47" fmla="*/ 1520158 w 1641502"/>
                  <a:gd name="connsiteY47" fmla="*/ 31493 h 1084437"/>
                  <a:gd name="connsiteX48" fmla="*/ 1589833 w 1641502"/>
                  <a:gd name="connsiteY48" fmla="*/ 52305 h 1084437"/>
                  <a:gd name="connsiteX49" fmla="*/ 1638820 w 1641502"/>
                  <a:gd name="connsiteY49" fmla="*/ 52896 h 1084437"/>
                  <a:gd name="connsiteX50" fmla="*/ 1637114 w 1641502"/>
                  <a:gd name="connsiteY50" fmla="*/ 60705 h 1084437"/>
                  <a:gd name="connsiteX51" fmla="*/ 1621241 w 1641502"/>
                  <a:gd name="connsiteY51" fmla="*/ 74467 h 1084437"/>
                  <a:gd name="connsiteX52" fmla="*/ 1628340 w 1641502"/>
                  <a:gd name="connsiteY52" fmla="*/ 114742 h 1084437"/>
                  <a:gd name="connsiteX53" fmla="*/ 1629056 w 1641502"/>
                  <a:gd name="connsiteY53" fmla="*/ 186677 h 1084437"/>
                  <a:gd name="connsiteX54" fmla="*/ 1641209 w 1641502"/>
                  <a:gd name="connsiteY54" fmla="*/ 321050 h 1084437"/>
                  <a:gd name="connsiteX55" fmla="*/ 1612670 w 1641502"/>
                  <a:gd name="connsiteY55" fmla="*/ 363857 h 1084437"/>
                  <a:gd name="connsiteX56" fmla="*/ 1598401 w 1641502"/>
                  <a:gd name="connsiteY56" fmla="*/ 385260 h 1084437"/>
                  <a:gd name="connsiteX57" fmla="*/ 1584132 w 1641502"/>
                  <a:gd name="connsiteY57" fmla="*/ 406664 h 1084437"/>
                  <a:gd name="connsiteX58" fmla="*/ 1569862 w 1641502"/>
                  <a:gd name="connsiteY58" fmla="*/ 420933 h 1084437"/>
                  <a:gd name="connsiteX59" fmla="*/ 1555593 w 1641502"/>
                  <a:gd name="connsiteY59" fmla="*/ 442336 h 1084437"/>
                  <a:gd name="connsiteX60" fmla="*/ 1519919 w 1641502"/>
                  <a:gd name="connsiteY60" fmla="*/ 478008 h 1084437"/>
                  <a:gd name="connsiteX61" fmla="*/ 1477111 w 1641502"/>
                  <a:gd name="connsiteY61" fmla="*/ 527950 h 1084437"/>
                  <a:gd name="connsiteX62" fmla="*/ 1455707 w 1641502"/>
                  <a:gd name="connsiteY62" fmla="*/ 556487 h 1084437"/>
                  <a:gd name="connsiteX63" fmla="*/ 1427168 w 1641502"/>
                  <a:gd name="connsiteY63" fmla="*/ 577891 h 1084437"/>
                  <a:gd name="connsiteX64" fmla="*/ 1362956 w 1641502"/>
                  <a:gd name="connsiteY64" fmla="*/ 627832 h 1084437"/>
                  <a:gd name="connsiteX65" fmla="*/ 1341552 w 1641502"/>
                  <a:gd name="connsiteY65" fmla="*/ 642101 h 1084437"/>
                  <a:gd name="connsiteX66" fmla="*/ 1313013 w 1641502"/>
                  <a:gd name="connsiteY66" fmla="*/ 663504 h 1084437"/>
                  <a:gd name="connsiteX67" fmla="*/ 1284475 w 1641502"/>
                  <a:gd name="connsiteY67" fmla="*/ 670639 h 1084437"/>
                  <a:gd name="connsiteX68" fmla="*/ 1241666 w 1641502"/>
                  <a:gd name="connsiteY68" fmla="*/ 699177 h 1084437"/>
                  <a:gd name="connsiteX69" fmla="*/ 1198858 w 1641502"/>
                  <a:gd name="connsiteY69" fmla="*/ 727714 h 1084437"/>
                  <a:gd name="connsiteX70" fmla="*/ 1141781 w 1641502"/>
                  <a:gd name="connsiteY70" fmla="*/ 749118 h 1084437"/>
                  <a:gd name="connsiteX71" fmla="*/ 1120377 w 1641502"/>
                  <a:gd name="connsiteY71" fmla="*/ 756252 h 1084437"/>
                  <a:gd name="connsiteX72" fmla="*/ 1063299 w 1641502"/>
                  <a:gd name="connsiteY72" fmla="*/ 784790 h 1084437"/>
                  <a:gd name="connsiteX73" fmla="*/ 1034760 w 1641502"/>
                  <a:gd name="connsiteY73" fmla="*/ 806194 h 1084437"/>
                  <a:gd name="connsiteX74" fmla="*/ 999087 w 1641502"/>
                  <a:gd name="connsiteY74" fmla="*/ 813328 h 1084437"/>
                  <a:gd name="connsiteX75" fmla="*/ 934875 w 1641502"/>
                  <a:gd name="connsiteY75" fmla="*/ 849000 h 1084437"/>
                  <a:gd name="connsiteX76" fmla="*/ 913471 w 1641502"/>
                  <a:gd name="connsiteY76" fmla="*/ 863269 h 1084437"/>
                  <a:gd name="connsiteX77" fmla="*/ 870662 w 1641502"/>
                  <a:gd name="connsiteY77" fmla="*/ 877538 h 1084437"/>
                  <a:gd name="connsiteX78" fmla="*/ 827854 w 1641502"/>
                  <a:gd name="connsiteY78" fmla="*/ 891807 h 1084437"/>
                  <a:gd name="connsiteX79" fmla="*/ 792181 w 1641502"/>
                  <a:gd name="connsiteY79" fmla="*/ 906076 h 1084437"/>
                  <a:gd name="connsiteX80" fmla="*/ 770777 w 1641502"/>
                  <a:gd name="connsiteY80" fmla="*/ 913210 h 1084437"/>
                  <a:gd name="connsiteX81" fmla="*/ 713699 w 1641502"/>
                  <a:gd name="connsiteY81" fmla="*/ 934614 h 1084437"/>
                  <a:gd name="connsiteX82" fmla="*/ 649487 w 1641502"/>
                  <a:gd name="connsiteY82" fmla="*/ 956017 h 1084437"/>
                  <a:gd name="connsiteX83" fmla="*/ 620948 w 1641502"/>
                  <a:gd name="connsiteY83" fmla="*/ 970286 h 1084437"/>
                  <a:gd name="connsiteX84" fmla="*/ 556736 w 1641502"/>
                  <a:gd name="connsiteY84" fmla="*/ 991690 h 1084437"/>
                  <a:gd name="connsiteX85" fmla="*/ 521062 w 1641502"/>
                  <a:gd name="connsiteY85" fmla="*/ 1005958 h 1084437"/>
                  <a:gd name="connsiteX86" fmla="*/ 449716 w 1641502"/>
                  <a:gd name="connsiteY86" fmla="*/ 1020227 h 1084437"/>
                  <a:gd name="connsiteX87" fmla="*/ 371234 w 1641502"/>
                  <a:gd name="connsiteY87" fmla="*/ 1041631 h 1084437"/>
                  <a:gd name="connsiteX88" fmla="*/ 342695 w 1641502"/>
                  <a:gd name="connsiteY88" fmla="*/ 1048765 h 1084437"/>
                  <a:gd name="connsiteX89" fmla="*/ 314156 w 1641502"/>
                  <a:gd name="connsiteY89" fmla="*/ 1055900 h 1084437"/>
                  <a:gd name="connsiteX90" fmla="*/ 278483 w 1641502"/>
                  <a:gd name="connsiteY90" fmla="*/ 1063034 h 1084437"/>
                  <a:gd name="connsiteX91" fmla="*/ 235675 w 1641502"/>
                  <a:gd name="connsiteY91" fmla="*/ 1077303 h 1084437"/>
                  <a:gd name="connsiteX92" fmla="*/ 214271 w 1641502"/>
                  <a:gd name="connsiteY92" fmla="*/ 1084437 h 1084437"/>
                  <a:gd name="connsiteX93" fmla="*/ 107250 w 1641502"/>
                  <a:gd name="connsiteY93" fmla="*/ 1084437 h 1084437"/>
                  <a:gd name="connsiteX0" fmla="*/ 7365 w 1641149"/>
                  <a:gd name="connsiteY0" fmla="*/ 1048765 h 1084437"/>
                  <a:gd name="connsiteX1" fmla="*/ 230 w 1641149"/>
                  <a:gd name="connsiteY1" fmla="*/ 1013093 h 1084437"/>
                  <a:gd name="connsiteX2" fmla="*/ 14499 w 1641149"/>
                  <a:gd name="connsiteY2" fmla="*/ 991690 h 1084437"/>
                  <a:gd name="connsiteX3" fmla="*/ 28769 w 1641149"/>
                  <a:gd name="connsiteY3" fmla="*/ 948883 h 1084437"/>
                  <a:gd name="connsiteX4" fmla="*/ 43038 w 1641149"/>
                  <a:gd name="connsiteY4" fmla="*/ 927479 h 1084437"/>
                  <a:gd name="connsiteX5" fmla="*/ 57307 w 1641149"/>
                  <a:gd name="connsiteY5" fmla="*/ 884673 h 1084437"/>
                  <a:gd name="connsiteX6" fmla="*/ 71577 w 1641149"/>
                  <a:gd name="connsiteY6" fmla="*/ 870404 h 1084437"/>
                  <a:gd name="connsiteX7" fmla="*/ 100116 w 1641149"/>
                  <a:gd name="connsiteY7" fmla="*/ 834731 h 1084437"/>
                  <a:gd name="connsiteX8" fmla="*/ 107250 w 1641149"/>
                  <a:gd name="connsiteY8" fmla="*/ 813328 h 1084437"/>
                  <a:gd name="connsiteX9" fmla="*/ 114385 w 1641149"/>
                  <a:gd name="connsiteY9" fmla="*/ 784790 h 1084437"/>
                  <a:gd name="connsiteX10" fmla="*/ 135789 w 1641149"/>
                  <a:gd name="connsiteY10" fmla="*/ 763387 h 1084437"/>
                  <a:gd name="connsiteX11" fmla="*/ 164328 w 1641149"/>
                  <a:gd name="connsiteY11" fmla="*/ 713446 h 1084437"/>
                  <a:gd name="connsiteX12" fmla="*/ 171463 w 1641149"/>
                  <a:gd name="connsiteY12" fmla="*/ 692042 h 1084437"/>
                  <a:gd name="connsiteX13" fmla="*/ 192867 w 1641149"/>
                  <a:gd name="connsiteY13" fmla="*/ 670639 h 1084437"/>
                  <a:gd name="connsiteX14" fmla="*/ 221405 w 1641149"/>
                  <a:gd name="connsiteY14" fmla="*/ 627832 h 1084437"/>
                  <a:gd name="connsiteX15" fmla="*/ 235675 w 1641149"/>
                  <a:gd name="connsiteY15" fmla="*/ 606429 h 1084437"/>
                  <a:gd name="connsiteX16" fmla="*/ 257079 w 1641149"/>
                  <a:gd name="connsiteY16" fmla="*/ 585025 h 1084437"/>
                  <a:gd name="connsiteX17" fmla="*/ 278483 w 1641149"/>
                  <a:gd name="connsiteY17" fmla="*/ 570756 h 1084437"/>
                  <a:gd name="connsiteX18" fmla="*/ 321291 w 1641149"/>
                  <a:gd name="connsiteY18" fmla="*/ 513681 h 1084437"/>
                  <a:gd name="connsiteX19" fmla="*/ 342695 w 1641149"/>
                  <a:gd name="connsiteY19" fmla="*/ 499412 h 1084437"/>
                  <a:gd name="connsiteX20" fmla="*/ 356965 w 1641149"/>
                  <a:gd name="connsiteY20" fmla="*/ 485143 h 1084437"/>
                  <a:gd name="connsiteX21" fmla="*/ 385503 w 1641149"/>
                  <a:gd name="connsiteY21" fmla="*/ 470874 h 1084437"/>
                  <a:gd name="connsiteX22" fmla="*/ 406907 w 1641149"/>
                  <a:gd name="connsiteY22" fmla="*/ 449471 h 1084437"/>
                  <a:gd name="connsiteX23" fmla="*/ 435446 w 1641149"/>
                  <a:gd name="connsiteY23" fmla="*/ 435202 h 1084437"/>
                  <a:gd name="connsiteX24" fmla="*/ 449716 w 1641149"/>
                  <a:gd name="connsiteY24" fmla="*/ 420933 h 1084437"/>
                  <a:gd name="connsiteX25" fmla="*/ 478254 w 1641149"/>
                  <a:gd name="connsiteY25" fmla="*/ 406664 h 1084437"/>
                  <a:gd name="connsiteX26" fmla="*/ 499658 w 1641149"/>
                  <a:gd name="connsiteY26" fmla="*/ 392395 h 1084437"/>
                  <a:gd name="connsiteX27" fmla="*/ 513928 w 1641149"/>
                  <a:gd name="connsiteY27" fmla="*/ 378126 h 1084437"/>
                  <a:gd name="connsiteX28" fmla="*/ 535332 w 1641149"/>
                  <a:gd name="connsiteY28" fmla="*/ 370991 h 1084437"/>
                  <a:gd name="connsiteX29" fmla="*/ 556736 w 1641149"/>
                  <a:gd name="connsiteY29" fmla="*/ 356723 h 1084437"/>
                  <a:gd name="connsiteX30" fmla="*/ 599544 w 1641149"/>
                  <a:gd name="connsiteY30" fmla="*/ 306781 h 1084437"/>
                  <a:gd name="connsiteX31" fmla="*/ 649487 w 1641149"/>
                  <a:gd name="connsiteY31" fmla="*/ 263974 h 1084437"/>
                  <a:gd name="connsiteX32" fmla="*/ 663756 w 1641149"/>
                  <a:gd name="connsiteY32" fmla="*/ 242571 h 1084437"/>
                  <a:gd name="connsiteX33" fmla="*/ 692296 w 1641149"/>
                  <a:gd name="connsiteY33" fmla="*/ 206899 h 1084437"/>
                  <a:gd name="connsiteX34" fmla="*/ 713699 w 1641149"/>
                  <a:gd name="connsiteY34" fmla="*/ 206899 h 1084437"/>
                  <a:gd name="connsiteX35" fmla="*/ 727969 w 1641149"/>
                  <a:gd name="connsiteY35" fmla="*/ 192630 h 1084437"/>
                  <a:gd name="connsiteX36" fmla="*/ 792181 w 1641149"/>
                  <a:gd name="connsiteY36" fmla="*/ 114151 h 1084437"/>
                  <a:gd name="connsiteX37" fmla="*/ 813585 w 1641149"/>
                  <a:gd name="connsiteY37" fmla="*/ 92748 h 1084437"/>
                  <a:gd name="connsiteX38" fmla="*/ 856393 w 1641149"/>
                  <a:gd name="connsiteY38" fmla="*/ 71344 h 1084437"/>
                  <a:gd name="connsiteX39" fmla="*/ 877797 w 1641149"/>
                  <a:gd name="connsiteY39" fmla="*/ 64210 h 1084437"/>
                  <a:gd name="connsiteX40" fmla="*/ 927740 w 1641149"/>
                  <a:gd name="connsiteY40" fmla="*/ 35672 h 1084437"/>
                  <a:gd name="connsiteX41" fmla="*/ 1013356 w 1641149"/>
                  <a:gd name="connsiteY41" fmla="*/ 21403 h 1084437"/>
                  <a:gd name="connsiteX42" fmla="*/ 1120377 w 1641149"/>
                  <a:gd name="connsiteY42" fmla="*/ 0 h 1084437"/>
                  <a:gd name="connsiteX43" fmla="*/ 1327283 w 1641149"/>
                  <a:gd name="connsiteY43" fmla="*/ 14268 h 1084437"/>
                  <a:gd name="connsiteX44" fmla="*/ 1362956 w 1641149"/>
                  <a:gd name="connsiteY44" fmla="*/ 21403 h 1084437"/>
                  <a:gd name="connsiteX45" fmla="*/ 1433587 w 1641149"/>
                  <a:gd name="connsiteY45" fmla="*/ 15450 h 1084437"/>
                  <a:gd name="connsiteX46" fmla="*/ 1518249 w 1641149"/>
                  <a:gd name="connsiteY46" fmla="*/ 23176 h 1084437"/>
                  <a:gd name="connsiteX47" fmla="*/ 1520158 w 1641149"/>
                  <a:gd name="connsiteY47" fmla="*/ 31493 h 1084437"/>
                  <a:gd name="connsiteX48" fmla="*/ 1589833 w 1641149"/>
                  <a:gd name="connsiteY48" fmla="*/ 52305 h 1084437"/>
                  <a:gd name="connsiteX49" fmla="*/ 1638820 w 1641149"/>
                  <a:gd name="connsiteY49" fmla="*/ 52896 h 1084437"/>
                  <a:gd name="connsiteX50" fmla="*/ 1637114 w 1641149"/>
                  <a:gd name="connsiteY50" fmla="*/ 60705 h 1084437"/>
                  <a:gd name="connsiteX51" fmla="*/ 1621241 w 1641149"/>
                  <a:gd name="connsiteY51" fmla="*/ 74467 h 1084437"/>
                  <a:gd name="connsiteX52" fmla="*/ 1628340 w 1641149"/>
                  <a:gd name="connsiteY52" fmla="*/ 114742 h 1084437"/>
                  <a:gd name="connsiteX53" fmla="*/ 1629056 w 1641149"/>
                  <a:gd name="connsiteY53" fmla="*/ 186677 h 1084437"/>
                  <a:gd name="connsiteX54" fmla="*/ 1623633 w 1641149"/>
                  <a:gd name="connsiteY54" fmla="*/ 321050 h 1084437"/>
                  <a:gd name="connsiteX55" fmla="*/ 1612670 w 1641149"/>
                  <a:gd name="connsiteY55" fmla="*/ 363857 h 1084437"/>
                  <a:gd name="connsiteX56" fmla="*/ 1598401 w 1641149"/>
                  <a:gd name="connsiteY56" fmla="*/ 385260 h 1084437"/>
                  <a:gd name="connsiteX57" fmla="*/ 1584132 w 1641149"/>
                  <a:gd name="connsiteY57" fmla="*/ 406664 h 1084437"/>
                  <a:gd name="connsiteX58" fmla="*/ 1569862 w 1641149"/>
                  <a:gd name="connsiteY58" fmla="*/ 420933 h 1084437"/>
                  <a:gd name="connsiteX59" fmla="*/ 1555593 w 1641149"/>
                  <a:gd name="connsiteY59" fmla="*/ 442336 h 1084437"/>
                  <a:gd name="connsiteX60" fmla="*/ 1519919 w 1641149"/>
                  <a:gd name="connsiteY60" fmla="*/ 478008 h 1084437"/>
                  <a:gd name="connsiteX61" fmla="*/ 1477111 w 1641149"/>
                  <a:gd name="connsiteY61" fmla="*/ 527950 h 1084437"/>
                  <a:gd name="connsiteX62" fmla="*/ 1455707 w 1641149"/>
                  <a:gd name="connsiteY62" fmla="*/ 556487 h 1084437"/>
                  <a:gd name="connsiteX63" fmla="*/ 1427168 w 1641149"/>
                  <a:gd name="connsiteY63" fmla="*/ 577891 h 1084437"/>
                  <a:gd name="connsiteX64" fmla="*/ 1362956 w 1641149"/>
                  <a:gd name="connsiteY64" fmla="*/ 627832 h 1084437"/>
                  <a:gd name="connsiteX65" fmla="*/ 1341552 w 1641149"/>
                  <a:gd name="connsiteY65" fmla="*/ 642101 h 1084437"/>
                  <a:gd name="connsiteX66" fmla="*/ 1313013 w 1641149"/>
                  <a:gd name="connsiteY66" fmla="*/ 663504 h 1084437"/>
                  <a:gd name="connsiteX67" fmla="*/ 1284475 w 1641149"/>
                  <a:gd name="connsiteY67" fmla="*/ 670639 h 1084437"/>
                  <a:gd name="connsiteX68" fmla="*/ 1241666 w 1641149"/>
                  <a:gd name="connsiteY68" fmla="*/ 699177 h 1084437"/>
                  <a:gd name="connsiteX69" fmla="*/ 1198858 w 1641149"/>
                  <a:gd name="connsiteY69" fmla="*/ 727714 h 1084437"/>
                  <a:gd name="connsiteX70" fmla="*/ 1141781 w 1641149"/>
                  <a:gd name="connsiteY70" fmla="*/ 749118 h 1084437"/>
                  <a:gd name="connsiteX71" fmla="*/ 1120377 w 1641149"/>
                  <a:gd name="connsiteY71" fmla="*/ 756252 h 1084437"/>
                  <a:gd name="connsiteX72" fmla="*/ 1063299 w 1641149"/>
                  <a:gd name="connsiteY72" fmla="*/ 784790 h 1084437"/>
                  <a:gd name="connsiteX73" fmla="*/ 1034760 w 1641149"/>
                  <a:gd name="connsiteY73" fmla="*/ 806194 h 1084437"/>
                  <a:gd name="connsiteX74" fmla="*/ 999087 w 1641149"/>
                  <a:gd name="connsiteY74" fmla="*/ 813328 h 1084437"/>
                  <a:gd name="connsiteX75" fmla="*/ 934875 w 1641149"/>
                  <a:gd name="connsiteY75" fmla="*/ 849000 h 1084437"/>
                  <a:gd name="connsiteX76" fmla="*/ 913471 w 1641149"/>
                  <a:gd name="connsiteY76" fmla="*/ 863269 h 1084437"/>
                  <a:gd name="connsiteX77" fmla="*/ 870662 w 1641149"/>
                  <a:gd name="connsiteY77" fmla="*/ 877538 h 1084437"/>
                  <a:gd name="connsiteX78" fmla="*/ 827854 w 1641149"/>
                  <a:gd name="connsiteY78" fmla="*/ 891807 h 1084437"/>
                  <a:gd name="connsiteX79" fmla="*/ 792181 w 1641149"/>
                  <a:gd name="connsiteY79" fmla="*/ 906076 h 1084437"/>
                  <a:gd name="connsiteX80" fmla="*/ 770777 w 1641149"/>
                  <a:gd name="connsiteY80" fmla="*/ 913210 h 1084437"/>
                  <a:gd name="connsiteX81" fmla="*/ 713699 w 1641149"/>
                  <a:gd name="connsiteY81" fmla="*/ 934614 h 1084437"/>
                  <a:gd name="connsiteX82" fmla="*/ 649487 w 1641149"/>
                  <a:gd name="connsiteY82" fmla="*/ 956017 h 1084437"/>
                  <a:gd name="connsiteX83" fmla="*/ 620948 w 1641149"/>
                  <a:gd name="connsiteY83" fmla="*/ 970286 h 1084437"/>
                  <a:gd name="connsiteX84" fmla="*/ 556736 w 1641149"/>
                  <a:gd name="connsiteY84" fmla="*/ 991690 h 1084437"/>
                  <a:gd name="connsiteX85" fmla="*/ 521062 w 1641149"/>
                  <a:gd name="connsiteY85" fmla="*/ 1005958 h 1084437"/>
                  <a:gd name="connsiteX86" fmla="*/ 449716 w 1641149"/>
                  <a:gd name="connsiteY86" fmla="*/ 1020227 h 1084437"/>
                  <a:gd name="connsiteX87" fmla="*/ 371234 w 1641149"/>
                  <a:gd name="connsiteY87" fmla="*/ 1041631 h 1084437"/>
                  <a:gd name="connsiteX88" fmla="*/ 342695 w 1641149"/>
                  <a:gd name="connsiteY88" fmla="*/ 1048765 h 1084437"/>
                  <a:gd name="connsiteX89" fmla="*/ 314156 w 1641149"/>
                  <a:gd name="connsiteY89" fmla="*/ 1055900 h 1084437"/>
                  <a:gd name="connsiteX90" fmla="*/ 278483 w 1641149"/>
                  <a:gd name="connsiteY90" fmla="*/ 1063034 h 1084437"/>
                  <a:gd name="connsiteX91" fmla="*/ 235675 w 1641149"/>
                  <a:gd name="connsiteY91" fmla="*/ 1077303 h 1084437"/>
                  <a:gd name="connsiteX92" fmla="*/ 214271 w 1641149"/>
                  <a:gd name="connsiteY92" fmla="*/ 1084437 h 1084437"/>
                  <a:gd name="connsiteX93" fmla="*/ 107250 w 1641149"/>
                  <a:gd name="connsiteY93" fmla="*/ 1084437 h 1084437"/>
                  <a:gd name="connsiteX0" fmla="*/ 7365 w 1639175"/>
                  <a:gd name="connsiteY0" fmla="*/ 1048765 h 1084437"/>
                  <a:gd name="connsiteX1" fmla="*/ 230 w 1639175"/>
                  <a:gd name="connsiteY1" fmla="*/ 1013093 h 1084437"/>
                  <a:gd name="connsiteX2" fmla="*/ 14499 w 1639175"/>
                  <a:gd name="connsiteY2" fmla="*/ 991690 h 1084437"/>
                  <a:gd name="connsiteX3" fmla="*/ 28769 w 1639175"/>
                  <a:gd name="connsiteY3" fmla="*/ 948883 h 1084437"/>
                  <a:gd name="connsiteX4" fmla="*/ 43038 w 1639175"/>
                  <a:gd name="connsiteY4" fmla="*/ 927479 h 1084437"/>
                  <a:gd name="connsiteX5" fmla="*/ 57307 w 1639175"/>
                  <a:gd name="connsiteY5" fmla="*/ 884673 h 1084437"/>
                  <a:gd name="connsiteX6" fmla="*/ 71577 w 1639175"/>
                  <a:gd name="connsiteY6" fmla="*/ 870404 h 1084437"/>
                  <a:gd name="connsiteX7" fmla="*/ 100116 w 1639175"/>
                  <a:gd name="connsiteY7" fmla="*/ 834731 h 1084437"/>
                  <a:gd name="connsiteX8" fmla="*/ 107250 w 1639175"/>
                  <a:gd name="connsiteY8" fmla="*/ 813328 h 1084437"/>
                  <a:gd name="connsiteX9" fmla="*/ 114385 w 1639175"/>
                  <a:gd name="connsiteY9" fmla="*/ 784790 h 1084437"/>
                  <a:gd name="connsiteX10" fmla="*/ 135789 w 1639175"/>
                  <a:gd name="connsiteY10" fmla="*/ 763387 h 1084437"/>
                  <a:gd name="connsiteX11" fmla="*/ 164328 w 1639175"/>
                  <a:gd name="connsiteY11" fmla="*/ 713446 h 1084437"/>
                  <a:gd name="connsiteX12" fmla="*/ 171463 w 1639175"/>
                  <a:gd name="connsiteY12" fmla="*/ 692042 h 1084437"/>
                  <a:gd name="connsiteX13" fmla="*/ 192867 w 1639175"/>
                  <a:gd name="connsiteY13" fmla="*/ 670639 h 1084437"/>
                  <a:gd name="connsiteX14" fmla="*/ 221405 w 1639175"/>
                  <a:gd name="connsiteY14" fmla="*/ 627832 h 1084437"/>
                  <a:gd name="connsiteX15" fmla="*/ 235675 w 1639175"/>
                  <a:gd name="connsiteY15" fmla="*/ 606429 h 1084437"/>
                  <a:gd name="connsiteX16" fmla="*/ 257079 w 1639175"/>
                  <a:gd name="connsiteY16" fmla="*/ 585025 h 1084437"/>
                  <a:gd name="connsiteX17" fmla="*/ 278483 w 1639175"/>
                  <a:gd name="connsiteY17" fmla="*/ 570756 h 1084437"/>
                  <a:gd name="connsiteX18" fmla="*/ 321291 w 1639175"/>
                  <a:gd name="connsiteY18" fmla="*/ 513681 h 1084437"/>
                  <a:gd name="connsiteX19" fmla="*/ 342695 w 1639175"/>
                  <a:gd name="connsiteY19" fmla="*/ 499412 h 1084437"/>
                  <a:gd name="connsiteX20" fmla="*/ 356965 w 1639175"/>
                  <a:gd name="connsiteY20" fmla="*/ 485143 h 1084437"/>
                  <a:gd name="connsiteX21" fmla="*/ 385503 w 1639175"/>
                  <a:gd name="connsiteY21" fmla="*/ 470874 h 1084437"/>
                  <a:gd name="connsiteX22" fmla="*/ 406907 w 1639175"/>
                  <a:gd name="connsiteY22" fmla="*/ 449471 h 1084437"/>
                  <a:gd name="connsiteX23" fmla="*/ 435446 w 1639175"/>
                  <a:gd name="connsiteY23" fmla="*/ 435202 h 1084437"/>
                  <a:gd name="connsiteX24" fmla="*/ 449716 w 1639175"/>
                  <a:gd name="connsiteY24" fmla="*/ 420933 h 1084437"/>
                  <a:gd name="connsiteX25" fmla="*/ 478254 w 1639175"/>
                  <a:gd name="connsiteY25" fmla="*/ 406664 h 1084437"/>
                  <a:gd name="connsiteX26" fmla="*/ 499658 w 1639175"/>
                  <a:gd name="connsiteY26" fmla="*/ 392395 h 1084437"/>
                  <a:gd name="connsiteX27" fmla="*/ 513928 w 1639175"/>
                  <a:gd name="connsiteY27" fmla="*/ 378126 h 1084437"/>
                  <a:gd name="connsiteX28" fmla="*/ 535332 w 1639175"/>
                  <a:gd name="connsiteY28" fmla="*/ 370991 h 1084437"/>
                  <a:gd name="connsiteX29" fmla="*/ 556736 w 1639175"/>
                  <a:gd name="connsiteY29" fmla="*/ 356723 h 1084437"/>
                  <a:gd name="connsiteX30" fmla="*/ 599544 w 1639175"/>
                  <a:gd name="connsiteY30" fmla="*/ 306781 h 1084437"/>
                  <a:gd name="connsiteX31" fmla="*/ 649487 w 1639175"/>
                  <a:gd name="connsiteY31" fmla="*/ 263974 h 1084437"/>
                  <a:gd name="connsiteX32" fmla="*/ 663756 w 1639175"/>
                  <a:gd name="connsiteY32" fmla="*/ 242571 h 1084437"/>
                  <a:gd name="connsiteX33" fmla="*/ 692296 w 1639175"/>
                  <a:gd name="connsiteY33" fmla="*/ 206899 h 1084437"/>
                  <a:gd name="connsiteX34" fmla="*/ 713699 w 1639175"/>
                  <a:gd name="connsiteY34" fmla="*/ 206899 h 1084437"/>
                  <a:gd name="connsiteX35" fmla="*/ 727969 w 1639175"/>
                  <a:gd name="connsiteY35" fmla="*/ 192630 h 1084437"/>
                  <a:gd name="connsiteX36" fmla="*/ 792181 w 1639175"/>
                  <a:gd name="connsiteY36" fmla="*/ 114151 h 1084437"/>
                  <a:gd name="connsiteX37" fmla="*/ 813585 w 1639175"/>
                  <a:gd name="connsiteY37" fmla="*/ 92748 h 1084437"/>
                  <a:gd name="connsiteX38" fmla="*/ 856393 w 1639175"/>
                  <a:gd name="connsiteY38" fmla="*/ 71344 h 1084437"/>
                  <a:gd name="connsiteX39" fmla="*/ 877797 w 1639175"/>
                  <a:gd name="connsiteY39" fmla="*/ 64210 h 1084437"/>
                  <a:gd name="connsiteX40" fmla="*/ 927740 w 1639175"/>
                  <a:gd name="connsiteY40" fmla="*/ 35672 h 1084437"/>
                  <a:gd name="connsiteX41" fmla="*/ 1013356 w 1639175"/>
                  <a:gd name="connsiteY41" fmla="*/ 21403 h 1084437"/>
                  <a:gd name="connsiteX42" fmla="*/ 1120377 w 1639175"/>
                  <a:gd name="connsiteY42" fmla="*/ 0 h 1084437"/>
                  <a:gd name="connsiteX43" fmla="*/ 1327283 w 1639175"/>
                  <a:gd name="connsiteY43" fmla="*/ 14268 h 1084437"/>
                  <a:gd name="connsiteX44" fmla="*/ 1362956 w 1639175"/>
                  <a:gd name="connsiteY44" fmla="*/ 21403 h 1084437"/>
                  <a:gd name="connsiteX45" fmla="*/ 1433587 w 1639175"/>
                  <a:gd name="connsiteY45" fmla="*/ 15450 h 1084437"/>
                  <a:gd name="connsiteX46" fmla="*/ 1518249 w 1639175"/>
                  <a:gd name="connsiteY46" fmla="*/ 23176 h 1084437"/>
                  <a:gd name="connsiteX47" fmla="*/ 1520158 w 1639175"/>
                  <a:gd name="connsiteY47" fmla="*/ 31493 h 1084437"/>
                  <a:gd name="connsiteX48" fmla="*/ 1589833 w 1639175"/>
                  <a:gd name="connsiteY48" fmla="*/ 52305 h 1084437"/>
                  <a:gd name="connsiteX49" fmla="*/ 1638820 w 1639175"/>
                  <a:gd name="connsiteY49" fmla="*/ 52896 h 1084437"/>
                  <a:gd name="connsiteX50" fmla="*/ 1596101 w 1639175"/>
                  <a:gd name="connsiteY50" fmla="*/ 66492 h 1084437"/>
                  <a:gd name="connsiteX51" fmla="*/ 1621241 w 1639175"/>
                  <a:gd name="connsiteY51" fmla="*/ 74467 h 1084437"/>
                  <a:gd name="connsiteX52" fmla="*/ 1628340 w 1639175"/>
                  <a:gd name="connsiteY52" fmla="*/ 114742 h 1084437"/>
                  <a:gd name="connsiteX53" fmla="*/ 1629056 w 1639175"/>
                  <a:gd name="connsiteY53" fmla="*/ 186677 h 1084437"/>
                  <a:gd name="connsiteX54" fmla="*/ 1623633 w 1639175"/>
                  <a:gd name="connsiteY54" fmla="*/ 321050 h 1084437"/>
                  <a:gd name="connsiteX55" fmla="*/ 1612670 w 1639175"/>
                  <a:gd name="connsiteY55" fmla="*/ 363857 h 1084437"/>
                  <a:gd name="connsiteX56" fmla="*/ 1598401 w 1639175"/>
                  <a:gd name="connsiteY56" fmla="*/ 385260 h 1084437"/>
                  <a:gd name="connsiteX57" fmla="*/ 1584132 w 1639175"/>
                  <a:gd name="connsiteY57" fmla="*/ 406664 h 1084437"/>
                  <a:gd name="connsiteX58" fmla="*/ 1569862 w 1639175"/>
                  <a:gd name="connsiteY58" fmla="*/ 420933 h 1084437"/>
                  <a:gd name="connsiteX59" fmla="*/ 1555593 w 1639175"/>
                  <a:gd name="connsiteY59" fmla="*/ 442336 h 1084437"/>
                  <a:gd name="connsiteX60" fmla="*/ 1519919 w 1639175"/>
                  <a:gd name="connsiteY60" fmla="*/ 478008 h 1084437"/>
                  <a:gd name="connsiteX61" fmla="*/ 1477111 w 1639175"/>
                  <a:gd name="connsiteY61" fmla="*/ 527950 h 1084437"/>
                  <a:gd name="connsiteX62" fmla="*/ 1455707 w 1639175"/>
                  <a:gd name="connsiteY62" fmla="*/ 556487 h 1084437"/>
                  <a:gd name="connsiteX63" fmla="*/ 1427168 w 1639175"/>
                  <a:gd name="connsiteY63" fmla="*/ 577891 h 1084437"/>
                  <a:gd name="connsiteX64" fmla="*/ 1362956 w 1639175"/>
                  <a:gd name="connsiteY64" fmla="*/ 627832 h 1084437"/>
                  <a:gd name="connsiteX65" fmla="*/ 1341552 w 1639175"/>
                  <a:gd name="connsiteY65" fmla="*/ 642101 h 1084437"/>
                  <a:gd name="connsiteX66" fmla="*/ 1313013 w 1639175"/>
                  <a:gd name="connsiteY66" fmla="*/ 663504 h 1084437"/>
                  <a:gd name="connsiteX67" fmla="*/ 1284475 w 1639175"/>
                  <a:gd name="connsiteY67" fmla="*/ 670639 h 1084437"/>
                  <a:gd name="connsiteX68" fmla="*/ 1241666 w 1639175"/>
                  <a:gd name="connsiteY68" fmla="*/ 699177 h 1084437"/>
                  <a:gd name="connsiteX69" fmla="*/ 1198858 w 1639175"/>
                  <a:gd name="connsiteY69" fmla="*/ 727714 h 1084437"/>
                  <a:gd name="connsiteX70" fmla="*/ 1141781 w 1639175"/>
                  <a:gd name="connsiteY70" fmla="*/ 749118 h 1084437"/>
                  <a:gd name="connsiteX71" fmla="*/ 1120377 w 1639175"/>
                  <a:gd name="connsiteY71" fmla="*/ 756252 h 1084437"/>
                  <a:gd name="connsiteX72" fmla="*/ 1063299 w 1639175"/>
                  <a:gd name="connsiteY72" fmla="*/ 784790 h 1084437"/>
                  <a:gd name="connsiteX73" fmla="*/ 1034760 w 1639175"/>
                  <a:gd name="connsiteY73" fmla="*/ 806194 h 1084437"/>
                  <a:gd name="connsiteX74" fmla="*/ 999087 w 1639175"/>
                  <a:gd name="connsiteY74" fmla="*/ 813328 h 1084437"/>
                  <a:gd name="connsiteX75" fmla="*/ 934875 w 1639175"/>
                  <a:gd name="connsiteY75" fmla="*/ 849000 h 1084437"/>
                  <a:gd name="connsiteX76" fmla="*/ 913471 w 1639175"/>
                  <a:gd name="connsiteY76" fmla="*/ 863269 h 1084437"/>
                  <a:gd name="connsiteX77" fmla="*/ 870662 w 1639175"/>
                  <a:gd name="connsiteY77" fmla="*/ 877538 h 1084437"/>
                  <a:gd name="connsiteX78" fmla="*/ 827854 w 1639175"/>
                  <a:gd name="connsiteY78" fmla="*/ 891807 h 1084437"/>
                  <a:gd name="connsiteX79" fmla="*/ 792181 w 1639175"/>
                  <a:gd name="connsiteY79" fmla="*/ 906076 h 1084437"/>
                  <a:gd name="connsiteX80" fmla="*/ 770777 w 1639175"/>
                  <a:gd name="connsiteY80" fmla="*/ 913210 h 1084437"/>
                  <a:gd name="connsiteX81" fmla="*/ 713699 w 1639175"/>
                  <a:gd name="connsiteY81" fmla="*/ 934614 h 1084437"/>
                  <a:gd name="connsiteX82" fmla="*/ 649487 w 1639175"/>
                  <a:gd name="connsiteY82" fmla="*/ 956017 h 1084437"/>
                  <a:gd name="connsiteX83" fmla="*/ 620948 w 1639175"/>
                  <a:gd name="connsiteY83" fmla="*/ 970286 h 1084437"/>
                  <a:gd name="connsiteX84" fmla="*/ 556736 w 1639175"/>
                  <a:gd name="connsiteY84" fmla="*/ 991690 h 1084437"/>
                  <a:gd name="connsiteX85" fmla="*/ 521062 w 1639175"/>
                  <a:gd name="connsiteY85" fmla="*/ 1005958 h 1084437"/>
                  <a:gd name="connsiteX86" fmla="*/ 449716 w 1639175"/>
                  <a:gd name="connsiteY86" fmla="*/ 1020227 h 1084437"/>
                  <a:gd name="connsiteX87" fmla="*/ 371234 w 1639175"/>
                  <a:gd name="connsiteY87" fmla="*/ 1041631 h 1084437"/>
                  <a:gd name="connsiteX88" fmla="*/ 342695 w 1639175"/>
                  <a:gd name="connsiteY88" fmla="*/ 1048765 h 1084437"/>
                  <a:gd name="connsiteX89" fmla="*/ 314156 w 1639175"/>
                  <a:gd name="connsiteY89" fmla="*/ 1055900 h 1084437"/>
                  <a:gd name="connsiteX90" fmla="*/ 278483 w 1639175"/>
                  <a:gd name="connsiteY90" fmla="*/ 1063034 h 1084437"/>
                  <a:gd name="connsiteX91" fmla="*/ 235675 w 1639175"/>
                  <a:gd name="connsiteY91" fmla="*/ 1077303 h 1084437"/>
                  <a:gd name="connsiteX92" fmla="*/ 214271 w 1639175"/>
                  <a:gd name="connsiteY92" fmla="*/ 1084437 h 1084437"/>
                  <a:gd name="connsiteX93" fmla="*/ 107250 w 1639175"/>
                  <a:gd name="connsiteY93" fmla="*/ 1084437 h 1084437"/>
                  <a:gd name="connsiteX0" fmla="*/ 7365 w 1634679"/>
                  <a:gd name="connsiteY0" fmla="*/ 1048765 h 1084437"/>
                  <a:gd name="connsiteX1" fmla="*/ 230 w 1634679"/>
                  <a:gd name="connsiteY1" fmla="*/ 1013093 h 1084437"/>
                  <a:gd name="connsiteX2" fmla="*/ 14499 w 1634679"/>
                  <a:gd name="connsiteY2" fmla="*/ 991690 h 1084437"/>
                  <a:gd name="connsiteX3" fmla="*/ 28769 w 1634679"/>
                  <a:gd name="connsiteY3" fmla="*/ 948883 h 1084437"/>
                  <a:gd name="connsiteX4" fmla="*/ 43038 w 1634679"/>
                  <a:gd name="connsiteY4" fmla="*/ 927479 h 1084437"/>
                  <a:gd name="connsiteX5" fmla="*/ 57307 w 1634679"/>
                  <a:gd name="connsiteY5" fmla="*/ 884673 h 1084437"/>
                  <a:gd name="connsiteX6" fmla="*/ 71577 w 1634679"/>
                  <a:gd name="connsiteY6" fmla="*/ 870404 h 1084437"/>
                  <a:gd name="connsiteX7" fmla="*/ 100116 w 1634679"/>
                  <a:gd name="connsiteY7" fmla="*/ 834731 h 1084437"/>
                  <a:gd name="connsiteX8" fmla="*/ 107250 w 1634679"/>
                  <a:gd name="connsiteY8" fmla="*/ 813328 h 1084437"/>
                  <a:gd name="connsiteX9" fmla="*/ 114385 w 1634679"/>
                  <a:gd name="connsiteY9" fmla="*/ 784790 h 1084437"/>
                  <a:gd name="connsiteX10" fmla="*/ 135789 w 1634679"/>
                  <a:gd name="connsiteY10" fmla="*/ 763387 h 1084437"/>
                  <a:gd name="connsiteX11" fmla="*/ 164328 w 1634679"/>
                  <a:gd name="connsiteY11" fmla="*/ 713446 h 1084437"/>
                  <a:gd name="connsiteX12" fmla="*/ 171463 w 1634679"/>
                  <a:gd name="connsiteY12" fmla="*/ 692042 h 1084437"/>
                  <a:gd name="connsiteX13" fmla="*/ 192867 w 1634679"/>
                  <a:gd name="connsiteY13" fmla="*/ 670639 h 1084437"/>
                  <a:gd name="connsiteX14" fmla="*/ 221405 w 1634679"/>
                  <a:gd name="connsiteY14" fmla="*/ 627832 h 1084437"/>
                  <a:gd name="connsiteX15" fmla="*/ 235675 w 1634679"/>
                  <a:gd name="connsiteY15" fmla="*/ 606429 h 1084437"/>
                  <a:gd name="connsiteX16" fmla="*/ 257079 w 1634679"/>
                  <a:gd name="connsiteY16" fmla="*/ 585025 h 1084437"/>
                  <a:gd name="connsiteX17" fmla="*/ 278483 w 1634679"/>
                  <a:gd name="connsiteY17" fmla="*/ 570756 h 1084437"/>
                  <a:gd name="connsiteX18" fmla="*/ 321291 w 1634679"/>
                  <a:gd name="connsiteY18" fmla="*/ 513681 h 1084437"/>
                  <a:gd name="connsiteX19" fmla="*/ 342695 w 1634679"/>
                  <a:gd name="connsiteY19" fmla="*/ 499412 h 1084437"/>
                  <a:gd name="connsiteX20" fmla="*/ 356965 w 1634679"/>
                  <a:gd name="connsiteY20" fmla="*/ 485143 h 1084437"/>
                  <a:gd name="connsiteX21" fmla="*/ 385503 w 1634679"/>
                  <a:gd name="connsiteY21" fmla="*/ 470874 h 1084437"/>
                  <a:gd name="connsiteX22" fmla="*/ 406907 w 1634679"/>
                  <a:gd name="connsiteY22" fmla="*/ 449471 h 1084437"/>
                  <a:gd name="connsiteX23" fmla="*/ 435446 w 1634679"/>
                  <a:gd name="connsiteY23" fmla="*/ 435202 h 1084437"/>
                  <a:gd name="connsiteX24" fmla="*/ 449716 w 1634679"/>
                  <a:gd name="connsiteY24" fmla="*/ 420933 h 1084437"/>
                  <a:gd name="connsiteX25" fmla="*/ 478254 w 1634679"/>
                  <a:gd name="connsiteY25" fmla="*/ 406664 h 1084437"/>
                  <a:gd name="connsiteX26" fmla="*/ 499658 w 1634679"/>
                  <a:gd name="connsiteY26" fmla="*/ 392395 h 1084437"/>
                  <a:gd name="connsiteX27" fmla="*/ 513928 w 1634679"/>
                  <a:gd name="connsiteY27" fmla="*/ 378126 h 1084437"/>
                  <a:gd name="connsiteX28" fmla="*/ 535332 w 1634679"/>
                  <a:gd name="connsiteY28" fmla="*/ 370991 h 1084437"/>
                  <a:gd name="connsiteX29" fmla="*/ 556736 w 1634679"/>
                  <a:gd name="connsiteY29" fmla="*/ 356723 h 1084437"/>
                  <a:gd name="connsiteX30" fmla="*/ 599544 w 1634679"/>
                  <a:gd name="connsiteY30" fmla="*/ 306781 h 1084437"/>
                  <a:gd name="connsiteX31" fmla="*/ 649487 w 1634679"/>
                  <a:gd name="connsiteY31" fmla="*/ 263974 h 1084437"/>
                  <a:gd name="connsiteX32" fmla="*/ 663756 w 1634679"/>
                  <a:gd name="connsiteY32" fmla="*/ 242571 h 1084437"/>
                  <a:gd name="connsiteX33" fmla="*/ 692296 w 1634679"/>
                  <a:gd name="connsiteY33" fmla="*/ 206899 h 1084437"/>
                  <a:gd name="connsiteX34" fmla="*/ 713699 w 1634679"/>
                  <a:gd name="connsiteY34" fmla="*/ 206899 h 1084437"/>
                  <a:gd name="connsiteX35" fmla="*/ 727969 w 1634679"/>
                  <a:gd name="connsiteY35" fmla="*/ 192630 h 1084437"/>
                  <a:gd name="connsiteX36" fmla="*/ 792181 w 1634679"/>
                  <a:gd name="connsiteY36" fmla="*/ 114151 h 1084437"/>
                  <a:gd name="connsiteX37" fmla="*/ 813585 w 1634679"/>
                  <a:gd name="connsiteY37" fmla="*/ 92748 h 1084437"/>
                  <a:gd name="connsiteX38" fmla="*/ 856393 w 1634679"/>
                  <a:gd name="connsiteY38" fmla="*/ 71344 h 1084437"/>
                  <a:gd name="connsiteX39" fmla="*/ 877797 w 1634679"/>
                  <a:gd name="connsiteY39" fmla="*/ 64210 h 1084437"/>
                  <a:gd name="connsiteX40" fmla="*/ 927740 w 1634679"/>
                  <a:gd name="connsiteY40" fmla="*/ 35672 h 1084437"/>
                  <a:gd name="connsiteX41" fmla="*/ 1013356 w 1634679"/>
                  <a:gd name="connsiteY41" fmla="*/ 21403 h 1084437"/>
                  <a:gd name="connsiteX42" fmla="*/ 1120377 w 1634679"/>
                  <a:gd name="connsiteY42" fmla="*/ 0 h 1084437"/>
                  <a:gd name="connsiteX43" fmla="*/ 1327283 w 1634679"/>
                  <a:gd name="connsiteY43" fmla="*/ 14268 h 1084437"/>
                  <a:gd name="connsiteX44" fmla="*/ 1362956 w 1634679"/>
                  <a:gd name="connsiteY44" fmla="*/ 21403 h 1084437"/>
                  <a:gd name="connsiteX45" fmla="*/ 1433587 w 1634679"/>
                  <a:gd name="connsiteY45" fmla="*/ 15450 h 1084437"/>
                  <a:gd name="connsiteX46" fmla="*/ 1518249 w 1634679"/>
                  <a:gd name="connsiteY46" fmla="*/ 23176 h 1084437"/>
                  <a:gd name="connsiteX47" fmla="*/ 1520158 w 1634679"/>
                  <a:gd name="connsiteY47" fmla="*/ 31493 h 1084437"/>
                  <a:gd name="connsiteX48" fmla="*/ 1589833 w 1634679"/>
                  <a:gd name="connsiteY48" fmla="*/ 52305 h 1084437"/>
                  <a:gd name="connsiteX49" fmla="*/ 1603666 w 1634679"/>
                  <a:gd name="connsiteY49" fmla="*/ 64470 h 1084437"/>
                  <a:gd name="connsiteX50" fmla="*/ 1596101 w 1634679"/>
                  <a:gd name="connsiteY50" fmla="*/ 66492 h 1084437"/>
                  <a:gd name="connsiteX51" fmla="*/ 1621241 w 1634679"/>
                  <a:gd name="connsiteY51" fmla="*/ 74467 h 1084437"/>
                  <a:gd name="connsiteX52" fmla="*/ 1628340 w 1634679"/>
                  <a:gd name="connsiteY52" fmla="*/ 114742 h 1084437"/>
                  <a:gd name="connsiteX53" fmla="*/ 1629056 w 1634679"/>
                  <a:gd name="connsiteY53" fmla="*/ 186677 h 1084437"/>
                  <a:gd name="connsiteX54" fmla="*/ 1623633 w 1634679"/>
                  <a:gd name="connsiteY54" fmla="*/ 321050 h 1084437"/>
                  <a:gd name="connsiteX55" fmla="*/ 1612670 w 1634679"/>
                  <a:gd name="connsiteY55" fmla="*/ 363857 h 1084437"/>
                  <a:gd name="connsiteX56" fmla="*/ 1598401 w 1634679"/>
                  <a:gd name="connsiteY56" fmla="*/ 385260 h 1084437"/>
                  <a:gd name="connsiteX57" fmla="*/ 1584132 w 1634679"/>
                  <a:gd name="connsiteY57" fmla="*/ 406664 h 1084437"/>
                  <a:gd name="connsiteX58" fmla="*/ 1569862 w 1634679"/>
                  <a:gd name="connsiteY58" fmla="*/ 420933 h 1084437"/>
                  <a:gd name="connsiteX59" fmla="*/ 1555593 w 1634679"/>
                  <a:gd name="connsiteY59" fmla="*/ 442336 h 1084437"/>
                  <a:gd name="connsiteX60" fmla="*/ 1519919 w 1634679"/>
                  <a:gd name="connsiteY60" fmla="*/ 478008 h 1084437"/>
                  <a:gd name="connsiteX61" fmla="*/ 1477111 w 1634679"/>
                  <a:gd name="connsiteY61" fmla="*/ 527950 h 1084437"/>
                  <a:gd name="connsiteX62" fmla="*/ 1455707 w 1634679"/>
                  <a:gd name="connsiteY62" fmla="*/ 556487 h 1084437"/>
                  <a:gd name="connsiteX63" fmla="*/ 1427168 w 1634679"/>
                  <a:gd name="connsiteY63" fmla="*/ 577891 h 1084437"/>
                  <a:gd name="connsiteX64" fmla="*/ 1362956 w 1634679"/>
                  <a:gd name="connsiteY64" fmla="*/ 627832 h 1084437"/>
                  <a:gd name="connsiteX65" fmla="*/ 1341552 w 1634679"/>
                  <a:gd name="connsiteY65" fmla="*/ 642101 h 1084437"/>
                  <a:gd name="connsiteX66" fmla="*/ 1313013 w 1634679"/>
                  <a:gd name="connsiteY66" fmla="*/ 663504 h 1084437"/>
                  <a:gd name="connsiteX67" fmla="*/ 1284475 w 1634679"/>
                  <a:gd name="connsiteY67" fmla="*/ 670639 h 1084437"/>
                  <a:gd name="connsiteX68" fmla="*/ 1241666 w 1634679"/>
                  <a:gd name="connsiteY68" fmla="*/ 699177 h 1084437"/>
                  <a:gd name="connsiteX69" fmla="*/ 1198858 w 1634679"/>
                  <a:gd name="connsiteY69" fmla="*/ 727714 h 1084437"/>
                  <a:gd name="connsiteX70" fmla="*/ 1141781 w 1634679"/>
                  <a:gd name="connsiteY70" fmla="*/ 749118 h 1084437"/>
                  <a:gd name="connsiteX71" fmla="*/ 1120377 w 1634679"/>
                  <a:gd name="connsiteY71" fmla="*/ 756252 h 1084437"/>
                  <a:gd name="connsiteX72" fmla="*/ 1063299 w 1634679"/>
                  <a:gd name="connsiteY72" fmla="*/ 784790 h 1084437"/>
                  <a:gd name="connsiteX73" fmla="*/ 1034760 w 1634679"/>
                  <a:gd name="connsiteY73" fmla="*/ 806194 h 1084437"/>
                  <a:gd name="connsiteX74" fmla="*/ 999087 w 1634679"/>
                  <a:gd name="connsiteY74" fmla="*/ 813328 h 1084437"/>
                  <a:gd name="connsiteX75" fmla="*/ 934875 w 1634679"/>
                  <a:gd name="connsiteY75" fmla="*/ 849000 h 1084437"/>
                  <a:gd name="connsiteX76" fmla="*/ 913471 w 1634679"/>
                  <a:gd name="connsiteY76" fmla="*/ 863269 h 1084437"/>
                  <a:gd name="connsiteX77" fmla="*/ 870662 w 1634679"/>
                  <a:gd name="connsiteY77" fmla="*/ 877538 h 1084437"/>
                  <a:gd name="connsiteX78" fmla="*/ 827854 w 1634679"/>
                  <a:gd name="connsiteY78" fmla="*/ 891807 h 1084437"/>
                  <a:gd name="connsiteX79" fmla="*/ 792181 w 1634679"/>
                  <a:gd name="connsiteY79" fmla="*/ 906076 h 1084437"/>
                  <a:gd name="connsiteX80" fmla="*/ 770777 w 1634679"/>
                  <a:gd name="connsiteY80" fmla="*/ 913210 h 1084437"/>
                  <a:gd name="connsiteX81" fmla="*/ 713699 w 1634679"/>
                  <a:gd name="connsiteY81" fmla="*/ 934614 h 1084437"/>
                  <a:gd name="connsiteX82" fmla="*/ 649487 w 1634679"/>
                  <a:gd name="connsiteY82" fmla="*/ 956017 h 1084437"/>
                  <a:gd name="connsiteX83" fmla="*/ 620948 w 1634679"/>
                  <a:gd name="connsiteY83" fmla="*/ 970286 h 1084437"/>
                  <a:gd name="connsiteX84" fmla="*/ 556736 w 1634679"/>
                  <a:gd name="connsiteY84" fmla="*/ 991690 h 1084437"/>
                  <a:gd name="connsiteX85" fmla="*/ 521062 w 1634679"/>
                  <a:gd name="connsiteY85" fmla="*/ 1005958 h 1084437"/>
                  <a:gd name="connsiteX86" fmla="*/ 449716 w 1634679"/>
                  <a:gd name="connsiteY86" fmla="*/ 1020227 h 1084437"/>
                  <a:gd name="connsiteX87" fmla="*/ 371234 w 1634679"/>
                  <a:gd name="connsiteY87" fmla="*/ 1041631 h 1084437"/>
                  <a:gd name="connsiteX88" fmla="*/ 342695 w 1634679"/>
                  <a:gd name="connsiteY88" fmla="*/ 1048765 h 1084437"/>
                  <a:gd name="connsiteX89" fmla="*/ 314156 w 1634679"/>
                  <a:gd name="connsiteY89" fmla="*/ 1055900 h 1084437"/>
                  <a:gd name="connsiteX90" fmla="*/ 278483 w 1634679"/>
                  <a:gd name="connsiteY90" fmla="*/ 1063034 h 1084437"/>
                  <a:gd name="connsiteX91" fmla="*/ 235675 w 1634679"/>
                  <a:gd name="connsiteY91" fmla="*/ 1077303 h 1084437"/>
                  <a:gd name="connsiteX92" fmla="*/ 214271 w 1634679"/>
                  <a:gd name="connsiteY92" fmla="*/ 1084437 h 1084437"/>
                  <a:gd name="connsiteX93" fmla="*/ 107250 w 1634679"/>
                  <a:gd name="connsiteY93" fmla="*/ 1084437 h 108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1634679" h="1084437">
                    <a:moveTo>
                      <a:pt x="7365" y="1048765"/>
                    </a:moveTo>
                    <a:cubicBezTo>
                      <a:pt x="4987" y="1036874"/>
                      <a:pt x="-1274" y="1025126"/>
                      <a:pt x="230" y="1013093"/>
                    </a:cubicBezTo>
                    <a:cubicBezTo>
                      <a:pt x="1293" y="1004585"/>
                      <a:pt x="11016" y="999525"/>
                      <a:pt x="14499" y="991690"/>
                    </a:cubicBezTo>
                    <a:cubicBezTo>
                      <a:pt x="20608" y="977946"/>
                      <a:pt x="20426" y="961398"/>
                      <a:pt x="28769" y="948883"/>
                    </a:cubicBezTo>
                    <a:cubicBezTo>
                      <a:pt x="33525" y="941748"/>
                      <a:pt x="39555" y="935315"/>
                      <a:pt x="43038" y="927479"/>
                    </a:cubicBezTo>
                    <a:cubicBezTo>
                      <a:pt x="49147" y="913735"/>
                      <a:pt x="46671" y="895308"/>
                      <a:pt x="57307" y="884673"/>
                    </a:cubicBezTo>
                    <a:cubicBezTo>
                      <a:pt x="62064" y="879917"/>
                      <a:pt x="67375" y="875657"/>
                      <a:pt x="71577" y="870404"/>
                    </a:cubicBezTo>
                    <a:cubicBezTo>
                      <a:pt x="107579" y="825403"/>
                      <a:pt x="65661" y="869184"/>
                      <a:pt x="100116" y="834731"/>
                    </a:cubicBezTo>
                    <a:cubicBezTo>
                      <a:pt x="102494" y="827597"/>
                      <a:pt x="105184" y="820559"/>
                      <a:pt x="107250" y="813328"/>
                    </a:cubicBezTo>
                    <a:cubicBezTo>
                      <a:pt x="109944" y="803900"/>
                      <a:pt x="109520" y="793303"/>
                      <a:pt x="114385" y="784790"/>
                    </a:cubicBezTo>
                    <a:cubicBezTo>
                      <a:pt x="119391" y="776030"/>
                      <a:pt x="128654" y="770521"/>
                      <a:pt x="135789" y="763387"/>
                    </a:cubicBezTo>
                    <a:cubicBezTo>
                      <a:pt x="152148" y="714311"/>
                      <a:pt x="129772" y="773916"/>
                      <a:pt x="164328" y="713446"/>
                    </a:cubicBezTo>
                    <a:cubicBezTo>
                      <a:pt x="168059" y="706916"/>
                      <a:pt x="167291" y="698299"/>
                      <a:pt x="171463" y="692042"/>
                    </a:cubicBezTo>
                    <a:cubicBezTo>
                      <a:pt x="177060" y="683647"/>
                      <a:pt x="186672" y="678603"/>
                      <a:pt x="192867" y="670639"/>
                    </a:cubicBezTo>
                    <a:cubicBezTo>
                      <a:pt x="203396" y="657102"/>
                      <a:pt x="211892" y="642101"/>
                      <a:pt x="221405" y="627832"/>
                    </a:cubicBezTo>
                    <a:cubicBezTo>
                      <a:pt x="226161" y="620698"/>
                      <a:pt x="229612" y="612492"/>
                      <a:pt x="235675" y="606429"/>
                    </a:cubicBezTo>
                    <a:cubicBezTo>
                      <a:pt x="242810" y="599294"/>
                      <a:pt x="249328" y="591484"/>
                      <a:pt x="257079" y="585025"/>
                    </a:cubicBezTo>
                    <a:cubicBezTo>
                      <a:pt x="263666" y="579536"/>
                      <a:pt x="272747" y="577129"/>
                      <a:pt x="278483" y="570756"/>
                    </a:cubicBezTo>
                    <a:cubicBezTo>
                      <a:pt x="294392" y="553080"/>
                      <a:pt x="301503" y="526872"/>
                      <a:pt x="321291" y="513681"/>
                    </a:cubicBezTo>
                    <a:cubicBezTo>
                      <a:pt x="328426" y="508925"/>
                      <a:pt x="335999" y="504768"/>
                      <a:pt x="342695" y="499412"/>
                    </a:cubicBezTo>
                    <a:cubicBezTo>
                      <a:pt x="347948" y="495210"/>
                      <a:pt x="351368" y="488874"/>
                      <a:pt x="356965" y="485143"/>
                    </a:cubicBezTo>
                    <a:cubicBezTo>
                      <a:pt x="365814" y="479244"/>
                      <a:pt x="376848" y="477056"/>
                      <a:pt x="385503" y="470874"/>
                    </a:cubicBezTo>
                    <a:cubicBezTo>
                      <a:pt x="393713" y="465010"/>
                      <a:pt x="398697" y="455335"/>
                      <a:pt x="406907" y="449471"/>
                    </a:cubicBezTo>
                    <a:cubicBezTo>
                      <a:pt x="415562" y="443289"/>
                      <a:pt x="426596" y="441101"/>
                      <a:pt x="435446" y="435202"/>
                    </a:cubicBezTo>
                    <a:cubicBezTo>
                      <a:pt x="441043" y="431471"/>
                      <a:pt x="444119" y="424664"/>
                      <a:pt x="449716" y="420933"/>
                    </a:cubicBezTo>
                    <a:cubicBezTo>
                      <a:pt x="458565" y="415034"/>
                      <a:pt x="469020" y="411941"/>
                      <a:pt x="478254" y="406664"/>
                    </a:cubicBezTo>
                    <a:cubicBezTo>
                      <a:pt x="485699" y="402410"/>
                      <a:pt x="492962" y="397751"/>
                      <a:pt x="499658" y="392395"/>
                    </a:cubicBezTo>
                    <a:cubicBezTo>
                      <a:pt x="504911" y="388193"/>
                      <a:pt x="508160" y="381587"/>
                      <a:pt x="513928" y="378126"/>
                    </a:cubicBezTo>
                    <a:cubicBezTo>
                      <a:pt x="520377" y="374257"/>
                      <a:pt x="528605" y="374354"/>
                      <a:pt x="535332" y="370991"/>
                    </a:cubicBezTo>
                    <a:cubicBezTo>
                      <a:pt x="543001" y="367156"/>
                      <a:pt x="546034" y="367425"/>
                      <a:pt x="556736" y="356723"/>
                    </a:cubicBezTo>
                    <a:cubicBezTo>
                      <a:pt x="567438" y="346021"/>
                      <a:pt x="584086" y="322239"/>
                      <a:pt x="599544" y="306781"/>
                    </a:cubicBezTo>
                    <a:cubicBezTo>
                      <a:pt x="615002" y="291323"/>
                      <a:pt x="638785" y="274676"/>
                      <a:pt x="649487" y="263974"/>
                    </a:cubicBezTo>
                    <a:cubicBezTo>
                      <a:pt x="660189" y="253272"/>
                      <a:pt x="656621" y="252084"/>
                      <a:pt x="663756" y="242571"/>
                    </a:cubicBezTo>
                    <a:cubicBezTo>
                      <a:pt x="670891" y="233059"/>
                      <a:pt x="683972" y="212844"/>
                      <a:pt x="692296" y="206899"/>
                    </a:cubicBezTo>
                    <a:cubicBezTo>
                      <a:pt x="700620" y="200954"/>
                      <a:pt x="707754" y="209277"/>
                      <a:pt x="713699" y="206899"/>
                    </a:cubicBezTo>
                    <a:cubicBezTo>
                      <a:pt x="719644" y="204521"/>
                      <a:pt x="723933" y="198011"/>
                      <a:pt x="727969" y="192630"/>
                    </a:cubicBezTo>
                    <a:cubicBezTo>
                      <a:pt x="784771" y="116896"/>
                      <a:pt x="725812" y="180517"/>
                      <a:pt x="792181" y="114151"/>
                    </a:cubicBezTo>
                    <a:cubicBezTo>
                      <a:pt x="799316" y="107017"/>
                      <a:pt x="804013" y="95939"/>
                      <a:pt x="813585" y="92748"/>
                    </a:cubicBezTo>
                    <a:cubicBezTo>
                      <a:pt x="867392" y="74812"/>
                      <a:pt x="801062" y="99008"/>
                      <a:pt x="856393" y="71344"/>
                    </a:cubicBezTo>
                    <a:cubicBezTo>
                      <a:pt x="863120" y="67981"/>
                      <a:pt x="870662" y="66588"/>
                      <a:pt x="877797" y="64210"/>
                    </a:cubicBezTo>
                    <a:cubicBezTo>
                      <a:pt x="890536" y="55718"/>
                      <a:pt x="913256" y="39293"/>
                      <a:pt x="927740" y="35672"/>
                    </a:cubicBezTo>
                    <a:cubicBezTo>
                      <a:pt x="955809" y="28655"/>
                      <a:pt x="985288" y="28420"/>
                      <a:pt x="1013356" y="21403"/>
                    </a:cubicBezTo>
                    <a:cubicBezTo>
                      <a:pt x="1067691" y="7819"/>
                      <a:pt x="1032247" y="16022"/>
                      <a:pt x="1120377" y="0"/>
                    </a:cubicBezTo>
                    <a:lnTo>
                      <a:pt x="1327283" y="14268"/>
                    </a:lnTo>
                    <a:cubicBezTo>
                      <a:pt x="1339363" y="15334"/>
                      <a:pt x="1345239" y="21206"/>
                      <a:pt x="1362956" y="21403"/>
                    </a:cubicBezTo>
                    <a:cubicBezTo>
                      <a:pt x="1380673" y="21600"/>
                      <a:pt x="1407705" y="15155"/>
                      <a:pt x="1433587" y="15450"/>
                    </a:cubicBezTo>
                    <a:cubicBezTo>
                      <a:pt x="1459469" y="15745"/>
                      <a:pt x="1503821" y="20502"/>
                      <a:pt x="1518249" y="23176"/>
                    </a:cubicBezTo>
                    <a:cubicBezTo>
                      <a:pt x="1532677" y="25850"/>
                      <a:pt x="1508227" y="26638"/>
                      <a:pt x="1520158" y="31493"/>
                    </a:cubicBezTo>
                    <a:cubicBezTo>
                      <a:pt x="1532089" y="36348"/>
                      <a:pt x="1575915" y="46809"/>
                      <a:pt x="1589833" y="52305"/>
                    </a:cubicBezTo>
                    <a:cubicBezTo>
                      <a:pt x="1603751" y="57801"/>
                      <a:pt x="1596531" y="62092"/>
                      <a:pt x="1603666" y="64470"/>
                    </a:cubicBezTo>
                    <a:cubicBezTo>
                      <a:pt x="1608423" y="69226"/>
                      <a:pt x="1593172" y="64826"/>
                      <a:pt x="1596101" y="66492"/>
                    </a:cubicBezTo>
                    <a:cubicBezTo>
                      <a:pt x="1599030" y="68158"/>
                      <a:pt x="1615868" y="66425"/>
                      <a:pt x="1621241" y="74467"/>
                    </a:cubicBezTo>
                    <a:cubicBezTo>
                      <a:pt x="1626614" y="82509"/>
                      <a:pt x="1621205" y="109986"/>
                      <a:pt x="1628340" y="114742"/>
                    </a:cubicBezTo>
                    <a:cubicBezTo>
                      <a:pt x="1646444" y="169053"/>
                      <a:pt x="1618971" y="136256"/>
                      <a:pt x="1629056" y="186677"/>
                    </a:cubicBezTo>
                    <a:cubicBezTo>
                      <a:pt x="1626678" y="227106"/>
                      <a:pt x="1626364" y="291520"/>
                      <a:pt x="1623633" y="321050"/>
                    </a:cubicBezTo>
                    <a:cubicBezTo>
                      <a:pt x="1620902" y="350580"/>
                      <a:pt x="1622183" y="349588"/>
                      <a:pt x="1612670" y="363857"/>
                    </a:cubicBezTo>
                    <a:lnTo>
                      <a:pt x="1598401" y="385260"/>
                    </a:lnTo>
                    <a:cubicBezTo>
                      <a:pt x="1593645" y="392395"/>
                      <a:pt x="1590195" y="400601"/>
                      <a:pt x="1584132" y="406664"/>
                    </a:cubicBezTo>
                    <a:cubicBezTo>
                      <a:pt x="1579375" y="411420"/>
                      <a:pt x="1574064" y="415680"/>
                      <a:pt x="1569862" y="420933"/>
                    </a:cubicBezTo>
                    <a:cubicBezTo>
                      <a:pt x="1564505" y="427628"/>
                      <a:pt x="1561239" y="435883"/>
                      <a:pt x="1555593" y="442336"/>
                    </a:cubicBezTo>
                    <a:cubicBezTo>
                      <a:pt x="1544519" y="454991"/>
                      <a:pt x="1530009" y="464555"/>
                      <a:pt x="1519919" y="478008"/>
                    </a:cubicBezTo>
                    <a:cubicBezTo>
                      <a:pt x="1457337" y="561448"/>
                      <a:pt x="1536727" y="458400"/>
                      <a:pt x="1477111" y="527950"/>
                    </a:cubicBezTo>
                    <a:cubicBezTo>
                      <a:pt x="1469373" y="536978"/>
                      <a:pt x="1464115" y="548079"/>
                      <a:pt x="1455707" y="556487"/>
                    </a:cubicBezTo>
                    <a:cubicBezTo>
                      <a:pt x="1447298" y="564895"/>
                      <a:pt x="1436197" y="570152"/>
                      <a:pt x="1427168" y="577891"/>
                    </a:cubicBezTo>
                    <a:cubicBezTo>
                      <a:pt x="1368491" y="628184"/>
                      <a:pt x="1456899" y="565204"/>
                      <a:pt x="1362956" y="627832"/>
                    </a:cubicBezTo>
                    <a:cubicBezTo>
                      <a:pt x="1355821" y="632588"/>
                      <a:pt x="1348412" y="636956"/>
                      <a:pt x="1341552" y="642101"/>
                    </a:cubicBezTo>
                    <a:cubicBezTo>
                      <a:pt x="1332039" y="649235"/>
                      <a:pt x="1323649" y="658186"/>
                      <a:pt x="1313013" y="663504"/>
                    </a:cubicBezTo>
                    <a:cubicBezTo>
                      <a:pt x="1304243" y="667889"/>
                      <a:pt x="1293988" y="668261"/>
                      <a:pt x="1284475" y="670639"/>
                    </a:cubicBezTo>
                    <a:cubicBezTo>
                      <a:pt x="1236973" y="718137"/>
                      <a:pt x="1288130" y="673365"/>
                      <a:pt x="1241666" y="699177"/>
                    </a:cubicBezTo>
                    <a:cubicBezTo>
                      <a:pt x="1226675" y="707505"/>
                      <a:pt x="1215495" y="723555"/>
                      <a:pt x="1198858" y="727714"/>
                    </a:cubicBezTo>
                    <a:cubicBezTo>
                      <a:pt x="1146237" y="740870"/>
                      <a:pt x="1194018" y="726731"/>
                      <a:pt x="1141781" y="749118"/>
                    </a:cubicBezTo>
                    <a:cubicBezTo>
                      <a:pt x="1134869" y="752080"/>
                      <a:pt x="1127223" y="753140"/>
                      <a:pt x="1120377" y="756252"/>
                    </a:cubicBezTo>
                    <a:cubicBezTo>
                      <a:pt x="1101012" y="765054"/>
                      <a:pt x="1080316" y="772027"/>
                      <a:pt x="1063299" y="784790"/>
                    </a:cubicBezTo>
                    <a:cubicBezTo>
                      <a:pt x="1053786" y="791925"/>
                      <a:pt x="1045626" y="801365"/>
                      <a:pt x="1034760" y="806194"/>
                    </a:cubicBezTo>
                    <a:cubicBezTo>
                      <a:pt x="1023679" y="811119"/>
                      <a:pt x="1010978" y="810950"/>
                      <a:pt x="999087" y="813328"/>
                    </a:cubicBezTo>
                    <a:cubicBezTo>
                      <a:pt x="942951" y="855427"/>
                      <a:pt x="1000276" y="816300"/>
                      <a:pt x="934875" y="849000"/>
                    </a:cubicBezTo>
                    <a:cubicBezTo>
                      <a:pt x="927205" y="852835"/>
                      <a:pt x="921307" y="859787"/>
                      <a:pt x="913471" y="863269"/>
                    </a:cubicBezTo>
                    <a:cubicBezTo>
                      <a:pt x="899726" y="869378"/>
                      <a:pt x="884932" y="872782"/>
                      <a:pt x="870662" y="877538"/>
                    </a:cubicBezTo>
                    <a:cubicBezTo>
                      <a:pt x="856393" y="882294"/>
                      <a:pt x="841819" y="886221"/>
                      <a:pt x="827854" y="891807"/>
                    </a:cubicBezTo>
                    <a:cubicBezTo>
                      <a:pt x="815963" y="896563"/>
                      <a:pt x="804173" y="901579"/>
                      <a:pt x="792181" y="906076"/>
                    </a:cubicBezTo>
                    <a:cubicBezTo>
                      <a:pt x="785139" y="908717"/>
                      <a:pt x="777690" y="910248"/>
                      <a:pt x="770777" y="913210"/>
                    </a:cubicBezTo>
                    <a:cubicBezTo>
                      <a:pt x="718540" y="935596"/>
                      <a:pt x="766319" y="921459"/>
                      <a:pt x="713699" y="934614"/>
                    </a:cubicBezTo>
                    <a:cubicBezTo>
                      <a:pt x="669208" y="964274"/>
                      <a:pt x="719395" y="935046"/>
                      <a:pt x="649487" y="956017"/>
                    </a:cubicBezTo>
                    <a:cubicBezTo>
                      <a:pt x="639300" y="959073"/>
                      <a:pt x="630667" y="965966"/>
                      <a:pt x="620948" y="970286"/>
                    </a:cubicBezTo>
                    <a:cubicBezTo>
                      <a:pt x="553970" y="1000053"/>
                      <a:pt x="614697" y="972371"/>
                      <a:pt x="556736" y="991690"/>
                    </a:cubicBezTo>
                    <a:cubicBezTo>
                      <a:pt x="544586" y="995740"/>
                      <a:pt x="533437" y="1002658"/>
                      <a:pt x="521062" y="1005958"/>
                    </a:cubicBezTo>
                    <a:cubicBezTo>
                      <a:pt x="497628" y="1012207"/>
                      <a:pt x="472724" y="1012558"/>
                      <a:pt x="449716" y="1020227"/>
                    </a:cubicBezTo>
                    <a:cubicBezTo>
                      <a:pt x="409708" y="1033563"/>
                      <a:pt x="435602" y="1025540"/>
                      <a:pt x="371234" y="1041631"/>
                    </a:cubicBezTo>
                    <a:lnTo>
                      <a:pt x="342695" y="1048765"/>
                    </a:lnTo>
                    <a:cubicBezTo>
                      <a:pt x="333182" y="1051143"/>
                      <a:pt x="323771" y="1053977"/>
                      <a:pt x="314156" y="1055900"/>
                    </a:cubicBezTo>
                    <a:cubicBezTo>
                      <a:pt x="302265" y="1058278"/>
                      <a:pt x="290182" y="1059843"/>
                      <a:pt x="278483" y="1063034"/>
                    </a:cubicBezTo>
                    <a:cubicBezTo>
                      <a:pt x="263972" y="1066991"/>
                      <a:pt x="249944" y="1072547"/>
                      <a:pt x="235675" y="1077303"/>
                    </a:cubicBezTo>
                    <a:cubicBezTo>
                      <a:pt x="228540" y="1079681"/>
                      <a:pt x="221792" y="1084437"/>
                      <a:pt x="214271" y="1084437"/>
                    </a:cubicBezTo>
                    <a:lnTo>
                      <a:pt x="107250" y="1084437"/>
                    </a:lnTo>
                  </a:path>
                </a:pathLst>
              </a:custGeom>
              <a:solidFill>
                <a:srgbClr val="33CC00">
                  <a:alpha val="63000"/>
                </a:srgbClr>
              </a:solidFill>
              <a:ln>
                <a:solidFill>
                  <a:srgbClr val="33CC00"/>
                </a:solidFill>
              </a:ln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Oval 59"/>
              <p:cNvSpPr/>
              <p:nvPr/>
            </p:nvSpPr>
            <p:spPr bwMode="auto">
              <a:xfrm>
                <a:off x="3080839" y="1795571"/>
                <a:ext cx="302354" cy="287337"/>
              </a:xfrm>
              <a:prstGeom prst="ellipse">
                <a:avLst/>
              </a:prstGeom>
              <a:solidFill>
                <a:srgbClr val="33CC00">
                  <a:alpha val="73000"/>
                </a:srgbClr>
              </a:solidFill>
              <a:ln w="12700" cap="flat" cmpd="sng" algn="ctr">
                <a:solidFill>
                  <a:srgbClr val="33CC00"/>
                </a:solidFill>
                <a:prstDash val="dash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6" name="Freeform 9"/>
          <p:cNvSpPr/>
          <p:nvPr/>
        </p:nvSpPr>
        <p:spPr>
          <a:xfrm>
            <a:off x="1751769" y="4126653"/>
            <a:ext cx="512422" cy="495795"/>
          </a:xfrm>
          <a:custGeom>
            <a:avLst/>
            <a:gdLst>
              <a:gd name="connsiteX0" fmla="*/ 0 w 512422"/>
              <a:gd name="connsiteY0" fmla="*/ 493917 h 495795"/>
              <a:gd name="connsiteX1" fmla="*/ 0 w 512422"/>
              <a:gd name="connsiteY1" fmla="*/ 493917 h 495795"/>
              <a:gd name="connsiteX2" fmla="*/ 31359 w 512422"/>
              <a:gd name="connsiteY2" fmla="*/ 431198 h 495795"/>
              <a:gd name="connsiteX3" fmla="*/ 47038 w 512422"/>
              <a:gd name="connsiteY3" fmla="*/ 384158 h 495795"/>
              <a:gd name="connsiteX4" fmla="*/ 78397 w 512422"/>
              <a:gd name="connsiteY4" fmla="*/ 344958 h 495795"/>
              <a:gd name="connsiteX5" fmla="*/ 94076 w 512422"/>
              <a:gd name="connsiteY5" fmla="*/ 321438 h 495795"/>
              <a:gd name="connsiteX6" fmla="*/ 101916 w 512422"/>
              <a:gd name="connsiteY6" fmla="*/ 297919 h 495795"/>
              <a:gd name="connsiteX7" fmla="*/ 125435 w 512422"/>
              <a:gd name="connsiteY7" fmla="*/ 282239 h 495795"/>
              <a:gd name="connsiteX8" fmla="*/ 156793 w 512422"/>
              <a:gd name="connsiteY8" fmla="*/ 243039 h 495795"/>
              <a:gd name="connsiteX9" fmla="*/ 172473 w 512422"/>
              <a:gd name="connsiteY9" fmla="*/ 219519 h 495795"/>
              <a:gd name="connsiteX10" fmla="*/ 219511 w 512422"/>
              <a:gd name="connsiteY10" fmla="*/ 172479 h 495795"/>
              <a:gd name="connsiteX11" fmla="*/ 243030 w 512422"/>
              <a:gd name="connsiteY11" fmla="*/ 125440 h 495795"/>
              <a:gd name="connsiteX12" fmla="*/ 290068 w 512422"/>
              <a:gd name="connsiteY12" fmla="*/ 78400 h 495795"/>
              <a:gd name="connsiteX13" fmla="*/ 321427 w 512422"/>
              <a:gd name="connsiteY13" fmla="*/ 39200 h 495795"/>
              <a:gd name="connsiteX14" fmla="*/ 352785 w 512422"/>
              <a:gd name="connsiteY14" fmla="*/ 31360 h 495795"/>
              <a:gd name="connsiteX15" fmla="*/ 368465 w 512422"/>
              <a:gd name="connsiteY15" fmla="*/ 15680 h 495795"/>
              <a:gd name="connsiteX16" fmla="*/ 415503 w 512422"/>
              <a:gd name="connsiteY16" fmla="*/ 0 h 495795"/>
              <a:gd name="connsiteX17" fmla="*/ 486060 w 512422"/>
              <a:gd name="connsiteY17" fmla="*/ 7840 h 495795"/>
              <a:gd name="connsiteX18" fmla="*/ 501739 w 512422"/>
              <a:gd name="connsiteY18" fmla="*/ 54880 h 495795"/>
              <a:gd name="connsiteX19" fmla="*/ 501739 w 512422"/>
              <a:gd name="connsiteY19" fmla="*/ 297919 h 495795"/>
              <a:gd name="connsiteX20" fmla="*/ 493899 w 512422"/>
              <a:gd name="connsiteY20" fmla="*/ 321438 h 495795"/>
              <a:gd name="connsiteX21" fmla="*/ 439022 w 512422"/>
              <a:gd name="connsiteY21" fmla="*/ 337118 h 495795"/>
              <a:gd name="connsiteX22" fmla="*/ 391984 w 512422"/>
              <a:gd name="connsiteY22" fmla="*/ 376318 h 495795"/>
              <a:gd name="connsiteX23" fmla="*/ 360625 w 512422"/>
              <a:gd name="connsiteY23" fmla="*/ 384158 h 495795"/>
              <a:gd name="connsiteX24" fmla="*/ 313587 w 512422"/>
              <a:gd name="connsiteY24" fmla="*/ 423358 h 495795"/>
              <a:gd name="connsiteX25" fmla="*/ 274388 w 512422"/>
              <a:gd name="connsiteY25" fmla="*/ 431198 h 495795"/>
              <a:gd name="connsiteX26" fmla="*/ 243030 w 512422"/>
              <a:gd name="connsiteY26" fmla="*/ 446878 h 495795"/>
              <a:gd name="connsiteX27" fmla="*/ 211671 w 512422"/>
              <a:gd name="connsiteY27" fmla="*/ 454718 h 495795"/>
              <a:gd name="connsiteX28" fmla="*/ 141114 w 512422"/>
              <a:gd name="connsiteY28" fmla="*/ 493917 h 495795"/>
              <a:gd name="connsiteX29" fmla="*/ 0 w 512422"/>
              <a:gd name="connsiteY29" fmla="*/ 493917 h 49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12422" h="495795">
                <a:moveTo>
                  <a:pt x="0" y="493917"/>
                </a:moveTo>
                <a:lnTo>
                  <a:pt x="0" y="493917"/>
                </a:lnTo>
                <a:cubicBezTo>
                  <a:pt x="10453" y="473011"/>
                  <a:pt x="22152" y="452682"/>
                  <a:pt x="31359" y="431198"/>
                </a:cubicBezTo>
                <a:cubicBezTo>
                  <a:pt x="37870" y="416006"/>
                  <a:pt x="37870" y="397910"/>
                  <a:pt x="47038" y="384158"/>
                </a:cubicBezTo>
                <a:cubicBezTo>
                  <a:pt x="95296" y="311767"/>
                  <a:pt x="33713" y="400814"/>
                  <a:pt x="78397" y="344958"/>
                </a:cubicBezTo>
                <a:cubicBezTo>
                  <a:pt x="84283" y="337600"/>
                  <a:pt x="89862" y="329866"/>
                  <a:pt x="94076" y="321438"/>
                </a:cubicBezTo>
                <a:cubicBezTo>
                  <a:pt x="97772" y="314047"/>
                  <a:pt x="96754" y="304372"/>
                  <a:pt x="101916" y="297919"/>
                </a:cubicBezTo>
                <a:cubicBezTo>
                  <a:pt x="107802" y="290561"/>
                  <a:pt x="117595" y="287466"/>
                  <a:pt x="125435" y="282239"/>
                </a:cubicBezTo>
                <a:cubicBezTo>
                  <a:pt x="140695" y="236452"/>
                  <a:pt x="121333" y="278500"/>
                  <a:pt x="156793" y="243039"/>
                </a:cubicBezTo>
                <a:cubicBezTo>
                  <a:pt x="163456" y="236376"/>
                  <a:pt x="166213" y="226562"/>
                  <a:pt x="172473" y="219519"/>
                </a:cubicBezTo>
                <a:cubicBezTo>
                  <a:pt x="187205" y="202945"/>
                  <a:pt x="219511" y="172479"/>
                  <a:pt x="219511" y="172479"/>
                </a:cubicBezTo>
                <a:cubicBezTo>
                  <a:pt x="226776" y="150681"/>
                  <a:pt x="226817" y="143680"/>
                  <a:pt x="243030" y="125440"/>
                </a:cubicBezTo>
                <a:cubicBezTo>
                  <a:pt x="257762" y="108867"/>
                  <a:pt x="277768" y="96851"/>
                  <a:pt x="290068" y="78400"/>
                </a:cubicBezTo>
                <a:cubicBezTo>
                  <a:pt x="295608" y="70089"/>
                  <a:pt x="310254" y="44787"/>
                  <a:pt x="321427" y="39200"/>
                </a:cubicBezTo>
                <a:cubicBezTo>
                  <a:pt x="331064" y="34381"/>
                  <a:pt x="342332" y="33973"/>
                  <a:pt x="352785" y="31360"/>
                </a:cubicBezTo>
                <a:cubicBezTo>
                  <a:pt x="358012" y="26133"/>
                  <a:pt x="361854" y="18986"/>
                  <a:pt x="368465" y="15680"/>
                </a:cubicBezTo>
                <a:cubicBezTo>
                  <a:pt x="383248" y="8288"/>
                  <a:pt x="415503" y="0"/>
                  <a:pt x="415503" y="0"/>
                </a:cubicBezTo>
                <a:cubicBezTo>
                  <a:pt x="439022" y="2613"/>
                  <a:pt x="466096" y="-4865"/>
                  <a:pt x="486060" y="7840"/>
                </a:cubicBezTo>
                <a:cubicBezTo>
                  <a:pt x="500004" y="16714"/>
                  <a:pt x="501739" y="54880"/>
                  <a:pt x="501739" y="54880"/>
                </a:cubicBezTo>
                <a:cubicBezTo>
                  <a:pt x="517159" y="162817"/>
                  <a:pt x="514758" y="122165"/>
                  <a:pt x="501739" y="297919"/>
                </a:cubicBezTo>
                <a:cubicBezTo>
                  <a:pt x="501129" y="306160"/>
                  <a:pt x="499742" y="315595"/>
                  <a:pt x="493899" y="321438"/>
                </a:cubicBezTo>
                <a:cubicBezTo>
                  <a:pt x="490150" y="325187"/>
                  <a:pt x="439294" y="337050"/>
                  <a:pt x="439022" y="337118"/>
                </a:cubicBezTo>
                <a:cubicBezTo>
                  <a:pt x="424647" y="351493"/>
                  <a:pt x="410617" y="367001"/>
                  <a:pt x="391984" y="376318"/>
                </a:cubicBezTo>
                <a:cubicBezTo>
                  <a:pt x="382347" y="381137"/>
                  <a:pt x="371078" y="381545"/>
                  <a:pt x="360625" y="384158"/>
                </a:cubicBezTo>
                <a:cubicBezTo>
                  <a:pt x="348424" y="396359"/>
                  <a:pt x="331050" y="416809"/>
                  <a:pt x="313587" y="423358"/>
                </a:cubicBezTo>
                <a:cubicBezTo>
                  <a:pt x="301110" y="428037"/>
                  <a:pt x="287454" y="428585"/>
                  <a:pt x="274388" y="431198"/>
                </a:cubicBezTo>
                <a:cubicBezTo>
                  <a:pt x="263935" y="436425"/>
                  <a:pt x="253972" y="442774"/>
                  <a:pt x="243030" y="446878"/>
                </a:cubicBezTo>
                <a:cubicBezTo>
                  <a:pt x="232941" y="450661"/>
                  <a:pt x="221308" y="449899"/>
                  <a:pt x="211671" y="454718"/>
                </a:cubicBezTo>
                <a:cubicBezTo>
                  <a:pt x="186241" y="467433"/>
                  <a:pt x="170019" y="490304"/>
                  <a:pt x="141114" y="493917"/>
                </a:cubicBezTo>
                <a:cubicBezTo>
                  <a:pt x="107305" y="498143"/>
                  <a:pt x="23519" y="493917"/>
                  <a:pt x="0" y="493917"/>
                </a:cubicBezTo>
                <a:close/>
              </a:path>
            </a:pathLst>
          </a:custGeom>
          <a:solidFill>
            <a:srgbClr val="FF0000">
              <a:alpha val="66000"/>
            </a:srgbClr>
          </a:solidFill>
          <a:ln>
            <a:solidFill>
              <a:srgbClr val="FF0000"/>
            </a:solidFill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" name="Gruppo 58"/>
          <p:cNvGrpSpPr/>
          <p:nvPr/>
        </p:nvGrpSpPr>
        <p:grpSpPr>
          <a:xfrm>
            <a:off x="6454901" y="1057086"/>
            <a:ext cx="2423957" cy="5250904"/>
            <a:chOff x="4290821" y="1311078"/>
            <a:chExt cx="2423957" cy="5250904"/>
          </a:xfrm>
        </p:grpSpPr>
        <p:sp>
          <p:nvSpPr>
            <p:cNvPr id="60" name="Rectangle 75"/>
            <p:cNvSpPr/>
            <p:nvPr/>
          </p:nvSpPr>
          <p:spPr>
            <a:xfrm>
              <a:off x="4297760" y="1315088"/>
              <a:ext cx="2345223" cy="5148997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 sz="11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1" name="Immagine 60"/>
            <p:cNvPicPr>
              <a:picLocks noChangeAspect="1"/>
            </p:cNvPicPr>
            <p:nvPr/>
          </p:nvPicPr>
          <p:blipFill rotWithShape="1">
            <a:blip r:embed="rId5"/>
            <a:srcRect l="8840" t="-1116" r="21951" b="-2618"/>
            <a:stretch/>
          </p:blipFill>
          <p:spPr>
            <a:xfrm>
              <a:off x="4664280" y="2008493"/>
              <a:ext cx="1923115" cy="4553489"/>
            </a:xfrm>
            <a:prstGeom prst="rect">
              <a:avLst/>
            </a:prstGeom>
          </p:spPr>
        </p:pic>
        <p:grpSp>
          <p:nvGrpSpPr>
            <p:cNvPr id="62" name="Group 107"/>
            <p:cNvGrpSpPr/>
            <p:nvPr/>
          </p:nvGrpSpPr>
          <p:grpSpPr>
            <a:xfrm>
              <a:off x="4290821" y="1311078"/>
              <a:ext cx="2423957" cy="5010773"/>
              <a:chOff x="4290821" y="1311078"/>
              <a:chExt cx="2423957" cy="5010773"/>
            </a:xfrm>
          </p:grpSpPr>
          <p:sp>
            <p:nvSpPr>
              <p:cNvPr id="71" name="TextBox 76"/>
              <p:cNvSpPr txBox="1"/>
              <p:nvPr/>
            </p:nvSpPr>
            <p:spPr>
              <a:xfrm>
                <a:off x="4745770" y="1311078"/>
                <a:ext cx="1969008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 defTabSz="457200"/>
                <a:r>
                  <a:rPr lang="en-US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Shell Structure</a:t>
                </a:r>
              </a:p>
              <a:p>
                <a:pPr algn="ctr" defTabSz="457200"/>
                <a:r>
                  <a:rPr lang="en-US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 p and n</a:t>
                </a:r>
              </a:p>
            </p:txBody>
          </p:sp>
          <p:sp>
            <p:nvSpPr>
              <p:cNvPr id="72" name="TextBox 80"/>
              <p:cNvSpPr txBox="1"/>
              <p:nvPr/>
            </p:nvSpPr>
            <p:spPr>
              <a:xfrm>
                <a:off x="4304415" y="5384469"/>
                <a:ext cx="44733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9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900" b="1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ħw</a:t>
                </a:r>
                <a:endParaRPr lang="en-US" sz="9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TextBox 81"/>
              <p:cNvSpPr txBox="1"/>
              <p:nvPr/>
            </p:nvSpPr>
            <p:spPr>
              <a:xfrm>
                <a:off x="4297759" y="4933188"/>
                <a:ext cx="43910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9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:r>
                  <a:rPr lang="en-US" sz="900" b="1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ħw</a:t>
                </a:r>
                <a:endParaRPr lang="en-US" sz="9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TextBox 82"/>
              <p:cNvSpPr txBox="1"/>
              <p:nvPr/>
            </p:nvSpPr>
            <p:spPr>
              <a:xfrm>
                <a:off x="4297760" y="4248629"/>
                <a:ext cx="44817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9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 </a:t>
                </a:r>
                <a:r>
                  <a:rPr lang="en-US" sz="900" b="1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ħw</a:t>
                </a:r>
                <a:endParaRPr lang="en-US" sz="9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Rectangle 85"/>
              <p:cNvSpPr/>
              <p:nvPr/>
            </p:nvSpPr>
            <p:spPr>
              <a:xfrm>
                <a:off x="4586716" y="5866404"/>
                <a:ext cx="71687" cy="42568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 sz="1100">
                  <a:ln>
                    <a:solidFill>
                      <a:srgbClr val="0000FF"/>
                    </a:solidFill>
                  </a:ln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TextBox 86"/>
              <p:cNvSpPr txBox="1"/>
              <p:nvPr/>
            </p:nvSpPr>
            <p:spPr>
              <a:xfrm>
                <a:off x="4297759" y="3373995"/>
                <a:ext cx="44554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9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 </a:t>
                </a:r>
                <a:r>
                  <a:rPr lang="en-US" sz="900" b="1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ħw</a:t>
                </a:r>
                <a:endParaRPr lang="en-US" sz="9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TextBox 87"/>
              <p:cNvSpPr txBox="1"/>
              <p:nvPr/>
            </p:nvSpPr>
            <p:spPr>
              <a:xfrm>
                <a:off x="4290821" y="2546401"/>
                <a:ext cx="449294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9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 </a:t>
                </a:r>
                <a:r>
                  <a:rPr lang="en-US" sz="900" b="1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ħw</a:t>
                </a:r>
                <a:endParaRPr lang="en-US" sz="9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TextBox 78"/>
              <p:cNvSpPr txBox="1"/>
              <p:nvPr/>
            </p:nvSpPr>
            <p:spPr>
              <a:xfrm>
                <a:off x="4330195" y="6091019"/>
                <a:ext cx="44775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9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 </a:t>
                </a:r>
                <a:r>
                  <a:rPr lang="en-US" sz="900" b="1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ħw</a:t>
                </a:r>
                <a:endParaRPr lang="en-US" sz="9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TextBox 79"/>
              <p:cNvSpPr txBox="1"/>
              <p:nvPr/>
            </p:nvSpPr>
            <p:spPr>
              <a:xfrm>
                <a:off x="4318842" y="5820064"/>
                <a:ext cx="43840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9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900" b="1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ħw</a:t>
                </a:r>
                <a:endParaRPr lang="en-US" sz="9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3" name="Group 108"/>
            <p:cNvGrpSpPr/>
            <p:nvPr/>
          </p:nvGrpSpPr>
          <p:grpSpPr>
            <a:xfrm>
              <a:off x="5893949" y="2857739"/>
              <a:ext cx="754090" cy="3358205"/>
              <a:chOff x="6003709" y="2857739"/>
              <a:chExt cx="615778" cy="3358205"/>
            </a:xfrm>
          </p:grpSpPr>
          <p:sp>
            <p:nvSpPr>
              <p:cNvPr id="64" name="TextBox 88"/>
              <p:cNvSpPr txBox="1"/>
              <p:nvPr/>
            </p:nvSpPr>
            <p:spPr>
              <a:xfrm>
                <a:off x="6160510" y="5938945"/>
                <a:ext cx="22973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12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5" name="TextBox 89"/>
              <p:cNvSpPr txBox="1"/>
              <p:nvPr/>
            </p:nvSpPr>
            <p:spPr>
              <a:xfrm>
                <a:off x="6152669" y="5633535"/>
                <a:ext cx="2364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12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</a:p>
            </p:txBody>
          </p:sp>
          <p:sp>
            <p:nvSpPr>
              <p:cNvPr id="66" name="TextBox 90"/>
              <p:cNvSpPr txBox="1"/>
              <p:nvPr/>
            </p:nvSpPr>
            <p:spPr>
              <a:xfrm>
                <a:off x="6098899" y="5208875"/>
                <a:ext cx="4347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12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</a:p>
            </p:txBody>
          </p:sp>
          <p:sp>
            <p:nvSpPr>
              <p:cNvPr id="67" name="TextBox 91"/>
              <p:cNvSpPr txBox="1"/>
              <p:nvPr/>
            </p:nvSpPr>
            <p:spPr>
              <a:xfrm>
                <a:off x="6097789" y="4985556"/>
                <a:ext cx="52169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12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28</a:t>
                </a:r>
              </a:p>
            </p:txBody>
          </p:sp>
          <p:sp>
            <p:nvSpPr>
              <p:cNvPr id="68" name="TextBox 92"/>
              <p:cNvSpPr txBox="1"/>
              <p:nvPr/>
            </p:nvSpPr>
            <p:spPr>
              <a:xfrm>
                <a:off x="6103988" y="4438241"/>
                <a:ext cx="30275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12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</a:p>
            </p:txBody>
          </p:sp>
          <p:sp>
            <p:nvSpPr>
              <p:cNvPr id="69" name="TextBox 93"/>
              <p:cNvSpPr txBox="1"/>
              <p:nvPr/>
            </p:nvSpPr>
            <p:spPr>
              <a:xfrm>
                <a:off x="6083219" y="3728634"/>
                <a:ext cx="42339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12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82</a:t>
                </a:r>
              </a:p>
            </p:txBody>
          </p:sp>
          <p:sp>
            <p:nvSpPr>
              <p:cNvPr id="70" name="TextBox 94"/>
              <p:cNvSpPr txBox="1"/>
              <p:nvPr/>
            </p:nvSpPr>
            <p:spPr>
              <a:xfrm>
                <a:off x="6003709" y="2857739"/>
                <a:ext cx="3880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12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126</a:t>
                </a:r>
              </a:p>
            </p:txBody>
          </p:sp>
        </p:grpSp>
      </p:grpSp>
      <p:grpSp>
        <p:nvGrpSpPr>
          <p:cNvPr id="105" name="Group 109"/>
          <p:cNvGrpSpPr/>
          <p:nvPr/>
        </p:nvGrpSpPr>
        <p:grpSpPr>
          <a:xfrm>
            <a:off x="9080946" y="2141406"/>
            <a:ext cx="2237446" cy="1455192"/>
            <a:chOff x="6916866" y="2395398"/>
            <a:chExt cx="2237446" cy="1455192"/>
          </a:xfrm>
        </p:grpSpPr>
        <p:pic>
          <p:nvPicPr>
            <p:cNvPr id="112" name="Immagine 2"/>
            <p:cNvPicPr>
              <a:picLocks noChangeAspect="1"/>
            </p:cNvPicPr>
            <p:nvPr/>
          </p:nvPicPr>
          <p:blipFill rotWithShape="1">
            <a:blip r:embed="rId6"/>
            <a:srcRect l="22845" t="72883" r="44679" b="13854"/>
            <a:stretch/>
          </p:blipFill>
          <p:spPr>
            <a:xfrm>
              <a:off x="6977691" y="2807261"/>
              <a:ext cx="1871511" cy="533118"/>
            </a:xfrm>
            <a:prstGeom prst="rect">
              <a:avLst/>
            </a:prstGeom>
          </p:spPr>
        </p:pic>
        <p:sp>
          <p:nvSpPr>
            <p:cNvPr id="113" name="TextBox 96"/>
            <p:cNvSpPr txBox="1"/>
            <p:nvPr/>
          </p:nvSpPr>
          <p:spPr>
            <a:xfrm>
              <a:off x="6964289" y="2395398"/>
              <a:ext cx="21900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en-US" sz="16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Configuration Space</a:t>
              </a:r>
            </a:p>
          </p:txBody>
        </p:sp>
        <p:sp>
          <p:nvSpPr>
            <p:cNvPr id="114" name="TextBox 97"/>
            <p:cNvSpPr txBox="1"/>
            <p:nvPr/>
          </p:nvSpPr>
          <p:spPr>
            <a:xfrm>
              <a:off x="6916866" y="3388925"/>
              <a:ext cx="21307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457200"/>
              <a:r>
                <a:rPr lang="en-US" sz="1200" i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of ways to distribute</a:t>
              </a:r>
            </a:p>
            <a:p>
              <a:pPr algn="ctr" defTabSz="457200"/>
              <a:r>
                <a:rPr lang="en-US" sz="1200" i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nucleons over K orbitals </a:t>
              </a:r>
            </a:p>
          </p:txBody>
        </p:sp>
      </p:grpSp>
      <p:sp>
        <p:nvSpPr>
          <p:cNvPr id="124" name="TextBox 105"/>
          <p:cNvSpPr txBox="1"/>
          <p:nvPr/>
        </p:nvSpPr>
        <p:spPr>
          <a:xfrm>
            <a:off x="4899364" y="6187538"/>
            <a:ext cx="7417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MICROSCOPIC Structure of Nuclei:</a:t>
            </a:r>
          </a:p>
          <a:p>
            <a:pPr algn="ctr" defTabSz="45720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computational challenge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due to the size of the configuration space </a:t>
            </a:r>
          </a:p>
        </p:txBody>
      </p:sp>
      <p:grpSp>
        <p:nvGrpSpPr>
          <p:cNvPr id="48" name="Group 62"/>
          <p:cNvGrpSpPr/>
          <p:nvPr/>
        </p:nvGrpSpPr>
        <p:grpSpPr>
          <a:xfrm>
            <a:off x="1554059" y="1316439"/>
            <a:ext cx="4575332" cy="3192793"/>
            <a:chOff x="1044612" y="596599"/>
            <a:chExt cx="7821280" cy="5388571"/>
          </a:xfrm>
        </p:grpSpPr>
        <p:sp>
          <p:nvSpPr>
            <p:cNvPr id="50" name="Rectangle 64"/>
            <p:cNvSpPr/>
            <p:nvPr/>
          </p:nvSpPr>
          <p:spPr>
            <a:xfrm>
              <a:off x="1044612" y="777819"/>
              <a:ext cx="6045094" cy="15791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>
                <a:lnSpc>
                  <a:spcPct val="80000"/>
                </a:lnSpc>
              </a:pPr>
              <a:r>
                <a:rPr lang="en-US" sz="20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Density </a:t>
              </a:r>
            </a:p>
            <a:p>
              <a:pPr algn="ctr" defTabSz="457200">
                <a:lnSpc>
                  <a:spcPct val="80000"/>
                </a:lnSpc>
              </a:pPr>
              <a:r>
                <a:rPr lang="en-US" sz="20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Functional Theory</a:t>
              </a:r>
            </a:p>
            <a:p>
              <a:pPr algn="ctr" defTabSz="457200">
                <a:lnSpc>
                  <a:spcPct val="80000"/>
                </a:lnSpc>
              </a:pPr>
              <a:r>
                <a:rPr lang="en-US" sz="16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More extended approach</a:t>
              </a:r>
            </a:p>
            <a:p>
              <a:pPr algn="ctr" defTabSz="457200">
                <a:lnSpc>
                  <a:spcPct val="80000"/>
                </a:lnSpc>
              </a:pPr>
              <a:endPara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63"/>
            <p:cNvSpPr/>
            <p:nvPr/>
          </p:nvSpPr>
          <p:spPr>
            <a:xfrm>
              <a:off x="1503203" y="596599"/>
              <a:ext cx="7362689" cy="5388571"/>
            </a:xfrm>
            <a:custGeom>
              <a:avLst/>
              <a:gdLst>
                <a:gd name="connsiteX0" fmla="*/ 420 w 7362689"/>
                <a:gd name="connsiteY0" fmla="*/ 5329910 h 5388571"/>
                <a:gd name="connsiteX1" fmla="*/ 467565 w 7362689"/>
                <a:gd name="connsiteY1" fmla="*/ 4702226 h 5388571"/>
                <a:gd name="connsiteX2" fmla="*/ 1029599 w 7362689"/>
                <a:gd name="connsiteY2" fmla="*/ 4103736 h 5388571"/>
                <a:gd name="connsiteX3" fmla="*/ 1642727 w 7362689"/>
                <a:gd name="connsiteY3" fmla="*/ 3563635 h 5388571"/>
                <a:gd name="connsiteX4" fmla="*/ 2474829 w 7362689"/>
                <a:gd name="connsiteY4" fmla="*/ 2811874 h 5388571"/>
                <a:gd name="connsiteX5" fmla="*/ 3160949 w 7362689"/>
                <a:gd name="connsiteY5" fmla="*/ 2242578 h 5388571"/>
                <a:gd name="connsiteX6" fmla="*/ 4044145 w 7362689"/>
                <a:gd name="connsiteY6" fmla="*/ 1731672 h 5388571"/>
                <a:gd name="connsiteX7" fmla="*/ 5007632 w 7362689"/>
                <a:gd name="connsiteY7" fmla="*/ 1045599 h 5388571"/>
                <a:gd name="connsiteX8" fmla="*/ 5555067 w 7362689"/>
                <a:gd name="connsiteY8" fmla="*/ 644173 h 5388571"/>
                <a:gd name="connsiteX9" fmla="*/ 6160896 w 7362689"/>
                <a:gd name="connsiteY9" fmla="*/ 359525 h 5388571"/>
                <a:gd name="connsiteX10" fmla="*/ 6569648 w 7362689"/>
                <a:gd name="connsiteY10" fmla="*/ 104072 h 5388571"/>
                <a:gd name="connsiteX11" fmla="*/ 6985699 w 7362689"/>
                <a:gd name="connsiteY11" fmla="*/ 16488 h 5388571"/>
                <a:gd name="connsiteX12" fmla="*/ 7299562 w 7362689"/>
                <a:gd name="connsiteY12" fmla="*/ 38384 h 5388571"/>
                <a:gd name="connsiteX13" fmla="*/ 7357955 w 7362689"/>
                <a:gd name="connsiteY13" fmla="*/ 388720 h 5388571"/>
                <a:gd name="connsiteX14" fmla="*/ 7226571 w 7362689"/>
                <a:gd name="connsiteY14" fmla="*/ 950716 h 5388571"/>
                <a:gd name="connsiteX15" fmla="*/ 6817819 w 7362689"/>
                <a:gd name="connsiteY15" fmla="*/ 1520011 h 5388571"/>
                <a:gd name="connsiteX16" fmla="*/ 6000315 w 7362689"/>
                <a:gd name="connsiteY16" fmla="*/ 2074709 h 5388571"/>
                <a:gd name="connsiteX17" fmla="*/ 5555067 w 7362689"/>
                <a:gd name="connsiteY17" fmla="*/ 2519927 h 5388571"/>
                <a:gd name="connsiteX18" fmla="*/ 5212008 w 7362689"/>
                <a:gd name="connsiteY18" fmla="*/ 2848367 h 5388571"/>
                <a:gd name="connsiteX19" fmla="*/ 4832452 w 7362689"/>
                <a:gd name="connsiteY19" fmla="*/ 2979743 h 5388571"/>
                <a:gd name="connsiteX20" fmla="*/ 4146333 w 7362689"/>
                <a:gd name="connsiteY20" fmla="*/ 3432259 h 5388571"/>
                <a:gd name="connsiteX21" fmla="*/ 3744880 w 7362689"/>
                <a:gd name="connsiteY21" fmla="*/ 3833685 h 5388571"/>
                <a:gd name="connsiteX22" fmla="*/ 2723000 w 7362689"/>
                <a:gd name="connsiteY22" fmla="*/ 4461370 h 5388571"/>
                <a:gd name="connsiteX23" fmla="*/ 2321547 w 7362689"/>
                <a:gd name="connsiteY23" fmla="*/ 4651135 h 5388571"/>
                <a:gd name="connsiteX24" fmla="*/ 1723018 w 7362689"/>
                <a:gd name="connsiteY24" fmla="*/ 4921185 h 5388571"/>
                <a:gd name="connsiteX25" fmla="*/ 1438351 w 7362689"/>
                <a:gd name="connsiteY25" fmla="*/ 5081756 h 5388571"/>
                <a:gd name="connsiteX26" fmla="*/ 1131787 w 7362689"/>
                <a:gd name="connsiteY26" fmla="*/ 5103652 h 5388571"/>
                <a:gd name="connsiteX27" fmla="*/ 898215 w 7362689"/>
                <a:gd name="connsiteY27" fmla="*/ 5198534 h 5388571"/>
                <a:gd name="connsiteX28" fmla="*/ 642745 w 7362689"/>
                <a:gd name="connsiteY28" fmla="*/ 5329910 h 5388571"/>
                <a:gd name="connsiteX29" fmla="*/ 547856 w 7362689"/>
                <a:gd name="connsiteY29" fmla="*/ 5359105 h 5388571"/>
                <a:gd name="connsiteX30" fmla="*/ 420 w 7362689"/>
                <a:gd name="connsiteY30" fmla="*/ 5329910 h 5388571"/>
                <a:gd name="connsiteX0" fmla="*/ 420 w 7362689"/>
                <a:gd name="connsiteY0" fmla="*/ 5329910 h 5388571"/>
                <a:gd name="connsiteX1" fmla="*/ 467565 w 7362689"/>
                <a:gd name="connsiteY1" fmla="*/ 4702226 h 5388571"/>
                <a:gd name="connsiteX2" fmla="*/ 1029599 w 7362689"/>
                <a:gd name="connsiteY2" fmla="*/ 4103736 h 5388571"/>
                <a:gd name="connsiteX3" fmla="*/ 1642727 w 7362689"/>
                <a:gd name="connsiteY3" fmla="*/ 3563635 h 5388571"/>
                <a:gd name="connsiteX4" fmla="*/ 2474829 w 7362689"/>
                <a:gd name="connsiteY4" fmla="*/ 2811874 h 5388571"/>
                <a:gd name="connsiteX5" fmla="*/ 3160949 w 7362689"/>
                <a:gd name="connsiteY5" fmla="*/ 2242578 h 5388571"/>
                <a:gd name="connsiteX6" fmla="*/ 3774076 w 7362689"/>
                <a:gd name="connsiteY6" fmla="*/ 1804658 h 5388571"/>
                <a:gd name="connsiteX7" fmla="*/ 5007632 w 7362689"/>
                <a:gd name="connsiteY7" fmla="*/ 1045599 h 5388571"/>
                <a:gd name="connsiteX8" fmla="*/ 5555067 w 7362689"/>
                <a:gd name="connsiteY8" fmla="*/ 644173 h 5388571"/>
                <a:gd name="connsiteX9" fmla="*/ 6160896 w 7362689"/>
                <a:gd name="connsiteY9" fmla="*/ 359525 h 5388571"/>
                <a:gd name="connsiteX10" fmla="*/ 6569648 w 7362689"/>
                <a:gd name="connsiteY10" fmla="*/ 104072 h 5388571"/>
                <a:gd name="connsiteX11" fmla="*/ 6985699 w 7362689"/>
                <a:gd name="connsiteY11" fmla="*/ 16488 h 5388571"/>
                <a:gd name="connsiteX12" fmla="*/ 7299562 w 7362689"/>
                <a:gd name="connsiteY12" fmla="*/ 38384 h 5388571"/>
                <a:gd name="connsiteX13" fmla="*/ 7357955 w 7362689"/>
                <a:gd name="connsiteY13" fmla="*/ 388720 h 5388571"/>
                <a:gd name="connsiteX14" fmla="*/ 7226571 w 7362689"/>
                <a:gd name="connsiteY14" fmla="*/ 950716 h 5388571"/>
                <a:gd name="connsiteX15" fmla="*/ 6817819 w 7362689"/>
                <a:gd name="connsiteY15" fmla="*/ 1520011 h 5388571"/>
                <a:gd name="connsiteX16" fmla="*/ 6000315 w 7362689"/>
                <a:gd name="connsiteY16" fmla="*/ 2074709 h 5388571"/>
                <a:gd name="connsiteX17" fmla="*/ 5555067 w 7362689"/>
                <a:gd name="connsiteY17" fmla="*/ 2519927 h 5388571"/>
                <a:gd name="connsiteX18" fmla="*/ 5212008 w 7362689"/>
                <a:gd name="connsiteY18" fmla="*/ 2848367 h 5388571"/>
                <a:gd name="connsiteX19" fmla="*/ 4832452 w 7362689"/>
                <a:gd name="connsiteY19" fmla="*/ 2979743 h 5388571"/>
                <a:gd name="connsiteX20" fmla="*/ 4146333 w 7362689"/>
                <a:gd name="connsiteY20" fmla="*/ 3432259 h 5388571"/>
                <a:gd name="connsiteX21" fmla="*/ 3744880 w 7362689"/>
                <a:gd name="connsiteY21" fmla="*/ 3833685 h 5388571"/>
                <a:gd name="connsiteX22" fmla="*/ 2723000 w 7362689"/>
                <a:gd name="connsiteY22" fmla="*/ 4461370 h 5388571"/>
                <a:gd name="connsiteX23" fmla="*/ 2321547 w 7362689"/>
                <a:gd name="connsiteY23" fmla="*/ 4651135 h 5388571"/>
                <a:gd name="connsiteX24" fmla="*/ 1723018 w 7362689"/>
                <a:gd name="connsiteY24" fmla="*/ 4921185 h 5388571"/>
                <a:gd name="connsiteX25" fmla="*/ 1438351 w 7362689"/>
                <a:gd name="connsiteY25" fmla="*/ 5081756 h 5388571"/>
                <a:gd name="connsiteX26" fmla="*/ 1131787 w 7362689"/>
                <a:gd name="connsiteY26" fmla="*/ 5103652 h 5388571"/>
                <a:gd name="connsiteX27" fmla="*/ 898215 w 7362689"/>
                <a:gd name="connsiteY27" fmla="*/ 5198534 h 5388571"/>
                <a:gd name="connsiteX28" fmla="*/ 642745 w 7362689"/>
                <a:gd name="connsiteY28" fmla="*/ 5329910 h 5388571"/>
                <a:gd name="connsiteX29" fmla="*/ 547856 w 7362689"/>
                <a:gd name="connsiteY29" fmla="*/ 5359105 h 5388571"/>
                <a:gd name="connsiteX30" fmla="*/ 420 w 7362689"/>
                <a:gd name="connsiteY30" fmla="*/ 5329910 h 538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362689" h="5388571">
                  <a:moveTo>
                    <a:pt x="420" y="5329910"/>
                  </a:moveTo>
                  <a:cubicBezTo>
                    <a:pt x="-12962" y="5220430"/>
                    <a:pt x="296035" y="4906588"/>
                    <a:pt x="467565" y="4702226"/>
                  </a:cubicBezTo>
                  <a:cubicBezTo>
                    <a:pt x="639095" y="4497864"/>
                    <a:pt x="833739" y="4293501"/>
                    <a:pt x="1029599" y="4103736"/>
                  </a:cubicBezTo>
                  <a:cubicBezTo>
                    <a:pt x="1225459" y="3913971"/>
                    <a:pt x="1642727" y="3563635"/>
                    <a:pt x="1642727" y="3563635"/>
                  </a:cubicBezTo>
                  <a:cubicBezTo>
                    <a:pt x="1883599" y="3348325"/>
                    <a:pt x="2221792" y="3032050"/>
                    <a:pt x="2474829" y="2811874"/>
                  </a:cubicBezTo>
                  <a:cubicBezTo>
                    <a:pt x="2727866" y="2591698"/>
                    <a:pt x="2944408" y="2410447"/>
                    <a:pt x="3160949" y="2242578"/>
                  </a:cubicBezTo>
                  <a:cubicBezTo>
                    <a:pt x="3377490" y="2074709"/>
                    <a:pt x="3466296" y="2004154"/>
                    <a:pt x="3774076" y="1804658"/>
                  </a:cubicBezTo>
                  <a:cubicBezTo>
                    <a:pt x="4081857" y="1605161"/>
                    <a:pt x="4710800" y="1239013"/>
                    <a:pt x="5007632" y="1045599"/>
                  </a:cubicBezTo>
                  <a:cubicBezTo>
                    <a:pt x="5304464" y="852185"/>
                    <a:pt x="5362856" y="758519"/>
                    <a:pt x="5555067" y="644173"/>
                  </a:cubicBezTo>
                  <a:cubicBezTo>
                    <a:pt x="5747278" y="529827"/>
                    <a:pt x="5991799" y="449542"/>
                    <a:pt x="6160896" y="359525"/>
                  </a:cubicBezTo>
                  <a:cubicBezTo>
                    <a:pt x="6329993" y="269508"/>
                    <a:pt x="6432181" y="161245"/>
                    <a:pt x="6569648" y="104072"/>
                  </a:cubicBezTo>
                  <a:cubicBezTo>
                    <a:pt x="6707115" y="46899"/>
                    <a:pt x="6864047" y="27436"/>
                    <a:pt x="6985699" y="16488"/>
                  </a:cubicBezTo>
                  <a:cubicBezTo>
                    <a:pt x="7107351" y="5540"/>
                    <a:pt x="7237519" y="-23655"/>
                    <a:pt x="7299562" y="38384"/>
                  </a:cubicBezTo>
                  <a:cubicBezTo>
                    <a:pt x="7361605" y="100423"/>
                    <a:pt x="7370120" y="236665"/>
                    <a:pt x="7357955" y="388720"/>
                  </a:cubicBezTo>
                  <a:cubicBezTo>
                    <a:pt x="7345790" y="540775"/>
                    <a:pt x="7316594" y="762168"/>
                    <a:pt x="7226571" y="950716"/>
                  </a:cubicBezTo>
                  <a:cubicBezTo>
                    <a:pt x="7136548" y="1139264"/>
                    <a:pt x="7022195" y="1332679"/>
                    <a:pt x="6817819" y="1520011"/>
                  </a:cubicBezTo>
                  <a:cubicBezTo>
                    <a:pt x="6613443" y="1707343"/>
                    <a:pt x="6210774" y="1908056"/>
                    <a:pt x="6000315" y="2074709"/>
                  </a:cubicBezTo>
                  <a:cubicBezTo>
                    <a:pt x="5789856" y="2241362"/>
                    <a:pt x="5686452" y="2390984"/>
                    <a:pt x="5555067" y="2519927"/>
                  </a:cubicBezTo>
                  <a:cubicBezTo>
                    <a:pt x="5423683" y="2648870"/>
                    <a:pt x="5332444" y="2771731"/>
                    <a:pt x="5212008" y="2848367"/>
                  </a:cubicBezTo>
                  <a:cubicBezTo>
                    <a:pt x="5091572" y="2925003"/>
                    <a:pt x="5010064" y="2882428"/>
                    <a:pt x="4832452" y="2979743"/>
                  </a:cubicBezTo>
                  <a:cubicBezTo>
                    <a:pt x="4654840" y="3077058"/>
                    <a:pt x="4327595" y="3289935"/>
                    <a:pt x="4146333" y="3432259"/>
                  </a:cubicBezTo>
                  <a:cubicBezTo>
                    <a:pt x="3965071" y="3574583"/>
                    <a:pt x="3982102" y="3662166"/>
                    <a:pt x="3744880" y="3833685"/>
                  </a:cubicBezTo>
                  <a:cubicBezTo>
                    <a:pt x="3507658" y="4005203"/>
                    <a:pt x="2960222" y="4325128"/>
                    <a:pt x="2723000" y="4461370"/>
                  </a:cubicBezTo>
                  <a:cubicBezTo>
                    <a:pt x="2485778" y="4597612"/>
                    <a:pt x="2321547" y="4651135"/>
                    <a:pt x="2321547" y="4651135"/>
                  </a:cubicBezTo>
                  <a:cubicBezTo>
                    <a:pt x="2154883" y="4727771"/>
                    <a:pt x="1870217" y="4849415"/>
                    <a:pt x="1723018" y="4921185"/>
                  </a:cubicBezTo>
                  <a:cubicBezTo>
                    <a:pt x="1575819" y="4992955"/>
                    <a:pt x="1536890" y="5051345"/>
                    <a:pt x="1438351" y="5081756"/>
                  </a:cubicBezTo>
                  <a:cubicBezTo>
                    <a:pt x="1339812" y="5112167"/>
                    <a:pt x="1221810" y="5084189"/>
                    <a:pt x="1131787" y="5103652"/>
                  </a:cubicBezTo>
                  <a:cubicBezTo>
                    <a:pt x="1041764" y="5123115"/>
                    <a:pt x="979722" y="5160824"/>
                    <a:pt x="898215" y="5198534"/>
                  </a:cubicBezTo>
                  <a:cubicBezTo>
                    <a:pt x="816708" y="5236244"/>
                    <a:pt x="701138" y="5303148"/>
                    <a:pt x="642745" y="5329910"/>
                  </a:cubicBezTo>
                  <a:cubicBezTo>
                    <a:pt x="584352" y="5356672"/>
                    <a:pt x="658559" y="5355456"/>
                    <a:pt x="547856" y="5359105"/>
                  </a:cubicBezTo>
                  <a:cubicBezTo>
                    <a:pt x="437153" y="5362754"/>
                    <a:pt x="13802" y="5439390"/>
                    <a:pt x="420" y="5329910"/>
                  </a:cubicBezTo>
                  <a:close/>
                </a:path>
              </a:pathLst>
            </a:custGeom>
            <a:solidFill>
              <a:srgbClr val="3366FF">
                <a:alpha val="19000"/>
              </a:srgbClr>
            </a:solidFill>
            <a:ln w="12700" cmpd="sng">
              <a:solidFill>
                <a:srgbClr val="0000FF"/>
              </a:solidFill>
              <a:prstDash val="dash"/>
            </a:ln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TextBox 17"/>
          <p:cNvSpPr txBox="1">
            <a:spLocks noChangeArrowheads="1"/>
          </p:cNvSpPr>
          <p:nvPr/>
        </p:nvSpPr>
        <p:spPr bwMode="auto">
          <a:xfrm>
            <a:off x="158063" y="4133663"/>
            <a:ext cx="1372171" cy="225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hangingPunct="1">
              <a:lnSpc>
                <a:spcPct val="80000"/>
              </a:lnSpc>
            </a:pP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-initio</a:t>
            </a:r>
          </a:p>
          <a:p>
            <a:pPr defTabSz="457200" eaLnBrk="1" hangingPunct="1">
              <a:lnSpc>
                <a:spcPct val="80000"/>
              </a:lnSpc>
            </a:pPr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NN, NNN</a:t>
            </a:r>
          </a:p>
          <a:p>
            <a:pPr defTabSz="457200" eaLnBrk="1" hangingPunct="1">
              <a:lnSpc>
                <a:spcPct val="80000"/>
              </a:lnSpc>
            </a:pPr>
            <a:r>
              <a:rPr lang="pl-PL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EFT, QCD</a:t>
            </a:r>
            <a:r>
              <a:rPr lang="pl-PL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defTabSz="457200" eaLnBrk="1" hangingPunct="1">
              <a:lnSpc>
                <a:spcPct val="80000"/>
              </a:lnSpc>
            </a:pPr>
            <a:endParaRPr lang="pl-PL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 eaLnBrk="1" hangingPunct="1">
              <a:lnSpc>
                <a:spcPct val="80000"/>
              </a:lnSpc>
            </a:pPr>
            <a:endParaRPr lang="pl-PL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 eaLnBrk="1" hangingPunct="1">
              <a:lnSpc>
                <a:spcPct val="80000"/>
              </a:lnSpc>
            </a:pPr>
            <a:endParaRPr lang="pl-PL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 eaLnBrk="1" hangingPunct="1">
              <a:lnSpc>
                <a:spcPct val="80000"/>
              </a:lnSpc>
            </a:pPr>
            <a:endParaRPr lang="pl-PL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 eaLnBrk="1" hangingPunct="1">
              <a:lnSpc>
                <a:spcPct val="80000"/>
              </a:lnSpc>
            </a:pPr>
            <a:endParaRPr lang="pl-PL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 eaLnBrk="1" hangingPunct="1">
              <a:lnSpc>
                <a:spcPct val="80000"/>
              </a:lnSpc>
            </a:pPr>
            <a:endParaRPr lang="pl-PL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 eaLnBrk="1" hangingPunct="1">
              <a:lnSpc>
                <a:spcPct val="80000"/>
              </a:lnSpc>
            </a:pPr>
            <a:endParaRPr lang="pl-PL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 eaLnBrk="1" hangingPunct="1">
              <a:lnSpc>
                <a:spcPct val="80000"/>
              </a:lnSpc>
            </a:pP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5" name="Group 110"/>
          <p:cNvGrpSpPr/>
          <p:nvPr/>
        </p:nvGrpSpPr>
        <p:grpSpPr>
          <a:xfrm>
            <a:off x="8661286" y="3919040"/>
            <a:ext cx="3215564" cy="1567698"/>
            <a:chOff x="6462916" y="4225952"/>
            <a:chExt cx="3215564" cy="1567698"/>
          </a:xfrm>
        </p:grpSpPr>
        <p:sp>
          <p:nvSpPr>
            <p:cNvPr id="116" name="TextBox 98"/>
            <p:cNvSpPr txBox="1"/>
            <p:nvPr/>
          </p:nvSpPr>
          <p:spPr>
            <a:xfrm>
              <a:off x="7003623" y="4263377"/>
              <a:ext cx="6270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en-US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N=Z</a:t>
              </a:r>
            </a:p>
          </p:txBody>
        </p:sp>
        <p:sp>
          <p:nvSpPr>
            <p:cNvPr id="117" name="Rectangle 99"/>
            <p:cNvSpPr/>
            <p:nvPr/>
          </p:nvSpPr>
          <p:spPr>
            <a:xfrm>
              <a:off x="7073281" y="5455096"/>
              <a:ext cx="260519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22      </a:t>
              </a:r>
              <a:r>
                <a:rPr lang="en-US" sz="16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44</a:t>
              </a:r>
              <a:r>
                <a: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	≈ 10</a:t>
              </a:r>
              <a:r>
                <a:rPr lang="en-US" sz="16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   </a:t>
              </a:r>
              <a:r>
                <a: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</a:p>
          </p:txBody>
        </p:sp>
        <p:sp>
          <p:nvSpPr>
            <p:cNvPr id="118" name="Rectangle 100"/>
            <p:cNvSpPr/>
            <p:nvPr/>
          </p:nvSpPr>
          <p:spPr>
            <a:xfrm>
              <a:off x="7073281" y="5216218"/>
              <a:ext cx="260519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     </a:t>
              </a:r>
              <a:r>
                <a:rPr lang="en-US" sz="16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48</a:t>
              </a:r>
              <a:r>
                <a: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	≈ 10</a:t>
              </a:r>
              <a:r>
                <a:rPr lang="en-US" sz="16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   </a:t>
              </a:r>
              <a:r>
                <a: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</a:p>
          </p:txBody>
        </p:sp>
        <p:sp>
          <p:nvSpPr>
            <p:cNvPr id="119" name="Rectangle 101"/>
            <p:cNvSpPr/>
            <p:nvPr/>
          </p:nvSpPr>
          <p:spPr>
            <a:xfrm>
              <a:off x="7073281" y="4970865"/>
              <a:ext cx="260519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28     </a:t>
              </a:r>
              <a:r>
                <a:rPr lang="en-US" sz="16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56</a:t>
              </a:r>
              <a:r>
                <a: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Ni	≈ 10</a:t>
              </a:r>
              <a:r>
                <a:rPr lang="en-US" sz="16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  </a:t>
              </a:r>
              <a:r>
                <a: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</a:p>
          </p:txBody>
        </p:sp>
        <p:sp>
          <p:nvSpPr>
            <p:cNvPr id="120" name="Rectangle 102"/>
            <p:cNvSpPr/>
            <p:nvPr/>
          </p:nvSpPr>
          <p:spPr>
            <a:xfrm>
              <a:off x="7073281" y="4632311"/>
              <a:ext cx="260519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44    </a:t>
              </a:r>
              <a:r>
                <a:rPr lang="en-US" sz="16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88</a:t>
              </a:r>
              <a:r>
                <a: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Ru     ≈ 10</a:t>
              </a:r>
              <a:r>
                <a:rPr lang="en-US" sz="16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28  </a:t>
              </a:r>
              <a:r>
                <a: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</a:p>
          </p:txBody>
        </p:sp>
        <p:sp>
          <p:nvSpPr>
            <p:cNvPr id="121" name="TextBox 103"/>
            <p:cNvSpPr txBox="1"/>
            <p:nvPr/>
          </p:nvSpPr>
          <p:spPr>
            <a:xfrm>
              <a:off x="7637370" y="4225952"/>
              <a:ext cx="1425390" cy="4370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457200">
                <a:lnSpc>
                  <a:spcPct val="80000"/>
                </a:lnSpc>
              </a:pPr>
              <a:r>
                <a:rPr lang="en-US" sz="14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of</a:t>
              </a:r>
            </a:p>
            <a:p>
              <a:pPr algn="ctr" defTabSz="457200">
                <a:lnSpc>
                  <a:spcPct val="80000"/>
                </a:lnSpc>
              </a:pPr>
              <a:r>
                <a:rPr lang="en-US" sz="14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configurations</a:t>
              </a:r>
            </a:p>
          </p:txBody>
        </p:sp>
        <p:cxnSp>
          <p:nvCxnSpPr>
            <p:cNvPr id="122" name="Straight Connector 5"/>
            <p:cNvCxnSpPr/>
            <p:nvPr/>
          </p:nvCxnSpPr>
          <p:spPr bwMode="auto">
            <a:xfrm flipV="1">
              <a:off x="6541675" y="4801588"/>
              <a:ext cx="554548" cy="5918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" name="Straight Connector 106"/>
            <p:cNvCxnSpPr>
              <a:cxnSpLocks/>
            </p:cNvCxnSpPr>
            <p:nvPr/>
          </p:nvCxnSpPr>
          <p:spPr bwMode="auto">
            <a:xfrm>
              <a:off x="6462916" y="5146303"/>
              <a:ext cx="599017" cy="33071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65424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44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uppo 46"/>
          <p:cNvGrpSpPr/>
          <p:nvPr/>
        </p:nvGrpSpPr>
        <p:grpSpPr>
          <a:xfrm>
            <a:off x="1599252" y="613375"/>
            <a:ext cx="3014058" cy="5657598"/>
            <a:chOff x="4297760" y="1527453"/>
            <a:chExt cx="2414731" cy="5070097"/>
          </a:xfrm>
        </p:grpSpPr>
        <p:sp>
          <p:nvSpPr>
            <p:cNvPr id="48" name="Rectangle 75"/>
            <p:cNvSpPr/>
            <p:nvPr/>
          </p:nvSpPr>
          <p:spPr>
            <a:xfrm>
              <a:off x="4297760" y="1527453"/>
              <a:ext cx="2414731" cy="499896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 sz="11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2" name="Immagine 51"/>
            <p:cNvPicPr>
              <a:picLocks noChangeAspect="1"/>
            </p:cNvPicPr>
            <p:nvPr/>
          </p:nvPicPr>
          <p:blipFill rotWithShape="1">
            <a:blip r:embed="rId2"/>
            <a:srcRect l="8840" t="-1116" r="21951" b="-2618"/>
            <a:stretch/>
          </p:blipFill>
          <p:spPr>
            <a:xfrm>
              <a:off x="4664280" y="2044061"/>
              <a:ext cx="1923115" cy="4553489"/>
            </a:xfrm>
            <a:prstGeom prst="rect">
              <a:avLst/>
            </a:prstGeom>
          </p:spPr>
        </p:pic>
        <p:sp>
          <p:nvSpPr>
            <p:cNvPr id="81" name="Rectangle 85"/>
            <p:cNvSpPr/>
            <p:nvPr/>
          </p:nvSpPr>
          <p:spPr>
            <a:xfrm>
              <a:off x="4586716" y="5866404"/>
              <a:ext cx="71687" cy="42568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 sz="1100">
                <a:ln>
                  <a:solidFill>
                    <a:srgbClr val="0000FF"/>
                  </a:solidFill>
                </a:ln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7" name="Group 108"/>
            <p:cNvGrpSpPr/>
            <p:nvPr/>
          </p:nvGrpSpPr>
          <p:grpSpPr>
            <a:xfrm>
              <a:off x="5936333" y="2857739"/>
              <a:ext cx="711698" cy="3329441"/>
              <a:chOff x="6038325" y="2857739"/>
              <a:chExt cx="581162" cy="3329441"/>
            </a:xfrm>
          </p:grpSpPr>
          <p:sp>
            <p:nvSpPr>
              <p:cNvPr id="59" name="TextBox 88"/>
              <p:cNvSpPr txBox="1"/>
              <p:nvPr/>
            </p:nvSpPr>
            <p:spPr>
              <a:xfrm>
                <a:off x="6160510" y="5938945"/>
                <a:ext cx="229736" cy="2482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12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0" name="TextBox 89"/>
              <p:cNvSpPr txBox="1"/>
              <p:nvPr/>
            </p:nvSpPr>
            <p:spPr>
              <a:xfrm>
                <a:off x="6152669" y="5633535"/>
                <a:ext cx="236440" cy="2482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12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</a:p>
            </p:txBody>
          </p:sp>
          <p:sp>
            <p:nvSpPr>
              <p:cNvPr id="61" name="TextBox 90"/>
              <p:cNvSpPr txBox="1"/>
              <p:nvPr/>
            </p:nvSpPr>
            <p:spPr>
              <a:xfrm>
                <a:off x="6098899" y="5208875"/>
                <a:ext cx="434754" cy="2482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12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</a:p>
            </p:txBody>
          </p:sp>
          <p:sp>
            <p:nvSpPr>
              <p:cNvPr id="63" name="TextBox 91"/>
              <p:cNvSpPr txBox="1"/>
              <p:nvPr/>
            </p:nvSpPr>
            <p:spPr>
              <a:xfrm>
                <a:off x="6097789" y="5021124"/>
                <a:ext cx="521698" cy="2482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12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28</a:t>
                </a:r>
              </a:p>
            </p:txBody>
          </p:sp>
          <p:sp>
            <p:nvSpPr>
              <p:cNvPr id="73" name="TextBox 92"/>
              <p:cNvSpPr txBox="1"/>
              <p:nvPr/>
            </p:nvSpPr>
            <p:spPr>
              <a:xfrm>
                <a:off x="6103988" y="4438241"/>
                <a:ext cx="302755" cy="2482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12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</a:p>
            </p:txBody>
          </p:sp>
          <p:sp>
            <p:nvSpPr>
              <p:cNvPr id="74" name="TextBox 93"/>
              <p:cNvSpPr txBox="1"/>
              <p:nvPr/>
            </p:nvSpPr>
            <p:spPr>
              <a:xfrm>
                <a:off x="6083219" y="3728634"/>
                <a:ext cx="423396" cy="2482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12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82</a:t>
                </a:r>
              </a:p>
            </p:txBody>
          </p:sp>
          <p:sp>
            <p:nvSpPr>
              <p:cNvPr id="76" name="TextBox 94"/>
              <p:cNvSpPr txBox="1"/>
              <p:nvPr/>
            </p:nvSpPr>
            <p:spPr>
              <a:xfrm>
                <a:off x="6038325" y="2857739"/>
                <a:ext cx="388038" cy="2482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12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126</a:t>
                </a:r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2105194" y="626606"/>
            <a:ext cx="2372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Shell Structure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05227" y="5621937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ħw</a:t>
            </a:r>
            <a:endParaRPr lang="en-US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20331" y="5319622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ħw</a:t>
            </a:r>
            <a:endParaRPr lang="en-US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5904" y="4868347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ħw</a:t>
            </a:r>
            <a:endParaRPr lang="en-US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99247" y="4377866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ħw</a:t>
            </a:r>
            <a:endParaRPr lang="en-US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99248" y="3669787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ħw</a:t>
            </a:r>
            <a:endParaRPr lang="en-US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9247" y="2693233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ħw</a:t>
            </a:r>
            <a:endParaRPr lang="en-US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92310" y="1677479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ħw</a:t>
            </a:r>
            <a:endParaRPr lang="en-US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ttangolo 4"/>
          <p:cNvSpPr/>
          <p:nvPr/>
        </p:nvSpPr>
        <p:spPr>
          <a:xfrm>
            <a:off x="3256953" y="144475"/>
            <a:ext cx="6149119" cy="6709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lnSpc>
                <a:spcPct val="80000"/>
              </a:lnSpc>
            </a:pPr>
            <a:r>
              <a:rPr lang="en-US" sz="2400" b="1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Modern SHELL-MODEL CALCULATIONS</a:t>
            </a:r>
          </a:p>
          <a:p>
            <a:pPr defTabSz="457200">
              <a:lnSpc>
                <a:spcPct val="70000"/>
              </a:lnSpc>
            </a:pPr>
            <a:endParaRPr lang="en-US" sz="800" b="1" dirty="0">
              <a:solidFill>
                <a:srgbClr val="A02B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>
              <a:lnSpc>
                <a:spcPct val="80000"/>
              </a:lnSpc>
            </a:pPr>
            <a:r>
              <a:rPr lang="it-IT" sz="1600" dirty="0">
                <a:solidFill>
                  <a:srgbClr val="A02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solidFill>
                <a:srgbClr val="A02B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4790415" y="3891577"/>
            <a:ext cx="2340615" cy="2313246"/>
            <a:chOff x="1418567" y="2547303"/>
            <a:chExt cx="1671915" cy="1672303"/>
          </a:xfrm>
        </p:grpSpPr>
        <p:grpSp>
          <p:nvGrpSpPr>
            <p:cNvPr id="35" name="Gruppo 27"/>
            <p:cNvGrpSpPr/>
            <p:nvPr/>
          </p:nvGrpSpPr>
          <p:grpSpPr>
            <a:xfrm>
              <a:off x="1418567" y="2547303"/>
              <a:ext cx="1671915" cy="1672303"/>
              <a:chOff x="699898" y="2870192"/>
              <a:chExt cx="1278364" cy="1509601"/>
            </a:xfrm>
          </p:grpSpPr>
          <p:pic>
            <p:nvPicPr>
              <p:cNvPr id="39" name="Picture 3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52" t="7137" r="35357" b="48318"/>
              <a:stretch/>
            </p:blipFill>
            <p:spPr bwMode="auto">
              <a:xfrm>
                <a:off x="699898" y="2870192"/>
                <a:ext cx="1278363" cy="15096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0" name="Rectangle 1"/>
              <p:cNvSpPr/>
              <p:nvPr/>
            </p:nvSpPr>
            <p:spPr>
              <a:xfrm>
                <a:off x="1675863" y="3414772"/>
                <a:ext cx="302399" cy="96502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37" name="Connettore 2 40"/>
            <p:cNvCxnSpPr/>
            <p:nvPr/>
          </p:nvCxnSpPr>
          <p:spPr>
            <a:xfrm>
              <a:off x="1711333" y="3221330"/>
              <a:ext cx="345489" cy="21420"/>
            </a:xfrm>
            <a:prstGeom prst="straightConnector1">
              <a:avLst/>
            </a:prstGeom>
            <a:ln w="12700" cmpd="sng">
              <a:solidFill>
                <a:srgbClr val="0000FF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2 43"/>
            <p:cNvCxnSpPr/>
            <p:nvPr/>
          </p:nvCxnSpPr>
          <p:spPr>
            <a:xfrm flipV="1">
              <a:off x="1893367" y="3299059"/>
              <a:ext cx="163455" cy="102096"/>
            </a:xfrm>
            <a:prstGeom prst="straightConnector1">
              <a:avLst/>
            </a:prstGeom>
            <a:ln w="3175" cmpd="sng">
              <a:solidFill>
                <a:srgbClr val="0000FF"/>
              </a:solidFill>
              <a:headEnd type="arrow" w="sm" len="sm"/>
              <a:tailEnd type="arrow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Rectangle 41"/>
          <p:cNvSpPr/>
          <p:nvPr/>
        </p:nvSpPr>
        <p:spPr>
          <a:xfrm>
            <a:off x="4613310" y="691043"/>
            <a:ext cx="5747885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IDEA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>
              <a:lnSpc>
                <a:spcPct val="50000"/>
              </a:lnSpc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457200"/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SHELL GAPS as a TRUNCATION of the model space</a:t>
            </a:r>
          </a:p>
          <a:p>
            <a:pPr defTabSz="457200"/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200"/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Nucleus (N,Z)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</a:p>
          <a:p>
            <a:pPr algn="ctr" defTabSz="457200">
              <a:lnSpc>
                <a:spcPct val="50000"/>
              </a:lnSpc>
            </a:pPr>
            <a:endParaRPr lang="en-US" sz="8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200"/>
            <a:r>
              <a:rPr lang="en-US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Frozen CORE </a:t>
            </a:r>
            <a:r>
              <a:rPr lang="en-US" sz="1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en-US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valence nucleons </a:t>
            </a:r>
            <a:r>
              <a:rPr lang="en-US" sz="1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(N-N*, Z-Z*)</a:t>
            </a:r>
          </a:p>
        </p:txBody>
      </p:sp>
      <p:grpSp>
        <p:nvGrpSpPr>
          <p:cNvPr id="71" name="Group 70"/>
          <p:cNvGrpSpPr/>
          <p:nvPr/>
        </p:nvGrpSpPr>
        <p:grpSpPr>
          <a:xfrm>
            <a:off x="3015867" y="2196242"/>
            <a:ext cx="4559064" cy="3708737"/>
            <a:chOff x="1491867" y="2294479"/>
            <a:chExt cx="4559064" cy="3708737"/>
          </a:xfrm>
        </p:grpSpPr>
        <p:grpSp>
          <p:nvGrpSpPr>
            <p:cNvPr id="69" name="Group 68"/>
            <p:cNvGrpSpPr/>
            <p:nvPr/>
          </p:nvGrpSpPr>
          <p:grpSpPr>
            <a:xfrm>
              <a:off x="3718643" y="2294479"/>
              <a:ext cx="2332288" cy="1392819"/>
              <a:chOff x="3718643" y="2294479"/>
              <a:chExt cx="2332288" cy="1392819"/>
            </a:xfrm>
          </p:grpSpPr>
          <p:sp>
            <p:nvSpPr>
              <p:cNvPr id="51" name="Elipsa 3"/>
              <p:cNvSpPr/>
              <p:nvPr/>
            </p:nvSpPr>
            <p:spPr>
              <a:xfrm>
                <a:off x="3718643" y="2597401"/>
                <a:ext cx="2332288" cy="1023253"/>
              </a:xfrm>
              <a:prstGeom prst="ellipse">
                <a:avLst/>
              </a:prstGeom>
              <a:noFill/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pl-PL">
                  <a:solidFill>
                    <a:srgbClr val="CC009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64" name="Group 63"/>
              <p:cNvGrpSpPr/>
              <p:nvPr/>
            </p:nvGrpSpPr>
            <p:grpSpPr>
              <a:xfrm>
                <a:off x="3784786" y="2294479"/>
                <a:ext cx="2087861" cy="1392819"/>
                <a:chOff x="3784786" y="2294479"/>
                <a:chExt cx="2087861" cy="1392819"/>
              </a:xfrm>
            </p:grpSpPr>
            <p:sp>
              <p:nvSpPr>
                <p:cNvPr id="49" name="Rectangle 48"/>
                <p:cNvSpPr/>
                <p:nvPr/>
              </p:nvSpPr>
              <p:spPr>
                <a:xfrm>
                  <a:off x="3784786" y="2625469"/>
                  <a:ext cx="2087861" cy="106182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 defTabSz="457200"/>
                  <a:r>
                    <a:rPr lang="en-US" sz="14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Doubly magic</a:t>
                  </a:r>
                </a:p>
                <a:p>
                  <a:pPr algn="ctr" defTabSz="457200"/>
                  <a:r>
                    <a:rPr lang="en-US" sz="14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nucleus (N*, Z*)</a:t>
                  </a:r>
                </a:p>
                <a:p>
                  <a:pPr algn="ctr" defTabSz="457200">
                    <a:lnSpc>
                      <a:spcPct val="50000"/>
                    </a:lnSpc>
                  </a:pPr>
                  <a:endParaRPr lang="en-US" sz="14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 defTabSz="457200"/>
                  <a:r>
                    <a:rPr lang="en-US" sz="1400" baseline="300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4</a:t>
                  </a:r>
                  <a:r>
                    <a:rPr lang="en-US" sz="14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He, </a:t>
                  </a:r>
                  <a:r>
                    <a:rPr lang="en-US" sz="1400" baseline="300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16</a:t>
                  </a:r>
                  <a:r>
                    <a:rPr lang="en-US" sz="14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O, </a:t>
                  </a:r>
                  <a:r>
                    <a:rPr lang="en-US" sz="1400" baseline="300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40</a:t>
                  </a:r>
                  <a:r>
                    <a:rPr lang="en-US" sz="14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Ca, </a:t>
                  </a:r>
                  <a:r>
                    <a:rPr lang="en-US" sz="1400" baseline="300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132</a:t>
                  </a:r>
                  <a:r>
                    <a:rPr lang="en-US" sz="14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Sn, </a:t>
                  </a:r>
                  <a:r>
                    <a:rPr lang="en-US" sz="1400" baseline="300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208</a:t>
                  </a:r>
                  <a:r>
                    <a:rPr lang="en-US" sz="14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Pb</a:t>
                  </a:r>
                </a:p>
              </p:txBody>
            </p:sp>
            <p:cxnSp>
              <p:nvCxnSpPr>
                <p:cNvPr id="53" name="Straight Connector 52"/>
                <p:cNvCxnSpPr>
                  <a:endCxn id="49" idx="0"/>
                </p:cNvCxnSpPr>
                <p:nvPr/>
              </p:nvCxnSpPr>
              <p:spPr>
                <a:xfrm>
                  <a:off x="4439038" y="2294479"/>
                  <a:ext cx="389679" cy="330990"/>
                </a:xfrm>
                <a:prstGeom prst="line">
                  <a:avLst/>
                </a:prstGeom>
                <a:ln w="9525" cmpd="sng"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8" name="Rectangle 57"/>
            <p:cNvSpPr/>
            <p:nvPr/>
          </p:nvSpPr>
          <p:spPr>
            <a:xfrm>
              <a:off x="1491867" y="5531913"/>
              <a:ext cx="1466286" cy="471303"/>
            </a:xfrm>
            <a:prstGeom prst="rect">
              <a:avLst/>
            </a:prstGeom>
            <a:solidFill>
              <a:srgbClr val="00CC99">
                <a:alpha val="41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3015868" y="2202491"/>
            <a:ext cx="7345327" cy="3071218"/>
            <a:chOff x="1491867" y="2300729"/>
            <a:chExt cx="7345327" cy="3071218"/>
          </a:xfrm>
        </p:grpSpPr>
        <p:grpSp>
          <p:nvGrpSpPr>
            <p:cNvPr id="70" name="Group 69"/>
            <p:cNvGrpSpPr/>
            <p:nvPr/>
          </p:nvGrpSpPr>
          <p:grpSpPr>
            <a:xfrm>
              <a:off x="6164364" y="2300729"/>
              <a:ext cx="2672830" cy="1131418"/>
              <a:chOff x="6164364" y="2300729"/>
              <a:chExt cx="2672830" cy="1131418"/>
            </a:xfrm>
          </p:grpSpPr>
          <p:sp>
            <p:nvSpPr>
              <p:cNvPr id="50" name="Rectangle 49"/>
              <p:cNvSpPr/>
              <p:nvPr/>
            </p:nvSpPr>
            <p:spPr>
              <a:xfrm>
                <a:off x="6164364" y="2693483"/>
                <a:ext cx="2672830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457200"/>
                <a:r>
                  <a:rPr lang="en-US" sz="14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Excitations restricted </a:t>
                </a:r>
              </a:p>
              <a:p>
                <a:pPr algn="ctr" defTabSz="457200"/>
                <a:r>
                  <a:rPr lang="en-US" sz="14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 ONE-TWO oscillator SHELLS</a:t>
                </a:r>
              </a:p>
            </p:txBody>
          </p:sp>
          <p:grpSp>
            <p:nvGrpSpPr>
              <p:cNvPr id="65" name="Group 64"/>
              <p:cNvGrpSpPr/>
              <p:nvPr/>
            </p:nvGrpSpPr>
            <p:grpSpPr>
              <a:xfrm>
                <a:off x="6164364" y="2300729"/>
                <a:ext cx="2635583" cy="1046263"/>
                <a:chOff x="6164364" y="2300729"/>
                <a:chExt cx="2635583" cy="1046263"/>
              </a:xfrm>
            </p:grpSpPr>
            <p:sp>
              <p:nvSpPr>
                <p:cNvPr id="54" name="Elipsa 3"/>
                <p:cNvSpPr/>
                <p:nvPr/>
              </p:nvSpPr>
              <p:spPr>
                <a:xfrm>
                  <a:off x="6164364" y="2660554"/>
                  <a:ext cx="2635583" cy="686438"/>
                </a:xfrm>
                <a:prstGeom prst="ellipse">
                  <a:avLst/>
                </a:prstGeom>
                <a:noFill/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/>
                  <a:endParaRPr lang="pl-PL">
                    <a:solidFill>
                      <a:srgbClr val="CC009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55" name="Straight Connector 54"/>
                <p:cNvCxnSpPr/>
                <p:nvPr/>
              </p:nvCxnSpPr>
              <p:spPr>
                <a:xfrm>
                  <a:off x="6571979" y="2300729"/>
                  <a:ext cx="383804" cy="401927"/>
                </a:xfrm>
                <a:prstGeom prst="line">
                  <a:avLst/>
                </a:prstGeom>
                <a:ln w="9525" cmpd="sng">
                  <a:solidFill>
                    <a:schemeClr val="accent6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2" name="Rectangle 61"/>
            <p:cNvSpPr/>
            <p:nvPr/>
          </p:nvSpPr>
          <p:spPr>
            <a:xfrm>
              <a:off x="1491867" y="5056157"/>
              <a:ext cx="1466286" cy="315790"/>
            </a:xfrm>
            <a:prstGeom prst="rect">
              <a:avLst/>
            </a:prstGeom>
            <a:solidFill>
              <a:schemeClr val="accent6">
                <a:alpha val="23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395085" y="4221914"/>
            <a:ext cx="4663440" cy="1903801"/>
            <a:chOff x="4978006" y="196006"/>
            <a:chExt cx="4663440" cy="1903801"/>
          </a:xfrm>
        </p:grpSpPr>
        <p:sp>
          <p:nvSpPr>
            <p:cNvPr id="67" name="Rectangle 66"/>
            <p:cNvSpPr/>
            <p:nvPr/>
          </p:nvSpPr>
          <p:spPr bwMode="auto">
            <a:xfrm>
              <a:off x="5891244" y="196006"/>
              <a:ext cx="3521601" cy="1677021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4978006" y="345481"/>
              <a:ext cx="4663440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844083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pl-PL" sz="1600" b="1" i="1" dirty="0">
                  <a:solidFill>
                    <a:srgbClr val="FF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	</a:t>
              </a:r>
              <a:r>
                <a:rPr lang="pl-PL" sz="2800" b="1" baseline="300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LIMITATIONS</a:t>
              </a:r>
              <a:endParaRPr lang="pl-PL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844083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pl-PL" sz="7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200150" lvl="2" indent="-285750" defTabSz="844083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150000"/>
                <a:buFont typeface="Arial"/>
                <a:buChar char="•"/>
              </a:pPr>
              <a:r>
                <a:rPr lang="pl-PL" sz="1600" i="1" dirty="0" err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interactions</a:t>
              </a:r>
              <a:endParaRPr lang="pl-PL" sz="16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2" defTabSz="844083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150000"/>
              </a:pPr>
              <a:r>
                <a:rPr lang="pl-PL" sz="1600" i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lang="pl-PL" sz="1600" i="1" dirty="0" err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among</a:t>
              </a:r>
              <a:r>
                <a:rPr lang="pl-PL" sz="1600" i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pl-PL" sz="1600" b="1" i="1" dirty="0" err="1">
                  <a:solidFill>
                    <a:srgbClr val="CC0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valence</a:t>
              </a:r>
              <a:r>
                <a:rPr lang="pl-PL" sz="1600" b="1" i="1" dirty="0">
                  <a:solidFill>
                    <a:srgbClr val="CC0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pl-PL" sz="1600" b="1" i="1" dirty="0" err="1">
                  <a:solidFill>
                    <a:srgbClr val="CC0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nucleons</a:t>
              </a:r>
              <a:r>
                <a:rPr lang="pl-PL" sz="1600" b="1" i="1" dirty="0">
                  <a:solidFill>
                    <a:srgbClr val="CC0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l-PL" sz="1600" b="1" i="1" dirty="0" err="1">
                  <a:solidFill>
                    <a:srgbClr val="CC0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only</a:t>
              </a:r>
              <a:endParaRPr lang="pl-PL" sz="1600" b="1" i="1" dirty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844083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150000"/>
              </a:pPr>
              <a:endParaRPr lang="pl-PL" sz="7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200150" lvl="2" indent="-285750" defTabSz="844083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150000"/>
                <a:buFont typeface="Arial"/>
                <a:buChar char="•"/>
              </a:pPr>
              <a:r>
                <a:rPr lang="pl-PL" sz="1600" i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CORE </a:t>
              </a:r>
              <a:r>
                <a:rPr lang="pl-PL" sz="1600" i="1" dirty="0" err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excitations</a:t>
              </a:r>
              <a:r>
                <a:rPr lang="pl-PL" sz="1600" i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l-PL" sz="1600" i="1" dirty="0" err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are</a:t>
              </a:r>
              <a:r>
                <a:rPr lang="pl-PL" sz="1600" i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not </a:t>
              </a:r>
              <a:r>
                <a:rPr lang="pl-PL" sz="1600" i="1" dirty="0" err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fully</a:t>
              </a:r>
              <a:r>
                <a:rPr lang="pl-PL" sz="1600" i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l-PL" sz="1600" i="1" dirty="0" err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included</a:t>
              </a:r>
              <a:r>
                <a:rPr lang="pl-PL" sz="1600" i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l-PL" sz="1600" i="1" dirty="0">
                  <a:solidFill>
                    <a:srgbClr val="CC0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pl-PL" sz="1600" b="1" i="1" dirty="0" err="1">
                  <a:solidFill>
                    <a:srgbClr val="CC0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few</a:t>
              </a:r>
              <a:r>
                <a:rPr lang="pl-PL" sz="1600" b="1" i="1" dirty="0">
                  <a:solidFill>
                    <a:srgbClr val="CC0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l-PL" sz="1600" b="1" i="1" dirty="0" err="1">
                  <a:solidFill>
                    <a:srgbClr val="CC0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nucleons</a:t>
              </a:r>
              <a:r>
                <a:rPr lang="pl-PL" sz="1600" b="1" i="1" dirty="0">
                  <a:solidFill>
                    <a:srgbClr val="CC0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l-PL" sz="1600" b="1" i="1" dirty="0" err="1">
                  <a:solidFill>
                    <a:srgbClr val="CC0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only</a:t>
              </a:r>
              <a:r>
                <a:rPr lang="pl-PL" sz="1600" b="1" i="1" dirty="0">
                  <a:solidFill>
                    <a:srgbClr val="CC0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</a:p>
            <a:p>
              <a:pPr lvl="2" defTabSz="844083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SzPct val="150000"/>
              </a:pPr>
              <a:endParaRPr lang="pl-PL" sz="1400" b="1" i="1" dirty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3976272" y="6238679"/>
            <a:ext cx="8362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en-US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Excitations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may be very complex and not doable with </a:t>
            </a:r>
            <a:r>
              <a:rPr lang="en-US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SHELL MODEL</a:t>
            </a:r>
          </a:p>
          <a:p>
            <a:pPr algn="ctr" defTabSz="457200"/>
            <a:r>
              <a:rPr lang="en-US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(see lectures of collective modes of excitations – vibrations in particular)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feld 2">
                <a:extLst>
                  <a:ext uri="{FF2B5EF4-FFF2-40B4-BE49-F238E27FC236}">
                    <a16:creationId xmlns:a16="http://schemas.microsoft.com/office/drawing/2014/main" id="{1B618DE0-CF8B-94E2-8CA6-EA8528C7BD0D}"/>
                  </a:ext>
                </a:extLst>
              </p:cNvPr>
              <p:cNvSpPr txBox="1"/>
              <p:nvPr/>
            </p:nvSpPr>
            <p:spPr>
              <a:xfrm>
                <a:off x="8783457" y="4759443"/>
                <a:ext cx="808417" cy="35637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de-DE" sz="1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sz="1600" i="1">
                              <a:latin typeface="Cambria Math"/>
                            </a:rPr>
                            <m:t>𝑉</m:t>
                          </m:r>
                        </m:e>
                      </m:acc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1600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de-DE" sz="16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de-DE" sz="1600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de-DE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1600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de-DE" sz="1600" i="1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feld 2">
                <a:extLst>
                  <a:ext uri="{FF2B5EF4-FFF2-40B4-BE49-F238E27FC236}">
                    <a16:creationId xmlns:a16="http://schemas.microsoft.com/office/drawing/2014/main" id="{1B618DE0-CF8B-94E2-8CA6-EA8528C7B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3457" y="4759443"/>
                <a:ext cx="808417" cy="356371"/>
              </a:xfrm>
              <a:prstGeom prst="rect">
                <a:avLst/>
              </a:prstGeom>
              <a:blipFill>
                <a:blip r:embed="rId4"/>
                <a:stretch>
                  <a:fillRect b="-103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0640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7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83265A92-1A51-17B1-3062-EE9E869B9BDE}"/>
              </a:ext>
            </a:extLst>
          </p:cNvPr>
          <p:cNvSpPr txBox="1"/>
          <p:nvPr/>
        </p:nvSpPr>
        <p:spPr>
          <a:xfrm>
            <a:off x="0" y="-3153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Parity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States </a:t>
            </a:r>
            <a:r>
              <a:rPr lang="it-IT" sz="2800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sz="2800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wave-particle</a:t>
            </a:r>
            <a:r>
              <a:rPr lang="it-IT" sz="2800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800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duality</a:t>
            </a:r>
            <a:r>
              <a:rPr lang="it-IT" sz="2800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5" name="Gruppieren 23">
            <a:extLst>
              <a:ext uri="{FF2B5EF4-FFF2-40B4-BE49-F238E27FC236}">
                <a16:creationId xmlns:a16="http://schemas.microsoft.com/office/drawing/2014/main" id="{8B44B2AE-B859-9C41-F0EF-0FE4C08BCEFB}"/>
              </a:ext>
            </a:extLst>
          </p:cNvPr>
          <p:cNvGrpSpPr/>
          <p:nvPr/>
        </p:nvGrpSpPr>
        <p:grpSpPr>
          <a:xfrm>
            <a:off x="610022" y="2200711"/>
            <a:ext cx="3674404" cy="3538421"/>
            <a:chOff x="755576" y="2376000"/>
            <a:chExt cx="2743914" cy="3141232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AE4AE50F-6D25-B18A-86A7-210F2C938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602" y="2492896"/>
              <a:ext cx="2457450" cy="3000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hteck 16">
              <a:extLst>
                <a:ext uri="{FF2B5EF4-FFF2-40B4-BE49-F238E27FC236}">
                  <a16:creationId xmlns:a16="http://schemas.microsoft.com/office/drawing/2014/main" id="{0E2D90D6-031E-9BDE-AC50-7153576665BD}"/>
                </a:ext>
              </a:extLst>
            </p:cNvPr>
            <p:cNvSpPr/>
            <p:nvPr/>
          </p:nvSpPr>
          <p:spPr>
            <a:xfrm>
              <a:off x="2196000" y="3402000"/>
              <a:ext cx="576064" cy="10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hteck 18">
              <a:extLst>
                <a:ext uri="{FF2B5EF4-FFF2-40B4-BE49-F238E27FC236}">
                  <a16:creationId xmlns:a16="http://schemas.microsoft.com/office/drawing/2014/main" id="{FBEB3702-D8DF-AD06-132E-9838D4C11232}"/>
                </a:ext>
              </a:extLst>
            </p:cNvPr>
            <p:cNvSpPr/>
            <p:nvPr/>
          </p:nvSpPr>
          <p:spPr>
            <a:xfrm>
              <a:off x="2028327" y="5229200"/>
              <a:ext cx="144000" cy="18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Textfeld 19">
              <a:extLst>
                <a:ext uri="{FF2B5EF4-FFF2-40B4-BE49-F238E27FC236}">
                  <a16:creationId xmlns:a16="http://schemas.microsoft.com/office/drawing/2014/main" id="{524A897B-6AEB-6E4A-34FD-890B8AA81A1F}"/>
                </a:ext>
              </a:extLst>
            </p:cNvPr>
            <p:cNvSpPr txBox="1"/>
            <p:nvPr/>
          </p:nvSpPr>
          <p:spPr>
            <a:xfrm>
              <a:off x="1944000" y="2376000"/>
              <a:ext cx="5757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dirty="0">
                  <a:solidFill>
                    <a:prstClr val="black"/>
                  </a:solidFill>
                  <a:latin typeface="Times New Roman"/>
                  <a:cs typeface="Times New Roman"/>
                </a:rPr>
                <a:t>Ψ</a:t>
              </a:r>
              <a:r>
                <a:rPr lang="de-DE" sz="1600" dirty="0">
                  <a:solidFill>
                    <a:prstClr val="black"/>
                  </a:solidFill>
                  <a:latin typeface="Times New Roman"/>
                  <a:cs typeface="Times New Roman"/>
                </a:rPr>
                <a:t>(x)</a:t>
              </a:r>
              <a:endParaRPr lang="en-US" sz="16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feld 30">
              <a:extLst>
                <a:ext uri="{FF2B5EF4-FFF2-40B4-BE49-F238E27FC236}">
                  <a16:creationId xmlns:a16="http://schemas.microsoft.com/office/drawing/2014/main" id="{71F16319-B2E9-11FA-1D9C-9831976F1D02}"/>
                </a:ext>
              </a:extLst>
            </p:cNvPr>
            <p:cNvSpPr txBox="1"/>
            <p:nvPr/>
          </p:nvSpPr>
          <p:spPr>
            <a:xfrm>
              <a:off x="2015716" y="3657707"/>
              <a:ext cx="5757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dirty="0">
                  <a:solidFill>
                    <a:prstClr val="black"/>
                  </a:solidFill>
                  <a:latin typeface="Times New Roman"/>
                  <a:cs typeface="Times New Roman"/>
                </a:rPr>
                <a:t>Ψ</a:t>
              </a:r>
              <a:r>
                <a:rPr lang="de-DE" sz="1600" dirty="0">
                  <a:solidFill>
                    <a:prstClr val="black"/>
                  </a:solidFill>
                  <a:latin typeface="Times New Roman"/>
                  <a:cs typeface="Times New Roman"/>
                </a:rPr>
                <a:t>(x)</a:t>
              </a:r>
              <a:endParaRPr lang="en-US" sz="16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Rechteck 20">
              <a:extLst>
                <a:ext uri="{FF2B5EF4-FFF2-40B4-BE49-F238E27FC236}">
                  <a16:creationId xmlns:a16="http://schemas.microsoft.com/office/drawing/2014/main" id="{FE41FFEE-382F-1B41-9FEC-0678892B2818}"/>
                </a:ext>
              </a:extLst>
            </p:cNvPr>
            <p:cNvSpPr/>
            <p:nvPr/>
          </p:nvSpPr>
          <p:spPr>
            <a:xfrm>
              <a:off x="755576" y="5409200"/>
              <a:ext cx="2520280" cy="108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Textfeld 21">
              <a:extLst>
                <a:ext uri="{FF2B5EF4-FFF2-40B4-BE49-F238E27FC236}">
                  <a16:creationId xmlns:a16="http://schemas.microsoft.com/office/drawing/2014/main" id="{C8975FEB-35A2-871E-3722-AA512093F9E5}"/>
                </a:ext>
              </a:extLst>
            </p:cNvPr>
            <p:cNvSpPr txBox="1"/>
            <p:nvPr/>
          </p:nvSpPr>
          <p:spPr>
            <a:xfrm>
              <a:off x="3204000" y="3204000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13" name="Textfeld 32">
              <a:extLst>
                <a:ext uri="{FF2B5EF4-FFF2-40B4-BE49-F238E27FC236}">
                  <a16:creationId xmlns:a16="http://schemas.microsoft.com/office/drawing/2014/main" id="{B9855FF2-7A30-F7FF-CDFD-9F79439C0AD4}"/>
                </a:ext>
              </a:extLst>
            </p:cNvPr>
            <p:cNvSpPr txBox="1"/>
            <p:nvPr/>
          </p:nvSpPr>
          <p:spPr>
            <a:xfrm>
              <a:off x="3212232" y="4248000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</p:grpSp>
      <p:cxnSp>
        <p:nvCxnSpPr>
          <p:cNvPr id="14" name="Gerade Verbindung 31">
            <a:extLst>
              <a:ext uri="{FF2B5EF4-FFF2-40B4-BE49-F238E27FC236}">
                <a16:creationId xmlns:a16="http://schemas.microsoft.com/office/drawing/2014/main" id="{F42AB322-53DF-D80C-955B-E43CF123E3F0}"/>
              </a:ext>
            </a:extLst>
          </p:cNvPr>
          <p:cNvCxnSpPr/>
          <p:nvPr/>
        </p:nvCxnSpPr>
        <p:spPr>
          <a:xfrm>
            <a:off x="2989235" y="2573977"/>
            <a:ext cx="0" cy="720000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36">
            <a:extLst>
              <a:ext uri="{FF2B5EF4-FFF2-40B4-BE49-F238E27FC236}">
                <a16:creationId xmlns:a16="http://schemas.microsoft.com/office/drawing/2014/main" id="{184EA3D4-4349-9E94-7A3D-65F3D239DE3B}"/>
              </a:ext>
            </a:extLst>
          </p:cNvPr>
          <p:cNvCxnSpPr/>
          <p:nvPr/>
        </p:nvCxnSpPr>
        <p:spPr>
          <a:xfrm>
            <a:off x="1613472" y="2546267"/>
            <a:ext cx="0" cy="720000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37">
            <a:extLst>
              <a:ext uri="{FF2B5EF4-FFF2-40B4-BE49-F238E27FC236}">
                <a16:creationId xmlns:a16="http://schemas.microsoft.com/office/drawing/2014/main" id="{8260AC8F-DDB6-7109-325A-E614452F3867}"/>
              </a:ext>
            </a:extLst>
          </p:cNvPr>
          <p:cNvCxnSpPr/>
          <p:nvPr/>
        </p:nvCxnSpPr>
        <p:spPr>
          <a:xfrm>
            <a:off x="1613472" y="3730332"/>
            <a:ext cx="0" cy="720000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38">
            <a:extLst>
              <a:ext uri="{FF2B5EF4-FFF2-40B4-BE49-F238E27FC236}">
                <a16:creationId xmlns:a16="http://schemas.microsoft.com/office/drawing/2014/main" id="{D466A86B-E8A6-F5D5-5CC8-A0829B68A9F5}"/>
              </a:ext>
            </a:extLst>
          </p:cNvPr>
          <p:cNvCxnSpPr/>
          <p:nvPr/>
        </p:nvCxnSpPr>
        <p:spPr>
          <a:xfrm>
            <a:off x="2972511" y="4500678"/>
            <a:ext cx="0" cy="720000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33">
            <a:extLst>
              <a:ext uri="{FF2B5EF4-FFF2-40B4-BE49-F238E27FC236}">
                <a16:creationId xmlns:a16="http://schemas.microsoft.com/office/drawing/2014/main" id="{2BE76CF0-C694-94E6-698A-FD554221C211}"/>
              </a:ext>
            </a:extLst>
          </p:cNvPr>
          <p:cNvSpPr txBox="1"/>
          <p:nvPr/>
        </p:nvSpPr>
        <p:spPr>
          <a:xfrm>
            <a:off x="4595472" y="2529854"/>
            <a:ext cx="4713165" cy="461665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de-DE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(x) = </a:t>
            </a:r>
            <a:r>
              <a:rPr lang="el-GR" sz="2400" dirty="0">
                <a:solidFill>
                  <a:prstClr val="black"/>
                </a:solidFill>
                <a:latin typeface="Times New Roman"/>
                <a:cs typeface="Times New Roman"/>
              </a:rPr>
              <a:t>Ψ</a:t>
            </a:r>
            <a:r>
              <a:rPr lang="de-DE" sz="2400" dirty="0">
                <a:solidFill>
                  <a:prstClr val="black"/>
                </a:solidFill>
                <a:latin typeface="Times New Roman"/>
                <a:cs typeface="Times New Roman"/>
              </a:rPr>
              <a:t>(-x)   →   </a:t>
            </a:r>
            <a:r>
              <a:rPr lang="en-US" sz="2400" dirty="0">
                <a:solidFill>
                  <a:prstClr val="black"/>
                </a:solidFill>
                <a:latin typeface="Times New Roman"/>
                <a:cs typeface="Times New Roman"/>
              </a:rPr>
              <a:t>parity = even </a:t>
            </a:r>
            <a:r>
              <a:rPr lang="de-DE" sz="2400" dirty="0">
                <a:solidFill>
                  <a:prstClr val="black"/>
                </a:solidFill>
                <a:latin typeface="Times New Roman"/>
                <a:cs typeface="Times New Roman"/>
              </a:rPr>
              <a:t>(+)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feld 40">
            <a:extLst>
              <a:ext uri="{FF2B5EF4-FFF2-40B4-BE49-F238E27FC236}">
                <a16:creationId xmlns:a16="http://schemas.microsoft.com/office/drawing/2014/main" id="{421FB0C6-6D9C-3608-F10A-2E4E78BB8C90}"/>
              </a:ext>
            </a:extLst>
          </p:cNvPr>
          <p:cNvSpPr txBox="1"/>
          <p:nvPr/>
        </p:nvSpPr>
        <p:spPr>
          <a:xfrm>
            <a:off x="4581676" y="4011303"/>
            <a:ext cx="4549643" cy="461665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l-G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de-DE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(x) = -</a:t>
            </a:r>
            <a:r>
              <a:rPr lang="el-GR" sz="2400" dirty="0">
                <a:solidFill>
                  <a:prstClr val="black"/>
                </a:solidFill>
                <a:latin typeface="Times New Roman"/>
                <a:cs typeface="Times New Roman"/>
              </a:rPr>
              <a:t>Ψ</a:t>
            </a:r>
            <a:r>
              <a:rPr lang="de-DE" sz="2400" dirty="0">
                <a:solidFill>
                  <a:prstClr val="black"/>
                </a:solidFill>
                <a:latin typeface="Times New Roman"/>
                <a:cs typeface="Times New Roman"/>
              </a:rPr>
              <a:t>(-x)   </a:t>
            </a:r>
            <a:r>
              <a:rPr lang="en-US" sz="2400" dirty="0">
                <a:solidFill>
                  <a:prstClr val="black"/>
                </a:solidFill>
                <a:latin typeface="Times New Roman"/>
                <a:cs typeface="Times New Roman"/>
              </a:rPr>
              <a:t>→   parity = odd </a:t>
            </a:r>
            <a:r>
              <a:rPr lang="de-DE" sz="2400" dirty="0">
                <a:solidFill>
                  <a:prstClr val="black"/>
                </a:solidFill>
                <a:latin typeface="Times New Roman"/>
                <a:cs typeface="Times New Roman"/>
              </a:rPr>
              <a:t>(-)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feld 34">
            <a:extLst>
              <a:ext uri="{FF2B5EF4-FFF2-40B4-BE49-F238E27FC236}">
                <a16:creationId xmlns:a16="http://schemas.microsoft.com/office/drawing/2014/main" id="{34B710F7-3D5F-8E78-9C52-1ACE90F28C85}"/>
              </a:ext>
            </a:extLst>
          </p:cNvPr>
          <p:cNvSpPr txBox="1"/>
          <p:nvPr/>
        </p:nvSpPr>
        <p:spPr>
          <a:xfrm>
            <a:off x="376230" y="1923682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wave function</a:t>
            </a:r>
          </a:p>
        </p:txBody>
      </p:sp>
      <p:sp>
        <p:nvSpPr>
          <p:cNvPr id="21" name="Textfeld 35">
            <a:extLst>
              <a:ext uri="{FF2B5EF4-FFF2-40B4-BE49-F238E27FC236}">
                <a16:creationId xmlns:a16="http://schemas.microsoft.com/office/drawing/2014/main" id="{12EEB0BA-180F-DE46-793F-533E5A962700}"/>
              </a:ext>
            </a:extLst>
          </p:cNvPr>
          <p:cNvSpPr txBox="1"/>
          <p:nvPr/>
        </p:nvSpPr>
        <p:spPr>
          <a:xfrm>
            <a:off x="4581676" y="3150019"/>
            <a:ext cx="2073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ℓ = 0, 2, 4, </a:t>
            </a:r>
            <a:r>
              <a:rPr lang="en-US" dirty="0">
                <a:solidFill>
                  <a:srgbClr val="0000CC"/>
                </a:solidFill>
                <a:latin typeface="Times New Roman"/>
                <a:cs typeface="Times New Roman"/>
              </a:rPr>
              <a:t>…   even</a:t>
            </a:r>
            <a:endParaRPr lang="en-US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feld 43">
            <a:extLst>
              <a:ext uri="{FF2B5EF4-FFF2-40B4-BE49-F238E27FC236}">
                <a16:creationId xmlns:a16="http://schemas.microsoft.com/office/drawing/2014/main" id="{E62B98B2-04DE-8301-5636-4354064BC71C}"/>
              </a:ext>
            </a:extLst>
          </p:cNvPr>
          <p:cNvSpPr txBox="1"/>
          <p:nvPr/>
        </p:nvSpPr>
        <p:spPr>
          <a:xfrm>
            <a:off x="4581676" y="4635638"/>
            <a:ext cx="1983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ℓ = 1, 3, 5, </a:t>
            </a:r>
            <a:r>
              <a:rPr lang="en-US" dirty="0">
                <a:solidFill>
                  <a:srgbClr val="0000CC"/>
                </a:solidFill>
                <a:latin typeface="Times New Roman"/>
                <a:cs typeface="Times New Roman"/>
              </a:rPr>
              <a:t>…   odd</a:t>
            </a:r>
            <a:endParaRPr lang="en-US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4BE685B6-4A8F-5C90-E0A6-4AD85FBA5070}"/>
              </a:ext>
            </a:extLst>
          </p:cNvPr>
          <p:cNvSpPr txBox="1"/>
          <p:nvPr/>
        </p:nvSpPr>
        <p:spPr>
          <a:xfrm>
            <a:off x="5888182" y="645789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it-IT" b="1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Mixed-</a:t>
            </a:r>
            <a:r>
              <a:rPr lang="it-IT" b="1" dirty="0" err="1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parity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wave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functions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it-IT" b="1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permitted</a:t>
            </a:r>
            <a:endParaRPr lang="it-IT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563B8966-3D6F-A8CE-8CAC-9730AEBD512C}"/>
              </a:ext>
            </a:extLst>
          </p:cNvPr>
          <p:cNvSpPr txBox="1"/>
          <p:nvPr/>
        </p:nvSpPr>
        <p:spPr>
          <a:xfrm>
            <a:off x="399544" y="596634"/>
            <a:ext cx="116079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2400" b="1" dirty="0" err="1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parity</a:t>
            </a:r>
            <a:r>
              <a:rPr lang="it-IT" sz="2400" b="1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1" dirty="0" err="1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operation</a:t>
            </a:r>
            <a:r>
              <a:rPr lang="it-IT" sz="2400" b="1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causes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reflection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coordinates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origin</a:t>
            </a:r>
            <a:r>
              <a:rPr lang="it-IT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sz="2400" dirty="0" err="1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sz="2400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it-IT" sz="2400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it-IT" sz="2400" dirty="0" err="1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it-IT" sz="2000" dirty="0">
              <a:solidFill>
                <a:srgbClr val="0432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955F7B08-DF4D-FADC-3F18-EA4CEEC262CF}"/>
              </a:ext>
            </a:extLst>
          </p:cNvPr>
          <p:cNvSpPr txBox="1"/>
          <p:nvPr/>
        </p:nvSpPr>
        <p:spPr>
          <a:xfrm>
            <a:off x="427265" y="110000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Cartesian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coordinates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x 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-x, y 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-y,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; </a:t>
            </a:r>
          </a:p>
          <a:p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pherical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coordinates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dirty="0" err="1">
                <a:effectLst/>
                <a:latin typeface="Symbol" pitchFamily="2" charset="2"/>
                <a:cs typeface="Arial" panose="020B0604020202020204" pitchFamily="34" charset="0"/>
              </a:rPr>
              <a:t>q</a:t>
            </a:r>
            <a:r>
              <a:rPr lang="it-IT" dirty="0">
                <a:effectLst/>
                <a:latin typeface="Symbol" pitchFamily="2" charset="2"/>
                <a:cs typeface="Arial" panose="020B0604020202020204" pitchFamily="34" charset="0"/>
              </a:rPr>
              <a:t>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Symbol" pitchFamily="2" charset="2"/>
                <a:cs typeface="Arial" panose="020B0604020202020204" pitchFamily="34" charset="0"/>
              </a:rPr>
              <a:t>p</a:t>
            </a:r>
            <a:r>
              <a:rPr lang="it-IT" dirty="0">
                <a:effectLst/>
                <a:latin typeface="Symbol" pitchFamily="2" charset="2"/>
                <a:cs typeface="Arial" panose="020B0604020202020204" pitchFamily="34" charset="0"/>
              </a:rPr>
              <a:t> - </a:t>
            </a:r>
            <a:r>
              <a:rPr lang="it-IT" dirty="0" err="1">
                <a:effectLst/>
                <a:latin typeface="Symbol" pitchFamily="2" charset="2"/>
                <a:cs typeface="Arial" panose="020B0604020202020204" pitchFamily="34" charset="0"/>
              </a:rPr>
              <a:t>q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dirty="0" err="1">
                <a:effectLst/>
                <a:latin typeface="Symbol" pitchFamily="2" charset="2"/>
                <a:cs typeface="Arial" panose="020B0604020202020204" pitchFamily="34" charset="0"/>
              </a:rPr>
              <a:t>f</a:t>
            </a:r>
            <a:r>
              <a:rPr lang="it-IT" dirty="0">
                <a:effectLst/>
                <a:latin typeface="Symbol" pitchFamily="2" charset="2"/>
                <a:cs typeface="Arial" panose="020B0604020202020204" pitchFamily="34" charset="0"/>
              </a:rPr>
              <a:t> 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it-IT" dirty="0" err="1">
                <a:effectLst/>
                <a:latin typeface="Symbol" pitchFamily="2" charset="2"/>
                <a:cs typeface="Arial" panose="020B0604020202020204" pitchFamily="34" charset="0"/>
                <a:sym typeface="Wingdings" pitchFamily="2" charset="2"/>
              </a:rPr>
              <a:t>f</a:t>
            </a:r>
            <a:r>
              <a:rPr lang="it-IT" dirty="0">
                <a:effectLst/>
                <a:latin typeface="Symbol" pitchFamily="2" charset="2"/>
                <a:cs typeface="Arial" panose="020B0604020202020204" pitchFamily="34" charset="0"/>
                <a:sym typeface="Wingdings" pitchFamily="2" charset="2"/>
              </a:rPr>
              <a:t> + </a:t>
            </a:r>
            <a:r>
              <a:rPr lang="it-IT" dirty="0" err="1">
                <a:effectLst/>
                <a:latin typeface="Symbol" pitchFamily="2" charset="2"/>
                <a:cs typeface="Arial" panose="020B0604020202020204" pitchFamily="34" charset="0"/>
                <a:sym typeface="Wingdings" pitchFamily="2" charset="2"/>
              </a:rPr>
              <a:t>p</a:t>
            </a:r>
            <a:endParaRPr lang="it-IT" dirty="0">
              <a:effectLst/>
              <a:latin typeface="Symbol" pitchFamily="2" charset="2"/>
              <a:cs typeface="Arial" panose="020B0604020202020204" pitchFamily="34" charset="0"/>
            </a:endParaRP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F4B5155C-9133-2F07-C5BD-541C3F874E78}"/>
              </a:ext>
            </a:extLst>
          </p:cNvPr>
          <p:cNvSpPr txBox="1"/>
          <p:nvPr/>
        </p:nvSpPr>
        <p:spPr>
          <a:xfrm>
            <a:off x="109197" y="5357275"/>
            <a:ext cx="11196112" cy="954107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it-IT" b="1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b="1" dirty="0" err="1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wave</a:t>
            </a:r>
            <a:r>
              <a:rPr lang="it-IT" b="1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function</a:t>
            </a:r>
            <a:r>
              <a:rPr lang="it-IT" b="1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 a system of </a:t>
            </a:r>
            <a:r>
              <a:rPr lang="it-IT" b="1" dirty="0" err="1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it-IT" b="1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particles</a:t>
            </a:r>
            <a:r>
              <a:rPr lang="it-IT" b="1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formed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from the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product of the </a:t>
            </a:r>
            <a:r>
              <a:rPr lang="it-IT" b="1" dirty="0" err="1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wave</a:t>
            </a:r>
            <a:r>
              <a:rPr lang="it-IT" b="1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functions</a:t>
            </a:r>
            <a:r>
              <a:rPr lang="it-IT" b="1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 the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individual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particles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>
                <a:effectLst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it-IT" i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it-IT" i="1" dirty="0"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i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states</a:t>
            </a:r>
            <a:r>
              <a:rPr lang="it-IT" i="1" dirty="0"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can be </a:t>
            </a:r>
            <a:r>
              <a:rPr lang="it-IT" i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assigned</a:t>
            </a:r>
            <a:r>
              <a:rPr lang="it-IT" i="1" dirty="0"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a definite </a:t>
            </a:r>
            <a:r>
              <a:rPr lang="it-IT" i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parity</a:t>
            </a:r>
            <a:r>
              <a:rPr lang="it-IT" i="1" dirty="0"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i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odd</a:t>
            </a:r>
            <a:r>
              <a:rPr lang="it-IT" i="1" dirty="0"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it-IT" i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even</a:t>
            </a:r>
            <a:endParaRPr lang="it-IT" dirty="0">
              <a:effectLst/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endParaRPr lang="it-IT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Gruppo 32">
            <a:extLst>
              <a:ext uri="{FF2B5EF4-FFF2-40B4-BE49-F238E27FC236}">
                <a16:creationId xmlns:a16="http://schemas.microsoft.com/office/drawing/2014/main" id="{67E2FD96-0AC3-CC9D-DDE6-9A87CF772E8B}"/>
              </a:ext>
            </a:extLst>
          </p:cNvPr>
          <p:cNvGrpSpPr/>
          <p:nvPr/>
        </p:nvGrpSpPr>
        <p:grpSpPr>
          <a:xfrm>
            <a:off x="6281216" y="1210202"/>
            <a:ext cx="4870243" cy="973547"/>
            <a:chOff x="6281216" y="1168637"/>
            <a:chExt cx="4870243" cy="973547"/>
          </a:xfrm>
        </p:grpSpPr>
        <p:pic>
          <p:nvPicPr>
            <p:cNvPr id="31" name="Immagine 30">
              <a:extLst>
                <a:ext uri="{FF2B5EF4-FFF2-40B4-BE49-F238E27FC236}">
                  <a16:creationId xmlns:a16="http://schemas.microsoft.com/office/drawing/2014/main" id="{45D55C57-7335-9F9D-99D7-788ACDFBC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92755" y="1168637"/>
              <a:ext cx="4616650" cy="461665"/>
            </a:xfrm>
            <a:prstGeom prst="rect">
              <a:avLst/>
            </a:prstGeom>
            <a:ln w="15875">
              <a:solidFill>
                <a:srgbClr val="0432FF"/>
              </a:solidFill>
            </a:ln>
          </p:spPr>
        </p:pic>
        <p:sp>
          <p:nvSpPr>
            <p:cNvPr id="32" name="Textfeld 34">
              <a:extLst>
                <a:ext uri="{FF2B5EF4-FFF2-40B4-BE49-F238E27FC236}">
                  <a16:creationId xmlns:a16="http://schemas.microsoft.com/office/drawing/2014/main" id="{599FECEF-0B28-8E09-AEF6-FDFF479F7AA3}"/>
                </a:ext>
              </a:extLst>
            </p:cNvPr>
            <p:cNvSpPr txBox="1"/>
            <p:nvPr/>
          </p:nvSpPr>
          <p:spPr>
            <a:xfrm>
              <a:off x="6281216" y="1618964"/>
              <a:ext cx="48702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parity operator applied on spherical harmonics</a:t>
              </a:r>
            </a:p>
            <a:p>
              <a:pPr algn="ctr"/>
              <a:r>
                <a:rPr lang="en-US" sz="1400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(used in wave function description in spherical coordinates)</a:t>
              </a:r>
            </a:p>
          </p:txBody>
        </p:sp>
      </p:grp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43A8185A-19AB-4090-E428-5F07B56B0102}"/>
              </a:ext>
            </a:extLst>
          </p:cNvPr>
          <p:cNvSpPr txBox="1"/>
          <p:nvPr/>
        </p:nvSpPr>
        <p:spPr>
          <a:xfrm>
            <a:off x="511062" y="6016480"/>
            <a:ext cx="5042451" cy="738664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txBody>
          <a:bodyPr wrap="square" lIns="108000" tIns="0" rIns="0" bIns="0">
            <a:spAutoFit/>
          </a:bodyPr>
          <a:lstStyle/>
          <a:p>
            <a:r>
              <a:rPr lang="it-IT" sz="1600" dirty="0" err="1">
                <a:effectLst/>
                <a:latin typeface="Symbol" pitchFamily="2" charset="2"/>
                <a:cs typeface="Arial" panose="020B0604020202020204" pitchFamily="34" charset="0"/>
              </a:rPr>
              <a:t>p</a:t>
            </a:r>
            <a:r>
              <a:rPr lang="it-IT" sz="16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= +	for </a:t>
            </a:r>
            <a:r>
              <a:rPr lang="it-IT" sz="16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even</a:t>
            </a:r>
            <a:r>
              <a:rPr lang="it-IT" sz="16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it-IT" sz="16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odd</a:t>
            </a:r>
            <a:r>
              <a:rPr lang="it-IT" sz="16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positive-</a:t>
            </a:r>
            <a:r>
              <a:rPr lang="it-IT" sz="16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parity</a:t>
            </a:r>
            <a:r>
              <a:rPr lang="it-IT" sz="16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particles</a:t>
            </a:r>
            <a:endParaRPr lang="it-IT" sz="1600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Symbol" pitchFamily="2" charset="2"/>
              <a:buChar char="p"/>
            </a:pPr>
            <a:r>
              <a:rPr lang="it-IT" sz="16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+	for </a:t>
            </a:r>
            <a:r>
              <a:rPr lang="it-IT" sz="16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even</a:t>
            </a:r>
            <a:r>
              <a:rPr lang="it-IT" sz="16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lang="it-IT" sz="16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negative-</a:t>
            </a:r>
            <a:r>
              <a:rPr lang="it-IT" sz="16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parity</a:t>
            </a:r>
            <a:r>
              <a:rPr lang="it-IT" sz="16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particles</a:t>
            </a:r>
            <a:endParaRPr lang="it-IT" sz="1600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Symbol" pitchFamily="2" charset="2"/>
              <a:buChar char="p"/>
            </a:pPr>
            <a:r>
              <a:rPr lang="it-IT" sz="16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-  	for </a:t>
            </a:r>
            <a:r>
              <a:rPr lang="it-IT" sz="16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odd</a:t>
            </a:r>
            <a:r>
              <a:rPr lang="it-IT" sz="16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lang="it-IT" sz="16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negative-</a:t>
            </a:r>
            <a:r>
              <a:rPr lang="it-IT" sz="16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parity</a:t>
            </a:r>
            <a:r>
              <a:rPr lang="it-IT" sz="16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particles</a:t>
            </a:r>
            <a:endParaRPr lang="it-IT" sz="1600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C32D8500-3351-9D67-AAF6-41F51EB87B81}"/>
              </a:ext>
            </a:extLst>
          </p:cNvPr>
          <p:cNvSpPr txBox="1"/>
          <p:nvPr/>
        </p:nvSpPr>
        <p:spPr>
          <a:xfrm>
            <a:off x="9653090" y="2695631"/>
            <a:ext cx="2354405" cy="1569660"/>
          </a:xfrm>
          <a:prstGeom prst="rect">
            <a:avLst/>
          </a:prstGeom>
          <a:solidFill>
            <a:schemeClr val="accent6">
              <a:lumMod val="20000"/>
              <a:lumOff val="80000"/>
              <a:alpha val="54000"/>
            </a:schemeClr>
          </a:solidFill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Nuclear </a:t>
            </a:r>
          </a:p>
          <a:p>
            <a:pPr algn="ctr"/>
            <a:r>
              <a:rPr lang="en-GB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</a:p>
          <a:p>
            <a:pPr algn="ctr"/>
            <a:r>
              <a:rPr lang="en-GB" sz="2800" b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</a:t>
            </a:r>
            <a:r>
              <a:rPr lang="en-GB" sz="2800" b="1" baseline="30000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Parity</a:t>
            </a:r>
            <a:r>
              <a:rPr lang="en-GB" sz="4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=I</a:t>
            </a:r>
            <a:r>
              <a:rPr lang="en-GB" sz="4000" b="1" baseline="30000" dirty="0">
                <a:solidFill>
                  <a:srgbClr val="0432FF"/>
                </a:solidFill>
                <a:latin typeface="Symbol" pitchFamily="2" charset="2"/>
                <a:cs typeface="Arial" panose="020B0604020202020204" pitchFamily="34" charset="0"/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307523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/>
      <p:bldP spid="21" grpId="0"/>
      <p:bldP spid="22" grpId="0"/>
      <p:bldP spid="24" grpId="0"/>
      <p:bldP spid="30" grpId="0"/>
      <p:bldP spid="35" grpId="0" animBg="1"/>
      <p:bldP spid="36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E967AAB-2CCE-1284-F471-5E4ABDD06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1" y="864305"/>
            <a:ext cx="7772399" cy="599369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5B9DE6A-6592-E3EE-C04B-B79A3E15CCE6}"/>
              </a:ext>
            </a:extLst>
          </p:cNvPr>
          <p:cNvSpPr txBox="1"/>
          <p:nvPr/>
        </p:nvSpPr>
        <p:spPr>
          <a:xfrm>
            <a:off x="305114" y="1961316"/>
            <a:ext cx="337632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</a:p>
          <a:p>
            <a:r>
              <a:rPr lang="en-GB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HANDBOOK of Nuclear Physics</a:t>
            </a:r>
          </a:p>
          <a:p>
            <a:r>
              <a:rPr lang="en-GB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SPRINGER 2023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800" b="1" i="1" dirty="0" err="1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Configuration</a:t>
            </a:r>
            <a:r>
              <a:rPr lang="it-IT" sz="1800" b="1" i="1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interaction </a:t>
            </a:r>
            <a:r>
              <a:rPr lang="it-IT" sz="1800" b="1" i="1" dirty="0" err="1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approach</a:t>
            </a:r>
            <a:r>
              <a:rPr lang="it-IT" sz="1800" b="1" i="1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1800" b="1" i="1" dirty="0" err="1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atomic</a:t>
            </a:r>
            <a:r>
              <a:rPr lang="it-IT" sz="1800" b="1" i="1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nuclei. </a:t>
            </a:r>
          </a:p>
          <a:p>
            <a:r>
              <a:rPr lang="it-IT" sz="1800" b="1" i="1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Shell Model</a:t>
            </a:r>
          </a:p>
          <a:p>
            <a:endParaRPr lang="it-IT" sz="800" b="1" i="1" dirty="0">
              <a:solidFill>
                <a:srgbClr val="0432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it-IT" sz="1800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GB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Yusuke Tsunoda </a:t>
            </a:r>
          </a:p>
          <a:p>
            <a:r>
              <a:rPr lang="en-GB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and </a:t>
            </a:r>
            <a:r>
              <a:rPr lang="en-GB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Takahary</a:t>
            </a:r>
            <a:r>
              <a:rPr lang="en-GB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Otsuka</a:t>
            </a:r>
          </a:p>
          <a:p>
            <a:endParaRPr lang="en-GB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D1D6D3-226A-C28F-0D88-93AD91E42651}"/>
              </a:ext>
            </a:extLst>
          </p:cNvPr>
          <p:cNvSpPr txBox="1"/>
          <p:nvPr/>
        </p:nvSpPr>
        <p:spPr>
          <a:xfrm>
            <a:off x="4066695" y="0"/>
            <a:ext cx="81634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Large Computers with parallel processors </a:t>
            </a:r>
            <a:r>
              <a:rPr lang="en-GB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 to perform SHELL MODEL calculations in larger and </a:t>
            </a:r>
            <a:r>
              <a:rPr lang="en-GB" b="1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larger model space </a:t>
            </a:r>
          </a:p>
          <a:p>
            <a:pPr algn="ctr"/>
            <a:r>
              <a:rPr lang="en-GB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(using also ad-hoc computational scheme)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80882877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1A3BC2-7797-9D85-7F6C-EA443C27EC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vedi</a:t>
            </a:r>
            <a:r>
              <a:rPr lang="en-GB" dirty="0"/>
              <a:t> </a:t>
            </a:r>
            <a:r>
              <a:rPr lang="en-GB" dirty="0" err="1"/>
              <a:t>lezione</a:t>
            </a:r>
            <a:r>
              <a:rPr lang="en-GB" dirty="0"/>
              <a:t> </a:t>
            </a:r>
            <a:r>
              <a:rPr lang="en-GB" dirty="0" err="1"/>
              <a:t>Magliotti</a:t>
            </a:r>
            <a:r>
              <a:rPr lang="en-GB" dirty="0"/>
              <a:t> </a:t>
            </a:r>
            <a:r>
              <a:rPr lang="en-GB" dirty="0" err="1"/>
              <a:t>modello</a:t>
            </a:r>
            <a:r>
              <a:rPr lang="en-GB" dirty="0"/>
              <a:t> a shell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736BDD8-8D6D-41BF-F1AC-E555531F44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580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29">
                <a:extLst>
                  <a:ext uri="{FF2B5EF4-FFF2-40B4-BE49-F238E27FC236}">
                    <a16:creationId xmlns:a16="http://schemas.microsoft.com/office/drawing/2014/main" id="{8DEC42B9-D25F-5E76-427D-6FDEA8EA42C9}"/>
                  </a:ext>
                </a:extLst>
              </p:cNvPr>
              <p:cNvSpPr txBox="1"/>
              <p:nvPr/>
            </p:nvSpPr>
            <p:spPr>
              <a:xfrm>
                <a:off x="248422" y="813934"/>
                <a:ext cx="9039042" cy="2934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Protons and Neutrons </a:t>
                </a:r>
              </a:p>
              <a:p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have orbital angular momentum </a:t>
                </a:r>
                <a:r>
                  <a:rPr lang="en-US" sz="28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ℓ</a:t>
                </a:r>
                <a:r>
                  <a:rPr lang="en-US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 spin </a:t>
                </a:r>
                <a:r>
                  <a:rPr lang="en-US" sz="28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endParaRPr lang="en-US" sz="6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Total angular momentum: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de-DE" sz="3200" b="1" i="0">
                            <a:solidFill>
                              <a:srgbClr val="0000CC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𝐣</m:t>
                        </m:r>
                      </m:e>
                    </m:acc>
                    <m:r>
                      <a:rPr lang="de-DE" sz="3200" b="1" i="0">
                        <a:solidFill>
                          <a:srgbClr val="0000CC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de-DE" sz="32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de-DE" sz="3200" b="1" i="0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ℓ</m:t>
                        </m:r>
                      </m:e>
                    </m:acc>
                    <m:r>
                      <a:rPr lang="de-DE" sz="3200" b="1" i="0">
                        <a:solidFill>
                          <a:srgbClr val="0000CC"/>
                        </a:solidFill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sz="32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de-DE" sz="3200" b="1" i="0">
                            <a:solidFill>
                              <a:srgbClr val="0000CC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𝐬</m:t>
                        </m:r>
                      </m:e>
                    </m:acc>
                  </m:oMath>
                </a14:m>
                <a:endParaRPr lang="en-US" sz="20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>
                    <a:solidFill>
                      <a:prstClr val="black"/>
                    </a:solidFill>
                    <a:highlight>
                      <a:srgbClr val="FFFF00"/>
                    </a:highlight>
                    <a:latin typeface="Arial" panose="020B0604020202020204" pitchFamily="34" charset="0"/>
                    <a:cs typeface="Arial" panose="020B0604020202020204" pitchFamily="34" charset="0"/>
                  </a:rPr>
                  <a:t>Total nuclear spin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de-DE" sz="3200" b="1" i="0">
                        <a:solidFill>
                          <a:srgbClr val="0000CC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𝐈</m:t>
                    </m:r>
                    <m:r>
                      <a:rPr lang="de-DE" sz="3200" b="1" i="0">
                        <a:solidFill>
                          <a:srgbClr val="0000CC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de-DE" sz="32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de-DE" sz="3200" b="1" i="0">
                            <a:solidFill>
                              <a:srgbClr val="0000CC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𝐣</m:t>
                        </m:r>
                      </m:e>
                    </m:nary>
                  </m:oMath>
                </a14:m>
                <a:endParaRPr lang="en-US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2400" i="0">
                        <a:solidFill>
                          <a:srgbClr val="0000CC"/>
                        </a:solidFill>
                        <a:latin typeface="Cambria Math"/>
                        <a:cs typeface="Times New Roman" panose="02020603050405020304" pitchFamily="18" charset="0"/>
                      </a:rPr>
                      <m:t>I</m:t>
                    </m:r>
                    <m:r>
                      <a:rPr lang="de-DE" sz="2400" i="0">
                        <a:solidFill>
                          <a:srgbClr val="0000CC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de-DE" sz="2400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24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de-DE" sz="2400" i="0">
                                <a:solidFill>
                                  <a:srgbClr val="0000CC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j</m:t>
                            </m:r>
                          </m:e>
                          <m:sub>
                            <m:r>
                              <a:rPr lang="de-DE" sz="2400" i="0">
                                <a:solidFill>
                                  <a:srgbClr val="0000CC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de-DE" sz="2400" i="0">
                            <a:solidFill>
                              <a:srgbClr val="0000CC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de-DE" sz="24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de-DE" sz="2400" i="0">
                                <a:solidFill>
                                  <a:srgbClr val="0000CC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j</m:t>
                            </m:r>
                          </m:e>
                          <m:sub>
                            <m:r>
                              <a:rPr lang="de-DE" sz="2400" i="0">
                                <a:solidFill>
                                  <a:srgbClr val="0000CC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de-DE" sz="2400" i="0">
                            <a:solidFill>
                              <a:srgbClr val="0000CC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de-DE" sz="2400" i="0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⋯</m:t>
                        </m:r>
                        <m:sSub>
                          <m:sSubPr>
                            <m:ctrlPr>
                              <a:rPr lang="de-DE" sz="24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de-DE" sz="2400" i="0">
                                <a:solidFill>
                                  <a:srgbClr val="0000CC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j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de-DE" sz="2400" i="0">
                                <a:solidFill>
                                  <a:srgbClr val="0000CC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de-DE" sz="2400" i="0">
                        <a:solidFill>
                          <a:srgbClr val="0000CC"/>
                        </a:solidFill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d>
                      <m:dPr>
                        <m:begChr m:val="|"/>
                        <m:endChr m:val="|"/>
                        <m:ctrlPr>
                          <a:rPr lang="de-DE" sz="2400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24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de-DE" sz="2400" i="0">
                                <a:solidFill>
                                  <a:srgbClr val="0000CC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j</m:t>
                            </m:r>
                          </m:e>
                          <m:sub>
                            <m:r>
                              <a:rPr lang="de-DE" sz="2400" i="0">
                                <a:solidFill>
                                  <a:srgbClr val="0000CC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de-DE" sz="2400" i="0">
                            <a:solidFill>
                              <a:srgbClr val="0000CC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de-DE" sz="24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de-DE" sz="2400" i="0">
                                <a:solidFill>
                                  <a:srgbClr val="0000CC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j</m:t>
                            </m:r>
                          </m:e>
                          <m:sub>
                            <m:r>
                              <a:rPr lang="de-DE" sz="2400" i="0">
                                <a:solidFill>
                                  <a:srgbClr val="0000CC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de-DE" sz="2400" i="0">
                            <a:solidFill>
                              <a:srgbClr val="0000CC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de-DE" sz="2400" i="0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⋯</m:t>
                        </m:r>
                        <m:sSub>
                          <m:sSubPr>
                            <m:ctrlPr>
                              <a:rPr lang="de-DE" sz="24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de-DE" sz="2400" i="0">
                                <a:solidFill>
                                  <a:srgbClr val="0000CC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j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de-DE" sz="2400" i="0">
                                <a:solidFill>
                                  <a:srgbClr val="0000CC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de-DE" sz="2400" i="0">
                        <a:solidFill>
                          <a:srgbClr val="0000CC"/>
                        </a:solidFill>
                        <a:latin typeface="Cambria Math"/>
                        <a:cs typeface="Times New Roman" panose="02020603050405020304" pitchFamily="18" charset="0"/>
                      </a:rPr>
                      <m:t>−1,</m:t>
                    </m:r>
                    <m:r>
                      <a:rPr lang="de-DE" sz="2400" i="0">
                        <a:solidFill>
                          <a:srgbClr val="0000CC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⋯,</m:t>
                    </m:r>
                    <m:d>
                      <m:dPr>
                        <m:begChr m:val="|"/>
                        <m:endChr m:val="|"/>
                        <m:ctrlPr>
                          <a:rPr lang="de-DE" sz="2400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24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de-DE" sz="2400" i="0">
                                <a:solidFill>
                                  <a:srgbClr val="0000CC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j</m:t>
                            </m:r>
                          </m:e>
                          <m:sub>
                            <m:r>
                              <a:rPr lang="de-DE" sz="2400" i="0">
                                <a:solidFill>
                                  <a:srgbClr val="0000CC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de-DE" sz="2400" i="0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de-DE" sz="24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de-DE" sz="2400" i="0">
                                <a:solidFill>
                                  <a:srgbClr val="0000CC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j</m:t>
                            </m:r>
                          </m:e>
                          <m:sub>
                            <m:r>
                              <a:rPr lang="de-DE" sz="2400" i="0">
                                <a:solidFill>
                                  <a:srgbClr val="0000CC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de-DE" sz="2400" i="0">
                            <a:solidFill>
                              <a:srgbClr val="0000CC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−⋯−</m:t>
                        </m:r>
                        <m:sSub>
                          <m:sSubPr>
                            <m:ctrlPr>
                              <a:rPr lang="de-DE" sz="24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de-DE" sz="2400" i="0">
                                <a:solidFill>
                                  <a:srgbClr val="0000CC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j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de-DE" sz="2400" i="0">
                                <a:solidFill>
                                  <a:srgbClr val="0000CC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endParaRPr lang="en-US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feld 29">
                <a:extLst>
                  <a:ext uri="{FF2B5EF4-FFF2-40B4-BE49-F238E27FC236}">
                    <a16:creationId xmlns:a16="http://schemas.microsoft.com/office/drawing/2014/main" id="{8DEC42B9-D25F-5E76-427D-6FDEA8EA42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422" y="813934"/>
                <a:ext cx="9039042" cy="2934201"/>
              </a:xfrm>
              <a:prstGeom prst="rect">
                <a:avLst/>
              </a:prstGeom>
              <a:blipFill>
                <a:blip r:embed="rId3"/>
                <a:stretch>
                  <a:fillRect l="-982" t="-1724" b="-775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feld 11">
            <a:extLst>
              <a:ext uri="{FF2B5EF4-FFF2-40B4-BE49-F238E27FC236}">
                <a16:creationId xmlns:a16="http://schemas.microsoft.com/office/drawing/2014/main" id="{AC19A6AF-7EDA-827F-D24F-D41CC5004C97}"/>
              </a:ext>
            </a:extLst>
          </p:cNvPr>
          <p:cNvSpPr txBox="1"/>
          <p:nvPr/>
        </p:nvSpPr>
        <p:spPr>
          <a:xfrm>
            <a:off x="248422" y="2783955"/>
            <a:ext cx="62376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Possible values of Spin from quantum mechanics</a:t>
            </a: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4C918B7F-EA4A-BCBE-3993-203FC8DE5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487" y="877525"/>
            <a:ext cx="3269089" cy="319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1" name="Tabelle 14">
                <a:extLst>
                  <a:ext uri="{FF2B5EF4-FFF2-40B4-BE49-F238E27FC236}">
                    <a16:creationId xmlns:a16="http://schemas.microsoft.com/office/drawing/2014/main" id="{9F406234-10C6-B04E-620C-4152EEBCD05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449786" y="4446775"/>
              <a:ext cx="5618022" cy="22961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1709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6189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2625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48021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3257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mass number</a:t>
                          </a: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number of protons</a:t>
                          </a: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number of neutrons</a:t>
                          </a: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spin (I)</a:t>
                          </a: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example</a:t>
                          </a: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sz="14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integer (1,2,…)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half-integer (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type m:val="skw"/>
                                  <m:ctrlPr>
                                    <a:rPr lang="en-US" sz="140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de-DE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de-DE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de-DE" sz="14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f>
                                <m:fPr>
                                  <m:type m:val="skw"/>
                                  <m:ctrlPr>
                                    <a:rPr lang="de-DE" sz="1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de-DE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de-DE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de-DE" sz="14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de-DE" sz="14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⋯</m:t>
                              </m:r>
                            </m:oMath>
                          </a14:m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13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half-integer (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type m:val="skw"/>
                                  <m:ctrlPr>
                                    <a:rPr lang="en-US" sz="140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de-DE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de-DE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de-DE" sz="14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f>
                                <m:fPr>
                                  <m:type m:val="skw"/>
                                  <m:ctrlPr>
                                    <a:rPr lang="de-DE" sz="14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de-DE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de-DE" sz="14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de-DE" sz="14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de-DE" sz="14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⋯</m:t>
                              </m:r>
                            </m:oMath>
                          </a14:m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1" name="Tabelle 14">
                <a:extLst>
                  <a:ext uri="{FF2B5EF4-FFF2-40B4-BE49-F238E27FC236}">
                    <a16:creationId xmlns:a16="http://schemas.microsoft.com/office/drawing/2014/main" id="{9F406234-10C6-B04E-620C-4152EEBCD05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23908049"/>
                  </p:ext>
                </p:extLst>
              </p:nvPr>
            </p:nvGraphicFramePr>
            <p:xfrm>
              <a:off x="6449786" y="4446775"/>
              <a:ext cx="5618022" cy="22961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1709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6189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2625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48021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3257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mass number</a:t>
                          </a: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number of protons</a:t>
                          </a: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number of neutrons</a:t>
                          </a: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spin (I)</a:t>
                          </a: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example</a:t>
                          </a:r>
                        </a:p>
                      </a:txBody>
                      <a:tcP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sz="14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integer (1,2,…)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blipFill>
                          <a:blip r:embed="rId5"/>
                          <a:stretch>
                            <a:fillRect l="-210256" t="-243902" r="-70940" b="-20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13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even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blipFill>
                          <a:blip r:embed="rId5"/>
                          <a:stretch>
                            <a:fillRect l="-210256" t="-343902" r="-70940" b="-10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2" name="Textfeld 12">
            <a:extLst>
              <a:ext uri="{FF2B5EF4-FFF2-40B4-BE49-F238E27FC236}">
                <a16:creationId xmlns:a16="http://schemas.microsoft.com/office/drawing/2014/main" id="{365B9867-DD74-4E05-2D02-933663D7750F}"/>
              </a:ext>
            </a:extLst>
          </p:cNvPr>
          <p:cNvSpPr txBox="1"/>
          <p:nvPr/>
        </p:nvSpPr>
        <p:spPr>
          <a:xfrm>
            <a:off x="287477" y="4449278"/>
            <a:ext cx="61623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baseline="30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 proton, so </a:t>
            </a:r>
            <a:r>
              <a:rPr lang="en-US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= ½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baseline="30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 proton and 1 neutron, so </a:t>
            </a:r>
            <a:r>
              <a:rPr lang="en-US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= 1 or 0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0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heavier nuclei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it is not immediately evident </a:t>
            </a:r>
          </a:p>
          <a:p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what the spin should be as there are a </a:t>
            </a:r>
          </a:p>
          <a:p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multitude of possible values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A986DB5-B6BC-0A7B-542C-1C3E63898C8A}"/>
              </a:ext>
            </a:extLst>
          </p:cNvPr>
          <p:cNvSpPr txBox="1"/>
          <p:nvPr/>
        </p:nvSpPr>
        <p:spPr>
          <a:xfrm>
            <a:off x="0" y="-3153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Angular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Momentum or Spin</a:t>
            </a:r>
            <a:endParaRPr lang="it-IT" sz="2800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BC1F532-E0E8-568B-90BE-76E642461534}"/>
              </a:ext>
            </a:extLst>
          </p:cNvPr>
          <p:cNvSpPr txBox="1"/>
          <p:nvPr/>
        </p:nvSpPr>
        <p:spPr>
          <a:xfrm>
            <a:off x="8215386" y="694865"/>
            <a:ext cx="3852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angular momenta </a:t>
            </a:r>
          </a:p>
          <a:p>
            <a:pPr algn="r"/>
            <a:r>
              <a:rPr lang="en-US" sz="16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(vectors) coupling</a:t>
            </a:r>
            <a:endParaRPr lang="en-GB" sz="1600" i="1" dirty="0">
              <a:solidFill>
                <a:srgbClr val="0432FF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AC2663C-A1E7-8601-0C42-0B34091B8143}"/>
              </a:ext>
            </a:extLst>
          </p:cNvPr>
          <p:cNvSpPr txBox="1"/>
          <p:nvPr/>
        </p:nvSpPr>
        <p:spPr>
          <a:xfrm>
            <a:off x="6392611" y="4078695"/>
            <a:ext cx="38524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Guidelines</a:t>
            </a:r>
            <a:endParaRPr lang="en-GB" b="1" i="1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53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7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RadInter_ChdPart">
  <a:themeElements>
    <a:clrScheme name="RadInter_ChdP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adInter_ChdPart">
      <a:majorFont>
        <a:latin typeface="Verdana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dInter_ChdP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nter_ChdPa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nter_ChdPa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nter_ChdPa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nter_ChdPa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nter_ChdPa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nter_ChdPa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nter_ChdPa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nter_ChdPa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nter_ChdPa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nter_ChdPa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nter_ChdPa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451">
  <a:themeElements>
    <a:clrScheme name="45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51">
      <a:majorFont>
        <a:latin typeface="Comic Sans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45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5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5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5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5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5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5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5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5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5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5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5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13b55eef-7018-4674-a3d7-cc0db06d545c}" enabled="0" method="" siteId="{13b55eef-7018-4674-a3d7-cc0db06d545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43474</TotalTime>
  <Words>6161</Words>
  <Application>Microsoft Macintosh PowerPoint</Application>
  <PresentationFormat>Widescreen</PresentationFormat>
  <Paragraphs>1310</Paragraphs>
  <Slides>81</Slides>
  <Notes>25</Notes>
  <HiddenSlides>16</HiddenSlides>
  <MMClips>0</MMClips>
  <ScaleCrop>false</ScaleCrop>
  <HeadingPairs>
    <vt:vector size="8" baseType="variant">
      <vt:variant>
        <vt:lpstr>Caratteri utilizzati</vt:lpstr>
      </vt:variant>
      <vt:variant>
        <vt:i4>16</vt:i4>
      </vt:variant>
      <vt:variant>
        <vt:lpstr>Tema</vt:lpstr>
      </vt:variant>
      <vt:variant>
        <vt:i4>5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81</vt:i4>
      </vt:variant>
    </vt:vector>
  </HeadingPairs>
  <TitlesOfParts>
    <vt:vector size="105" baseType="lpstr">
      <vt:lpstr>Aptos</vt:lpstr>
      <vt:lpstr>Aptos Display</vt:lpstr>
      <vt:lpstr>Arial</vt:lpstr>
      <vt:lpstr>Calibri</vt:lpstr>
      <vt:lpstr>Cambria Math</vt:lpstr>
      <vt:lpstr>Comic Sans MS</vt:lpstr>
      <vt:lpstr>Dreaming Outloud Script Pro</vt:lpstr>
      <vt:lpstr>Helvetica</vt:lpstr>
      <vt:lpstr>Helvetica Neue</vt:lpstr>
      <vt:lpstr>Roboto</vt:lpstr>
      <vt:lpstr>Symbol</vt:lpstr>
      <vt:lpstr>Tahoma</vt:lpstr>
      <vt:lpstr>Times New Roman</vt:lpstr>
      <vt:lpstr>Trebuchet MS</vt:lpstr>
      <vt:lpstr>Verdana</vt:lpstr>
      <vt:lpstr>Wingdings</vt:lpstr>
      <vt:lpstr>Tema di Office</vt:lpstr>
      <vt:lpstr>1_Tema di Office</vt:lpstr>
      <vt:lpstr>RadInter_ChdPart</vt:lpstr>
      <vt:lpstr>8_Office Theme</vt:lpstr>
      <vt:lpstr>451</vt:lpstr>
      <vt:lpstr>Equation</vt:lpstr>
      <vt:lpstr>Photo Editor Photo</vt:lpstr>
      <vt:lpstr>Microsoft Equation 3.0</vt:lpstr>
      <vt:lpstr>vedi lezione Magliotti modello a shell</vt:lpstr>
      <vt:lpstr>Presentazione standard di PowerPoint</vt:lpstr>
      <vt:lpstr>Themes and challenges in modern science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Choice of the Nuclear Potential</vt:lpstr>
      <vt:lpstr>Woods-Saxon potential</vt:lpstr>
      <vt:lpstr>Woods-Saxon potential</vt:lpstr>
      <vt:lpstr>Woods-Saxon potential</vt:lpstr>
      <vt:lpstr>Presentazione standard di PowerPoint</vt:lpstr>
      <vt:lpstr>Nuclear Shell Model</vt:lpstr>
      <vt:lpstr>Presentazione standard di PowerPoint</vt:lpstr>
      <vt:lpstr>SHELL MODEL: predictions</vt:lpstr>
      <vt:lpstr>SHELL MODEL mass dependence of single-particle energies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SHELL MODEL  Success of the extreme single-particle shell model</vt:lpstr>
      <vt:lpstr>SHELL MODEL  Success of the extreme single-particle shell model</vt:lpstr>
      <vt:lpstr>SHELL MODEL  Success of the extreme single-particle shell model</vt:lpstr>
      <vt:lpstr>Esercizio</vt:lpstr>
      <vt:lpstr>Esercizio Modello a SHELL/Emissione gamma</vt:lpstr>
      <vt:lpstr>Presentazione standard di PowerPoint</vt:lpstr>
      <vt:lpstr>SHELL MODEL  Success of the extreme single-particle shell model Predictions of magnetic moments of ODD nuclei </vt:lpstr>
      <vt:lpstr>SHELL MODEL  Success of the extreme single-particle shell model Predictions of magnetic moments of ODD nuclei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Approfondimento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CURRENT Challenges  of SHELL MODEL</vt:lpstr>
      <vt:lpstr>Presentazione standard di PowerPoint</vt:lpstr>
      <vt:lpstr>Presentazione standard di PowerPoint</vt:lpstr>
      <vt:lpstr>Presentazione standard di PowerPoint</vt:lpstr>
      <vt:lpstr>vedi lezione Magliotti modello a shell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Silvia Leoni</dc:creator>
  <cp:lastModifiedBy>Silvia Leoni</cp:lastModifiedBy>
  <cp:revision>399</cp:revision>
  <dcterms:created xsi:type="dcterms:W3CDTF">2024-08-10T14:50:58Z</dcterms:created>
  <dcterms:modified xsi:type="dcterms:W3CDTF">2025-11-04T09:28:43Z</dcterms:modified>
</cp:coreProperties>
</file>