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7" r:id="rId2"/>
    <p:sldMasterId id="2147483712" r:id="rId3"/>
  </p:sldMasterIdLst>
  <p:notesMasterIdLst>
    <p:notesMasterId r:id="rId49"/>
  </p:notesMasterIdLst>
  <p:sldIdLst>
    <p:sldId id="1071" r:id="rId4"/>
    <p:sldId id="1113" r:id="rId5"/>
    <p:sldId id="1110" r:id="rId6"/>
    <p:sldId id="1111" r:id="rId7"/>
    <p:sldId id="1112" r:id="rId8"/>
    <p:sldId id="1114" r:id="rId9"/>
    <p:sldId id="1115" r:id="rId10"/>
    <p:sldId id="268" r:id="rId11"/>
    <p:sldId id="269" r:id="rId12"/>
    <p:sldId id="270" r:id="rId13"/>
    <p:sldId id="1131" r:id="rId14"/>
    <p:sldId id="1118" r:id="rId15"/>
    <p:sldId id="1132" r:id="rId16"/>
    <p:sldId id="393" r:id="rId17"/>
    <p:sldId id="1135" r:id="rId18"/>
    <p:sldId id="428" r:id="rId19"/>
    <p:sldId id="398" r:id="rId20"/>
    <p:sldId id="293" r:id="rId21"/>
    <p:sldId id="1122" r:id="rId22"/>
    <p:sldId id="1117" r:id="rId23"/>
    <p:sldId id="1137" r:id="rId24"/>
    <p:sldId id="1133" r:id="rId25"/>
    <p:sldId id="1123" r:id="rId26"/>
    <p:sldId id="281" r:id="rId27"/>
    <p:sldId id="257" r:id="rId28"/>
    <p:sldId id="1124" r:id="rId29"/>
    <p:sldId id="1125" r:id="rId30"/>
    <p:sldId id="1126" r:id="rId31"/>
    <p:sldId id="1127" r:id="rId32"/>
    <p:sldId id="1130" r:id="rId33"/>
    <p:sldId id="261" r:id="rId34"/>
    <p:sldId id="1129" r:id="rId35"/>
    <p:sldId id="1128" r:id="rId36"/>
    <p:sldId id="272" r:id="rId37"/>
    <p:sldId id="306" r:id="rId38"/>
    <p:sldId id="302" r:id="rId39"/>
    <p:sldId id="273" r:id="rId40"/>
    <p:sldId id="275" r:id="rId41"/>
    <p:sldId id="274" r:id="rId42"/>
    <p:sldId id="287" r:id="rId43"/>
    <p:sldId id="1139" r:id="rId44"/>
    <p:sldId id="1138" r:id="rId45"/>
    <p:sldId id="294" r:id="rId46"/>
    <p:sldId id="1120" r:id="rId47"/>
    <p:sldId id="1119" r:id="rId4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73FB79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33"/>
    <p:restoredTop sz="94673"/>
  </p:normalViewPr>
  <p:slideViewPr>
    <p:cSldViewPr snapToGrid="0">
      <p:cViewPr varScale="1">
        <p:scale>
          <a:sx n="115" d="100"/>
          <a:sy n="115" d="100"/>
        </p:scale>
        <p:origin x="2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0CAA4-A2E4-D642-8716-EA56DC3E80B7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65967-83B3-4A4D-BBFB-A4E2D8218E2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063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0DB82D-F7B2-583B-CD69-2BCE4E9E2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D83096-4703-15AD-47DD-C1318D9FF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79CE80-3333-6B5B-5CF1-B712FC637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569832-08B0-597F-B40B-40FB271A9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9C4BDC-6A82-C6DE-1C05-AA8DF2546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23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4465A6-13A0-03C1-D67F-9C83A419D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36982FB-1598-3320-4459-1D87B8E8A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58DFC-C243-6507-BFB5-F56497E1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D4D4B2-FB5F-282B-BF56-2C1159E7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593F15-393F-12A3-DEBE-8EB51C1A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79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2EB0BD6-AB2F-211F-3669-EFF651CE7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27035CF-156C-EC92-48A7-67CD22E53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C3344F-2C91-8410-D21C-FE0F30319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192B62-37E4-BF1B-1B34-CE49A6107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D4F790-5692-8C14-EDF8-06530040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214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7293B3-F0AD-EC60-DE7B-8B65496C05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DCFE14-A4E7-AE82-3F38-29F60CC254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00D31F-BCD9-A0D2-A3C6-E05E39F757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D4EC2B-94E7-124A-BEEE-D64DDCF2297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8979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D7DB47-5C95-264C-596F-6CE4F77778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27CD7D-09DA-05FC-A4D4-8CB48DDB07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32CDFD-9BDA-1F14-71D1-D3754A10BB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6A3133-3806-054E-BECB-D908B34F2E1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6213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2FF9F0-B133-E6EE-FC52-419D74A17E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7D9266-0A67-2B4D-982C-5E8DD60B55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C54546-5C0A-BBDA-D9B0-581FB60582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7D4282-0714-B64D-AEAD-E2D03A258A7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18957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FE1876-717B-6987-9D9B-C9517E779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863B60-DF5A-6242-A4A7-07F28D685C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41BA59-7B7A-935D-E0F7-43B67A43E9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EC5EEE-A786-274D-8955-4257DFBC826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0977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A6E4F35-EF69-581D-34A4-B9DCB07C13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616564B-351D-267B-8972-88E0DF6A06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F469EBA-BD9A-9915-5607-5CFD284C3C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F784FD-4039-6D4D-A158-6E8791EE74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9320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2DB4E93-81C2-6C3C-B2ED-35B0EF2906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F257E5-E9C5-F058-20F0-84974B7271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B490849-7A45-6D44-8BEE-D7962E9C7C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B85757-3718-8649-87D3-DBC31D03053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9397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EF8637-BC6F-2B62-8D7F-3A7A74F21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EE1EDFD-8B5F-5CEA-A337-27097E7AC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D7F1E3E-0933-E533-B98B-D5DD38556A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DE187A-C11E-7E48-BD5D-B8B851FFC3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7736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C501C6-8632-9A8E-ACBC-BA6C71CD17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A453DB-42C5-E074-0309-60DB2F6A03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057F91-868B-9F93-92AB-948F1E5019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3D02D1-B8E7-9449-B6C8-F0F92BBBDE3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4146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2F9AC-42AD-B8CB-DE92-099D7622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5ADFDC-98B5-FE35-6EB0-F31ED0E12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A802DA-E768-6DD2-A229-0D80306B0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ABE982-EDC7-9074-1C8B-03DDD282C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EDE77C-921F-F0BC-FC66-EC7E40982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96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597CA3-E386-8682-C077-A7FDDCC8D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3E4E3C-B067-BC62-9AB4-573BA6EAA5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0BAF0D-659E-C766-4558-0EBA7491D4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7ECBC-07F7-724D-8018-56AC7C7B91E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11898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CD177A-8A56-A506-CD69-A94D13BDA3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26F47E-B9E8-A84B-A01C-655B75E0A4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6F1603-589E-06AF-324C-B93D745458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8B446-E67E-1347-8E1B-44C8B9B1C0C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24891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CEED72-C600-37AB-15D5-B8206AEBE7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80F331-332C-EF13-D2D9-00A3A4868C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69E139-DFF8-6B4A-B830-A2C86812F7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5FBC40-DDE6-DA43-92EF-E359A358A90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81773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735A451-9261-BAFC-1881-1B585D8880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3D3653C-0361-8F67-B1E7-2276EAB521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2D61428-4F5D-2E6B-AE81-0249E97D9E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AA3B2-2DD8-744F-A1C6-99837A55E2D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85636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64DB88-97EB-0D3B-63AD-F5516F91B0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F0E071B-754A-8E95-DD61-989C308B3B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EC4405-7192-99C4-708B-E76FCF960B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3DCA3A-6CBE-3C43-AB48-AA9F4B265D9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36820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350291E-5960-EFA4-90CA-E91E5D0340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53F6080-F982-0FEF-122E-6340AEC6CF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42E71D7-98E6-D70B-76D2-EFE225E5E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819FD-7E5D-704A-AA96-C25B9395FA0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20226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55280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F9ED07-796D-17C7-C43B-7753F48445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F70C18-24FF-EB44-C7D4-C969B9D585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B8A695-CBEB-2C46-639B-CBE6BB6E8E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CA6B90-6DB3-5849-ADD0-E1638D410871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3873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6D38E9-389E-8936-DE33-B526BA2325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906D3A-5BFE-E6A5-02AF-155369EE9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000CF5-650E-5D24-50A7-A5B73B51C3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6CEAD-9660-FA48-ACC9-4AE556AC803B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09209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F39BA9-3019-78B2-D159-B67C104417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84B311-64E2-546A-2388-7179B534A5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6CDA5C-CB26-35FA-BFE4-EE0E245A2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4D22DB-2F66-8A46-B290-C7EB7E4A7D7C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27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571971-3FCD-DC9D-F264-F56F91CAF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3C024B-9936-47EF-0D2A-50D378CBA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737075-9EA8-D187-0855-1ABA6D313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145875-E432-AD2C-FA34-E3CD8F910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484992-24DE-6B2B-5FCB-E9D11DB4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3213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5C9DA6-ECB3-978E-BDF9-AA2C999BDD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F5C3512-1CF5-127B-2855-FA2B436A0E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6B0D4E2-8873-C3C9-A046-8977AD6864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36D52-79E1-EC44-B6AF-19FC7F5A2134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3471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84B6A4C-06C5-EFB9-B71B-C2F1EB273D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262E497-6F8A-4574-3A0B-982C982DC6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BC9DABE-2332-2D2F-0606-197A7CEE77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0BE652-57E7-8F41-9B05-766F8A9FFA74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5512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A0DD6EB-59B8-9A9A-21B3-FA019D98B5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7D482D-9ECB-8568-7CFC-7093F354C5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0D65426-012E-8273-6251-15FBAB2D0F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2350D0-8669-6C49-AB55-03DD3AFD0E21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992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BCC44B-D229-30F7-83CA-0A82B0547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5B96EE-32E2-6EF1-A45A-5EDC02328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81E987-91FF-7FDF-96B3-44A0886F1C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C60CCF-5C9E-0F4C-983A-233C58906840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0259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01CBA-4418-73A8-1A19-7908A4A23C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F94570-E0C3-4A9B-5894-C44904E0C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2ACA99-7BF9-DD54-86BC-A8F498D99E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34B315-2C03-DA42-AA4A-E7A27CD413E9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01238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547442-081F-D413-CAE0-73A3F801AD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62788B-1E7F-013E-DFFA-C86FA1573E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7823BB-22AF-427D-7D6F-BFC7178FA7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D0C01-BDF1-A34D-88D2-F4E014B292E4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15105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DCA5E4-4A9A-0141-D397-8200B74D2C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DF0D14-0F6F-3589-8C08-03D5AD29CB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36218D-FCA8-1A46-285E-DDD3A6F5BE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27044A-6A24-D44B-9CFA-E7B4028FD304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0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5AD169-67E4-F1BE-7EA7-BECEC0545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7E7EDE-EB2A-8AFA-2759-D1DA13100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4E9E4-2BDB-CC3D-D3D1-AC80B89F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D9E7A8-39BB-F8FA-D4BC-31BD5955A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B61DB9-FBF5-B8DA-9072-AFE2D1C2F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4FE3973-F5C6-F51C-3C08-025DD59C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39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DF1977-1F82-511E-AD7F-2B786D5F2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587E4A-B1B9-166B-BAFB-E2F6B9C1D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2D47435-1144-3099-D6F3-0FA5D2E19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945E470-5E2C-4CE6-21AD-60EF45E10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B2D6F20-04D8-1824-2DD5-D5601A673F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C0F3058-A376-7FFE-F2D3-C9186BCED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FC17CC9-C28F-0667-7F78-AF023E7A7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52B26AD-D134-2F62-582E-8D4FA431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2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3B4FC-66BF-D465-B52E-189DBEF05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94292B7-78FB-8B81-EEC4-39FDC4DB1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1B572CC-DF0A-936D-1BC2-C730FC7D4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70F786F-0A30-4714-E01F-960AC567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18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1E9C1DE-2DD0-87A6-683E-31AF2AD46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7DA7F47-4680-035A-7845-1344CD2BB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FFE5F20-7A75-E9AB-E99A-CFFE27B12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52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150DB3-FCC3-EF0C-F167-1C7F1BEDD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7C621D-5F93-BE4E-7DD9-1DC842002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606541-7A0A-8E1A-4084-AF7AEBB68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9D306B-CAB6-5A78-B7C3-C5CAFE009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F08635-B3EE-EA8B-9E75-BA23D10F3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109FDA-6D1E-CDA2-72EC-2BB35551D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21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BC5AE-EE72-75CE-64C1-384977298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A4C03A7-A001-1D67-DBEB-9E647CB9B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52846A-6133-C23A-BF63-E1D246F86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3E43D6-1897-826D-F348-078EC9121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07F440F-6AFF-5382-96FD-254D66E2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38E7F9-5B1F-B8F9-8EAE-EAC0078C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57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1BEF178-03D3-C04F-E8B5-EB6059937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71F6C6-7F8C-50C0-768C-A3223E660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65E61A-B968-5BE4-9A2D-5F6E78B5B8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A940E0-4586-CB4B-B69D-0113182D5596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A9F804-2F3C-58F5-5147-2BAC4F3FA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8783A7-9983-F089-65D8-A380A86D1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3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31805DC-536E-9F8E-7EC3-C372037F79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56FBF32-3B53-F799-47D0-DA5B90F84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F7BFFC6-CE03-E197-7660-9113823090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A937AFF-BF10-72B3-9043-0B0BB9958A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B714286-614D-1684-6CAB-7E3335EB3A2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6B8F6D79-6890-0B40-A0E9-2E0AF3B158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7823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F04D6E-E836-85E2-DE56-7DB1F05237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CA965DB-1EA6-F7AE-4B56-49CF01B7B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F628CCA-B879-0783-D9EB-C77A306F5F2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373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6ACA6DA-EAC4-574A-92EB-EE951446D2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373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12A90A3-9C2A-06F1-10F2-A7707A01C9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12767" y="63373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rgbClr val="C00000"/>
                </a:solidFill>
              </a:defRPr>
            </a:lvl1pPr>
          </a:lstStyle>
          <a:p>
            <a:fld id="{A456CC81-041B-2B4D-802B-E710D14698BF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60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48000"/>
        <a:buBlip>
          <a:blip r:embed="rId13"/>
        </a:buBlip>
        <a:defRPr sz="2400">
          <a:solidFill>
            <a:srgbClr val="0000F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33399"/>
        </a:buClr>
        <a:buSzPct val="115000"/>
        <a:buFont typeface="Wingdings 3" pitchFamily="2" charset="2"/>
        <a:buChar char="c"/>
        <a:defRPr sz="2000">
          <a:solidFill>
            <a:srgbClr val="4C4C4C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ü"/>
        <a:defRPr b="1" i="1">
          <a:solidFill>
            <a:srgbClr val="000099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4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2.emf"/><Relationship Id="rId5" Type="http://schemas.openxmlformats.org/officeDocument/2006/relationships/image" Target="../media/image25.e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42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emf"/><Relationship Id="rId4" Type="http://schemas.openxmlformats.org/officeDocument/2006/relationships/oleObject" Target="../embeddings/oleObject2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50.png"/><Relationship Id="rId7" Type="http://schemas.openxmlformats.org/officeDocument/2006/relationships/image" Target="../media/image7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51.emf"/><Relationship Id="rId7" Type="http://schemas.openxmlformats.org/officeDocument/2006/relationships/image" Target="../media/image53.e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4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52.e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5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8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87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23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2.emf"/><Relationship Id="rId4" Type="http://schemas.openxmlformats.org/officeDocument/2006/relationships/image" Target="../media/image19.emf"/><Relationship Id="rId9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0A2B61-C6A9-A2B6-41C2-6B76BFD18ACA}"/>
              </a:ext>
            </a:extLst>
          </p:cNvPr>
          <p:cNvSpPr txBox="1"/>
          <p:nvPr/>
        </p:nvSpPr>
        <p:spPr>
          <a:xfrm>
            <a:off x="1589" y="394062"/>
            <a:ext cx="12188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PART 1 – NUCLEAR PHYSICS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7E326F-E7FB-5D0A-31F8-5DDC38DC984C}"/>
              </a:ext>
            </a:extLst>
          </p:cNvPr>
          <p:cNvSpPr txBox="1"/>
          <p:nvPr/>
        </p:nvSpPr>
        <p:spPr>
          <a:xfrm>
            <a:off x="2114041" y="1711716"/>
            <a:ext cx="423103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2 RADIOACTIVITY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2.1 Radioactive decay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2.2 Alpha decay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2.3 Beta decay</a:t>
            </a:r>
          </a:p>
          <a:p>
            <a:r>
              <a:rPr lang="en-GB" sz="32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 Gamma decay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2.5 Fission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2.6 Two-Proton Decay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06D6166-F804-5C9F-046E-2029F5EA7969}"/>
              </a:ext>
            </a:extLst>
          </p:cNvPr>
          <p:cNvSpPr txBox="1"/>
          <p:nvPr/>
        </p:nvSpPr>
        <p:spPr>
          <a:xfrm>
            <a:off x="0" y="6488668"/>
            <a:ext cx="90255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Istituzioni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fisica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nucleare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subnucleare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– Corso A – Silvia Leoni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561C8BE-DE95-FD17-EA88-A13D6B634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515" y="2111690"/>
            <a:ext cx="843333" cy="84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346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0E9E35F9-DAAB-9514-1BE9-99943A3DA337}"/>
              </a:ext>
            </a:extLst>
          </p:cNvPr>
          <p:cNvSpPr/>
          <p:nvPr/>
        </p:nvSpPr>
        <p:spPr>
          <a:xfrm>
            <a:off x="5420391" y="5027182"/>
            <a:ext cx="3014161" cy="633247"/>
          </a:xfrm>
          <a:prstGeom prst="rect">
            <a:avLst/>
          </a:prstGeom>
          <a:solidFill>
            <a:srgbClr val="FFFF00">
              <a:alpha val="49462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22" name="Text Box 4">
            <a:extLst>
              <a:ext uri="{FF2B5EF4-FFF2-40B4-BE49-F238E27FC236}">
                <a16:creationId xmlns:a16="http://schemas.microsoft.com/office/drawing/2014/main" id="{75926880-8475-6C20-78FE-271651A25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913" y="276276"/>
            <a:ext cx="17860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La soluzione </a:t>
            </a:r>
            <a:r>
              <a:rPr lang="it-IT" altLang="it-IT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5123" name="Object 5">
            <a:extLst>
              <a:ext uri="{FF2B5EF4-FFF2-40B4-BE49-F238E27FC236}">
                <a16:creationId xmlns:a16="http://schemas.microsoft.com/office/drawing/2014/main" id="{86CE222B-1F74-CC39-1C05-F2BAB7EAF68D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981686"/>
              </p:ext>
            </p:extLst>
          </p:nvPr>
        </p:nvGraphicFramePr>
        <p:xfrm>
          <a:off x="5492090" y="86600"/>
          <a:ext cx="3197225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941800" imgH="35102800" progId="Equation.3">
                  <p:embed/>
                </p:oleObj>
              </mc:Choice>
              <mc:Fallback>
                <p:oleObj name="Equation" r:id="rId2" imgW="143941800" imgH="35102800" progId="Equation.3">
                  <p:embed/>
                  <p:pic>
                    <p:nvPicPr>
                      <p:cNvPr id="5123" name="Object 5">
                        <a:extLst>
                          <a:ext uri="{FF2B5EF4-FFF2-40B4-BE49-F238E27FC236}">
                            <a16:creationId xmlns:a16="http://schemas.microsoft.com/office/drawing/2014/main" id="{86CE222B-1F74-CC39-1C05-F2BAB7EAF68D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090" y="86600"/>
                        <a:ext cx="3197225" cy="77946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8">
            <a:extLst>
              <a:ext uri="{FF2B5EF4-FFF2-40B4-BE49-F238E27FC236}">
                <a16:creationId xmlns:a16="http://schemas.microsoft.com/office/drawing/2014/main" id="{FA790203-6513-48EA-BCF5-8A4206239A05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56510591"/>
              </p:ext>
            </p:extLst>
          </p:nvPr>
        </p:nvGraphicFramePr>
        <p:xfrm>
          <a:off x="3285931" y="1082779"/>
          <a:ext cx="2817813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210800" imgH="31305500" progId="Equation.3">
                  <p:embed/>
                </p:oleObj>
              </mc:Choice>
              <mc:Fallback>
                <p:oleObj name="Equation" r:id="rId4" imgW="137210800" imgH="31305500" progId="Equation.3">
                  <p:embed/>
                  <p:pic>
                    <p:nvPicPr>
                      <p:cNvPr id="5124" name="Object 8">
                        <a:extLst>
                          <a:ext uri="{FF2B5EF4-FFF2-40B4-BE49-F238E27FC236}">
                            <a16:creationId xmlns:a16="http://schemas.microsoft.com/office/drawing/2014/main" id="{FA790203-6513-48EA-BCF5-8A4206239A05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5931" y="1082779"/>
                        <a:ext cx="2817813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11">
            <a:extLst>
              <a:ext uri="{FF2B5EF4-FFF2-40B4-BE49-F238E27FC236}">
                <a16:creationId xmlns:a16="http://schemas.microsoft.com/office/drawing/2014/main" id="{E5283487-E28E-C6F2-42FA-93B600BF0562}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429661096"/>
              </p:ext>
            </p:extLst>
          </p:nvPr>
        </p:nvGraphicFramePr>
        <p:xfrm>
          <a:off x="6980316" y="1114314"/>
          <a:ext cx="11430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419500" imgH="31305500" progId="Equation.3">
                  <p:embed/>
                </p:oleObj>
              </mc:Choice>
              <mc:Fallback>
                <p:oleObj name="Equation" r:id="rId6" imgW="54419500" imgH="31305500" progId="Equation.3">
                  <p:embed/>
                  <p:pic>
                    <p:nvPicPr>
                      <p:cNvPr id="5125" name="Object 11">
                        <a:extLst>
                          <a:ext uri="{FF2B5EF4-FFF2-40B4-BE49-F238E27FC236}">
                            <a16:creationId xmlns:a16="http://schemas.microsoft.com/office/drawing/2014/main" id="{E5283487-E28E-C6F2-42FA-93B600BF0562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0316" y="1114314"/>
                        <a:ext cx="114300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7">
            <a:extLst>
              <a:ext uri="{FF2B5EF4-FFF2-40B4-BE49-F238E27FC236}">
                <a16:creationId xmlns:a16="http://schemas.microsoft.com/office/drawing/2014/main" id="{C887D513-2839-7983-1766-334397E8E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3530" y="-14734575"/>
            <a:ext cx="79143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Si scarta quella negativa  e si considera l’espansione in serie della radice</a:t>
            </a:r>
          </a:p>
        </p:txBody>
      </p:sp>
      <p:sp>
        <p:nvSpPr>
          <p:cNvPr id="5127" name="Text Box 14">
            <a:extLst>
              <a:ext uri="{FF2B5EF4-FFF2-40B4-BE49-F238E27FC236}">
                <a16:creationId xmlns:a16="http://schemas.microsoft.com/office/drawing/2014/main" id="{D9E9E23B-FB92-2876-6F75-D566948DC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730" y="1905430"/>
            <a:ext cx="90236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Symbol" pitchFamily="2" charset="2"/>
              </a:rPr>
              <a:t>D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E &lt;&lt; Mc</a:t>
            </a:r>
            <a:r>
              <a:rPr lang="it-IT" altLang="it-IT" sz="24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e mantenendo solo i primi tre termini dell’espansione si ottiene,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con una precisione dell’ordine di 10</a:t>
            </a:r>
            <a:r>
              <a:rPr lang="it-IT" altLang="it-IT" sz="2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-4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-10</a:t>
            </a:r>
            <a:r>
              <a:rPr lang="it-IT" altLang="it-IT" sz="2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-5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5128" name="Object 15">
            <a:extLst>
              <a:ext uri="{FF2B5EF4-FFF2-40B4-BE49-F238E27FC236}">
                <a16:creationId xmlns:a16="http://schemas.microsoft.com/office/drawing/2014/main" id="{A9F18623-ECCF-2A10-0AE0-2799EFDC303D}"/>
              </a:ext>
            </a:extLst>
          </p:cNvPr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24022034"/>
              </p:ext>
            </p:extLst>
          </p:nvPr>
        </p:nvGraphicFramePr>
        <p:xfrm>
          <a:off x="5492090" y="2913477"/>
          <a:ext cx="2461629" cy="865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2456000" imgH="33642300" progId="Equation.3">
                  <p:embed/>
                </p:oleObj>
              </mc:Choice>
              <mc:Fallback>
                <p:oleObj name="Equation" r:id="rId8" imgW="92456000" imgH="33642300" progId="Equation.3">
                  <p:embed/>
                  <p:pic>
                    <p:nvPicPr>
                      <p:cNvPr id="5128" name="Object 15">
                        <a:extLst>
                          <a:ext uri="{FF2B5EF4-FFF2-40B4-BE49-F238E27FC236}">
                            <a16:creationId xmlns:a16="http://schemas.microsoft.com/office/drawing/2014/main" id="{A9F18623-ECCF-2A10-0AE0-2799EFDC303D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090" y="2913477"/>
                        <a:ext cx="2461629" cy="865939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Text Box 18">
            <a:extLst>
              <a:ext uri="{FF2B5EF4-FFF2-40B4-BE49-F238E27FC236}">
                <a16:creationId xmlns:a16="http://schemas.microsoft.com/office/drawing/2014/main" id="{6ED6A2BA-67A7-172B-4652-60480A70E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4516" y="1266714"/>
            <a:ext cx="5982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con</a:t>
            </a:r>
          </a:p>
        </p:txBody>
      </p:sp>
      <p:sp>
        <p:nvSpPr>
          <p:cNvPr id="5130" name="Text Box 19">
            <a:extLst>
              <a:ext uri="{FF2B5EF4-FFF2-40B4-BE49-F238E27FC236}">
                <a16:creationId xmlns:a16="http://schemas.microsoft.com/office/drawing/2014/main" id="{7ED50D99-7CC5-8C13-2133-0782DF0BF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913" y="4088249"/>
            <a:ext cx="7868949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i="1" dirty="0">
                <a:solidFill>
                  <a:srgbClr val="0432FF"/>
                </a:solidFill>
                <a:latin typeface="Arial" panose="020B0604020202020204" pitchFamily="34" charset="0"/>
              </a:rPr>
              <a:t>Se </a:t>
            </a:r>
            <a:r>
              <a:rPr lang="it-IT" altLang="it-IT" sz="2400" b="1" i="1" dirty="0">
                <a:solidFill>
                  <a:srgbClr val="0432FF"/>
                </a:solidFill>
                <a:latin typeface="Symbol" pitchFamily="2" charset="2"/>
              </a:rPr>
              <a:t>D</a:t>
            </a:r>
            <a:r>
              <a:rPr lang="it-IT" altLang="it-IT" sz="2400" b="1" i="1" dirty="0">
                <a:solidFill>
                  <a:srgbClr val="0432FF"/>
                </a:solidFill>
                <a:latin typeface="Arial" panose="020B0604020202020204" pitchFamily="34" charset="0"/>
              </a:rPr>
              <a:t>E = 1 MeV in un nucleo di massa A ≈ 100.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Mc</a:t>
            </a:r>
            <a:r>
              <a:rPr lang="it-IT" altLang="it-IT" baseline="30000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2</a:t>
            </a:r>
            <a:r>
              <a:rPr lang="it-IT" altLang="it-IT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≈ A·10</a:t>
            </a:r>
            <a:r>
              <a:rPr lang="it-IT" altLang="it-IT" baseline="30000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3</a:t>
            </a:r>
            <a:r>
              <a:rPr lang="it-IT" altLang="it-IT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 = 10</a:t>
            </a:r>
            <a:r>
              <a:rPr lang="it-IT" altLang="it-IT" baseline="30000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5</a:t>
            </a:r>
            <a:r>
              <a:rPr lang="it-IT" altLang="it-IT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ed il secondo termine vale circa  </a:t>
            </a:r>
            <a:r>
              <a:rPr lang="it-IT" altLang="it-IT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5 eV </a:t>
            </a:r>
            <a:r>
              <a:rPr lang="it-IT" altLang="it-IT" dirty="0" err="1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cioe’</a:t>
            </a:r>
            <a:r>
              <a:rPr lang="it-IT" altLang="it-IT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trascurabile.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</a:t>
            </a:r>
            <a:r>
              <a:rPr lang="it-IT" altLang="it-IT" sz="3200" i="1" dirty="0" err="1">
                <a:solidFill>
                  <a:srgbClr val="FF0000"/>
                </a:solidFill>
                <a:latin typeface="Arial" panose="020B0604020202020204" pitchFamily="34" charset="0"/>
              </a:rPr>
              <a:t>E</a:t>
            </a:r>
            <a:r>
              <a:rPr lang="it-IT" altLang="it-IT" sz="3200" i="1" baseline="-25000" dirty="0" err="1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it-IT" altLang="it-IT" sz="3200" i="1" dirty="0">
                <a:solidFill>
                  <a:srgbClr val="FF0000"/>
                </a:solidFill>
                <a:latin typeface="Arial" panose="020B0604020202020204" pitchFamily="34" charset="0"/>
              </a:rPr>
              <a:t> = </a:t>
            </a:r>
            <a:r>
              <a:rPr lang="it-IT" altLang="it-IT" sz="3200" i="1" dirty="0">
                <a:solidFill>
                  <a:srgbClr val="FF0000"/>
                </a:solidFill>
                <a:latin typeface="Symbol" pitchFamily="2" charset="2"/>
              </a:rPr>
              <a:t>D</a:t>
            </a:r>
            <a:r>
              <a:rPr lang="it-IT" altLang="it-IT" sz="3200" i="1" dirty="0">
                <a:solidFill>
                  <a:srgbClr val="FF0000"/>
                </a:solidFill>
                <a:latin typeface="Arial" panose="020B0604020202020204" pitchFamily="34" charset="0"/>
              </a:rPr>
              <a:t>E = E</a:t>
            </a:r>
            <a:r>
              <a:rPr lang="it-IT" altLang="it-IT" sz="3200" i="1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i</a:t>
            </a:r>
            <a:r>
              <a:rPr lang="it-IT" altLang="it-IT" sz="3200" i="1" dirty="0">
                <a:solidFill>
                  <a:srgbClr val="FF0000"/>
                </a:solidFill>
                <a:latin typeface="Arial" panose="020B0604020202020204" pitchFamily="34" charset="0"/>
              </a:rPr>
              <a:t> - </a:t>
            </a:r>
            <a:r>
              <a:rPr lang="it-IT" altLang="it-IT" sz="3200" i="1" dirty="0" err="1">
                <a:solidFill>
                  <a:srgbClr val="FF0000"/>
                </a:solidFill>
                <a:latin typeface="Arial" panose="020B0604020202020204" pitchFamily="34" charset="0"/>
              </a:rPr>
              <a:t>E</a:t>
            </a:r>
            <a:r>
              <a:rPr lang="it-IT" altLang="it-IT" sz="3200" i="1" baseline="-25000" dirty="0" err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  <a:endParaRPr lang="it-IT" altLang="it-IT" sz="3200" i="1" baseline="-25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BBEA2DE8-AAB6-A154-9D1B-4CDE452DD766}"/>
              </a:ext>
            </a:extLst>
          </p:cNvPr>
          <p:cNvSpPr/>
          <p:nvPr/>
        </p:nvSpPr>
        <p:spPr>
          <a:xfrm>
            <a:off x="4694837" y="5186729"/>
            <a:ext cx="570281" cy="37721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17">
            <a:extLst>
              <a:ext uri="{FF2B5EF4-FFF2-40B4-BE49-F238E27FC236}">
                <a16:creationId xmlns:a16="http://schemas.microsoft.com/office/drawing/2014/main" id="{AA2BB08D-1D5B-1A8A-12EB-658123A539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608903"/>
              </p:ext>
            </p:extLst>
          </p:nvPr>
        </p:nvGraphicFramePr>
        <p:xfrm>
          <a:off x="880371" y="133706"/>
          <a:ext cx="205740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0398600" imgH="32473900" progId="Equation.3">
                  <p:embed/>
                </p:oleObj>
              </mc:Choice>
              <mc:Fallback>
                <p:oleObj name="Equation" r:id="rId10" imgW="90398600" imgH="32473900" progId="Equation.3">
                  <p:embed/>
                  <p:pic>
                    <p:nvPicPr>
                      <p:cNvPr id="4105" name="Object 17">
                        <a:extLst>
                          <a:ext uri="{FF2B5EF4-FFF2-40B4-BE49-F238E27FC236}">
                            <a16:creationId xmlns:a16="http://schemas.microsoft.com/office/drawing/2014/main" id="{8FFF8667-A155-3A3D-4636-F4B9E1322674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371" y="133706"/>
                        <a:ext cx="2057400" cy="7397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2BE553B-FF83-D190-45AA-968E5E535845}"/>
              </a:ext>
            </a:extLst>
          </p:cNvPr>
          <p:cNvSpPr txBox="1"/>
          <p:nvPr/>
        </p:nvSpPr>
        <p:spPr>
          <a:xfrm>
            <a:off x="100757" y="6027003"/>
            <a:ext cx="120912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800" b="1" i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N.B.: </a:t>
            </a:r>
            <a:r>
              <a:rPr lang="it-IT" altLang="ja-JP" sz="2000" i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la risoluzione sperimentale ottenibile con rivelatori gamma è dell’ordine del </a:t>
            </a:r>
            <a:r>
              <a:rPr lang="it-IT" altLang="ja-JP" sz="2000" b="1" i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keV</a:t>
            </a:r>
            <a:r>
              <a:rPr lang="it-IT" altLang="ja-JP" sz="2000" b="1" i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000" i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           (per i rivelatori al </a:t>
            </a:r>
            <a:r>
              <a:rPr lang="it-IT" altLang="ja-JP" sz="2000" i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Ge</a:t>
            </a:r>
            <a:r>
              <a:rPr lang="it-IT" altLang="ja-JP" sz="2000" i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2 </a:t>
            </a:r>
            <a:r>
              <a:rPr lang="it-IT" altLang="ja-JP" sz="2000" i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keV</a:t>
            </a:r>
            <a:r>
              <a:rPr lang="it-IT" altLang="ja-JP" sz="2000" i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a 1.33 MeV)</a:t>
            </a:r>
            <a:endParaRPr lang="en-GB" sz="2000" i="1" dirty="0">
              <a:solidFill>
                <a:srgbClr val="0432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DB47DD-D981-6E1F-4C53-376788E2D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795" y="1463351"/>
            <a:ext cx="4538949" cy="51111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776B329-E1A2-3EB8-18E6-F2F280A5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45" y="610745"/>
            <a:ext cx="11610521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Un 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nucleo eccitato emette fotoni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quando </a:t>
            </a:r>
            <a:r>
              <a:rPr lang="it-IT" altLang="it-IT" sz="2000" dirty="0">
                <a:solidFill>
                  <a:srgbClr val="0432FF"/>
                </a:solidFill>
                <a:latin typeface="Arial" panose="020B0604020202020204" pitchFamily="34" charset="0"/>
              </a:rPr>
              <a:t>l’energia di eccitazione non è sufficiente a separare un nucleone dal nucleo (circa 7÷8 MeV),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e l’unico modo che esso ha per “liberarsi” dell’eccesso di energia è appunto l’emissione di quanti gamma.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latin typeface="Arial" panose="020B0604020202020204" pitchFamily="34" charset="0"/>
              </a:rPr>
              <a:t>Se l’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energia di eccitazione è superiore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alla energia di separazione </a:t>
            </a:r>
            <a:r>
              <a:rPr lang="it-IT" altLang="it-IT" sz="2400" b="1" dirty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r>
              <a:rPr lang="it-IT" altLang="it-IT" sz="2400" b="1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di un nucleone, il </a:t>
            </a:r>
            <a:r>
              <a:rPr lang="it-IT" altLang="it-IT" sz="2000" dirty="0">
                <a:latin typeface="Arial" panose="020B0604020202020204" pitchFamily="34" charset="0"/>
              </a:rPr>
              <a:t>nucleo si può diseccitare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latin typeface="Arial" panose="020B0604020202020204" pitchFamily="34" charset="0"/>
              </a:rPr>
              <a:t>per via elettromagnetica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se l’emissione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di un nucleone è vietata da regole di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conservazione della parità e/o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momento angolare.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42AAD5-7C80-183F-5468-BBAE08B16BC5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200" b="1" dirty="0">
                <a:solidFill>
                  <a:srgbClr val="80008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rays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3E66FB1-561B-268C-64EE-76E0E01F65DC}"/>
              </a:ext>
            </a:extLst>
          </p:cNvPr>
          <p:cNvCxnSpPr/>
          <p:nvPr/>
        </p:nvCxnSpPr>
        <p:spPr>
          <a:xfrm>
            <a:off x="7050795" y="4526280"/>
            <a:ext cx="4538949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CBC53D5-7EA8-B52F-FAF6-005512931AB6}"/>
              </a:ext>
            </a:extLst>
          </p:cNvPr>
          <p:cNvSpPr txBox="1"/>
          <p:nvPr/>
        </p:nvSpPr>
        <p:spPr>
          <a:xfrm>
            <a:off x="6507480" y="4358640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S</a:t>
            </a:r>
            <a:r>
              <a:rPr lang="en-GB" sz="2400" b="1" baseline="-25000" dirty="0">
                <a:solidFill>
                  <a:srgbClr val="FF0000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53832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id="{BC927421-21D0-06A3-31D4-08DA24338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45" y="610745"/>
            <a:ext cx="11610521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Un 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nucleo eccitato emette fotoni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quando l’energia di </a:t>
            </a:r>
            <a:r>
              <a:rPr lang="it-IT" altLang="it-IT" sz="2000" dirty="0">
                <a:solidFill>
                  <a:srgbClr val="0432FF"/>
                </a:solidFill>
                <a:latin typeface="Arial" panose="020B0604020202020204" pitchFamily="34" charset="0"/>
              </a:rPr>
              <a:t>eccitazione non è sufficiente a separare un nucleone dal nucleo (circa 7÷8 MeV),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e l’unico modo che esso ha per “liberarsi” dell’eccesso di energia è appunto l’emissione di quanti gamma.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latin typeface="Arial" panose="020B0604020202020204" pitchFamily="34" charset="0"/>
              </a:rPr>
              <a:t>Se l’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energia di eccitazione è superiore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alla energia di separazione </a:t>
            </a:r>
            <a:r>
              <a:rPr lang="it-IT" altLang="it-IT" sz="2400" b="1" dirty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r>
              <a:rPr lang="it-IT" altLang="it-IT" sz="2400" b="1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di un nucleone, il </a:t>
            </a:r>
            <a:r>
              <a:rPr lang="it-IT" altLang="it-IT" sz="2000" dirty="0">
                <a:latin typeface="Arial" panose="020B0604020202020204" pitchFamily="34" charset="0"/>
              </a:rPr>
              <a:t>nucleo si può diseccitare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latin typeface="Arial" panose="020B0604020202020204" pitchFamily="34" charset="0"/>
              </a:rPr>
              <a:t>per via elettromagnetica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se l’emissione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di un nucleone è vietata da regole di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conservazione della parità e/o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momento angolare.</a:t>
            </a:r>
          </a:p>
        </p:txBody>
      </p:sp>
      <p:pic>
        <p:nvPicPr>
          <p:cNvPr id="6147" name="Picture 5" descr="Radf1">
            <a:extLst>
              <a:ext uri="{FF2B5EF4-FFF2-40B4-BE49-F238E27FC236}">
                <a16:creationId xmlns:a16="http://schemas.microsoft.com/office/drawing/2014/main" id="{7612E540-75DB-33E7-219F-34225BDB0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4"/>
          <a:stretch>
            <a:fillRect/>
          </a:stretch>
        </p:blipFill>
        <p:spPr bwMode="auto">
          <a:xfrm>
            <a:off x="7311523" y="1277646"/>
            <a:ext cx="4335463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6">
            <a:extLst>
              <a:ext uri="{FF2B5EF4-FFF2-40B4-BE49-F238E27FC236}">
                <a16:creationId xmlns:a16="http://schemas.microsoft.com/office/drawing/2014/main" id="{A8965DC8-B8EF-E853-F528-898155FCE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880" y="2299007"/>
            <a:ext cx="11705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FF0000"/>
                </a:solidFill>
                <a:latin typeface="Arial" panose="020B0604020202020204" pitchFamily="34" charset="0"/>
              </a:rPr>
              <a:t>≈ 20 MeV</a:t>
            </a:r>
          </a:p>
        </p:txBody>
      </p:sp>
      <p:sp>
        <p:nvSpPr>
          <p:cNvPr id="6149" name="Line 7">
            <a:extLst>
              <a:ext uri="{FF2B5EF4-FFF2-40B4-BE49-F238E27FC236}">
                <a16:creationId xmlns:a16="http://schemas.microsoft.com/office/drawing/2014/main" id="{AF7DA011-94F7-AF09-E547-CE46B073D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2743113"/>
            <a:ext cx="1143000" cy="0"/>
          </a:xfrm>
          <a:prstGeom prst="line">
            <a:avLst/>
          </a:prstGeom>
          <a:noFill/>
          <a:ln w="44450">
            <a:solidFill>
              <a:srgbClr val="0033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Comic Sans MS" panose="030F09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150" name="TextBox 1">
            <a:extLst>
              <a:ext uri="{FF2B5EF4-FFF2-40B4-BE49-F238E27FC236}">
                <a16:creationId xmlns:a16="http://schemas.microsoft.com/office/drawing/2014/main" id="{AC52C8D2-15E3-DCE6-0D90-262E7E73E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45" y="5815804"/>
            <a:ext cx="692287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Esempio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di un </a:t>
            </a: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nucleo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it-IT" sz="2400" b="1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152</a:t>
            </a:r>
            <a:r>
              <a:rPr lang="en-US" altLang="it-IT" sz="24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Dy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) dove </a:t>
            </a: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gli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stati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eccitati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arrivano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ad </a:t>
            </a: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avere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energie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di </a:t>
            </a:r>
            <a:r>
              <a:rPr lang="en-US" altLang="it-IT" sz="2000" u="sng" dirty="0">
                <a:solidFill>
                  <a:srgbClr val="0432FF"/>
                </a:solidFill>
                <a:latin typeface="Arial" panose="020B0604020202020204" pitchFamily="34" charset="0"/>
              </a:rPr>
              <a:t>20 MeV e </a:t>
            </a:r>
            <a:r>
              <a:rPr lang="en-US" altLang="it-IT" sz="2000" u="sng" dirty="0" err="1">
                <a:solidFill>
                  <a:srgbClr val="0432FF"/>
                </a:solidFill>
                <a:latin typeface="Arial" panose="020B0604020202020204" pitchFamily="34" charset="0"/>
              </a:rPr>
              <a:t>momenti</a:t>
            </a:r>
            <a:r>
              <a:rPr lang="en-US" altLang="it-IT" sz="2000" u="sng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u="sng" dirty="0" err="1">
                <a:solidFill>
                  <a:srgbClr val="0432FF"/>
                </a:solidFill>
                <a:latin typeface="Arial" panose="020B0604020202020204" pitchFamily="34" charset="0"/>
              </a:rPr>
              <a:t>angolari</a:t>
            </a:r>
            <a:r>
              <a:rPr lang="en-US" altLang="it-IT" sz="2000" u="sng" dirty="0">
                <a:solidFill>
                  <a:srgbClr val="0432FF"/>
                </a:solidFill>
                <a:latin typeface="Arial" panose="020B0604020202020204" pitchFamily="34" charset="0"/>
              </a:rPr>
              <a:t> di 60 </a:t>
            </a:r>
            <a:r>
              <a:rPr lang="az-Cyrl-AZ" altLang="it-IT" sz="2000" u="sng" dirty="0">
                <a:solidFill>
                  <a:srgbClr val="0432FF"/>
                </a:solidFill>
                <a:latin typeface="Arial" panose="020B0604020202020204" pitchFamily="34" charset="0"/>
              </a:rPr>
              <a:t>ћ</a:t>
            </a:r>
            <a:endParaRPr lang="it-IT" altLang="it-IT" sz="2000" u="sng" dirty="0">
              <a:solidFill>
                <a:srgbClr val="0432FF"/>
              </a:solidFill>
              <a:latin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AFCED6-5BC6-E74A-E7C3-B786B7A75B92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200" b="1" dirty="0">
                <a:solidFill>
                  <a:srgbClr val="80008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DA3C837-CA12-9AA3-DF98-CE4A2B2C4561}"/>
              </a:ext>
            </a:extLst>
          </p:cNvPr>
          <p:cNvSpPr txBox="1"/>
          <p:nvPr/>
        </p:nvSpPr>
        <p:spPr>
          <a:xfrm>
            <a:off x="389814" y="4356601"/>
            <a:ext cx="5728364" cy="1200329"/>
          </a:xfrm>
          <a:prstGeom prst="rect">
            <a:avLst/>
          </a:prstGeom>
          <a:solidFill>
            <a:srgbClr val="92D050">
              <a:alpha val="34259"/>
            </a:srgbClr>
          </a:solidFill>
          <a:ln w="15875"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The </a:t>
            </a:r>
            <a:r>
              <a:rPr lang="en-GB" b="1" dirty="0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en-GB" b="1" dirty="0">
                <a:solidFill>
                  <a:srgbClr val="FF0000"/>
                </a:solidFill>
              </a:rPr>
              <a:t> decay pattern </a:t>
            </a:r>
            <a:r>
              <a:rPr lang="en-GB" dirty="0"/>
              <a:t>tells immediately </a:t>
            </a:r>
          </a:p>
          <a:p>
            <a:r>
              <a:rPr lang="en-GB" dirty="0"/>
              <a:t>the nature of the excited structure: </a:t>
            </a:r>
          </a:p>
          <a:p>
            <a:pPr marL="285750" indent="-285750">
              <a:buFontTx/>
              <a:buChar char="-"/>
            </a:pPr>
            <a:r>
              <a:rPr lang="en-GB" dirty="0"/>
              <a:t>Regular rotational-like pattern </a:t>
            </a:r>
            <a:r>
              <a:rPr lang="en-GB" dirty="0">
                <a:sym typeface="Wingdings" pitchFamily="2" charset="2"/>
              </a:rPr>
              <a:t></a:t>
            </a:r>
            <a:r>
              <a:rPr lang="en-GB" dirty="0"/>
              <a:t> deformed nucleus</a:t>
            </a:r>
          </a:p>
          <a:p>
            <a:pPr marL="285750" indent="-285750">
              <a:buFontTx/>
              <a:buChar char="-"/>
            </a:pPr>
            <a:r>
              <a:rPr lang="en-GB" dirty="0"/>
              <a:t>Irregular </a:t>
            </a:r>
            <a:r>
              <a:rPr lang="en-GB" dirty="0" err="1"/>
              <a:t>anc</a:t>
            </a:r>
            <a:r>
              <a:rPr lang="en-GB" dirty="0"/>
              <a:t> complex pattern </a:t>
            </a:r>
            <a:r>
              <a:rPr lang="en-GB" dirty="0">
                <a:sym typeface="Wingdings" pitchFamily="2" charset="2"/>
              </a:rPr>
              <a:t> spherical nucleus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79DD7-821E-A2A9-C163-C001A6AE7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>
            <a:extLst>
              <a:ext uri="{FF2B5EF4-FFF2-40B4-BE49-F238E27FC236}">
                <a16:creationId xmlns:a16="http://schemas.microsoft.com/office/drawing/2014/main" id="{6E053EF3-2A9D-A5A3-BC6C-B74A2A52FAA7}"/>
              </a:ext>
            </a:extLst>
          </p:cNvPr>
          <p:cNvSpPr txBox="1"/>
          <p:nvPr/>
        </p:nvSpPr>
        <p:spPr>
          <a:xfrm>
            <a:off x="0" y="1049819"/>
            <a:ext cx="12192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a collection of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charges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which can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induce magnetic/electric fields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60E946-949A-1BFD-6297-A1A210D39958}"/>
              </a:ext>
            </a:extLst>
          </p:cNvPr>
          <p:cNvSpPr txBox="1"/>
          <p:nvPr/>
        </p:nvSpPr>
        <p:spPr>
          <a:xfrm>
            <a:off x="0" y="4393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</a:t>
            </a:r>
            <a:r>
              <a:rPr lang="it-IT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600" b="1" dirty="0">
                <a:solidFill>
                  <a:srgbClr val="7030A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it-IT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rays </a:t>
            </a:r>
            <a:r>
              <a:rPr lang="en-GB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electrodynamics</a:t>
            </a:r>
          </a:p>
        </p:txBody>
      </p:sp>
      <p:pic>
        <p:nvPicPr>
          <p:cNvPr id="53252" name="Picture 4">
            <a:extLst>
              <a:ext uri="{FF2B5EF4-FFF2-40B4-BE49-F238E27FC236}">
                <a16:creationId xmlns:a16="http://schemas.microsoft.com/office/drawing/2014/main" id="{456A11ED-0A6C-3270-2156-408988291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744" y="2532885"/>
            <a:ext cx="3822700" cy="37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00BA37C-720A-3AB2-F300-44B0795ADC60}"/>
              </a:ext>
            </a:extLst>
          </p:cNvPr>
          <p:cNvSpPr txBox="1"/>
          <p:nvPr/>
        </p:nvSpPr>
        <p:spPr>
          <a:xfrm>
            <a:off x="5711158" y="3398572"/>
            <a:ext cx="33522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i="1" dirty="0"/>
              <a:t>electromagnetic wave direction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A5C1A2CC-D5CE-5CD4-0C8C-267262518228}"/>
              </a:ext>
            </a:extLst>
          </p:cNvPr>
          <p:cNvCxnSpPr>
            <a:cxnSpLocks/>
          </p:cNvCxnSpPr>
          <p:nvPr/>
        </p:nvCxnSpPr>
        <p:spPr>
          <a:xfrm>
            <a:off x="6096000" y="3810069"/>
            <a:ext cx="1149261" cy="463458"/>
          </a:xfrm>
          <a:prstGeom prst="straightConnector1">
            <a:avLst/>
          </a:prstGeom>
          <a:ln w="60325">
            <a:solidFill>
              <a:srgbClr val="FF40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246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E190DDB4-6973-CADD-AF85-39D14A639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7" y="0"/>
            <a:ext cx="8785225" cy="1015663"/>
          </a:xfrm>
          <a:noFill/>
          <a:effectLst/>
        </p:spPr>
        <p:txBody>
          <a:bodyPr wrap="square" rtlCol="0">
            <a:spAutoFit/>
          </a:bodyPr>
          <a:lstStyle/>
          <a:p>
            <a:pPr eaLnBrk="1" hangingPunct="1"/>
            <a:r>
              <a:rPr lang="it-IT" sz="3200" i="0" kern="1200" dirty="0">
                <a:solidFill>
                  <a:srgbClr val="80008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Caratteristiche della radiazione </a:t>
            </a:r>
            <a:r>
              <a:rPr lang="it-IT" sz="3200" i="0" kern="1200" dirty="0">
                <a:solidFill>
                  <a:srgbClr val="800080"/>
                </a:solidFill>
                <a:effectLst/>
                <a:latin typeface="Symbol" pitchFamily="2" charset="2"/>
                <a:ea typeface="+mn-ea"/>
                <a:cs typeface="Arial" panose="020B0604020202020204" pitchFamily="34" charset="0"/>
              </a:rPr>
              <a:t>g</a:t>
            </a:r>
            <a:br>
              <a:rPr lang="it-IT" sz="3200" i="0" kern="1200" dirty="0">
                <a:solidFill>
                  <a:srgbClr val="800080"/>
                </a:solidFill>
                <a:effectLst/>
                <a:latin typeface="Symbol" pitchFamily="2" charset="2"/>
                <a:ea typeface="+mn-ea"/>
                <a:cs typeface="Arial" panose="020B0604020202020204" pitchFamily="34" charset="0"/>
              </a:rPr>
            </a:br>
            <a:r>
              <a:rPr lang="it-IT" sz="2800" b="0" i="0" kern="1200" dirty="0">
                <a:solidFill>
                  <a:srgbClr val="80008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(vedi elettromagnetismo !!!!)</a:t>
            </a:r>
            <a:endParaRPr lang="it-IT" sz="3200" b="0" i="0" kern="1200" dirty="0">
              <a:solidFill>
                <a:srgbClr val="80008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172" name="Rectangle 5">
            <a:extLst>
              <a:ext uri="{FF2B5EF4-FFF2-40B4-BE49-F238E27FC236}">
                <a16:creationId xmlns:a16="http://schemas.microsoft.com/office/drawing/2014/main" id="{D23F5105-816A-F0C2-FF94-36238545EE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887" y="1398225"/>
            <a:ext cx="11152909" cy="27688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altLang="en-US" dirty="0">
                <a:solidFill>
                  <a:schemeClr val="tx1"/>
                </a:solidFill>
              </a:rPr>
              <a:t>La </a:t>
            </a:r>
            <a:r>
              <a:rPr lang="it-IT" altLang="en-US" b="1" dirty="0">
                <a:solidFill>
                  <a:srgbClr val="FF0000"/>
                </a:solidFill>
              </a:rPr>
              <a:t>radiazione elettromagetica </a:t>
            </a:r>
            <a:r>
              <a:rPr lang="it-IT" altLang="en-US" dirty="0">
                <a:solidFill>
                  <a:schemeClr val="tx1"/>
                </a:solidFill>
              </a:rPr>
              <a:t>può essere generata da:</a:t>
            </a:r>
          </a:p>
          <a:p>
            <a:pPr marL="0" indent="0">
              <a:buNone/>
              <a:defRPr/>
            </a:pPr>
            <a:endParaRPr lang="it-IT" altLang="en-US" sz="1800" dirty="0"/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altLang="en-US" dirty="0"/>
              <a:t>Una </a:t>
            </a:r>
            <a:r>
              <a:rPr lang="it-IT" altLang="en-US" b="1" dirty="0">
                <a:solidFill>
                  <a:srgbClr val="0432FF"/>
                </a:solidFill>
              </a:rPr>
              <a:t>carica oscillante </a:t>
            </a:r>
            <a:r>
              <a:rPr lang="it-IT" altLang="en-US" dirty="0"/>
              <a:t>che causa un’oscillazione del campo elettrico: </a:t>
            </a:r>
          </a:p>
          <a:p>
            <a:pPr marL="457200" lvl="1" indent="0">
              <a:buNone/>
              <a:defRPr/>
            </a:pPr>
            <a:r>
              <a:rPr lang="it-IT" altLang="en-US" dirty="0"/>
              <a:t>     si parla di </a:t>
            </a:r>
            <a:r>
              <a:rPr lang="it-IT" altLang="en-US" b="1" dirty="0">
                <a:highlight>
                  <a:srgbClr val="FFFF00"/>
                </a:highlight>
              </a:rPr>
              <a:t>radiazione elettrica </a:t>
            </a:r>
            <a:r>
              <a:rPr lang="it-IT" altLang="en-US" dirty="0">
                <a:highlight>
                  <a:srgbClr val="FFFF00"/>
                </a:highlight>
              </a:rPr>
              <a:t>(E)</a:t>
            </a:r>
          </a:p>
          <a:p>
            <a:pPr marL="457200" lvl="1" indent="0">
              <a:buNone/>
              <a:defRPr/>
            </a:pPr>
            <a:endParaRPr lang="it-IT" altLang="en-US" sz="1000" dirty="0">
              <a:highlight>
                <a:srgbClr val="FFFF00"/>
              </a:highlight>
            </a:endParaRP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altLang="en-US" dirty="0"/>
              <a:t>Una </a:t>
            </a:r>
            <a:r>
              <a:rPr lang="it-IT" altLang="en-US" b="1" dirty="0">
                <a:solidFill>
                  <a:srgbClr val="0432FF"/>
                </a:solidFill>
              </a:rPr>
              <a:t>corrente o un momento magnetico che variano nel tempo </a:t>
            </a:r>
            <a:r>
              <a:rPr lang="it-IT" altLang="en-US" dirty="0"/>
              <a:t>dando origine a un campo magnetico oscillante: si parla in questo caso di </a:t>
            </a:r>
            <a:r>
              <a:rPr lang="it-IT" altLang="en-US" b="1" dirty="0">
                <a:highlight>
                  <a:srgbClr val="FFFF00"/>
                </a:highlight>
              </a:rPr>
              <a:t>radiazione magnetica </a:t>
            </a:r>
            <a:r>
              <a:rPr lang="it-IT" altLang="en-US" dirty="0">
                <a:highlight>
                  <a:srgbClr val="FFFF00"/>
                </a:highlight>
              </a:rPr>
              <a:t>(M)</a:t>
            </a:r>
          </a:p>
          <a:p>
            <a:pPr marL="0" indent="0">
              <a:buNone/>
              <a:defRPr/>
            </a:pPr>
            <a:endParaRPr lang="it-IT" alt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8A4E1F-C567-CA73-97D3-7A5DFFA465C5}"/>
              </a:ext>
            </a:extLst>
          </p:cNvPr>
          <p:cNvSpPr txBox="1"/>
          <p:nvPr/>
        </p:nvSpPr>
        <p:spPr>
          <a:xfrm>
            <a:off x="604209" y="4300811"/>
            <a:ext cx="109835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buFontTx/>
              <a:buBlip>
                <a:blip r:embed="rId2"/>
              </a:buBlip>
              <a:tabLst/>
              <a:defRPr/>
            </a:pPr>
            <a:r>
              <a:rPr kumimoji="0" lang="it-IT" alt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Il </a:t>
            </a:r>
            <a:r>
              <a:rPr kumimoji="0" lang="it-IT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campo elettromagnetico </a:t>
            </a:r>
            <a:r>
              <a:rPr kumimoji="0" lang="it-IT" alt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prodotto da cariche e correnti dipendenti dal tempo si può ottenere attraverso uno </a:t>
            </a:r>
            <a:r>
              <a:rPr kumimoji="0" lang="it-IT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sviluppo in serie di multipoli</a:t>
            </a:r>
            <a:r>
              <a:rPr kumimoji="0" lang="it-IT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it-IT" alt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caratterizzati dalla </a:t>
            </a:r>
            <a:r>
              <a:rPr kumimoji="0" lang="it-IT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distribuzione angolare della radiazione emessa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D3BB3D8-3543-8669-29B1-D60899F78DA5}"/>
              </a:ext>
            </a:extLst>
          </p:cNvPr>
          <p:cNvSpPr txBox="1"/>
          <p:nvPr/>
        </p:nvSpPr>
        <p:spPr>
          <a:xfrm>
            <a:off x="666551" y="5792169"/>
            <a:ext cx="109835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Quantisticamente</a:t>
            </a:r>
            <a:r>
              <a:rPr lang="it-IT" alt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vari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termini dello sviluppo in multipoli 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corrispondono a diversi </a:t>
            </a:r>
            <a:r>
              <a:rPr lang="it-IT" altLang="en-US" sz="2000" dirty="0">
                <a:latin typeface="+mj-lt"/>
              </a:rPr>
              <a:t>valori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momento angolare portato via dal fotone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caratterizzato dal </a:t>
            </a:r>
            <a:r>
              <a:rPr lang="it-IT" altLang="en-US" sz="20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numero quantico L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715810B-2D61-2320-1246-B6E055860AD9}"/>
              </a:ext>
            </a:extLst>
          </p:cNvPr>
          <p:cNvSpPr/>
          <p:nvPr/>
        </p:nvSpPr>
        <p:spPr>
          <a:xfrm>
            <a:off x="1023696" y="5741370"/>
            <a:ext cx="10626435" cy="84569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8DE53-CBB9-A776-142E-A3B4281DB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FB24F710-DFDE-5FB3-573D-D6F323413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7" y="0"/>
            <a:ext cx="8785225" cy="1015663"/>
          </a:xfrm>
          <a:noFill/>
          <a:effectLst/>
        </p:spPr>
        <p:txBody>
          <a:bodyPr wrap="square" rtlCol="0">
            <a:spAutoFit/>
          </a:bodyPr>
          <a:lstStyle/>
          <a:p>
            <a:pPr eaLnBrk="1" hangingPunct="1"/>
            <a:r>
              <a:rPr lang="it-IT" sz="3200" i="0" kern="1200" dirty="0">
                <a:solidFill>
                  <a:srgbClr val="80008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Caratteristiche della radiazione </a:t>
            </a:r>
            <a:r>
              <a:rPr lang="it-IT" sz="3200" i="0" kern="1200" dirty="0">
                <a:solidFill>
                  <a:srgbClr val="800080"/>
                </a:solidFill>
                <a:effectLst/>
                <a:latin typeface="Symbol" pitchFamily="2" charset="2"/>
                <a:ea typeface="+mn-ea"/>
                <a:cs typeface="Arial" panose="020B0604020202020204" pitchFamily="34" charset="0"/>
              </a:rPr>
              <a:t>g</a:t>
            </a:r>
            <a:br>
              <a:rPr lang="it-IT" sz="3200" i="0" kern="1200" dirty="0">
                <a:solidFill>
                  <a:srgbClr val="800080"/>
                </a:solidFill>
                <a:effectLst/>
                <a:latin typeface="Symbol" pitchFamily="2" charset="2"/>
                <a:ea typeface="+mn-ea"/>
                <a:cs typeface="Arial" panose="020B0604020202020204" pitchFamily="34" charset="0"/>
              </a:rPr>
            </a:br>
            <a:r>
              <a:rPr lang="it-IT" sz="2800" b="0" i="0" kern="1200" dirty="0">
                <a:solidFill>
                  <a:srgbClr val="80008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(vedi elettromagnetismo !!!!)</a:t>
            </a:r>
            <a:endParaRPr lang="it-IT" sz="3200" b="0" i="0" kern="1200" dirty="0">
              <a:solidFill>
                <a:srgbClr val="80008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172" name="Rectangle 5">
            <a:extLst>
              <a:ext uri="{FF2B5EF4-FFF2-40B4-BE49-F238E27FC236}">
                <a16:creationId xmlns:a16="http://schemas.microsoft.com/office/drawing/2014/main" id="{D98217E6-EC48-2F7B-D29F-A61485269A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9544" y="1650712"/>
            <a:ext cx="11152909" cy="422515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dirty="0"/>
              <a:t>Il </a:t>
            </a:r>
            <a:r>
              <a:rPr lang="it-IT" b="1" dirty="0">
                <a:highlight>
                  <a:srgbClr val="FFFF00"/>
                </a:highlight>
              </a:rPr>
              <a:t>tipo di radiazione (E  o M) </a:t>
            </a:r>
            <a:r>
              <a:rPr lang="it-IT" dirty="0"/>
              <a:t>e la </a:t>
            </a:r>
            <a:r>
              <a:rPr lang="it-IT" b="1" dirty="0">
                <a:highlight>
                  <a:srgbClr val="FFFF00"/>
                </a:highlight>
              </a:rPr>
              <a:t>multipolarità</a:t>
            </a:r>
            <a:r>
              <a:rPr lang="it-IT" b="1" dirty="0"/>
              <a:t> </a:t>
            </a:r>
            <a:r>
              <a:rPr lang="it-IT" dirty="0"/>
              <a:t>sono il risultato di diversi tipi di “oscillazioni” del </a:t>
            </a:r>
            <a:r>
              <a:rPr lang="it-IT" b="1" dirty="0"/>
              <a:t>fluido nucleare</a:t>
            </a:r>
          </a:p>
          <a:p>
            <a:pPr marL="0" indent="0">
              <a:buNone/>
              <a:defRPr/>
            </a:pPr>
            <a:endParaRPr lang="it-IT" dirty="0"/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dirty="0"/>
              <a:t>I </a:t>
            </a:r>
            <a:r>
              <a:rPr lang="it-IT" sz="2400" b="1" dirty="0">
                <a:solidFill>
                  <a:srgbClr val="0432FF"/>
                </a:solidFill>
              </a:rPr>
              <a:t>processi di tipo elettrico </a:t>
            </a:r>
            <a:r>
              <a:rPr lang="it-IT" dirty="0"/>
              <a:t>sono causati da </a:t>
            </a:r>
          </a:p>
          <a:p>
            <a:pPr marL="457200" lvl="1" indent="0">
              <a:buNone/>
              <a:defRPr/>
            </a:pPr>
            <a:r>
              <a:rPr lang="it-IT" dirty="0"/>
              <a:t>     una </a:t>
            </a:r>
            <a:r>
              <a:rPr lang="it-IT" u="sng" dirty="0">
                <a:solidFill>
                  <a:srgbClr val="0432FF"/>
                </a:solidFill>
              </a:rPr>
              <a:t>ridistribuzione della carica elettrica nel nucleo</a:t>
            </a:r>
          </a:p>
          <a:p>
            <a:pPr marL="457200" lvl="1" indent="0">
              <a:buNone/>
              <a:defRPr/>
            </a:pPr>
            <a:endParaRPr lang="it-IT" dirty="0">
              <a:solidFill>
                <a:srgbClr val="0432FF"/>
              </a:solidFill>
            </a:endParaRP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dirty="0"/>
              <a:t>I </a:t>
            </a:r>
            <a:r>
              <a:rPr lang="it-IT" sz="2400" b="1" dirty="0">
                <a:solidFill>
                  <a:srgbClr val="0432FF"/>
                </a:solidFill>
              </a:rPr>
              <a:t>processi di tipo magnetico </a:t>
            </a:r>
            <a:r>
              <a:rPr lang="it-IT" dirty="0">
                <a:solidFill>
                  <a:schemeClr val="tx1"/>
                </a:solidFill>
              </a:rPr>
              <a:t>sono causati da </a:t>
            </a:r>
          </a:p>
          <a:p>
            <a:pPr marL="457200" lvl="1" indent="0">
              <a:buNone/>
              <a:defRPr/>
            </a:pPr>
            <a:r>
              <a:rPr lang="it-IT" dirty="0">
                <a:solidFill>
                  <a:schemeClr val="tx1"/>
                </a:solidFill>
              </a:rPr>
              <a:t>    </a:t>
            </a:r>
            <a:r>
              <a:rPr lang="it-IT" dirty="0"/>
              <a:t>una </a:t>
            </a:r>
            <a:r>
              <a:rPr lang="it-IT" u="sng" dirty="0">
                <a:solidFill>
                  <a:srgbClr val="0432FF"/>
                </a:solidFill>
              </a:rPr>
              <a:t>ridistribuzione degli spin</a:t>
            </a:r>
            <a:r>
              <a:rPr lang="it-IT" dirty="0">
                <a:solidFill>
                  <a:srgbClr val="0432FF"/>
                </a:solidFill>
              </a:rPr>
              <a:t> </a:t>
            </a:r>
            <a:r>
              <a:rPr lang="it-IT" dirty="0"/>
              <a:t>e dei </a:t>
            </a:r>
            <a:r>
              <a:rPr lang="it-IT" u="sng" dirty="0">
                <a:solidFill>
                  <a:srgbClr val="0432FF"/>
                </a:solidFill>
              </a:rPr>
              <a:t>momenti angolari orbitali dei nucleoni</a:t>
            </a:r>
          </a:p>
          <a:p>
            <a:pPr>
              <a:defRPr/>
            </a:pP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057535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E82B9169-1911-5593-DB54-44788FBAFC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00" y="39855"/>
            <a:ext cx="12295475" cy="1015663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it-IT" sz="3200" i="0" kern="1200" dirty="0">
                <a:solidFill>
                  <a:srgbClr val="80008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Esempio: </a:t>
            </a:r>
            <a:br>
              <a:rPr lang="it-IT" sz="3200" i="0" kern="1200" dirty="0">
                <a:solidFill>
                  <a:srgbClr val="80008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it-IT" sz="2800" b="0" i="0" kern="1200" dirty="0">
                <a:solidFill>
                  <a:srgbClr val="0432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Sviluppo in serie di multipoli per </a:t>
            </a:r>
            <a:r>
              <a:rPr lang="it-IT" sz="2800" i="0" kern="1200" dirty="0">
                <a:solidFill>
                  <a:srgbClr val="0432FF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potenziale elettrico</a:t>
            </a:r>
            <a:endParaRPr lang="it-IT" sz="3200" i="0" kern="1200" dirty="0">
              <a:solidFill>
                <a:srgbClr val="0432FF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291" name="Picture 2" descr="https://upload.wikimedia.org/wikipedia/commons/thumb/b/b4/VFPt_four_charges.svg/2000px-VFPt_four_charges.svg.png">
            <a:extLst>
              <a:ext uri="{FF2B5EF4-FFF2-40B4-BE49-F238E27FC236}">
                <a16:creationId xmlns:a16="http://schemas.microsoft.com/office/drawing/2014/main" id="{06C7DDCB-D422-E284-161A-5208517BE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574" y="3519713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6" descr="Risultati immagini per dipole electric field">
            <a:extLst>
              <a:ext uri="{FF2B5EF4-FFF2-40B4-BE49-F238E27FC236}">
                <a16:creationId xmlns:a16="http://schemas.microsoft.com/office/drawing/2014/main" id="{0F064519-4125-C6F3-F0A0-23EC3F18F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823" y="3519713"/>
            <a:ext cx="252095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8" descr="http://i.stack.imgur.com/R4nit.png">
            <a:extLst>
              <a:ext uri="{FF2B5EF4-FFF2-40B4-BE49-F238E27FC236}">
                <a16:creationId xmlns:a16="http://schemas.microsoft.com/office/drawing/2014/main" id="{7FE9353A-4F83-2E39-518A-7C5F136E8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36" y="359115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7081D9-29BA-C9AB-F432-404CAEE3B505}"/>
              </a:ext>
            </a:extLst>
          </p:cNvPr>
          <p:cNvSpPr txBox="1"/>
          <p:nvPr/>
        </p:nvSpPr>
        <p:spPr>
          <a:xfrm>
            <a:off x="1559898" y="3014887"/>
            <a:ext cx="15430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accent6"/>
                </a:solidFill>
                <a:latin typeface="Arial" charset="0"/>
              </a:rPr>
              <a:t>MONOPOLO</a:t>
            </a:r>
          </a:p>
        </p:txBody>
      </p:sp>
      <p:sp>
        <p:nvSpPr>
          <p:cNvPr id="12295" name="TextBox 14">
            <a:extLst>
              <a:ext uri="{FF2B5EF4-FFF2-40B4-BE49-F238E27FC236}">
                <a16:creationId xmlns:a16="http://schemas.microsoft.com/office/drawing/2014/main" id="{6515198D-B243-CE75-4A28-65247DA40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198" y="3014887"/>
            <a:ext cx="1068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SzPct val="48000"/>
              <a:buBlip>
                <a:blip r:embed="rId5"/>
              </a:buBlip>
              <a:defRPr sz="24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3399"/>
              </a:buClr>
              <a:buSzPct val="115000"/>
              <a:buFont typeface="Wingdings 3" pitchFamily="2" charset="2"/>
              <a:buChar char="c"/>
              <a:defRPr sz="2000">
                <a:solidFill>
                  <a:srgbClr val="4C4C4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  <a:defRPr b="1" i="1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C00000"/>
                </a:solidFill>
              </a:rPr>
              <a:t>DIPOLO</a:t>
            </a:r>
          </a:p>
        </p:txBody>
      </p:sp>
      <p:sp>
        <p:nvSpPr>
          <p:cNvPr id="12296" name="TextBox 15">
            <a:extLst>
              <a:ext uri="{FF2B5EF4-FFF2-40B4-BE49-F238E27FC236}">
                <a16:creationId xmlns:a16="http://schemas.microsoft.com/office/drawing/2014/main" id="{ACA52852-2E20-8CFC-1C49-C8BB8720D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274" y="3014887"/>
            <a:ext cx="191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SzPct val="48000"/>
              <a:buBlip>
                <a:blip r:embed="rId5"/>
              </a:buBlip>
              <a:defRPr sz="24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3399"/>
              </a:buClr>
              <a:buSzPct val="115000"/>
              <a:buFont typeface="Wingdings 3" pitchFamily="2" charset="2"/>
              <a:buChar char="c"/>
              <a:defRPr sz="2000">
                <a:solidFill>
                  <a:srgbClr val="4C4C4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  <a:defRPr b="1" i="1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008000"/>
                </a:solidFill>
              </a:rPr>
              <a:t>QUADRUPOLO</a:t>
            </a:r>
          </a:p>
        </p:txBody>
      </p:sp>
      <p:graphicFrame>
        <p:nvGraphicFramePr>
          <p:cNvPr id="12297" name="Object 3">
            <a:extLst>
              <a:ext uri="{FF2B5EF4-FFF2-40B4-BE49-F238E27FC236}">
                <a16:creationId xmlns:a16="http://schemas.microsoft.com/office/drawing/2014/main" id="{9F15A0F6-8595-A11F-B921-194FE36ABB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104160"/>
              </p:ext>
            </p:extLst>
          </p:nvPr>
        </p:nvGraphicFramePr>
        <p:xfrm>
          <a:off x="2423498" y="1460725"/>
          <a:ext cx="6548438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8409800" imgH="11696700" progId="Equation.3">
                  <p:embed/>
                </p:oleObj>
              </mc:Choice>
              <mc:Fallback>
                <p:oleObj name="Equation" r:id="rId6" imgW="78409800" imgH="11696700" progId="Equation.3">
                  <p:embed/>
                  <p:pic>
                    <p:nvPicPr>
                      <p:cNvPr id="12297" name="Object 3">
                        <a:extLst>
                          <a:ext uri="{FF2B5EF4-FFF2-40B4-BE49-F238E27FC236}">
                            <a16:creationId xmlns:a16="http://schemas.microsoft.com/office/drawing/2014/main" id="{9F15A0F6-8595-A11F-B921-194FE36ABB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498" y="1460725"/>
                        <a:ext cx="6548438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EAEAE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50EA3CF-F9B4-37C7-2308-CEA283D9B9A5}"/>
              </a:ext>
            </a:extLst>
          </p:cNvPr>
          <p:cNvCxnSpPr/>
          <p:nvPr/>
        </p:nvCxnSpPr>
        <p:spPr>
          <a:xfrm flipH="1">
            <a:off x="3102949" y="2151287"/>
            <a:ext cx="1768475" cy="86360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F41BF2A-2AAC-AAC6-786F-7481E7F2E3F2}"/>
              </a:ext>
            </a:extLst>
          </p:cNvPr>
          <p:cNvCxnSpPr/>
          <p:nvPr/>
        </p:nvCxnSpPr>
        <p:spPr>
          <a:xfrm flipH="1">
            <a:off x="5376248" y="2151287"/>
            <a:ext cx="287338" cy="8636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B5AC2DA-ED57-FE0E-FDCA-388BDF1D7A4F}"/>
              </a:ext>
            </a:extLst>
          </p:cNvPr>
          <p:cNvCxnSpPr/>
          <p:nvPr/>
        </p:nvCxnSpPr>
        <p:spPr>
          <a:xfrm>
            <a:off x="7105037" y="2151287"/>
            <a:ext cx="935037" cy="863600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429C0AB7-6A2A-2C1B-30AE-DFFD8EAC7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4532"/>
            <a:ext cx="9144000" cy="58477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it-IT" sz="3200" i="0" kern="1200" dirty="0">
                <a:solidFill>
                  <a:srgbClr val="80008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Emissione di onde E.M.</a:t>
            </a:r>
          </a:p>
        </p:txBody>
      </p:sp>
      <p:sp>
        <p:nvSpPr>
          <p:cNvPr id="14339" name="Rectangle 5">
            <a:extLst>
              <a:ext uri="{FF2B5EF4-FFF2-40B4-BE49-F238E27FC236}">
                <a16:creationId xmlns:a16="http://schemas.microsoft.com/office/drawing/2014/main" id="{AAF4C85D-9C35-E18C-E34D-000B31C2FD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5909" y="768879"/>
            <a:ext cx="10460182" cy="5688013"/>
          </a:xfrm>
        </p:spPr>
        <p:txBody>
          <a:bodyPr/>
          <a:lstStyle/>
          <a:p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</a:rPr>
              <a:t>Approccio semiclassico</a:t>
            </a:r>
            <a:r>
              <a:rPr lang="it-IT" altLang="en-US" dirty="0"/>
              <a:t>: </a:t>
            </a:r>
            <a:r>
              <a:rPr lang="it-IT" altLang="en-US" dirty="0">
                <a:solidFill>
                  <a:schemeClr val="tx1"/>
                </a:solidFill>
              </a:rPr>
              <a:t>si calcola la </a:t>
            </a:r>
            <a:r>
              <a:rPr lang="it-IT" altLang="en-US" b="1" dirty="0"/>
              <a:t>potenza</a:t>
            </a:r>
            <a:r>
              <a:rPr lang="it-IT" altLang="en-US" dirty="0"/>
              <a:t> </a:t>
            </a:r>
            <a:r>
              <a:rPr lang="it-IT" altLang="en-US" dirty="0">
                <a:solidFill>
                  <a:schemeClr val="tx1"/>
                </a:solidFill>
              </a:rPr>
              <a:t>emessa in forma di onde elettromagnetiche da una sorgente costituita da una </a:t>
            </a:r>
            <a:r>
              <a:rPr lang="it-IT" altLang="en-US" b="1" dirty="0"/>
              <a:t>distribuzione non stazionaria di cariche e correnti </a:t>
            </a:r>
          </a:p>
          <a:p>
            <a:pPr marL="0" indent="0">
              <a:buNone/>
            </a:pPr>
            <a:endParaRPr lang="it-IT" altLang="en-US" sz="1000" b="1" dirty="0"/>
          </a:p>
          <a:p>
            <a:pPr lvl="1"/>
            <a:r>
              <a:rPr lang="it-IT" altLang="en-US" dirty="0"/>
              <a:t>Questa sorgente è descrivibile da un </a:t>
            </a:r>
            <a:r>
              <a:rPr lang="it-IT" altLang="en-US" b="1" dirty="0">
                <a:solidFill>
                  <a:srgbClr val="0432FF"/>
                </a:solidFill>
              </a:rPr>
              <a:t>densità di corrente variabile nel tempo</a:t>
            </a:r>
            <a:r>
              <a:rPr lang="it-IT" altLang="en-US" b="1" dirty="0"/>
              <a:t>.</a:t>
            </a:r>
          </a:p>
          <a:p>
            <a:pPr marL="457200" lvl="1" indent="0">
              <a:buNone/>
            </a:pPr>
            <a:endParaRPr lang="it-IT" altLang="en-US" sz="1000" dirty="0"/>
          </a:p>
          <a:p>
            <a:pPr lvl="1"/>
            <a:r>
              <a:rPr lang="it-IT" altLang="en-US" dirty="0"/>
              <a:t>Si svolgono i </a:t>
            </a: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</a:rPr>
              <a:t>calcoli nella zona di radiazione</a:t>
            </a:r>
            <a:r>
              <a:rPr lang="it-IT" altLang="en-US" dirty="0">
                <a:solidFill>
                  <a:schemeClr val="tx1"/>
                </a:solidFill>
              </a:rPr>
              <a:t>, cioè </a:t>
            </a:r>
            <a:r>
              <a:rPr lang="it-IT" altLang="en-US" dirty="0"/>
              <a:t>per punti a distanza </a:t>
            </a:r>
          </a:p>
          <a:p>
            <a:pPr marL="457200" lvl="1" indent="0">
              <a:buNone/>
            </a:pPr>
            <a:r>
              <a:rPr lang="it-IT" altLang="en-US" dirty="0"/>
              <a:t>          </a:t>
            </a:r>
            <a:r>
              <a:rPr lang="it-IT" altLang="en-US" dirty="0" err="1"/>
              <a:t>r</a:t>
            </a:r>
            <a:r>
              <a:rPr lang="it-IT" altLang="en-US" dirty="0"/>
              <a:t> &gt;&gt; delle dimensioni della sorgente e </a:t>
            </a:r>
          </a:p>
          <a:p>
            <a:pPr marL="457200" lvl="1" indent="0">
              <a:buNone/>
            </a:pPr>
            <a:r>
              <a:rPr lang="it-IT" altLang="en-US" dirty="0"/>
              <a:t>          </a:t>
            </a:r>
            <a:r>
              <a:rPr lang="it-IT" altLang="en-US" dirty="0" err="1"/>
              <a:t>r</a:t>
            </a:r>
            <a:r>
              <a:rPr lang="it-IT" altLang="en-US" dirty="0"/>
              <a:t> &gt;&gt; della lunghezza d’onda della radiazione</a:t>
            </a:r>
          </a:p>
          <a:p>
            <a:pPr marL="457200" lvl="1" indent="0">
              <a:buNone/>
            </a:pPr>
            <a:endParaRPr lang="it-IT" altLang="en-US" sz="1000" dirty="0"/>
          </a:p>
          <a:p>
            <a:pPr marL="514350" lvl="1" indent="0">
              <a:buNone/>
            </a:pPr>
            <a:r>
              <a:rPr lang="it-IT" altLang="en-US" sz="2200" b="1" dirty="0">
                <a:solidFill>
                  <a:srgbClr val="0432FF"/>
                </a:solidFill>
              </a:rPr>
              <a:t>N.B. </a:t>
            </a:r>
            <a:r>
              <a:rPr lang="it-IT" altLang="en-US" b="0" dirty="0">
                <a:solidFill>
                  <a:schemeClr val="tx1"/>
                </a:solidFill>
              </a:rPr>
              <a:t>Queste condizioni sono sicuramente verificate nel caso di </a:t>
            </a:r>
          </a:p>
          <a:p>
            <a:pPr marL="514350" lvl="1" indent="0">
              <a:buNone/>
            </a:pPr>
            <a:r>
              <a:rPr lang="it-IT" altLang="en-US" b="1" dirty="0">
                <a:solidFill>
                  <a:srgbClr val="0432FF"/>
                </a:solidFill>
              </a:rPr>
              <a:t>radiazione gamma </a:t>
            </a:r>
            <a:r>
              <a:rPr lang="it-IT" altLang="en-US" b="0" dirty="0">
                <a:solidFill>
                  <a:schemeClr val="tx1"/>
                </a:solidFill>
              </a:rPr>
              <a:t>emessa nei decadimenti dei nuclei, che hanno energie tipicamente di </a:t>
            </a: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</a:rPr>
              <a:t>1 MeV</a:t>
            </a:r>
            <a:r>
              <a:rPr lang="it-IT" altLang="en-US" b="0" dirty="0">
                <a:solidFill>
                  <a:schemeClr val="tx1"/>
                </a:solidFill>
              </a:rPr>
              <a:t>, quindi lunghezza d’onda:</a:t>
            </a:r>
          </a:p>
          <a:p>
            <a:pPr lvl="2">
              <a:buFont typeface="Wingdings" pitchFamily="2" charset="2"/>
              <a:buNone/>
            </a:pPr>
            <a:endParaRPr lang="it-IT" altLang="en-US" sz="2000" b="0" dirty="0"/>
          </a:p>
          <a:p>
            <a:pPr lvl="2">
              <a:buFont typeface="Wingdings" pitchFamily="2" charset="2"/>
              <a:buNone/>
            </a:pPr>
            <a:endParaRPr lang="it-IT" altLang="en-US" sz="2000" b="0" dirty="0"/>
          </a:p>
          <a:p>
            <a:pPr marL="914400" lvl="2" indent="0">
              <a:buNone/>
            </a:pPr>
            <a:endParaRPr lang="it-IT" altLang="en-US" sz="2000" b="0" dirty="0"/>
          </a:p>
          <a:p>
            <a:pPr marL="857250" lvl="1" indent="-342900">
              <a:lnSpc>
                <a:spcPts val="2000"/>
              </a:lnSpc>
              <a:buFont typeface="Wingdings" pitchFamily="2" charset="2"/>
              <a:buChar char="à"/>
            </a:pPr>
            <a:r>
              <a:rPr lang="it-IT" altLang="en-US" b="1" i="1" dirty="0">
                <a:solidFill>
                  <a:srgbClr val="0432FF"/>
                </a:solidFill>
              </a:rPr>
              <a:t>molto maggiore </a:t>
            </a:r>
            <a:r>
              <a:rPr lang="it-IT" altLang="en-US" b="0" i="1" dirty="0">
                <a:solidFill>
                  <a:srgbClr val="0432FF"/>
                </a:solidFill>
              </a:rPr>
              <a:t>delle dimensioni di un nucleo (dell’ordine di qualche fm) </a:t>
            </a:r>
          </a:p>
          <a:p>
            <a:pPr marL="514350" lvl="1" indent="0">
              <a:lnSpc>
                <a:spcPts val="2000"/>
              </a:lnSpc>
              <a:buNone/>
            </a:pPr>
            <a:r>
              <a:rPr lang="it-IT" altLang="en-US" i="1" dirty="0">
                <a:solidFill>
                  <a:srgbClr val="0432FF"/>
                </a:solidFill>
              </a:rPr>
              <a:t>     </a:t>
            </a:r>
            <a:r>
              <a:rPr lang="it-IT" altLang="en-US" b="0" i="1" dirty="0">
                <a:solidFill>
                  <a:srgbClr val="0432FF"/>
                </a:solidFill>
              </a:rPr>
              <a:t>e molto minore della distanza a cui si osserva la radiazione </a:t>
            </a:r>
          </a:p>
        </p:txBody>
      </p:sp>
      <p:graphicFrame>
        <p:nvGraphicFramePr>
          <p:cNvPr id="14340" name="Object 8">
            <a:extLst>
              <a:ext uri="{FF2B5EF4-FFF2-40B4-BE49-F238E27FC236}">
                <a16:creationId xmlns:a16="http://schemas.microsoft.com/office/drawing/2014/main" id="{88010CB7-06D1-B444-1D19-75B32C2092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121899"/>
              </p:ext>
            </p:extLst>
          </p:nvPr>
        </p:nvGraphicFramePr>
        <p:xfrm>
          <a:off x="2795588" y="5239231"/>
          <a:ext cx="4790545" cy="722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881500" imgH="10236200" progId="Equation.3">
                  <p:embed/>
                </p:oleObj>
              </mc:Choice>
              <mc:Fallback>
                <p:oleObj name="Equation" r:id="rId2" imgW="67881500" imgH="10236200" progId="Equation.3">
                  <p:embed/>
                  <p:pic>
                    <p:nvPicPr>
                      <p:cNvPr id="14340" name="Object 8">
                        <a:extLst>
                          <a:ext uri="{FF2B5EF4-FFF2-40B4-BE49-F238E27FC236}">
                            <a16:creationId xmlns:a16="http://schemas.microsoft.com/office/drawing/2014/main" id="{88010CB7-06D1-B444-1D19-75B32C2092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5588" y="5239231"/>
                        <a:ext cx="4790545" cy="7223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9A614-5244-11C8-0808-A2FCA1F09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BAFCC-0518-5802-8ADB-E5E93263F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21" y="-243000"/>
            <a:ext cx="109728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of </a:t>
            </a:r>
            <a:r>
              <a:rPr lang="el-G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-decay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2693062C-246D-AEF9-55E6-97893D7AA34B}"/>
                  </a:ext>
                </a:extLst>
              </p:cNvPr>
              <p:cNvSpPr txBox="1"/>
              <p:nvPr/>
            </p:nvSpPr>
            <p:spPr>
              <a:xfrm>
                <a:off x="5234153" y="1115786"/>
                <a:ext cx="5226029" cy="674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𝜆</m:t>
                      </m:r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h</m:t>
                          </m:r>
                        </m:num>
                        <m:den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𝑝</m:t>
                          </m:r>
                        </m:den>
                      </m:f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h</m:t>
                          </m:r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𝑘𝑖𝑛</m:t>
                                  </m:r>
                                </m:sub>
                              </m:sSub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𝑘𝑖𝑛</m:t>
                                      </m:r>
                                    </m:sub>
                                  </m:sSub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+2</m:t>
                                  </m:r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𝑚</m:t>
                                  </m:r>
                                  <m:sSup>
                                    <m:sSupPr>
                                      <m:ctrlP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/>
                                          <a:cs typeface="+mn-c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den>
                      </m:f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1239.84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𝑀𝑒𝑉</m:t>
                              </m:r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 </m:t>
                              </m:r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𝑓𝑚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𝑘𝑖𝑛</m:t>
                                  </m:r>
                                </m:sub>
                              </m:sSub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𝑘𝑖𝑛</m:t>
                                      </m:r>
                                    </m:sub>
                                  </m:sSub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+2</m:t>
                                  </m:r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𝑚</m:t>
                                  </m:r>
                                  <m:sSup>
                                    <m:sSupPr>
                                      <m:ctrlP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/>
                                          <a:cs typeface="+mn-c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kumimoji="0" lang="de-DE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  <a:ea typeface="Cambria Math"/>
                                          <a:cs typeface="+mn-cs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2693062C-246D-AEF9-55E6-97893D7AA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153" y="1115786"/>
                <a:ext cx="5226029" cy="6740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feld 2">
            <a:extLst>
              <a:ext uri="{FF2B5EF4-FFF2-40B4-BE49-F238E27FC236}">
                <a16:creationId xmlns:a16="http://schemas.microsoft.com/office/drawing/2014/main" id="{50D7B821-4F3F-7AD9-9A15-9B6369142F21}"/>
              </a:ext>
            </a:extLst>
          </p:cNvPr>
          <p:cNvSpPr txBox="1"/>
          <p:nvPr/>
        </p:nvSpPr>
        <p:spPr>
          <a:xfrm>
            <a:off x="2181714" y="1166985"/>
            <a:ext cx="3052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 Broglie wavelength: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elle 5">
                <a:extLst>
                  <a:ext uri="{FF2B5EF4-FFF2-40B4-BE49-F238E27FC236}">
                    <a16:creationId xmlns:a16="http://schemas.microsoft.com/office/drawing/2014/main" id="{BD654259-E327-5A12-666E-D452DAF3791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81714" y="2181452"/>
              <a:ext cx="7627303" cy="141922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4785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713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40814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2968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decay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Energy [MeV]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 Broglie </a:t>
                          </a:r>
                          <a:r>
                            <a:rPr lang="el-GR" sz="1600" dirty="0">
                              <a:latin typeface="Times New Roman"/>
                              <a:cs typeface="Times New Roman"/>
                            </a:rPr>
                            <a:t>λ</a:t>
                          </a:r>
                          <a:r>
                            <a:rPr lang="de-DE" sz="1600" dirty="0">
                              <a:latin typeface="Times New Roman"/>
                              <a:cs typeface="Times New Roman"/>
                            </a:rPr>
                            <a:t> [</a:t>
                          </a:r>
                          <a:r>
                            <a:rPr lang="de-DE" sz="1600" dirty="0" err="1">
                              <a:latin typeface="Times New Roman"/>
                              <a:cs typeface="Times New Roman"/>
                            </a:rPr>
                            <a:t>fm</a:t>
                          </a:r>
                          <a:r>
                            <a:rPr lang="de-DE" sz="1600" dirty="0">
                              <a:latin typeface="Times New Roman"/>
                              <a:cs typeface="Times New Roman"/>
                            </a:rPr>
                            <a:t>]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80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1600" dirty="0">
                              <a:latin typeface="Times New Roman"/>
                              <a:cs typeface="Times New Roman"/>
                            </a:rPr>
                            <a:t>α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-particle, m</a:t>
                          </a:r>
                          <a:r>
                            <a:rPr lang="el-GR" sz="1600" baseline="-25000" noProof="0" dirty="0">
                              <a:latin typeface="Times New Roman"/>
                              <a:cs typeface="Times New Roman"/>
                            </a:rPr>
                            <a:t>α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 = 3727 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MeV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/c</a:t>
                          </a:r>
                          <a:r>
                            <a:rPr lang="de-DE" sz="1600" baseline="30000" noProof="0" dirty="0">
                              <a:latin typeface="Times New Roman"/>
                              <a:cs typeface="Times New Roman"/>
                            </a:rPr>
                            <a:t>2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endParaRPr lang="en-US" sz="1600" noProof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6.42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803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noProof="0" dirty="0">
                              <a:latin typeface="Times New Roman"/>
                              <a:cs typeface="Times New Roman"/>
                            </a:rPr>
                            <a:t>β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-particle, m</a:t>
                          </a:r>
                          <a:r>
                            <a:rPr lang="de-DE" sz="1600" baseline="-25000" noProof="0" dirty="0">
                              <a:latin typeface="Times New Roman"/>
                              <a:cs typeface="Times New Roman"/>
                            </a:rPr>
                            <a:t>e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 = 0.511 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MeV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/c</a:t>
                          </a:r>
                          <a:r>
                            <a:rPr lang="de-DE" sz="1600" baseline="30000" noProof="0" dirty="0">
                              <a:latin typeface="Times New Roman"/>
                              <a:cs typeface="Times New Roman"/>
                            </a:rPr>
                            <a:t>2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endParaRPr lang="en-US" sz="1600" noProof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871.92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1600" dirty="0">
                              <a:latin typeface="Times New Roman"/>
                              <a:cs typeface="Times New Roman"/>
                            </a:rPr>
                            <a:t>γ</a:t>
                          </a:r>
                          <a:r>
                            <a:rPr lang="de-DE" sz="1600" dirty="0">
                              <a:latin typeface="Times New Roman"/>
                              <a:cs typeface="Times New Roman"/>
                            </a:rPr>
                            <a:t>-</a:t>
                          </a:r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photon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  <m:r>
                                  <a:rPr lang="de-DE" sz="1600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type m:val="skw"/>
                                    <m:ctrlPr>
                                      <a:rPr lang="de-DE" sz="1600" b="0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1600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h</m:t>
                                    </m:r>
                                    <m:r>
                                      <a:rPr lang="de-DE" sz="1600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∙</m:t>
                                    </m:r>
                                    <m:r>
                                      <a:rPr lang="de-DE" sz="1600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num>
                                  <m:den>
                                    <m:r>
                                      <a:rPr lang="de-DE" sz="1600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</m:den>
                                </m:f>
                                <m:r>
                                  <a:rPr lang="de-DE" sz="1600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type m:val="skw"/>
                                    <m:ctrlPr>
                                      <a:rPr lang="de-DE" sz="1600" b="0" i="1" smtClean="0">
                                        <a:latin typeface="Cambria Math" panose="02040503050406030204" pitchFamily="18" charset="0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1600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1240</m:t>
                                    </m:r>
                                  </m:num>
                                  <m:den>
                                    <m:r>
                                      <a:rPr lang="de-DE" sz="1600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elle 5">
                <a:extLst>
                  <a:ext uri="{FF2B5EF4-FFF2-40B4-BE49-F238E27FC236}">
                    <a16:creationId xmlns:a16="http://schemas.microsoft.com/office/drawing/2014/main" id="{BD654259-E327-5A12-666E-D452DAF3791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81714" y="2181452"/>
              <a:ext cx="7627303" cy="141922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4785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713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40814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decay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Energy [MeV]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 Broglie </a:t>
                          </a:r>
                          <a:r>
                            <a:rPr lang="el-GR" sz="1600" dirty="0">
                              <a:latin typeface="Times New Roman"/>
                              <a:cs typeface="Times New Roman"/>
                            </a:rPr>
                            <a:t>λ</a:t>
                          </a:r>
                          <a:r>
                            <a:rPr lang="de-DE" sz="1600" dirty="0">
                              <a:latin typeface="Times New Roman"/>
                              <a:cs typeface="Times New Roman"/>
                            </a:rPr>
                            <a:t> [</a:t>
                          </a:r>
                          <a:r>
                            <a:rPr lang="de-DE" sz="1600" dirty="0" err="1">
                              <a:latin typeface="Times New Roman"/>
                              <a:cs typeface="Times New Roman"/>
                            </a:rPr>
                            <a:t>fm</a:t>
                          </a:r>
                          <a:r>
                            <a:rPr lang="de-DE" sz="1600" dirty="0">
                              <a:latin typeface="Times New Roman"/>
                              <a:cs typeface="Times New Roman"/>
                            </a:rPr>
                            <a:t>]</a:t>
                          </a:r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1600" dirty="0">
                              <a:latin typeface="Times New Roman"/>
                              <a:cs typeface="Times New Roman"/>
                            </a:rPr>
                            <a:t>α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-particle, m</a:t>
                          </a:r>
                          <a:r>
                            <a:rPr lang="el-GR" sz="1600" baseline="-25000" noProof="0" dirty="0">
                              <a:latin typeface="Times New Roman"/>
                              <a:cs typeface="Times New Roman"/>
                            </a:rPr>
                            <a:t>α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 = 3727 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MeV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/c</a:t>
                          </a:r>
                          <a:r>
                            <a:rPr lang="de-DE" sz="1600" baseline="30000" noProof="0" dirty="0">
                              <a:latin typeface="Times New Roman"/>
                              <a:cs typeface="Times New Roman"/>
                            </a:rPr>
                            <a:t>2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endParaRPr lang="en-US" sz="1600" noProof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6.42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noProof="0" dirty="0">
                              <a:latin typeface="Times New Roman"/>
                              <a:cs typeface="Times New Roman"/>
                            </a:rPr>
                            <a:t>β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-particle, m</a:t>
                          </a:r>
                          <a:r>
                            <a:rPr lang="de-DE" sz="1600" baseline="-25000" noProof="0" dirty="0">
                              <a:latin typeface="Times New Roman"/>
                              <a:cs typeface="Times New Roman"/>
                            </a:rPr>
                            <a:t>e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 = 0.511 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MeV</a:t>
                          </a:r>
                          <a:r>
                            <a:rPr lang="de-DE" sz="1600" noProof="0" dirty="0">
                              <a:latin typeface="Times New Roman"/>
                              <a:cs typeface="Times New Roman"/>
                            </a:rPr>
                            <a:t>/c</a:t>
                          </a:r>
                          <a:r>
                            <a:rPr lang="de-DE" sz="1600" baseline="30000" noProof="0" dirty="0">
                              <a:latin typeface="Times New Roman"/>
                              <a:cs typeface="Times New Roman"/>
                            </a:rPr>
                            <a:t>2</a:t>
                          </a:r>
                          <a:r>
                            <a:rPr lang="en-US" sz="1600" noProof="0" dirty="0">
                              <a:latin typeface="Times New Roman"/>
                              <a:cs typeface="Times New Roman"/>
                            </a:rPr>
                            <a:t> </a:t>
                          </a:r>
                          <a:endParaRPr lang="en-US" sz="1600" noProof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871.92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133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1600" dirty="0">
                              <a:latin typeface="Times New Roman"/>
                              <a:cs typeface="Times New Roman"/>
                            </a:rPr>
                            <a:t>γ</a:t>
                          </a:r>
                          <a:r>
                            <a:rPr lang="de-DE" sz="1600" dirty="0">
                              <a:latin typeface="Times New Roman"/>
                              <a:cs typeface="Times New Roman"/>
                            </a:rPr>
                            <a:t>-</a:t>
                          </a:r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photon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3"/>
                          <a:stretch>
                            <a:fillRect l="-124164" t="-245455" r="-372" b="-1727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feld 6">
            <a:extLst>
              <a:ext uri="{FF2B5EF4-FFF2-40B4-BE49-F238E27FC236}">
                <a16:creationId xmlns:a16="http://schemas.microsoft.com/office/drawing/2014/main" id="{E2DB675E-CA4A-EBC0-4CAB-5261D523AC72}"/>
              </a:ext>
            </a:extLst>
          </p:cNvPr>
          <p:cNvSpPr txBox="1"/>
          <p:nvPr/>
        </p:nvSpPr>
        <p:spPr>
          <a:xfrm>
            <a:off x="663821" y="4313600"/>
            <a:ext cx="103347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α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-particles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dimension is somewhat smaller than the nucleus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this is why 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semi-classical treatment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-decay is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fully successful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typical 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-particle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a large wavelength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λ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comparison to the nuclear size.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quantum mechanical approach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needed for a full description at all distances.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γ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decay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wavelength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λ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ranges from 12400 – 1240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(0.1 – 1 MeV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 </a:t>
            </a:r>
          </a:p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quantum mechanical approach approach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needed for a full description at all distances.</a:t>
            </a:r>
          </a:p>
        </p:txBody>
      </p:sp>
    </p:spTree>
    <p:extLst>
      <p:ext uri="{BB962C8B-B14F-4D97-AF65-F5344CB8AC3E}">
        <p14:creationId xmlns:p14="http://schemas.microsoft.com/office/powerpoint/2010/main" val="397618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6EEA9-4FD6-8AF5-4644-047FBB593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F254BC07-1EBC-AA21-15FD-C696EE9F36E6}"/>
              </a:ext>
            </a:extLst>
          </p:cNvPr>
          <p:cNvSpPr/>
          <p:nvPr/>
        </p:nvSpPr>
        <p:spPr>
          <a:xfrm>
            <a:off x="6587411" y="3461432"/>
            <a:ext cx="5332840" cy="31046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4">
                <a:extLst>
                  <a:ext uri="{FF2B5EF4-FFF2-40B4-BE49-F238E27FC236}">
                    <a16:creationId xmlns:a16="http://schemas.microsoft.com/office/drawing/2014/main" id="{9DF98600-4C78-4715-8AA8-D6792F242949}"/>
                  </a:ext>
                </a:extLst>
              </p:cNvPr>
              <p:cNvSpPr txBox="1"/>
              <p:nvPr/>
            </p:nvSpPr>
            <p:spPr>
              <a:xfrm>
                <a:off x="-653142" y="690265"/>
                <a:ext cx="12192000" cy="44147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</a:t>
                </a:r>
                <a:r>
                  <a:rPr lang="en-US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nucleus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collection of </a:t>
                </a:r>
                <a:r>
                  <a:rPr lang="en-US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moving charges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ctr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which can </a:t>
                </a:r>
                <a:r>
                  <a:rPr lang="en-US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induce magnetic/electric fields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9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200150" lvl="2" indent="-285750">
                  <a:buFont typeface="Wingdings" panose="05000000000000000000" pitchFamily="2" charset="2"/>
                  <a:buChar char="v"/>
                </a:pPr>
                <a:r>
                  <a:rPr lang="en-US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power radiated into a small area element is proportional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de-DE" sz="2000" b="0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d>
                  </m:oMath>
                </a14:m>
                <a:endParaRPr lang="en-US" sz="2000" dirty="0">
                  <a:solidFill>
                    <a:srgbClr val="FF0000"/>
                  </a:solidFill>
                </a:endParaRPr>
              </a:p>
              <a:p>
                <a:pPr lvl="2"/>
                <a:endParaRPr lang="en-US" sz="9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00150" lvl="2" indent="-285750">
                  <a:buFont typeface="Wingdings" panose="05000000000000000000" pitchFamily="2" charset="2"/>
                  <a:buChar char="v"/>
                </a:pP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average </a:t>
                </a:r>
                <a:r>
                  <a:rPr lang="en-US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power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radiated for an </a:t>
                </a:r>
                <a:r>
                  <a:rPr lang="en-US" sz="2000" b="1" dirty="0">
                    <a:solidFill>
                      <a:srgbClr val="0432FF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electric dipole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is:</a:t>
                </a:r>
              </a:p>
              <a:p>
                <a:pPr lvl="2"/>
                <a:endParaRPr lang="en-US" sz="2000" b="0" i="1" dirty="0">
                  <a:solidFill>
                    <a:srgbClr val="0000CC"/>
                  </a:solidFill>
                  <a:latin typeface="Cambria Math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𝑃</m:t>
                      </m:r>
                      <m:r>
                        <a:rPr lang="de-DE" sz="2000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12</m:t>
                          </m:r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rgbClr val="0000CC"/>
                  </a:solidFill>
                </a:endParaRPr>
              </a:p>
              <a:p>
                <a:pPr marL="1200150" lvl="2" indent="-285750">
                  <a:buFont typeface="Wingdings" panose="05000000000000000000" pitchFamily="2" charset="2"/>
                  <a:buChar char="v"/>
                </a:pPr>
                <a:endParaRPr lang="en-US" sz="2000" dirty="0">
                  <a:solidFill>
                    <a:srgbClr val="FF0000"/>
                  </a:solidFill>
                </a:endParaRPr>
              </a:p>
              <a:p>
                <a:pPr marL="1200150" lvl="2" indent="-285750">
                  <a:buFont typeface="Wingdings" panose="05000000000000000000" pitchFamily="2" charset="2"/>
                  <a:buChar char="v"/>
                </a:pPr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a </a:t>
                </a:r>
                <a:r>
                  <a:rPr lang="en-US" sz="2000" b="1" dirty="0">
                    <a:solidFill>
                      <a:srgbClr val="0432FF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magnetic dipole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</a:t>
                </a:r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𝑃</m:t>
                      </m:r>
                      <m:r>
                        <a:rPr lang="de-DE" sz="2000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12</m:t>
                          </m:r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b>
                            <m:sSubPr>
                              <m:ctrlP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de-DE" sz="20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p>
                          <m:r>
                            <a:rPr lang="de-DE" sz="2000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" name="Textfeld 4">
                <a:extLst>
                  <a:ext uri="{FF2B5EF4-FFF2-40B4-BE49-F238E27FC236}">
                    <a16:creationId xmlns:a16="http://schemas.microsoft.com/office/drawing/2014/main" id="{9DF98600-4C78-4715-8AA8-D6792F242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142" y="690265"/>
                <a:ext cx="12192000" cy="4414798"/>
              </a:xfrm>
              <a:prstGeom prst="rect">
                <a:avLst/>
              </a:prstGeom>
              <a:blipFill>
                <a:blip r:embed="rId2"/>
                <a:stretch>
                  <a:fillRect t="-1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3F32167D-FA01-FCDE-BD00-112172C1B4E5}"/>
              </a:ext>
            </a:extLst>
          </p:cNvPr>
          <p:cNvSpPr txBox="1"/>
          <p:nvPr/>
        </p:nvSpPr>
        <p:spPr>
          <a:xfrm>
            <a:off x="0" y="4393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</a:t>
            </a:r>
            <a:r>
              <a:rPr lang="it-IT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600" b="1" dirty="0">
                <a:solidFill>
                  <a:srgbClr val="7030A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it-IT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rays </a:t>
            </a:r>
            <a:r>
              <a:rPr lang="en-GB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classical electrodynamics</a:t>
            </a:r>
          </a:p>
        </p:txBody>
      </p:sp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C9F46F03-D862-8DCA-A3C7-869035E2CF01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51563743"/>
              </p:ext>
            </p:extLst>
          </p:nvPr>
        </p:nvGraphicFramePr>
        <p:xfrm>
          <a:off x="6679142" y="5625350"/>
          <a:ext cx="51054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2880000" imgH="28613100" progId="Equation.3">
                  <p:embed/>
                </p:oleObj>
              </mc:Choice>
              <mc:Fallback>
                <p:oleObj name="Equation" r:id="rId3" imgW="182880000" imgH="28613100" progId="Equation.3">
                  <p:embed/>
                  <p:pic>
                    <p:nvPicPr>
                      <p:cNvPr id="13314" name="Object 6">
                        <a:extLst>
                          <a:ext uri="{FF2B5EF4-FFF2-40B4-BE49-F238E27FC236}">
                            <a16:creationId xmlns:a16="http://schemas.microsoft.com/office/drawing/2014/main" id="{32E00F64-E1C4-6CDB-7DF2-32CBF4929FBD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9142" y="5625350"/>
                        <a:ext cx="5105400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5CCB9B6-E142-AA0A-9D85-A8D7094FEEAF}"/>
              </a:ext>
            </a:extLst>
          </p:cNvPr>
          <p:cNvSpPr txBox="1"/>
          <p:nvPr/>
        </p:nvSpPr>
        <p:spPr>
          <a:xfrm>
            <a:off x="6587411" y="3494482"/>
            <a:ext cx="51054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general, for a </a:t>
            </a:r>
            <a:r>
              <a:rPr lang="en-US" sz="2400" b="1" dirty="0" err="1">
                <a:solidFill>
                  <a:srgbClr val="0432FF"/>
                </a:solidFill>
                <a:latin typeface="Symbol" pitchFamily="2" charset="2"/>
                <a:cs typeface="Arial" panose="020B0604020202020204" pitchFamily="34" charset="0"/>
              </a:rPr>
              <a:t>s</a:t>
            </a:r>
            <a:r>
              <a:rPr lang="en-US" sz="24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multipolarity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1000" dirty="0">
              <a:latin typeface="Symbol" pitchFamily="2" charset="2"/>
              <a:cs typeface="Arial" panose="020B0604020202020204" pitchFamily="34" charset="0"/>
            </a:endParaRPr>
          </a:p>
          <a:p>
            <a:r>
              <a:rPr lang="en-US" sz="2400" dirty="0">
                <a:latin typeface="Symbol" pitchFamily="2" charset="2"/>
                <a:cs typeface="Arial" panose="020B0604020202020204" pitchFamily="34" charset="0"/>
              </a:rPr>
              <a:t>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E or M</a:t>
            </a:r>
            <a:endParaRPr lang="en-GB" sz="2400" dirty="0"/>
          </a:p>
        </p:txBody>
      </p:sp>
      <p:graphicFrame>
        <p:nvGraphicFramePr>
          <p:cNvPr id="7" name="Object 12">
            <a:extLst>
              <a:ext uri="{FF2B5EF4-FFF2-40B4-BE49-F238E27FC236}">
                <a16:creationId xmlns:a16="http://schemas.microsoft.com/office/drawing/2014/main" id="{ECB05C68-0AEA-723A-A434-53FAF5F43F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268102"/>
              </p:ext>
            </p:extLst>
          </p:nvPr>
        </p:nvGraphicFramePr>
        <p:xfrm>
          <a:off x="6679142" y="4615304"/>
          <a:ext cx="880372" cy="293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2125900" imgH="14046200" progId="Equation.3">
                  <p:embed/>
                </p:oleObj>
              </mc:Choice>
              <mc:Fallback>
                <p:oleObj name="Equation" r:id="rId5" imgW="42125900" imgH="14046200" progId="Equation.3">
                  <p:embed/>
                  <p:pic>
                    <p:nvPicPr>
                      <p:cNvPr id="13315" name="Object 12">
                        <a:extLst>
                          <a:ext uri="{FF2B5EF4-FFF2-40B4-BE49-F238E27FC236}">
                            <a16:creationId xmlns:a16="http://schemas.microsoft.com/office/drawing/2014/main" id="{5F9E9544-79F7-842E-4461-6BE1E709D201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9142" y="4615304"/>
                        <a:ext cx="880372" cy="2934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22">
            <a:extLst>
              <a:ext uri="{FF2B5EF4-FFF2-40B4-BE49-F238E27FC236}">
                <a16:creationId xmlns:a16="http://schemas.microsoft.com/office/drawing/2014/main" id="{A48C9E38-ACCE-46BF-5788-1FDF9788C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3392" y="4586728"/>
            <a:ext cx="27783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600" dirty="0">
                <a:latin typeface="Arial" panose="020B0604020202020204" pitchFamily="34" charset="0"/>
              </a:rPr>
              <a:t>= </a:t>
            </a:r>
            <a:r>
              <a:rPr lang="it-IT" altLang="it-IT" sz="1600" dirty="0" err="1">
                <a:latin typeface="Arial" panose="020B0604020202020204" pitchFamily="34" charset="0"/>
              </a:rPr>
              <a:t>amplitude</a:t>
            </a:r>
            <a:r>
              <a:rPr lang="it-IT" altLang="it-IT" sz="1600" dirty="0">
                <a:latin typeface="Arial" panose="020B0604020202020204" pitchFamily="34" charset="0"/>
              </a:rPr>
              <a:t> of the </a:t>
            </a:r>
            <a:r>
              <a:rPr lang="it-IT" altLang="it-IT" sz="1600" dirty="0" err="1">
                <a:latin typeface="Arial" panose="020B0604020202020204" pitchFamily="34" charset="0"/>
              </a:rPr>
              <a:t>oscillation</a:t>
            </a:r>
            <a:endParaRPr lang="it-IT" altLang="it-IT" sz="1600" dirty="0"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sz="1600" dirty="0">
                <a:latin typeface="Arial" panose="020B0604020202020204" pitchFamily="34" charset="0"/>
              </a:rPr>
              <a:t>   of </a:t>
            </a:r>
            <a:r>
              <a:rPr lang="it-IT" altLang="it-IT" sz="1600" dirty="0" err="1">
                <a:latin typeface="Arial" panose="020B0604020202020204" pitchFamily="34" charset="0"/>
              </a:rPr>
              <a:t>momentum</a:t>
            </a:r>
            <a:r>
              <a:rPr lang="it-IT" altLang="it-IT" sz="1600" dirty="0">
                <a:latin typeface="Arial" panose="020B0604020202020204" pitchFamily="34" charset="0"/>
              </a:rPr>
              <a:t> L</a:t>
            </a:r>
          </a:p>
          <a:p>
            <a:pPr eaLnBrk="1" hangingPunct="1"/>
            <a:r>
              <a:rPr lang="it-IT" altLang="it-IT" sz="1600" dirty="0">
                <a:latin typeface="Arial" panose="020B0604020202020204" pitchFamily="34" charset="0"/>
              </a:rPr>
              <a:t>   (</a:t>
            </a:r>
            <a:r>
              <a:rPr lang="it-IT" altLang="it-IT" sz="1600" dirty="0" err="1">
                <a:latin typeface="Arial" panose="020B0604020202020204" pitchFamily="34" charset="0"/>
              </a:rPr>
              <a:t>electric</a:t>
            </a:r>
            <a:r>
              <a:rPr lang="it-IT" altLang="it-IT" sz="1600" dirty="0">
                <a:latin typeface="Arial" panose="020B0604020202020204" pitchFamily="34" charset="0"/>
              </a:rPr>
              <a:t> or </a:t>
            </a:r>
            <a:r>
              <a:rPr lang="it-IT" altLang="it-IT" sz="1600" dirty="0" err="1">
                <a:latin typeface="Arial" panose="020B0604020202020204" pitchFamily="34" charset="0"/>
              </a:rPr>
              <a:t>magnetic</a:t>
            </a:r>
            <a:r>
              <a:rPr lang="it-IT" altLang="it-IT" sz="1600" dirty="0">
                <a:latin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9439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0C5274E-EFE6-8631-F6D6-7448D7ACF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185" y="2807404"/>
            <a:ext cx="4961361" cy="370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feld 5">
            <a:extLst>
              <a:ext uri="{FF2B5EF4-FFF2-40B4-BE49-F238E27FC236}">
                <a16:creationId xmlns:a16="http://schemas.microsoft.com/office/drawing/2014/main" id="{A54F1F88-42CB-7C98-D0C6-BD27999C2ED0}"/>
              </a:ext>
            </a:extLst>
          </p:cNvPr>
          <p:cNvSpPr txBox="1"/>
          <p:nvPr/>
        </p:nvSpPr>
        <p:spPr>
          <a:xfrm>
            <a:off x="604684" y="788240"/>
            <a:ext cx="113266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-decay is an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electromagnetic process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where the nucleus decreases in excitation energy, but does not change proton or neutron numbers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decay process only involves the emission of photons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-rays carry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 1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have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mass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E50D5A74-4122-1F14-5ECA-5FED01A2C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0" t="50135"/>
          <a:stretch/>
        </p:blipFill>
        <p:spPr bwMode="auto">
          <a:xfrm>
            <a:off x="826511" y="3084979"/>
            <a:ext cx="3731342" cy="298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E425E90-89D8-B723-A022-46AFB8A062A9}"/>
              </a:ext>
            </a:extLst>
          </p:cNvPr>
          <p:cNvSpPr txBox="1"/>
          <p:nvPr/>
        </p:nvSpPr>
        <p:spPr>
          <a:xfrm>
            <a:off x="1099359" y="3725349"/>
            <a:ext cx="1686295" cy="645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80"/>
              </a:lnSpc>
            </a:pPr>
            <a:r>
              <a:rPr lang="en-GB" sz="2800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radiation</a:t>
            </a:r>
          </a:p>
          <a:p>
            <a:pPr>
              <a:lnSpc>
                <a:spcPts val="2080"/>
              </a:lnSpc>
            </a:pPr>
            <a:r>
              <a:rPr lang="en-GB" sz="2800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keV-...20 MeV</a:t>
            </a:r>
            <a:endParaRPr lang="en-GB" sz="28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0F7B3A8-69EC-853C-6955-A8B7D57194D8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200" b="1" dirty="0">
                <a:solidFill>
                  <a:srgbClr val="80008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BE2AA85-1AAB-65B4-ABFC-E4EA50281671}"/>
              </a:ext>
            </a:extLst>
          </p:cNvPr>
          <p:cNvSpPr txBox="1"/>
          <p:nvPr/>
        </p:nvSpPr>
        <p:spPr>
          <a:xfrm>
            <a:off x="9022326" y="3908484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i="1" u="none" strike="noStrike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Photons</a:t>
            </a:r>
            <a:r>
              <a:rPr lang="it-IT" sz="1600" b="0" i="1" u="none" strike="noStrike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are the </a:t>
            </a:r>
            <a:r>
              <a:rPr lang="it-IT" sz="1600" b="0" i="1" u="none" strike="noStrike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mediators</a:t>
            </a:r>
            <a:r>
              <a:rPr lang="it-IT" sz="1600" b="0" i="1" u="none" strike="noStrike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</a:p>
          <a:p>
            <a:r>
              <a:rPr lang="it-IT" sz="1600" b="1" i="1" u="none" strike="noStrike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electromagnetic</a:t>
            </a:r>
            <a:r>
              <a:rPr lang="it-IT" sz="1600" b="1" i="1" u="none" strike="noStrike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interaction</a:t>
            </a:r>
            <a:endParaRPr lang="en-GB" sz="16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573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2">
            <a:extLst>
              <a:ext uri="{FF2B5EF4-FFF2-40B4-BE49-F238E27FC236}">
                <a16:creationId xmlns:a16="http://schemas.microsoft.com/office/drawing/2014/main" id="{6B8FCF7A-C7CB-F918-B42E-28BB83C5D2DB}"/>
              </a:ext>
            </a:extLst>
          </p:cNvPr>
          <p:cNvSpPr txBox="1"/>
          <p:nvPr/>
        </p:nvSpPr>
        <p:spPr>
          <a:xfrm>
            <a:off x="860624" y="1090779"/>
            <a:ext cx="104707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magnetic dipole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fields have </a:t>
            </a:r>
            <a:r>
              <a:rPr lang="en-US" sz="24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opposite parity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Magnetic dipoles have even parity and electric dipole fields have odd parity.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3">
                <a:extLst>
                  <a:ext uri="{FF2B5EF4-FFF2-40B4-BE49-F238E27FC236}">
                    <a16:creationId xmlns:a16="http://schemas.microsoft.com/office/drawing/2014/main" id="{0EE47E21-81EE-D5A7-E3F0-1F018AAF7A2C}"/>
                  </a:ext>
                </a:extLst>
              </p:cNvPr>
              <p:cNvSpPr txBox="1"/>
              <p:nvPr/>
            </p:nvSpPr>
            <p:spPr>
              <a:xfrm>
                <a:off x="2042927" y="2162610"/>
                <a:ext cx="7885427" cy="58477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𝑀</m:t>
                          </m:r>
                          <m:r>
                            <a:rPr lang="it-IT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32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32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  <m:r>
                            <a:rPr lang="de-DE" sz="3200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sup>
                      </m:sSup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𝑎𝑛𝑑</m:t>
                      </m:r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d>
                        <m:dPr>
                          <m:ctrlPr>
                            <a:rPr lang="de-DE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𝐸</m:t>
                          </m:r>
                          <m:r>
                            <a:rPr lang="it-IT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3200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3200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sz="3200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feld 3">
                <a:extLst>
                  <a:ext uri="{FF2B5EF4-FFF2-40B4-BE49-F238E27FC236}">
                    <a16:creationId xmlns:a16="http://schemas.microsoft.com/office/drawing/2014/main" id="{0EE47E21-81EE-D5A7-E3F0-1F018AAF7A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927" y="2162610"/>
                <a:ext cx="7885427" cy="584775"/>
              </a:xfrm>
              <a:prstGeom prst="rect">
                <a:avLst/>
              </a:prstGeom>
              <a:blipFill>
                <a:blip r:embed="rId2"/>
                <a:stretch>
                  <a:fillRect b="-2291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>
            <a:extLst>
              <a:ext uri="{FF2B5EF4-FFF2-40B4-BE49-F238E27FC236}">
                <a16:creationId xmlns:a16="http://schemas.microsoft.com/office/drawing/2014/main" id="{D4C80B66-D579-F04F-39C1-A48B21696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779" y="2892011"/>
            <a:ext cx="4638675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786D109-C03F-0EF2-A7D7-10866763239C}"/>
              </a:ext>
            </a:extLst>
          </p:cNvPr>
          <p:cNvSpPr txBox="1"/>
          <p:nvPr/>
        </p:nvSpPr>
        <p:spPr>
          <a:xfrm>
            <a:off x="0" y="20361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defRPr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Electric/magnetic dipoles</a:t>
            </a:r>
          </a:p>
        </p:txBody>
      </p:sp>
    </p:spTree>
    <p:extLst>
      <p:ext uri="{BB962C8B-B14F-4D97-AF65-F5344CB8AC3E}">
        <p14:creationId xmlns:p14="http://schemas.microsoft.com/office/powerpoint/2010/main" val="1511645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44272787-543A-4300-9C39-56F7615F9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91" y="2390282"/>
            <a:ext cx="559069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dirty="0" err="1">
                <a:latin typeface="Arial" panose="020B0604020202020204" pitchFamily="34" charset="0"/>
              </a:rPr>
              <a:t>Parita’</a:t>
            </a:r>
            <a:r>
              <a:rPr lang="it-IT" altLang="it-IT" sz="2000" dirty="0">
                <a:latin typeface="Arial" panose="020B0604020202020204" pitchFamily="34" charset="0"/>
              </a:rPr>
              <a:t> per il campo elettromagnetico: </a:t>
            </a:r>
          </a:p>
          <a:p>
            <a:pPr eaLnBrk="1" hangingPunct="1"/>
            <a:r>
              <a:rPr lang="it-IT" altLang="it-IT" sz="2000" dirty="0">
                <a:latin typeface="Arial" panose="020B0604020202020204" pitchFamily="34" charset="0"/>
              </a:rPr>
              <a:t>   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a) transizioni elettriche     EL             </a:t>
            </a:r>
            <a:r>
              <a:rPr lang="it-IT" altLang="it-IT" b="1" dirty="0" err="1">
                <a:solidFill>
                  <a:srgbClr val="FF0000"/>
                </a:solidFill>
                <a:latin typeface="Arial" panose="020B0604020202020204" pitchFamily="34" charset="0"/>
              </a:rPr>
              <a:t>parita’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(-)</a:t>
            </a:r>
            <a:r>
              <a:rPr lang="it-IT" altLang="it-IT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L</a:t>
            </a:r>
          </a:p>
          <a:p>
            <a:pPr eaLnBrk="1" hangingPunct="1"/>
            <a:r>
              <a:rPr lang="it-IT" altLang="it-IT" b="1" baseline="30000" dirty="0">
                <a:latin typeface="Arial" panose="020B0604020202020204" pitchFamily="34" charset="0"/>
              </a:rPr>
              <a:t>     </a:t>
            </a:r>
            <a:r>
              <a:rPr lang="it-IT" altLang="it-IT" b="1" dirty="0">
                <a:solidFill>
                  <a:srgbClr val="006600"/>
                </a:solidFill>
                <a:latin typeface="Arial" panose="020B0604020202020204" pitchFamily="34" charset="0"/>
              </a:rPr>
              <a:t>b) transizioni magnetiche ML            </a:t>
            </a:r>
            <a:r>
              <a:rPr lang="it-IT" altLang="it-IT" b="1" dirty="0" err="1">
                <a:solidFill>
                  <a:srgbClr val="006600"/>
                </a:solidFill>
                <a:latin typeface="Arial" panose="020B0604020202020204" pitchFamily="34" charset="0"/>
              </a:rPr>
              <a:t>parita’</a:t>
            </a:r>
            <a:r>
              <a:rPr lang="it-IT" altLang="it-IT" b="1" dirty="0">
                <a:solidFill>
                  <a:srgbClr val="006600"/>
                </a:solidFill>
                <a:latin typeface="Arial" panose="020B0604020202020204" pitchFamily="34" charset="0"/>
              </a:rPr>
              <a:t> (-)</a:t>
            </a:r>
            <a:r>
              <a:rPr lang="it-IT" altLang="it-IT" b="1" baseline="30000" dirty="0">
                <a:solidFill>
                  <a:srgbClr val="006600"/>
                </a:solidFill>
                <a:latin typeface="Arial" panose="020B0604020202020204" pitchFamily="34" charset="0"/>
              </a:rPr>
              <a:t>L+1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484D81A-A711-6603-C4D1-962B9FD1E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9" t="44682" r="25595" b="28818"/>
          <a:stretch>
            <a:fillRect/>
          </a:stretch>
        </p:blipFill>
        <p:spPr bwMode="auto">
          <a:xfrm>
            <a:off x="839504" y="5602773"/>
            <a:ext cx="2209800" cy="132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A1989DA-AF6F-D608-330C-A4B37B122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8" t="44682" r="62706" b="27051"/>
          <a:stretch>
            <a:fillRect/>
          </a:stretch>
        </p:blipFill>
        <p:spPr bwMode="auto">
          <a:xfrm>
            <a:off x="1601504" y="3956535"/>
            <a:ext cx="1676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8">
            <a:extLst>
              <a:ext uri="{FF2B5EF4-FFF2-40B4-BE49-F238E27FC236}">
                <a16:creationId xmlns:a16="http://schemas.microsoft.com/office/drawing/2014/main" id="{994EB73F-07EE-21AB-BB4E-95F50CE30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229" y="3564423"/>
            <a:ext cx="3603102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Esempio: Dipolo (L = 1)</a:t>
            </a:r>
          </a:p>
          <a:p>
            <a:pPr eaLnBrk="1" hangingPunct="1"/>
            <a:endParaRPr lang="it-IT" altLang="it-IT" sz="1600" dirty="0"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         a) elettrico </a:t>
            </a:r>
          </a:p>
          <a:p>
            <a:pPr eaLnBrk="1" hangingPunct="1"/>
            <a:endParaRPr lang="it-IT" altLang="it-IT" sz="1600" dirty="0">
              <a:latin typeface="Arial" panose="020B0604020202020204" pitchFamily="34" charset="0"/>
            </a:endParaRPr>
          </a:p>
          <a:p>
            <a:pPr eaLnBrk="1" hangingPunct="1"/>
            <a:endParaRPr lang="it-IT" altLang="it-IT" sz="1600" dirty="0">
              <a:latin typeface="Arial" panose="020B0604020202020204" pitchFamily="34" charset="0"/>
            </a:endParaRPr>
          </a:p>
          <a:p>
            <a:pPr eaLnBrk="1" hangingPunct="1"/>
            <a:endParaRPr lang="it-IT" altLang="it-IT" sz="1600" dirty="0">
              <a:latin typeface="Arial" panose="020B0604020202020204" pitchFamily="34" charset="0"/>
            </a:endParaRPr>
          </a:p>
          <a:p>
            <a:pPr eaLnBrk="1" hangingPunct="1"/>
            <a:endParaRPr lang="it-IT" altLang="it-IT" sz="1600" dirty="0"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b="1" dirty="0">
                <a:latin typeface="Arial" panose="020B0604020202020204" pitchFamily="34" charset="0"/>
              </a:rPr>
              <a:t>          </a:t>
            </a:r>
            <a:r>
              <a:rPr lang="it-IT" altLang="it-IT" b="1" dirty="0">
                <a:solidFill>
                  <a:srgbClr val="006600"/>
                </a:solidFill>
                <a:latin typeface="Arial" panose="020B0604020202020204" pitchFamily="34" charset="0"/>
              </a:rPr>
              <a:t>b) magnetico</a:t>
            </a:r>
          </a:p>
        </p:txBody>
      </p:sp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07D023CC-9C51-07F5-9ABA-F693E82C58D9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57509205"/>
              </p:ext>
            </p:extLst>
          </p:nvPr>
        </p:nvGraphicFramePr>
        <p:xfrm>
          <a:off x="3001108" y="4476890"/>
          <a:ext cx="1055729" cy="470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452300" imgH="16675100" progId="Equation.3">
                  <p:embed/>
                </p:oleObj>
              </mc:Choice>
              <mc:Fallback>
                <p:oleObj name="Equation" r:id="rId3" imgW="37452300" imgH="16675100" progId="Equation.3">
                  <p:embed/>
                  <p:pic>
                    <p:nvPicPr>
                      <p:cNvPr id="10247" name="Object 9">
                        <a:extLst>
                          <a:ext uri="{FF2B5EF4-FFF2-40B4-BE49-F238E27FC236}">
                            <a16:creationId xmlns:a16="http://schemas.microsoft.com/office/drawing/2014/main" id="{CB520852-E614-F647-C9F7-0C1A4B1E59ED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1108" y="4476890"/>
                        <a:ext cx="1055729" cy="4702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1">
            <a:extLst>
              <a:ext uri="{FF2B5EF4-FFF2-40B4-BE49-F238E27FC236}">
                <a16:creationId xmlns:a16="http://schemas.microsoft.com/office/drawing/2014/main" id="{73CE8522-32AF-82EC-C7F3-5DBE500EE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8238" y="4320073"/>
            <a:ext cx="4191000" cy="85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600" dirty="0">
                <a:latin typeface="Arial" panose="020B0604020202020204" pitchFamily="34" charset="0"/>
              </a:rPr>
              <a:t>Invertendo gli assi,</a:t>
            </a:r>
          </a:p>
          <a:p>
            <a:pPr eaLnBrk="1" hangingPunct="1"/>
            <a:r>
              <a:rPr lang="it-IT" altLang="it-IT" sz="1600" b="1" dirty="0">
                <a:latin typeface="Arial" panose="020B0604020202020204" pitchFamily="34" charset="0"/>
              </a:rPr>
              <a:t>       </a:t>
            </a:r>
            <a:r>
              <a:rPr lang="it-IT" altLang="it-IT" sz="1600" b="1" dirty="0" err="1">
                <a:latin typeface="Arial" panose="020B0604020202020204" pitchFamily="34" charset="0"/>
              </a:rPr>
              <a:t>r</a:t>
            </a:r>
            <a:r>
              <a:rPr lang="it-IT" altLang="it-IT" sz="1600" dirty="0">
                <a:latin typeface="Arial" panose="020B0604020202020204" pitchFamily="34" charset="0"/>
              </a:rPr>
              <a:t> </a:t>
            </a:r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 - </a:t>
            </a:r>
            <a:r>
              <a:rPr lang="it-IT" altLang="it-IT" sz="1600" b="1" dirty="0" err="1">
                <a:latin typeface="Arial" panose="020B0604020202020204" pitchFamily="34" charset="0"/>
                <a:sym typeface="Symbol" pitchFamily="2" charset="2"/>
              </a:rPr>
              <a:t>r</a:t>
            </a:r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    e quindi  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d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  -d</a:t>
            </a:r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 </a:t>
            </a:r>
          </a:p>
          <a:p>
            <a:pPr eaLnBrk="1" hangingPunct="1"/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       </a:t>
            </a:r>
            <a:r>
              <a:rPr lang="it-IT" altLang="it-IT" sz="1600" u="sng" dirty="0" err="1">
                <a:solidFill>
                  <a:srgbClr val="FF0000"/>
                </a:solidFill>
                <a:latin typeface="Arial" panose="020B0604020202020204" pitchFamily="34" charset="0"/>
                <a:sym typeface="Symbol" pitchFamily="2" charset="2"/>
              </a:rPr>
              <a:t>parita’</a:t>
            </a:r>
            <a:r>
              <a:rPr lang="it-IT" altLang="it-IT" sz="1600" u="sng" dirty="0">
                <a:solidFill>
                  <a:srgbClr val="FF0000"/>
                </a:solidFill>
                <a:latin typeface="Arial" panose="020B0604020202020204" pitchFamily="34" charset="0"/>
                <a:sym typeface="Symbol" pitchFamily="2" charset="2"/>
              </a:rPr>
              <a:t> negativa ( per L = dispari)</a:t>
            </a:r>
          </a:p>
        </p:txBody>
      </p:sp>
      <p:graphicFrame>
        <p:nvGraphicFramePr>
          <p:cNvPr id="10" name="Object 12">
            <a:extLst>
              <a:ext uri="{FF2B5EF4-FFF2-40B4-BE49-F238E27FC236}">
                <a16:creationId xmlns:a16="http://schemas.microsoft.com/office/drawing/2014/main" id="{0BC9B95E-80AC-BE97-78A7-9AEE7FA15A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100205"/>
              </p:ext>
            </p:extLst>
          </p:nvPr>
        </p:nvGraphicFramePr>
        <p:xfrm>
          <a:off x="2736037" y="5620235"/>
          <a:ext cx="1676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7048400" imgH="13462000" progId="Equation.3">
                  <p:embed/>
                </p:oleObj>
              </mc:Choice>
              <mc:Fallback>
                <p:oleObj name="Equation" r:id="rId5" imgW="57048400" imgH="13462000" progId="Equation.3">
                  <p:embed/>
                  <p:pic>
                    <p:nvPicPr>
                      <p:cNvPr id="10249" name="Object 12">
                        <a:extLst>
                          <a:ext uri="{FF2B5EF4-FFF2-40B4-BE49-F238E27FC236}">
                            <a16:creationId xmlns:a16="http://schemas.microsoft.com/office/drawing/2014/main" id="{586F3A0F-CD7A-D636-38E7-FBEA9E80506C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037" y="5620235"/>
                        <a:ext cx="1676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5">
            <a:extLst>
              <a:ext uri="{FF2B5EF4-FFF2-40B4-BE49-F238E27FC236}">
                <a16:creationId xmlns:a16="http://schemas.microsoft.com/office/drawing/2014/main" id="{9616A2EC-1579-A694-C283-6753BF1FB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090" y="5827714"/>
            <a:ext cx="465544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600" dirty="0">
                <a:latin typeface="Arial" panose="020B0604020202020204" pitchFamily="34" charset="0"/>
              </a:rPr>
              <a:t>       Invertendo gli assi,</a:t>
            </a:r>
          </a:p>
          <a:p>
            <a:pPr lvl="1" eaLnBrk="1" hangingPunct="1"/>
            <a:r>
              <a:rPr lang="it-IT" altLang="it-IT" sz="1600" dirty="0">
                <a:latin typeface="Arial" panose="020B0604020202020204" pitchFamily="34" charset="0"/>
              </a:rPr>
              <a:t>        </a:t>
            </a:r>
            <a:r>
              <a:rPr lang="it-IT" altLang="it-IT" b="1" dirty="0" err="1">
                <a:latin typeface="Arial" panose="020B0604020202020204" pitchFamily="34" charset="0"/>
              </a:rPr>
              <a:t>r</a:t>
            </a:r>
            <a:r>
              <a:rPr lang="it-IT" altLang="it-IT" dirty="0">
                <a:latin typeface="Arial" panose="020B0604020202020204" pitchFamily="34" charset="0"/>
              </a:rPr>
              <a:t> 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 - </a:t>
            </a:r>
            <a:r>
              <a:rPr lang="it-IT" altLang="it-IT" b="1" dirty="0" err="1">
                <a:latin typeface="Arial" panose="020B0604020202020204" pitchFamily="34" charset="0"/>
                <a:sym typeface="Symbol" pitchFamily="2" charset="2"/>
              </a:rPr>
              <a:t>r</a:t>
            </a:r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,   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v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 -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v</a:t>
            </a:r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  e quindi  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m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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m</a:t>
            </a:r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 </a:t>
            </a:r>
          </a:p>
          <a:p>
            <a:pPr lvl="1" eaLnBrk="1" hangingPunct="1"/>
            <a:r>
              <a:rPr lang="it-IT" altLang="it-IT" sz="1600" dirty="0">
                <a:latin typeface="Arial" panose="020B0604020202020204" pitchFamily="34" charset="0"/>
                <a:sym typeface="Symbol" pitchFamily="2" charset="2"/>
              </a:rPr>
              <a:t>        </a:t>
            </a:r>
            <a:r>
              <a:rPr lang="it-IT" altLang="it-IT" sz="1600" u="sng" dirty="0" err="1">
                <a:solidFill>
                  <a:srgbClr val="FF0000"/>
                </a:solidFill>
                <a:latin typeface="Arial" panose="020B0604020202020204" pitchFamily="34" charset="0"/>
                <a:sym typeface="Symbol" pitchFamily="2" charset="2"/>
              </a:rPr>
              <a:t>parita’</a:t>
            </a:r>
            <a:r>
              <a:rPr lang="it-IT" altLang="it-IT" sz="1600" u="sng" dirty="0">
                <a:solidFill>
                  <a:srgbClr val="FF0000"/>
                </a:solidFill>
                <a:latin typeface="Arial" panose="020B0604020202020204" pitchFamily="34" charset="0"/>
                <a:sym typeface="Symbol" pitchFamily="2" charset="2"/>
              </a:rPr>
              <a:t> positiva (per L = dispari)</a:t>
            </a:r>
          </a:p>
        </p:txBody>
      </p:sp>
      <p:sp>
        <p:nvSpPr>
          <p:cNvPr id="12" name="AutoShape 16">
            <a:extLst>
              <a:ext uri="{FF2B5EF4-FFF2-40B4-BE49-F238E27FC236}">
                <a16:creationId xmlns:a16="http://schemas.microsoft.com/office/drawing/2014/main" id="{6510BFC9-5CED-2DE6-3DB3-06ACBE2E183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641036" y="4699489"/>
            <a:ext cx="976313" cy="152400"/>
          </a:xfrm>
          <a:prstGeom prst="rightArrow">
            <a:avLst>
              <a:gd name="adj1" fmla="val 50000"/>
              <a:gd name="adj2" fmla="val 160156"/>
            </a:avLst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t-IT">
              <a:latin typeface="Arial" panose="020B0604020202020204" pitchFamily="34" charset="0"/>
            </a:endParaRPr>
          </a:p>
        </p:txBody>
      </p:sp>
      <p:sp>
        <p:nvSpPr>
          <p:cNvPr id="13" name="AutoShape 17">
            <a:extLst>
              <a:ext uri="{FF2B5EF4-FFF2-40B4-BE49-F238E27FC236}">
                <a16:creationId xmlns:a16="http://schemas.microsoft.com/office/drawing/2014/main" id="{5EA334DD-F8DD-2FEA-9762-217FE7BDB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030" y="6184327"/>
            <a:ext cx="976313" cy="152400"/>
          </a:xfrm>
          <a:prstGeom prst="rightArrow">
            <a:avLst>
              <a:gd name="adj1" fmla="val 50000"/>
              <a:gd name="adj2" fmla="val 160156"/>
            </a:avLst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t-IT">
              <a:latin typeface="Arial" panose="020B0604020202020204" pitchFamily="34" charset="0"/>
            </a:endParaRP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F9A2987B-23CF-D872-D70E-3D86BA221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8064" y="988846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t-IT" sz="2000">
              <a:latin typeface="Arial" panose="020B0604020202020204" pitchFamily="34" charset="0"/>
            </a:endParaRPr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id="{89D471EB-1F9C-EC08-0CFD-7E9E7E1BB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3844" y="185445"/>
            <a:ext cx="4019049" cy="2000548"/>
          </a:xfrm>
          <a:prstGeom prst="rect">
            <a:avLst/>
          </a:prstGeom>
          <a:noFill/>
          <a:ln w="22225">
            <a:solidFill>
              <a:srgbClr val="0432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Operazione di parità</a:t>
            </a:r>
            <a:r>
              <a:rPr lang="it-IT" altLang="it-IT" sz="2800" b="1" dirty="0">
                <a:solidFill>
                  <a:srgbClr val="0432FF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/>
            <a:r>
              <a:rPr lang="it-IT" altLang="it-IT" sz="2400" dirty="0">
                <a:latin typeface="Arial" panose="020B0604020202020204" pitchFamily="34" charset="0"/>
              </a:rPr>
              <a:t> </a:t>
            </a:r>
            <a:r>
              <a:rPr lang="it-IT" altLang="it-IT" sz="2400" b="1" dirty="0" err="1">
                <a:latin typeface="Arial" panose="020B0604020202020204" pitchFamily="34" charset="0"/>
              </a:rPr>
              <a:t>r</a:t>
            </a:r>
            <a:r>
              <a:rPr lang="it-IT" altLang="it-IT" sz="2400" dirty="0">
                <a:latin typeface="Arial" panose="020B0604020202020204" pitchFamily="34" charset="0"/>
              </a:rPr>
              <a:t> </a:t>
            </a:r>
            <a:r>
              <a:rPr lang="it-IT" altLang="it-IT" sz="2400" dirty="0">
                <a:latin typeface="Arial" panose="020B0604020202020204" pitchFamily="34" charset="0"/>
                <a:sym typeface="Symbol" pitchFamily="2" charset="2"/>
              </a:rPr>
              <a:t> - </a:t>
            </a:r>
            <a:r>
              <a:rPr lang="it-IT" altLang="it-IT" sz="2400" b="1" dirty="0" err="1">
                <a:latin typeface="Arial" panose="020B0604020202020204" pitchFamily="34" charset="0"/>
                <a:sym typeface="Symbol" pitchFamily="2" charset="2"/>
              </a:rPr>
              <a:t>r</a:t>
            </a:r>
            <a:endParaRPr lang="it-IT" altLang="it-IT" sz="2400" b="1" dirty="0">
              <a:latin typeface="Arial" panose="020B0604020202020204" pitchFamily="34" charset="0"/>
              <a:sym typeface="Symbol" pitchFamily="2" charset="2"/>
            </a:endParaRPr>
          </a:p>
          <a:p>
            <a:pPr eaLnBrk="1" hangingPunct="1"/>
            <a:endParaRPr lang="it-IT" altLang="it-IT" dirty="0">
              <a:latin typeface="Arial" panose="020B0604020202020204" pitchFamily="34" charset="0"/>
              <a:sym typeface="Symbol" pitchFamily="2" charset="2"/>
            </a:endParaRP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Due possibilità per la funzione d’onda</a:t>
            </a:r>
          </a:p>
          <a:p>
            <a:pPr eaLnBrk="1" hangingPunct="1"/>
            <a:r>
              <a:rPr lang="el-GR" altLang="it-IT" dirty="0">
                <a:latin typeface="Arial" panose="020B0604020202020204" pitchFamily="34" charset="0"/>
                <a:sym typeface="Symbol" pitchFamily="2" charset="2"/>
              </a:rPr>
              <a:t>Ψ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(- 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r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) = </a:t>
            </a:r>
            <a:r>
              <a:rPr lang="el-GR" altLang="it-IT" dirty="0">
                <a:latin typeface="Arial" panose="020B0604020202020204" pitchFamily="34" charset="0"/>
                <a:sym typeface="Symbol" pitchFamily="2" charset="2"/>
              </a:rPr>
              <a:t>Ψ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(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r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)         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parita’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positiva</a:t>
            </a:r>
          </a:p>
          <a:p>
            <a:pPr eaLnBrk="1" hangingPunct="1"/>
            <a:r>
              <a:rPr lang="el-GR" altLang="it-IT" dirty="0">
                <a:latin typeface="Arial" panose="020B0604020202020204" pitchFamily="34" charset="0"/>
                <a:sym typeface="Symbol" pitchFamily="2" charset="2"/>
              </a:rPr>
              <a:t>Ψ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(- 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r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) = -</a:t>
            </a:r>
            <a:r>
              <a:rPr lang="el-GR" altLang="it-IT" dirty="0">
                <a:latin typeface="Arial" panose="020B0604020202020204" pitchFamily="34" charset="0"/>
                <a:sym typeface="Symbol" pitchFamily="2" charset="2"/>
              </a:rPr>
              <a:t>Ψ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(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r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)        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parita’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negativa</a:t>
            </a:r>
            <a:endParaRPr lang="el-GR" altLang="it-IT" dirty="0">
              <a:latin typeface="Arial" panose="020B0604020202020204" pitchFamily="34" charset="0"/>
              <a:sym typeface="Symbol" pitchFamily="2" charset="2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AA86F5D-BE5F-89AA-96DD-3F57935A06AD}"/>
              </a:ext>
            </a:extLst>
          </p:cNvPr>
          <p:cNvSpPr txBox="1"/>
          <p:nvPr/>
        </p:nvSpPr>
        <p:spPr>
          <a:xfrm>
            <a:off x="0" y="0"/>
            <a:ext cx="3001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it-IT" sz="2800" b="1" dirty="0">
                <a:solidFill>
                  <a:srgbClr val="7030A0"/>
                </a:solidFill>
                <a:latin typeface="Arial" panose="020B0604020202020204" pitchFamily="34" charset="0"/>
              </a:rPr>
              <a:t>REMINDER</a:t>
            </a:r>
          </a:p>
        </p:txBody>
      </p:sp>
    </p:spTree>
    <p:extLst>
      <p:ext uri="{BB962C8B-B14F-4D97-AF65-F5344CB8AC3E}">
        <p14:creationId xmlns:p14="http://schemas.microsoft.com/office/powerpoint/2010/main" val="1579614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151A1D6-A88E-71D2-4F5D-FC1A640FB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392" y="0"/>
            <a:ext cx="6547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73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2">
                <a:extLst>
                  <a:ext uri="{FF2B5EF4-FFF2-40B4-BE49-F238E27FC236}">
                    <a16:creationId xmlns:a16="http://schemas.microsoft.com/office/drawing/2014/main" id="{062BDB23-A33B-B127-38EA-17A50CF96E1E}"/>
                  </a:ext>
                </a:extLst>
              </p:cNvPr>
              <p:cNvSpPr txBox="1"/>
              <p:nvPr/>
            </p:nvSpPr>
            <p:spPr>
              <a:xfrm>
                <a:off x="425669" y="695041"/>
                <a:ext cx="11004331" cy="4168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prstClr val="black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The photon is a spin-1 boson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endPara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Like </a:t>
                </a:r>
                <a:r>
                  <a:rPr lang="el-GR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-decay and </a:t>
                </a:r>
                <a:r>
                  <a:rPr lang="el-GR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-decay, </a:t>
                </a:r>
                <a:r>
                  <a:rPr lang="en-US" sz="2400" dirty="0">
                    <a:solidFill>
                      <a:prstClr val="black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the emitted </a:t>
                </a:r>
                <a:r>
                  <a:rPr lang="el-GR" sz="2400" dirty="0">
                    <a:solidFill>
                      <a:prstClr val="black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γ</a:t>
                </a:r>
                <a:r>
                  <a:rPr lang="en-US" sz="2400" dirty="0">
                    <a:solidFill>
                      <a:prstClr val="black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-ray can carry away units of </a:t>
                </a:r>
                <a:r>
                  <a:rPr lang="en-US" sz="2400" b="1" dirty="0">
                    <a:solidFill>
                      <a:srgbClr val="0432FF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angular momentum L</a:t>
                </a:r>
                <a:r>
                  <a:rPr lang="en-US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(associated to </a:t>
                </a:r>
                <a:r>
                  <a:rPr lang="en-US" sz="2400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different multipolarities for transitions)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endPara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</a:t>
                </a:r>
                <a:r>
                  <a:rPr lang="en-US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angular momentum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can have values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 dirty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/>
                        <a:cs typeface="Times New Roman"/>
                      </a:rPr>
                      <m:t>L</m:t>
                    </m:r>
                    <m:r>
                      <a:rPr lang="de-DE" sz="2400" i="1" smtClean="0">
                        <a:solidFill>
                          <a:srgbClr val="0000CC"/>
                        </a:solidFill>
                        <a:latin typeface="Cambria Math"/>
                        <a:ea typeface="Cambria Math"/>
                        <a:cs typeface="Times New Roman"/>
                      </a:rPr>
                      <m:t>=0,1,2,3,⋯</m:t>
                    </m:r>
                  </m:oMath>
                </a14:m>
                <a:r>
                  <a:rPr lang="en-US" sz="24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that correspond to the </a:t>
                </a:r>
                <a:r>
                  <a:rPr lang="en-US" sz="2400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multipolarity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endParaRPr lang="en-US" sz="20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Therefore, the selection rule is:</a:t>
                </a:r>
              </a:p>
              <a:p>
                <a:endParaRPr lang="en-US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2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320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de-DE" sz="320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de-DE" sz="320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sz="320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320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de-DE" sz="320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lang="en-US" sz="320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sz="3200" b="0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en-US" sz="320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32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32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de-DE" sz="32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de-DE" sz="3200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32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32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de-DE" sz="32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32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feld 2">
                <a:extLst>
                  <a:ext uri="{FF2B5EF4-FFF2-40B4-BE49-F238E27FC236}">
                    <a16:creationId xmlns:a16="http://schemas.microsoft.com/office/drawing/2014/main" id="{062BDB23-A33B-B127-38EA-17A50CF96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69" y="695041"/>
                <a:ext cx="11004331" cy="4168129"/>
              </a:xfrm>
              <a:prstGeom prst="rect">
                <a:avLst/>
              </a:prstGeom>
              <a:blipFill>
                <a:blip r:embed="rId2"/>
                <a:stretch>
                  <a:fillRect l="-806" t="-1212" r="-230" b="-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hteck 3">
            <a:extLst>
              <a:ext uri="{FF2B5EF4-FFF2-40B4-BE49-F238E27FC236}">
                <a16:creationId xmlns:a16="http://schemas.microsoft.com/office/drawing/2014/main" id="{E6779B56-1A65-599A-DA42-517E724C239D}"/>
              </a:ext>
            </a:extLst>
          </p:cNvPr>
          <p:cNvSpPr/>
          <p:nvPr/>
        </p:nvSpPr>
        <p:spPr>
          <a:xfrm>
            <a:off x="3954830" y="4146330"/>
            <a:ext cx="3864867" cy="75721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C5E48C5-273E-9716-9A51-294908D08DB5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 momentum in </a:t>
            </a:r>
            <a:r>
              <a:rPr lang="el-G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-decay</a:t>
            </a:r>
            <a:endParaRPr lang="en-GB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5255AC7-67BC-3D72-3560-1FF9872FC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1"/>
          <a:stretch/>
        </p:blipFill>
        <p:spPr bwMode="auto">
          <a:xfrm>
            <a:off x="9152875" y="3179668"/>
            <a:ext cx="2195983" cy="193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7EAB58F4-DF8B-5AFB-4C78-B7D231C809E5}"/>
              </a:ext>
            </a:extLst>
          </p:cNvPr>
          <p:cNvGrpSpPr/>
          <p:nvPr/>
        </p:nvGrpSpPr>
        <p:grpSpPr>
          <a:xfrm>
            <a:off x="134007" y="5352756"/>
            <a:ext cx="9325305" cy="1376156"/>
            <a:chOff x="134007" y="5352756"/>
            <a:chExt cx="9325305" cy="1376156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A240DA36-5BDF-988C-B966-9DF48C417DF2}"/>
                </a:ext>
              </a:extLst>
            </p:cNvPr>
            <p:cNvSpPr txBox="1"/>
            <p:nvPr/>
          </p:nvSpPr>
          <p:spPr>
            <a:xfrm>
              <a:off x="134007" y="5393132"/>
              <a:ext cx="91676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N.B. </a:t>
              </a:r>
              <a:r>
                <a:rPr lang="en-US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Since the photon carries spin 1, the minimum multipolarity is 1, and  </a:t>
              </a:r>
              <a:endParaRPr lang="en-GB" sz="2000" i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CasellaDiTesto 13">
                  <a:extLst>
                    <a:ext uri="{FF2B5EF4-FFF2-40B4-BE49-F238E27FC236}">
                      <a16:creationId xmlns:a16="http://schemas.microsoft.com/office/drawing/2014/main" id="{3A4C1F19-BE3D-4FE7-6FF6-12D6A7B6FE13}"/>
                    </a:ext>
                  </a:extLst>
                </p:cNvPr>
                <p:cNvSpPr txBox="1"/>
                <p:nvPr/>
              </p:nvSpPr>
              <p:spPr>
                <a:xfrm>
                  <a:off x="8218804" y="5352756"/>
                  <a:ext cx="1240508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𝐿</m:t>
                        </m:r>
                        <m:r>
                          <a:rPr lang="it-IT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⩾1</m:t>
                        </m:r>
                      </m:oMath>
                    </m:oMathPara>
                  </a14:m>
                  <a:endPara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CasellaDiTesto 13">
                  <a:extLst>
                    <a:ext uri="{FF2B5EF4-FFF2-40B4-BE49-F238E27FC236}">
                      <a16:creationId xmlns:a16="http://schemas.microsoft.com/office/drawing/2014/main" id="{3A4C1F19-BE3D-4FE7-6FF6-12D6A7B6FE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8804" y="5352756"/>
                  <a:ext cx="1240508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1F11D23B-8CED-2AC0-AC57-2D68AF7C9B5A}"/>
                </a:ext>
              </a:extLst>
            </p:cNvPr>
            <p:cNvSpPr txBox="1"/>
            <p:nvPr/>
          </p:nvSpPr>
          <p:spPr>
            <a:xfrm>
              <a:off x="717331" y="5774045"/>
              <a:ext cx="858432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Single </a:t>
              </a:r>
              <a:r>
                <a:rPr lang="el-GR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γ </a:t>
              </a:r>
              <a:r>
                <a:rPr lang="it-IT" b="1" i="1" dirty="0" err="1">
                  <a:solidFill>
                    <a:srgbClr val="FF0000"/>
                  </a:solidFill>
                  <a:effectLst/>
                  <a:latin typeface="Helvetica" pitchFamily="2" charset="0"/>
                </a:rPr>
                <a:t>emission</a:t>
              </a:r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 </a:t>
              </a:r>
              <a:r>
                <a:rPr lang="it-IT" b="1" i="1" dirty="0" err="1">
                  <a:solidFill>
                    <a:srgbClr val="FF0000"/>
                  </a:solidFill>
                  <a:effectLst/>
                  <a:latin typeface="Helvetica" pitchFamily="2" charset="0"/>
                </a:rPr>
                <a:t>is</a:t>
              </a:r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 </a:t>
              </a:r>
              <a:r>
                <a:rPr lang="it-IT" b="1" i="1" dirty="0" err="1">
                  <a:solidFill>
                    <a:srgbClr val="FF0000"/>
                  </a:solidFill>
                  <a:effectLst/>
                  <a:latin typeface="Helvetica" pitchFamily="2" charset="0"/>
                </a:rPr>
                <a:t>forbidden</a:t>
              </a:r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 for a </a:t>
              </a:r>
              <a:r>
                <a:rPr lang="it-IT" b="1" i="1" dirty="0" err="1">
                  <a:solidFill>
                    <a:srgbClr val="FF0000"/>
                  </a:solidFill>
                  <a:effectLst/>
                  <a:latin typeface="Helvetica" pitchFamily="2" charset="0"/>
                </a:rPr>
                <a:t>transition</a:t>
              </a:r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 </a:t>
              </a:r>
              <a:r>
                <a:rPr lang="it-IT" b="1" i="1" dirty="0" err="1">
                  <a:solidFill>
                    <a:srgbClr val="FF0000"/>
                  </a:solidFill>
                  <a:effectLst/>
                  <a:latin typeface="Helvetica" pitchFamily="2" charset="0"/>
                </a:rPr>
                <a:t>between</a:t>
              </a:r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 </a:t>
              </a:r>
              <a:r>
                <a:rPr lang="it-IT" b="1" i="1" dirty="0" err="1">
                  <a:solidFill>
                    <a:srgbClr val="FF0000"/>
                  </a:solidFill>
                  <a:effectLst/>
                  <a:latin typeface="Helvetica" pitchFamily="2" charset="0"/>
                </a:rPr>
                <a:t>two</a:t>
              </a:r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 </a:t>
              </a:r>
              <a:r>
                <a:rPr lang="it-IT" b="1" i="1" dirty="0">
                  <a:solidFill>
                    <a:srgbClr val="FF0000"/>
                  </a:solidFill>
                  <a:latin typeface="Helvetica" pitchFamily="2" charset="0"/>
                </a:rPr>
                <a:t>I</a:t>
              </a:r>
              <a:r>
                <a:rPr lang="it-IT" b="1" i="1" dirty="0">
                  <a:solidFill>
                    <a:srgbClr val="FF0000"/>
                  </a:solidFill>
                  <a:effectLst/>
                  <a:latin typeface="Helvetica" pitchFamily="2" charset="0"/>
                </a:rPr>
                <a:t> = 0 </a:t>
              </a:r>
              <a:r>
                <a:rPr lang="it-IT" b="1" i="1" dirty="0" err="1">
                  <a:solidFill>
                    <a:srgbClr val="FF0000"/>
                  </a:solidFill>
                  <a:effectLst/>
                  <a:latin typeface="Helvetica" pitchFamily="2" charset="0"/>
                </a:rPr>
                <a:t>states</a:t>
              </a:r>
              <a:endParaRPr lang="it-IT" b="1" dirty="0">
                <a:solidFill>
                  <a:srgbClr val="FF0000"/>
                </a:solidFill>
                <a:effectLst/>
                <a:latin typeface="Helvetica" pitchFamily="2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03A13F67-2E2B-2860-82DA-24022FA06C72}"/>
                </a:ext>
              </a:extLst>
            </p:cNvPr>
            <p:cNvSpPr txBox="1"/>
            <p:nvPr/>
          </p:nvSpPr>
          <p:spPr>
            <a:xfrm>
              <a:off x="717331" y="6082581"/>
              <a:ext cx="82285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i="1" dirty="0">
                  <a:effectLst/>
                  <a:latin typeface="Helvetica" pitchFamily="2" charset="0"/>
                </a:rPr>
                <a:t>0 → 0 </a:t>
              </a:r>
              <a:r>
                <a:rPr lang="it-IT" i="1" dirty="0" err="1">
                  <a:effectLst/>
                  <a:latin typeface="Helvetica" pitchFamily="2" charset="0"/>
                </a:rPr>
                <a:t>transitions</a:t>
              </a:r>
              <a:r>
                <a:rPr lang="it-IT" i="1" dirty="0">
                  <a:effectLst/>
                  <a:latin typeface="Helvetica" pitchFamily="2" charset="0"/>
                </a:rPr>
                <a:t> can </a:t>
              </a:r>
              <a:r>
                <a:rPr lang="it-IT" i="1" dirty="0" err="1">
                  <a:effectLst/>
                  <a:latin typeface="Helvetica" pitchFamily="2" charset="0"/>
                </a:rPr>
                <a:t>only</a:t>
              </a:r>
              <a:r>
                <a:rPr lang="it-IT" i="1" dirty="0">
                  <a:effectLst/>
                  <a:latin typeface="Helvetica" pitchFamily="2" charset="0"/>
                </a:rPr>
                <a:t> </a:t>
              </a:r>
              <a:r>
                <a:rPr lang="it-IT" i="1" dirty="0" err="1">
                  <a:effectLst/>
                  <a:latin typeface="Helvetica" pitchFamily="2" charset="0"/>
                </a:rPr>
                <a:t>occur</a:t>
              </a:r>
              <a:r>
                <a:rPr lang="it-IT" i="1" dirty="0">
                  <a:effectLst/>
                  <a:latin typeface="Helvetica" pitchFamily="2" charset="0"/>
                </a:rPr>
                <a:t> via </a:t>
              </a:r>
              <a:r>
                <a:rPr lang="it-IT" i="1" dirty="0" err="1">
                  <a:effectLst/>
                  <a:latin typeface="Helvetica" pitchFamily="2" charset="0"/>
                </a:rPr>
                <a:t>internal</a:t>
              </a:r>
              <a:r>
                <a:rPr lang="it-IT" i="1" dirty="0">
                  <a:effectLst/>
                  <a:latin typeface="Helvetica" pitchFamily="2" charset="0"/>
                </a:rPr>
                <a:t> </a:t>
              </a:r>
              <a:r>
                <a:rPr lang="it-IT" i="1" dirty="0" err="1">
                  <a:effectLst/>
                  <a:latin typeface="Helvetica" pitchFamily="2" charset="0"/>
                </a:rPr>
                <a:t>conversion</a:t>
              </a:r>
              <a:r>
                <a:rPr lang="it-IT" i="1" dirty="0">
                  <a:effectLst/>
                  <a:latin typeface="Helvetica" pitchFamily="2" charset="0"/>
                </a:rPr>
                <a:t> (</a:t>
              </a:r>
              <a:r>
                <a:rPr lang="it-IT" i="1" dirty="0" err="1">
                  <a:effectLst/>
                  <a:latin typeface="Helvetica" pitchFamily="2" charset="0"/>
                </a:rPr>
                <a:t>emitting</a:t>
              </a:r>
              <a:r>
                <a:rPr lang="it-IT" i="1" dirty="0">
                  <a:effectLst/>
                  <a:latin typeface="Helvetica" pitchFamily="2" charset="0"/>
                </a:rPr>
                <a:t> an electron) </a:t>
              </a:r>
            </a:p>
            <a:p>
              <a:r>
                <a:rPr lang="it-IT" i="1" dirty="0">
                  <a:effectLst/>
                  <a:latin typeface="Helvetica" pitchFamily="2" charset="0"/>
                </a:rPr>
                <a:t>or via the</a:t>
              </a:r>
              <a:r>
                <a:rPr lang="it-IT" dirty="0">
                  <a:latin typeface="Helvetica" pitchFamily="2" charset="0"/>
                </a:rPr>
                <a:t> </a:t>
              </a:r>
              <a:r>
                <a:rPr lang="it-IT" i="1" dirty="0" err="1">
                  <a:effectLst/>
                  <a:latin typeface="Helvetica" pitchFamily="2" charset="0"/>
                </a:rPr>
                <a:t>emission</a:t>
              </a:r>
              <a:r>
                <a:rPr lang="it-IT" i="1" dirty="0">
                  <a:effectLst/>
                  <a:latin typeface="Helvetica" pitchFamily="2" charset="0"/>
                </a:rPr>
                <a:t> of more </a:t>
              </a:r>
              <a:r>
                <a:rPr lang="it-IT" i="1" dirty="0" err="1">
                  <a:effectLst/>
                  <a:latin typeface="Helvetica" pitchFamily="2" charset="0"/>
                </a:rPr>
                <a:t>than</a:t>
              </a:r>
              <a:r>
                <a:rPr lang="it-IT" i="1" dirty="0">
                  <a:effectLst/>
                  <a:latin typeface="Helvetica" pitchFamily="2" charset="0"/>
                </a:rPr>
                <a:t> one </a:t>
              </a:r>
              <a:r>
                <a:rPr lang="el-GR" i="1" dirty="0">
                  <a:effectLst/>
                  <a:latin typeface="Helvetica" pitchFamily="2" charset="0"/>
                </a:rPr>
                <a:t>γ</a:t>
              </a:r>
              <a:r>
                <a:rPr lang="it-IT" i="1" dirty="0">
                  <a:effectLst/>
                  <a:latin typeface="Helvetica" pitchFamily="2" charset="0"/>
                </a:rPr>
                <a:t> (</a:t>
              </a:r>
              <a:r>
                <a:rPr lang="it-IT" i="1" dirty="0" err="1">
                  <a:effectLst/>
                  <a:latin typeface="Helvetica" pitchFamily="2" charset="0"/>
                </a:rPr>
                <a:t>very</a:t>
              </a:r>
              <a:r>
                <a:rPr lang="it-IT" i="1" dirty="0">
                  <a:effectLst/>
                  <a:latin typeface="Helvetica" pitchFamily="2" charset="0"/>
                </a:rPr>
                <a:t> rare – second </a:t>
              </a:r>
              <a:r>
                <a:rPr lang="it-IT" i="1" dirty="0" err="1">
                  <a:effectLst/>
                  <a:latin typeface="Helvetica" pitchFamily="2" charset="0"/>
                </a:rPr>
                <a:t>order</a:t>
              </a:r>
              <a:r>
                <a:rPr lang="it-IT" i="1" dirty="0">
                  <a:effectLst/>
                  <a:latin typeface="Helvetica" pitchFamily="2" charset="0"/>
                </a:rPr>
                <a:t> </a:t>
              </a:r>
              <a:r>
                <a:rPr lang="it-IT" i="1" dirty="0" err="1">
                  <a:effectLst/>
                  <a:latin typeface="Helvetica" pitchFamily="2" charset="0"/>
                </a:rPr>
                <a:t>process</a:t>
              </a:r>
              <a:r>
                <a:rPr lang="it-IT" i="1" dirty="0">
                  <a:effectLst/>
                  <a:latin typeface="Helvetica" pitchFamily="2" charset="0"/>
                </a:rPr>
                <a:t>)</a:t>
              </a:r>
              <a:endParaRPr lang="el-GR" dirty="0">
                <a:effectLst/>
                <a:latin typeface="Helvetica" pitchFamily="2" charset="0"/>
              </a:endParaRPr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122F52B1-2D01-BCB8-FC04-2EB5D6483EC4}"/>
                </a:ext>
              </a:extLst>
            </p:cNvPr>
            <p:cNvSpPr/>
            <p:nvPr/>
          </p:nvSpPr>
          <p:spPr>
            <a:xfrm>
              <a:off x="134007" y="5393132"/>
              <a:ext cx="9167648" cy="1335780"/>
            </a:xfrm>
            <a:prstGeom prst="rect">
              <a:avLst/>
            </a:prstGeom>
            <a:noFill/>
            <a:ln w="28575">
              <a:solidFill>
                <a:srgbClr val="0432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4885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9">
            <a:extLst>
              <a:ext uri="{FF2B5EF4-FFF2-40B4-BE49-F238E27FC236}">
                <a16:creationId xmlns:a16="http://schemas.microsoft.com/office/drawing/2014/main" id="{AB27C4FC-38E9-6934-9DA3-5715737C8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51" y="2797542"/>
            <a:ext cx="955711" cy="369332"/>
          </a:xfrm>
          <a:prstGeom prst="rect">
            <a:avLst/>
          </a:prstGeom>
          <a:solidFill>
            <a:srgbClr val="CCFFFF"/>
          </a:solidFill>
          <a:ln w="1270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Arial" panose="020B0604020202020204" pitchFamily="34" charset="0"/>
              </a:rPr>
              <a:t>E ~ 1/r</a:t>
            </a:r>
            <a:r>
              <a:rPr lang="it-IT" altLang="it-IT" baseline="30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497418C-27BB-A58F-C5F7-B3E8098B31DB}"/>
              </a:ext>
            </a:extLst>
          </p:cNvPr>
          <p:cNvSpPr/>
          <p:nvPr/>
        </p:nvSpPr>
        <p:spPr>
          <a:xfrm>
            <a:off x="1403459" y="2140119"/>
            <a:ext cx="914400" cy="914400"/>
          </a:xfrm>
          <a:prstGeom prst="ellipse">
            <a:avLst/>
          </a:prstGeom>
          <a:solidFill>
            <a:schemeClr val="accent3">
              <a:lumMod val="95000"/>
            </a:schemeClr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198" name="TextBox 3">
            <a:extLst>
              <a:ext uri="{FF2B5EF4-FFF2-40B4-BE49-F238E27FC236}">
                <a16:creationId xmlns:a16="http://schemas.microsoft.com/office/drawing/2014/main" id="{247255DF-12EE-72A1-AB0D-2D976D30D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" y="11023"/>
            <a:ext cx="12123420" cy="437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L’ </a:t>
            </a:r>
            <a:r>
              <a:rPr lang="en-US" altLang="it-IT" sz="3200" b="1" dirty="0" err="1">
                <a:solidFill>
                  <a:srgbClr val="7030A0"/>
                </a:solidFill>
                <a:latin typeface="Arial" panose="020B0604020202020204" pitchFamily="34" charset="0"/>
              </a:rPr>
              <a:t>emissione</a:t>
            </a:r>
            <a:r>
              <a:rPr lang="en-US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  di un </a:t>
            </a:r>
            <a:r>
              <a:rPr lang="en-US" altLang="it-IT" sz="3200" b="1" dirty="0" err="1">
                <a:solidFill>
                  <a:srgbClr val="7030A0"/>
                </a:solidFill>
                <a:latin typeface="Arial" panose="020B0604020202020204" pitchFamily="34" charset="0"/>
              </a:rPr>
              <a:t>singolo</a:t>
            </a:r>
            <a:r>
              <a:rPr lang="en-US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  </a:t>
            </a:r>
            <a:r>
              <a:rPr lang="en-US" altLang="it-IT" sz="3200" b="1" dirty="0" err="1">
                <a:solidFill>
                  <a:srgbClr val="7030A0"/>
                </a:solidFill>
                <a:latin typeface="Arial" panose="020B0604020202020204" pitchFamily="34" charset="0"/>
              </a:rPr>
              <a:t>fotone</a:t>
            </a:r>
            <a:r>
              <a:rPr lang="en-US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 con L = 0 </a:t>
            </a:r>
            <a:r>
              <a:rPr lang="en-US" altLang="it-IT" sz="3200" b="1" dirty="0" err="1">
                <a:solidFill>
                  <a:srgbClr val="7030A0"/>
                </a:solidFill>
                <a:latin typeface="Arial" panose="020B0604020202020204" pitchFamily="34" charset="0"/>
              </a:rPr>
              <a:t>è</a:t>
            </a:r>
            <a:r>
              <a:rPr lang="en-US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3200" b="1" dirty="0" err="1">
                <a:solidFill>
                  <a:srgbClr val="7030A0"/>
                </a:solidFill>
                <a:latin typeface="Arial" panose="020B0604020202020204" pitchFamily="34" charset="0"/>
              </a:rPr>
              <a:t>proibita</a:t>
            </a:r>
            <a:r>
              <a:rPr lang="en-US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  </a:t>
            </a:r>
          </a:p>
          <a:p>
            <a:pPr eaLnBrk="1" hangingPunct="1"/>
            <a:endParaRPr lang="en-US" altLang="it-IT" sz="2000" b="1" dirty="0">
              <a:latin typeface="Arial" panose="020B0604020202020204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en-US" altLang="it-IT" sz="2000" b="1" dirty="0" err="1">
                <a:solidFill>
                  <a:srgbClr val="0432FF"/>
                </a:solidFill>
                <a:latin typeface="Arial" panose="020B0604020202020204" pitchFamily="34" charset="0"/>
              </a:rPr>
              <a:t>Distribuzione</a:t>
            </a:r>
            <a:r>
              <a:rPr lang="en-US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 </a:t>
            </a:r>
            <a:r>
              <a:rPr lang="en-US" altLang="it-IT" sz="2000" b="1" dirty="0" err="1">
                <a:solidFill>
                  <a:srgbClr val="0432FF"/>
                </a:solidFill>
                <a:latin typeface="Arial" panose="020B0604020202020204" pitchFamily="34" charset="0"/>
              </a:rPr>
              <a:t>elettrica</a:t>
            </a:r>
            <a:r>
              <a:rPr lang="en-US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 di  </a:t>
            </a:r>
            <a:r>
              <a:rPr lang="en-US" altLang="it-IT" sz="2000" b="1" dirty="0" err="1">
                <a:solidFill>
                  <a:srgbClr val="0432FF"/>
                </a:solidFill>
                <a:latin typeface="Arial" panose="020B0604020202020204" pitchFamily="34" charset="0"/>
              </a:rPr>
              <a:t>monopolo</a:t>
            </a:r>
            <a:r>
              <a:rPr lang="en-US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 (E0):  </a:t>
            </a:r>
          </a:p>
          <a:p>
            <a:pPr eaLnBrk="1" hangingPunct="1"/>
            <a:endParaRPr lang="en-US" altLang="it-IT" sz="1000" b="1" dirty="0">
              <a:solidFill>
                <a:srgbClr val="0432FF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     </a:t>
            </a:r>
            <a:r>
              <a:rPr lang="en-US" altLang="it-IT" sz="2000" dirty="0" err="1">
                <a:latin typeface="Arial" panose="020B0604020202020204" pitchFamily="34" charset="0"/>
              </a:rPr>
              <a:t>corrisponde</a:t>
            </a:r>
            <a:r>
              <a:rPr lang="en-US" altLang="it-IT" sz="2000" dirty="0">
                <a:latin typeface="Arial" panose="020B0604020202020204" pitchFamily="34" charset="0"/>
              </a:rPr>
              <a:t> ad </a:t>
            </a:r>
            <a:r>
              <a:rPr lang="en-US" altLang="it-IT" sz="2000" dirty="0" err="1">
                <a:latin typeface="Arial" panose="020B0604020202020204" pitchFamily="34" charset="0"/>
              </a:rPr>
              <a:t>una</a:t>
            </a:r>
            <a:r>
              <a:rPr lang="en-US" altLang="it-IT" sz="2000" dirty="0">
                <a:latin typeface="Arial" panose="020B0604020202020204" pitchFamily="34" charset="0"/>
              </a:rPr>
              <a:t>  </a:t>
            </a:r>
            <a:r>
              <a:rPr lang="en-US" altLang="it-IT" sz="2000" dirty="0" err="1">
                <a:solidFill>
                  <a:srgbClr val="0432FF"/>
                </a:solidFill>
                <a:latin typeface="Arial" panose="020B0604020202020204" pitchFamily="34" charset="0"/>
              </a:rPr>
              <a:t>distribuzione</a:t>
            </a:r>
            <a:r>
              <a:rPr lang="en-US" altLang="it-IT" sz="2000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dirty="0" err="1">
                <a:solidFill>
                  <a:srgbClr val="0432FF"/>
                </a:solidFill>
                <a:latin typeface="Arial" panose="020B0604020202020204" pitchFamily="34" charset="0"/>
              </a:rPr>
              <a:t>statica</a:t>
            </a:r>
            <a:r>
              <a:rPr lang="en-US" altLang="it-IT" sz="2000" dirty="0">
                <a:solidFill>
                  <a:srgbClr val="0432FF"/>
                </a:solidFill>
                <a:latin typeface="Arial" panose="020B0604020202020204" pitchFamily="34" charset="0"/>
              </a:rPr>
              <a:t> di </a:t>
            </a:r>
            <a:r>
              <a:rPr lang="en-US" altLang="it-IT" sz="2000" dirty="0" err="1">
                <a:solidFill>
                  <a:srgbClr val="0432FF"/>
                </a:solidFill>
                <a:latin typeface="Arial" panose="020B0604020202020204" pitchFamily="34" charset="0"/>
              </a:rPr>
              <a:t>carica</a:t>
            </a:r>
            <a:r>
              <a:rPr lang="en-US" altLang="it-IT" sz="2000" dirty="0">
                <a:solidFill>
                  <a:srgbClr val="0432FF"/>
                </a:solidFill>
                <a:latin typeface="Arial" panose="020B0604020202020204" pitchFamily="34" charset="0"/>
              </a:rPr>
              <a:t> del </a:t>
            </a:r>
            <a:r>
              <a:rPr lang="en-US" altLang="it-IT" sz="2000" dirty="0" err="1">
                <a:solidFill>
                  <a:srgbClr val="0432FF"/>
                </a:solidFill>
                <a:latin typeface="Arial" panose="020B0604020202020204" pitchFamily="34" charset="0"/>
              </a:rPr>
              <a:t>nucleo</a:t>
            </a:r>
            <a:r>
              <a:rPr lang="en-US" altLang="it-IT" sz="2000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u="sng" dirty="0" err="1">
                <a:solidFill>
                  <a:srgbClr val="0432FF"/>
                </a:solidFill>
                <a:latin typeface="Arial" panose="020B0604020202020204" pitchFamily="34" charset="0"/>
              </a:rPr>
              <a:t>che</a:t>
            </a:r>
            <a:r>
              <a:rPr lang="en-US" altLang="it-IT" sz="2000" u="sng" dirty="0">
                <a:solidFill>
                  <a:srgbClr val="0432FF"/>
                </a:solidFill>
                <a:latin typeface="Arial" panose="020B0604020202020204" pitchFamily="34" charset="0"/>
              </a:rPr>
              <a:t> non varia </a:t>
            </a:r>
            <a:r>
              <a:rPr lang="en-US" altLang="it-IT" sz="2000" u="sng" dirty="0" err="1">
                <a:solidFill>
                  <a:srgbClr val="0432FF"/>
                </a:solidFill>
                <a:latin typeface="Arial" panose="020B0604020202020204" pitchFamily="34" charset="0"/>
              </a:rPr>
              <a:t>nel</a:t>
            </a:r>
            <a:r>
              <a:rPr lang="en-US" altLang="it-IT" sz="2000" u="sng" dirty="0">
                <a:solidFill>
                  <a:srgbClr val="0432FF"/>
                </a:solidFill>
                <a:latin typeface="Arial" panose="020B0604020202020204" pitchFamily="34" charset="0"/>
              </a:rPr>
              <a:t> tempo</a:t>
            </a:r>
            <a:r>
              <a:rPr lang="en-US" altLang="it-IT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it-IT" sz="2000" dirty="0">
                <a:solidFill>
                  <a:srgbClr val="C00000"/>
                </a:solidFill>
                <a:latin typeface="Arial" panose="020B0604020202020204" pitchFamily="34" charset="0"/>
              </a:rPr>
              <a:t>    </a:t>
            </a:r>
            <a:r>
              <a:rPr lang="en-US" altLang="it-IT" sz="2000" dirty="0">
                <a:latin typeface="Arial" panose="020B0604020202020204" pitchFamily="34" charset="0"/>
              </a:rPr>
              <a:t>e non produce </a:t>
            </a:r>
            <a:r>
              <a:rPr lang="en-US" altLang="it-IT" sz="2000" dirty="0" err="1">
                <a:latin typeface="Arial" panose="020B0604020202020204" pitchFamily="34" charset="0"/>
              </a:rPr>
              <a:t>radiazione</a:t>
            </a:r>
            <a:endParaRPr lang="en-US" altLang="it-IT" sz="2000" dirty="0">
              <a:latin typeface="Arial" panose="020B0604020202020204" pitchFamily="34" charset="0"/>
            </a:endParaRPr>
          </a:p>
          <a:p>
            <a:pPr eaLnBrk="1" hangingPunct="1"/>
            <a:endParaRPr lang="en-US" altLang="it-IT" dirty="0">
              <a:latin typeface="Arial" panose="020B0604020202020204" pitchFamily="34" charset="0"/>
            </a:endParaRPr>
          </a:p>
          <a:p>
            <a:pPr eaLnBrk="1" hangingPunct="1"/>
            <a:endParaRPr lang="en-US" altLang="it-IT" sz="10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it-IT" dirty="0">
                <a:latin typeface="Arial" panose="020B0604020202020204" pitchFamily="34" charset="0"/>
              </a:rPr>
              <a:t>                        </a:t>
            </a:r>
            <a:r>
              <a:rPr lang="en-US" altLang="it-IT" sz="2400" b="1" dirty="0">
                <a:latin typeface="Symbol" pitchFamily="2" charset="2"/>
              </a:rPr>
              <a:t> r       </a:t>
            </a:r>
            <a:r>
              <a:rPr lang="en-US" altLang="it-IT" i="1" dirty="0" err="1">
                <a:solidFill>
                  <a:srgbClr val="0432FF"/>
                </a:solidFill>
                <a:latin typeface="Arial" panose="020B0604020202020204" pitchFamily="34" charset="0"/>
              </a:rPr>
              <a:t>Monopolo</a:t>
            </a:r>
            <a:r>
              <a:rPr lang="en-US" altLang="it-IT" i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en-US" altLang="it-IT" i="1" dirty="0" err="1">
                <a:solidFill>
                  <a:srgbClr val="0432FF"/>
                </a:solidFill>
                <a:latin typeface="Arial" panose="020B0604020202020204" pitchFamily="34" charset="0"/>
              </a:rPr>
              <a:t>elettrico</a:t>
            </a:r>
            <a:r>
              <a:rPr lang="en-US" altLang="it-IT" i="1" dirty="0">
                <a:solidFill>
                  <a:srgbClr val="0432FF"/>
                </a:solidFill>
                <a:latin typeface="Arial" panose="020B0604020202020204" pitchFamily="34" charset="0"/>
              </a:rPr>
              <a:t> E0</a:t>
            </a:r>
          </a:p>
          <a:p>
            <a:pPr eaLnBrk="1" hangingPunct="1"/>
            <a:endParaRPr lang="en-US" altLang="it-IT" dirty="0">
              <a:latin typeface="Arial" panose="020B0604020202020204" pitchFamily="34" charset="0"/>
            </a:endParaRPr>
          </a:p>
          <a:p>
            <a:pPr eaLnBrk="1" hangingPunct="1"/>
            <a:endParaRPr lang="en-US" altLang="it-IT" dirty="0">
              <a:latin typeface="Arial" panose="020B0604020202020204" pitchFamily="34" charset="0"/>
            </a:endParaRPr>
          </a:p>
          <a:p>
            <a:pPr eaLnBrk="1" hangingPunct="1"/>
            <a:endParaRPr lang="en-US" altLang="it-IT" dirty="0">
              <a:latin typeface="Arial" panose="020B0604020202020204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  <a:defRPr/>
            </a:pPr>
            <a:r>
              <a:rPr kumimoji="0" lang="en-US" alt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Distribuzione</a:t>
            </a:r>
            <a:r>
              <a:rPr kumimoji="0" lang="en-US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r>
              <a:rPr kumimoji="0" lang="en-US" alt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magnatica</a:t>
            </a:r>
            <a:r>
              <a:rPr kumimoji="0" lang="en-US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 </a:t>
            </a:r>
            <a:r>
              <a:rPr kumimoji="0" lang="en-US" alt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monopolo</a:t>
            </a:r>
            <a:r>
              <a:rPr kumimoji="0" lang="en-US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(M0):</a:t>
            </a:r>
          </a:p>
          <a:p>
            <a:pPr eaLnBrk="1" hangingPunct="1"/>
            <a:endParaRPr lang="en-US" altLang="it-IT" sz="10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it-IT" dirty="0">
                <a:latin typeface="Arial" panose="020B0604020202020204" pitchFamily="34" charset="0"/>
              </a:rPr>
              <a:t>     </a:t>
            </a:r>
            <a:r>
              <a:rPr lang="en-US" altLang="it-IT" sz="2000" dirty="0">
                <a:latin typeface="Arial" panose="020B0604020202020204" pitchFamily="34" charset="0"/>
              </a:rPr>
              <a:t>il </a:t>
            </a:r>
            <a:r>
              <a:rPr lang="en-US" altLang="it-IT" sz="2000" dirty="0" err="1">
                <a:latin typeface="Arial" panose="020B0604020202020204" pitchFamily="34" charset="0"/>
              </a:rPr>
              <a:t>momento</a:t>
            </a:r>
            <a:r>
              <a:rPr lang="en-US" altLang="it-IT" sz="2000" dirty="0">
                <a:latin typeface="Arial" panose="020B0604020202020204" pitchFamily="34" charset="0"/>
              </a:rPr>
              <a:t> </a:t>
            </a:r>
            <a:r>
              <a:rPr lang="en-US" altLang="it-IT" sz="2000" dirty="0" err="1">
                <a:latin typeface="Arial" panose="020B0604020202020204" pitchFamily="34" charset="0"/>
              </a:rPr>
              <a:t>magnetico</a:t>
            </a:r>
            <a:r>
              <a:rPr lang="en-US" altLang="it-IT" sz="2000" dirty="0">
                <a:latin typeface="Arial" panose="020B0604020202020204" pitchFamily="34" charset="0"/>
              </a:rPr>
              <a:t> di </a:t>
            </a:r>
            <a:r>
              <a:rPr lang="en-US" altLang="it-IT" sz="2000" dirty="0" err="1">
                <a:latin typeface="Arial" panose="020B0604020202020204" pitchFamily="34" charset="0"/>
              </a:rPr>
              <a:t>monopolo</a:t>
            </a:r>
            <a:r>
              <a:rPr lang="en-US" altLang="it-IT" sz="2000" dirty="0">
                <a:latin typeface="Arial" panose="020B0604020202020204" pitchFamily="34" charset="0"/>
              </a:rPr>
              <a:t> </a:t>
            </a:r>
            <a:r>
              <a:rPr lang="en-US" altLang="it-IT" sz="2000" u="sng" dirty="0">
                <a:solidFill>
                  <a:srgbClr val="0432FF"/>
                </a:solidFill>
                <a:latin typeface="Arial" panose="020B0604020202020204" pitchFamily="34" charset="0"/>
              </a:rPr>
              <a:t>non </a:t>
            </a:r>
            <a:r>
              <a:rPr lang="en-US" altLang="it-IT" sz="2000" u="sng" dirty="0" err="1">
                <a:solidFill>
                  <a:srgbClr val="0432FF"/>
                </a:solidFill>
                <a:latin typeface="Arial" panose="020B0604020202020204" pitchFamily="34" charset="0"/>
              </a:rPr>
              <a:t>esiste</a:t>
            </a:r>
            <a:r>
              <a:rPr lang="en-US" altLang="it-IT" sz="2000" dirty="0">
                <a:solidFill>
                  <a:srgbClr val="0432FF"/>
                </a:solidFill>
                <a:latin typeface="Arial" panose="020B0604020202020204" pitchFamily="34" charset="0"/>
              </a:rPr>
              <a:t>  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67E143C-FB5A-D4FE-529C-A5ABFFE518C4}"/>
              </a:ext>
            </a:extLst>
          </p:cNvPr>
          <p:cNvSpPr txBox="1"/>
          <p:nvPr/>
        </p:nvSpPr>
        <p:spPr>
          <a:xfrm>
            <a:off x="439288" y="4738915"/>
            <a:ext cx="5182140" cy="1915909"/>
          </a:xfrm>
          <a:prstGeom prst="rect">
            <a:avLst/>
          </a:prstGeom>
          <a:solidFill>
            <a:srgbClr val="73FB79">
              <a:alpha val="16191"/>
            </a:srgbClr>
          </a:solidFill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it-IT" dirty="0">
                <a:latin typeface="Arial" panose="020B0604020202020204" pitchFamily="34" charset="0"/>
              </a:rPr>
              <a:t>In</a:t>
            </a:r>
            <a:r>
              <a:rPr lang="en-US" altLang="it-IT" sz="1800" dirty="0">
                <a:latin typeface="Arial" panose="020B0604020202020204" pitchFamily="34" charset="0"/>
              </a:rPr>
              <a:t> </a:t>
            </a:r>
            <a:r>
              <a:rPr lang="en-US" altLang="it-IT" sz="1800" dirty="0" err="1">
                <a:latin typeface="Arial" panose="020B0604020202020204" pitchFamily="34" charset="0"/>
              </a:rPr>
              <a:t>alcuni</a:t>
            </a:r>
            <a:r>
              <a:rPr lang="en-US" altLang="it-IT" sz="1800" dirty="0">
                <a:latin typeface="Arial" panose="020B0604020202020204" pitchFamily="34" charset="0"/>
              </a:rPr>
              <a:t> nuclei (</a:t>
            </a:r>
            <a:r>
              <a:rPr lang="en-US" altLang="it-IT" sz="1800" b="1" dirty="0">
                <a:solidFill>
                  <a:srgbClr val="0432FF"/>
                </a:solidFill>
                <a:latin typeface="Arial" panose="020B0604020202020204" pitchFamily="34" charset="0"/>
              </a:rPr>
              <a:t>ad </a:t>
            </a:r>
            <a:r>
              <a:rPr lang="en-US" altLang="it-IT" sz="1800" b="1" dirty="0" err="1">
                <a:solidFill>
                  <a:srgbClr val="0432FF"/>
                </a:solidFill>
                <a:latin typeface="Arial" panose="020B0604020202020204" pitchFamily="34" charset="0"/>
              </a:rPr>
              <a:t>esempio</a:t>
            </a:r>
            <a:r>
              <a:rPr lang="en-US" altLang="it-IT" sz="1800" b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000" b="1" baseline="30000" dirty="0">
                <a:solidFill>
                  <a:srgbClr val="0432FF"/>
                </a:solidFill>
                <a:latin typeface="Arial" panose="020B0604020202020204" pitchFamily="34" charset="0"/>
              </a:rPr>
              <a:t>68</a:t>
            </a:r>
            <a:r>
              <a:rPr lang="en-US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Ni, </a:t>
            </a:r>
            <a:r>
              <a:rPr lang="en-US" altLang="it-IT" sz="2000" b="1" baseline="30000" dirty="0">
                <a:solidFill>
                  <a:srgbClr val="0432FF"/>
                </a:solidFill>
                <a:latin typeface="Arial" panose="020B0604020202020204" pitchFamily="34" charset="0"/>
              </a:rPr>
              <a:t>90</a:t>
            </a:r>
            <a:r>
              <a:rPr lang="en-US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Zr, </a:t>
            </a:r>
            <a:r>
              <a:rPr lang="en-US" altLang="it-IT" sz="2000" b="1" baseline="30000" dirty="0">
                <a:solidFill>
                  <a:srgbClr val="0432FF"/>
                </a:solidFill>
                <a:latin typeface="Arial" panose="020B0604020202020204" pitchFamily="34" charset="0"/>
              </a:rPr>
              <a:t>186</a:t>
            </a:r>
            <a:r>
              <a:rPr lang="en-US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Pb</a:t>
            </a:r>
            <a:r>
              <a:rPr lang="en-US" altLang="it-IT" sz="1800" dirty="0">
                <a:latin typeface="Arial" panose="020B0604020202020204" pitchFamily="34" charset="0"/>
              </a:rPr>
              <a:t>) </a:t>
            </a:r>
          </a:p>
          <a:p>
            <a:pPr eaLnBrk="1" hangingPunct="1"/>
            <a:r>
              <a:rPr lang="en-US" altLang="it-IT" sz="1800" dirty="0">
                <a:latin typeface="Arial" panose="020B0604020202020204" pitchFamily="34" charset="0"/>
              </a:rPr>
              <a:t>il </a:t>
            </a:r>
            <a:r>
              <a:rPr lang="en-US" altLang="it-IT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primo </a:t>
            </a:r>
            <a:r>
              <a:rPr lang="en-US" altLang="it-IT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stato</a:t>
            </a:r>
            <a:r>
              <a:rPr lang="en-US" altLang="it-IT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eccitato</a:t>
            </a:r>
            <a:r>
              <a:rPr lang="en-US" altLang="it-IT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1800" dirty="0">
                <a:latin typeface="Arial" panose="020B0604020202020204" pitchFamily="34" charset="0"/>
              </a:rPr>
              <a:t>ha spin e </a:t>
            </a:r>
            <a:r>
              <a:rPr lang="en-US" altLang="it-IT" sz="1800" dirty="0" err="1">
                <a:latin typeface="Arial" panose="020B0604020202020204" pitchFamily="34" charset="0"/>
              </a:rPr>
              <a:t>parità</a:t>
            </a:r>
            <a:r>
              <a:rPr lang="en-US" altLang="it-IT" sz="1800" dirty="0">
                <a:latin typeface="Arial" panose="020B0604020202020204" pitchFamily="34" charset="0"/>
              </a:rPr>
              <a:t> </a:t>
            </a:r>
            <a:r>
              <a:rPr lang="en-US" altLang="it-IT" sz="2400" b="1" dirty="0">
                <a:solidFill>
                  <a:srgbClr val="FF0000"/>
                </a:solidFill>
                <a:latin typeface="Arial" panose="020B0604020202020204" pitchFamily="34" charset="0"/>
              </a:rPr>
              <a:t>I</a:t>
            </a:r>
            <a:r>
              <a:rPr lang="en-US" altLang="it-IT" sz="2400" b="1" baseline="30000" dirty="0">
                <a:solidFill>
                  <a:srgbClr val="FF0000"/>
                </a:solidFill>
                <a:latin typeface="Symbol" pitchFamily="2" charset="2"/>
              </a:rPr>
              <a:t>p</a:t>
            </a:r>
            <a:r>
              <a:rPr lang="en-US" altLang="it-IT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= 0</a:t>
            </a:r>
            <a:r>
              <a:rPr lang="en-US" altLang="it-IT" sz="24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  <a:endParaRPr lang="en-US" altLang="it-IT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endParaRPr lang="en-US" altLang="it-IT" sz="1000" dirty="0">
              <a:latin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it-IT" dirty="0" err="1">
                <a:latin typeface="Arial" panose="020B0604020202020204" pitchFamily="34" charset="0"/>
              </a:rPr>
              <a:t>Questo</a:t>
            </a:r>
            <a:r>
              <a:rPr lang="en-US" altLang="it-IT" dirty="0">
                <a:latin typeface="Arial" panose="020B0604020202020204" pitchFamily="34" charset="0"/>
              </a:rPr>
              <a:t> </a:t>
            </a:r>
            <a:r>
              <a:rPr lang="en-US" altLang="it-IT" dirty="0" err="1">
                <a:latin typeface="Arial" panose="020B0604020202020204" pitchFamily="34" charset="0"/>
              </a:rPr>
              <a:t>stato</a:t>
            </a:r>
            <a:r>
              <a:rPr lang="en-US" altLang="it-IT" dirty="0">
                <a:latin typeface="Arial" panose="020B0604020202020204" pitchFamily="34" charset="0"/>
              </a:rPr>
              <a:t> </a:t>
            </a:r>
            <a:r>
              <a:rPr lang="en-US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NON </a:t>
            </a:r>
            <a:r>
              <a:rPr lang="en-US" altLang="it-IT" b="1" dirty="0" err="1">
                <a:solidFill>
                  <a:srgbClr val="FF0000"/>
                </a:solidFill>
                <a:latin typeface="Arial" panose="020B0604020202020204" pitchFamily="34" charset="0"/>
              </a:rPr>
              <a:t>puo</a:t>
            </a:r>
            <a:r>
              <a:rPr lang="en-US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’ </a:t>
            </a:r>
            <a:r>
              <a:rPr lang="en-US" altLang="it-IT" b="1" dirty="0" err="1">
                <a:solidFill>
                  <a:srgbClr val="FF0000"/>
                </a:solidFill>
                <a:latin typeface="Arial" panose="020B0604020202020204" pitchFamily="34" charset="0"/>
              </a:rPr>
              <a:t>decadere</a:t>
            </a:r>
            <a:r>
              <a:rPr lang="en-US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gamma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en-US" altLang="it-IT" sz="1050" dirty="0">
              <a:latin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it-IT" dirty="0">
                <a:latin typeface="Arial" panose="020B0604020202020204" pitchFamily="34" charset="0"/>
              </a:rPr>
              <a:t>Puo’ </a:t>
            </a:r>
            <a:r>
              <a:rPr lang="en-US" altLang="it-IT" dirty="0" err="1">
                <a:latin typeface="Arial" panose="020B0604020202020204" pitchFamily="34" charset="0"/>
              </a:rPr>
              <a:t>decadere</a:t>
            </a:r>
            <a:r>
              <a:rPr lang="en-US" altLang="it-IT" dirty="0">
                <a:latin typeface="Arial" panose="020B0604020202020204" pitchFamily="34" charset="0"/>
              </a:rPr>
              <a:t> per </a:t>
            </a:r>
            <a:r>
              <a:rPr lang="en-US" altLang="it-IT" b="1" dirty="0" err="1">
                <a:solidFill>
                  <a:srgbClr val="FF0000"/>
                </a:solidFill>
                <a:latin typeface="Arial" panose="020B0604020202020204" pitchFamily="34" charset="0"/>
              </a:rPr>
              <a:t>conversione</a:t>
            </a:r>
            <a:r>
              <a:rPr lang="en-US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interna</a:t>
            </a:r>
          </a:p>
          <a:p>
            <a:pPr eaLnBrk="1" hangingPunct="1"/>
            <a:r>
              <a:rPr lang="en-US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   </a:t>
            </a:r>
            <a:r>
              <a:rPr lang="en-US" altLang="it-IT" dirty="0">
                <a:latin typeface="Arial" panose="020B0604020202020204" pitchFamily="34" charset="0"/>
              </a:rPr>
              <a:t>(o </a:t>
            </a:r>
            <a:r>
              <a:rPr lang="en-US" altLang="it-IT" dirty="0" err="1">
                <a:latin typeface="Arial" panose="020B0604020202020204" pitchFamily="34" charset="0"/>
              </a:rPr>
              <a:t>decadimento</a:t>
            </a:r>
            <a:r>
              <a:rPr lang="en-US" altLang="it-IT" dirty="0">
                <a:latin typeface="Arial" panose="020B0604020202020204" pitchFamily="34" charset="0"/>
              </a:rPr>
              <a:t> 2</a:t>
            </a:r>
            <a:r>
              <a:rPr lang="en-US" altLang="it-IT" dirty="0">
                <a:latin typeface="Symbol" pitchFamily="2" charset="2"/>
              </a:rPr>
              <a:t>g</a:t>
            </a:r>
            <a:r>
              <a:rPr lang="en-US" altLang="it-IT" dirty="0">
                <a:latin typeface="Arial" panose="020B0604020202020204" pitchFamily="34" charset="0"/>
              </a:rPr>
              <a:t>, molto </a:t>
            </a:r>
            <a:r>
              <a:rPr lang="en-US" altLang="it-IT" dirty="0" err="1">
                <a:latin typeface="Arial" panose="020B0604020202020204" pitchFamily="34" charset="0"/>
              </a:rPr>
              <a:t>raro</a:t>
            </a:r>
            <a:r>
              <a:rPr lang="en-US" altLang="it-IT" dirty="0">
                <a:latin typeface="Arial" panose="020B0604020202020204" pitchFamily="34" charset="0"/>
              </a:rPr>
              <a:t>) 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CB90FFE2-CC61-CF2B-1375-DCEABA3CD2CD}"/>
              </a:ext>
            </a:extLst>
          </p:cNvPr>
          <p:cNvGrpSpPr/>
          <p:nvPr/>
        </p:nvGrpSpPr>
        <p:grpSpPr>
          <a:xfrm>
            <a:off x="6282387" y="2773332"/>
            <a:ext cx="5909613" cy="4084668"/>
            <a:chOff x="6282387" y="2773332"/>
            <a:chExt cx="5909613" cy="4084668"/>
          </a:xfrm>
        </p:grpSpPr>
        <p:pic>
          <p:nvPicPr>
            <p:cNvPr id="8195" name="Picture 20">
              <a:extLst>
                <a:ext uri="{FF2B5EF4-FFF2-40B4-BE49-F238E27FC236}">
                  <a16:creationId xmlns:a16="http://schemas.microsoft.com/office/drawing/2014/main" id="{A2C1EB46-540C-F0E3-6D6B-63AC6EEE48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2387" y="3580108"/>
              <a:ext cx="2132113" cy="3277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6" name="Picture 21">
              <a:extLst>
                <a:ext uri="{FF2B5EF4-FFF2-40B4-BE49-F238E27FC236}">
                  <a16:creationId xmlns:a16="http://schemas.microsoft.com/office/drawing/2014/main" id="{82471E58-B6BB-16A7-1A62-51E40B2FE5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1092" y="3769963"/>
              <a:ext cx="3070573" cy="29489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601C725-6871-B803-683D-ACC5797763B4}"/>
                </a:ext>
              </a:extLst>
            </p:cNvPr>
            <p:cNvSpPr txBox="1"/>
            <p:nvPr/>
          </p:nvSpPr>
          <p:spPr>
            <a:xfrm>
              <a:off x="8176140" y="2773332"/>
              <a:ext cx="40158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200" b="1" i="1" dirty="0" err="1">
                  <a:solidFill>
                    <a:srgbClr val="00B050"/>
                  </a:solidFill>
                </a:rPr>
                <a:t>Superficie</a:t>
              </a:r>
              <a:r>
                <a:rPr lang="en-GB" sz="2200" b="1" i="1" dirty="0">
                  <a:solidFill>
                    <a:srgbClr val="00B050"/>
                  </a:solidFill>
                </a:rPr>
                <a:t> di </a:t>
              </a:r>
            </a:p>
            <a:p>
              <a:pPr algn="ctr"/>
              <a:r>
                <a:rPr lang="en-GB" sz="2200" b="1" i="1" dirty="0" err="1">
                  <a:solidFill>
                    <a:srgbClr val="00B050"/>
                  </a:solidFill>
                </a:rPr>
                <a:t>energia</a:t>
              </a:r>
              <a:r>
                <a:rPr lang="en-GB" sz="2200" b="1" i="1" dirty="0">
                  <a:solidFill>
                    <a:srgbClr val="00B050"/>
                  </a:solidFill>
                </a:rPr>
                <a:t> </a:t>
              </a:r>
              <a:r>
                <a:rPr lang="en-GB" sz="2200" b="1" i="1" dirty="0" err="1">
                  <a:solidFill>
                    <a:srgbClr val="00B050"/>
                  </a:solidFill>
                </a:rPr>
                <a:t>potenziale</a:t>
              </a:r>
              <a:r>
                <a:rPr lang="en-GB" sz="2200" b="1" i="1" dirty="0">
                  <a:solidFill>
                    <a:srgbClr val="00B050"/>
                  </a:solidFill>
                </a:rPr>
                <a:t> </a:t>
              </a:r>
              <a:r>
                <a:rPr lang="en-GB" sz="2200" b="1" i="1" dirty="0" err="1">
                  <a:solidFill>
                    <a:srgbClr val="00B050"/>
                  </a:solidFill>
                </a:rPr>
                <a:t>nucleare</a:t>
              </a:r>
              <a:endParaRPr lang="en-GB" sz="22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F562ED58-AA4C-8E98-1AA0-D3C54D795B3B}"/>
                </a:ext>
              </a:extLst>
            </p:cNvPr>
            <p:cNvSpPr txBox="1"/>
            <p:nvPr/>
          </p:nvSpPr>
          <p:spPr>
            <a:xfrm>
              <a:off x="8594578" y="3662122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>
                  <a:solidFill>
                    <a:srgbClr val="7030A0"/>
                  </a:solidFill>
                </a:rPr>
                <a:t>spherical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9EF72BE-276D-327D-8B30-581A450B18E0}"/>
                </a:ext>
              </a:extLst>
            </p:cNvPr>
            <p:cNvSpPr txBox="1"/>
            <p:nvPr/>
          </p:nvSpPr>
          <p:spPr>
            <a:xfrm>
              <a:off x="9702574" y="3662122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>
                  <a:solidFill>
                    <a:srgbClr val="7030A0"/>
                  </a:solidFill>
                </a:rPr>
                <a:t>oblate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948D509A-BAA1-B6A9-4DDD-5569893A2799}"/>
                </a:ext>
              </a:extLst>
            </p:cNvPr>
            <p:cNvSpPr txBox="1"/>
            <p:nvPr/>
          </p:nvSpPr>
          <p:spPr>
            <a:xfrm>
              <a:off x="10438568" y="3530671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>
                  <a:solidFill>
                    <a:srgbClr val="7030A0"/>
                  </a:solidFill>
                </a:rPr>
                <a:t>prolate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484F10A9-C753-01BA-4014-9F5D9E1E3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70" y="626775"/>
            <a:ext cx="9281130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Radiazione elettromagnetica</a:t>
            </a:r>
            <a:r>
              <a:rPr lang="it-IT" altLang="it-IT" sz="2000" dirty="0">
                <a:solidFill>
                  <a:srgbClr val="CC0000"/>
                </a:solidFill>
                <a:latin typeface="Arial" panose="020B0604020202020204" pitchFamily="34" charset="0"/>
              </a:rPr>
              <a:t>: </a:t>
            </a:r>
            <a:r>
              <a:rPr lang="it-IT" altLang="it-IT" dirty="0" err="1">
                <a:latin typeface="Arial" panose="020B0604020202020204" pitchFamily="34" charset="0"/>
              </a:rPr>
              <a:t>e’</a:t>
            </a:r>
            <a:r>
              <a:rPr lang="it-IT" altLang="it-IT" dirty="0">
                <a:latin typeface="Arial" panose="020B0604020202020204" pitchFamily="34" charset="0"/>
              </a:rPr>
              <a:t> costituita da</a:t>
            </a:r>
            <a:r>
              <a:rPr lang="it-IT" altLang="it-IT" dirty="0">
                <a:solidFill>
                  <a:srgbClr val="CC0000"/>
                </a:solidFill>
                <a:latin typeface="Arial" panose="020B0604020202020204" pitchFamily="34" charset="0"/>
              </a:rPr>
              <a:t> </a:t>
            </a:r>
            <a:r>
              <a:rPr lang="it-IT" altLang="it-IT" b="1" u="sng" dirty="0">
                <a:solidFill>
                  <a:srgbClr val="0432FF"/>
                </a:solidFill>
                <a:latin typeface="Arial" panose="020B0604020202020204" pitchFamily="34" charset="0"/>
              </a:rPr>
              <a:t>campi elettrici e magnetici oscillanti</a:t>
            </a:r>
          </a:p>
          <a:p>
            <a:pPr eaLnBrk="1" hangingPunct="1"/>
            <a:endParaRPr lang="it-IT" altLang="it-IT" sz="2000" dirty="0">
              <a:latin typeface="Arial" panose="020B0604020202020204" pitchFamily="34" charset="0"/>
            </a:endParaRPr>
          </a:p>
          <a:p>
            <a:pPr eaLnBrk="1" hangingPunct="1">
              <a:buFontTx/>
              <a:buAutoNum type="alphaLcParenR"/>
            </a:pPr>
            <a:r>
              <a:rPr lang="it-IT" altLang="it-IT" dirty="0">
                <a:latin typeface="Arial" panose="020B0604020202020204" pitchFamily="34" charset="0"/>
              </a:rPr>
              <a:t>carica oscillante  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 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E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oscillante   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B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oscillante</a:t>
            </a:r>
          </a:p>
          <a:p>
            <a:pPr marL="0" indent="0" eaLnBrk="1" hangingPunct="1"/>
            <a:endParaRPr lang="it-IT" altLang="it-IT" dirty="0">
              <a:latin typeface="Arial" panose="020B0604020202020204" pitchFamily="34" charset="0"/>
              <a:sym typeface="Symbol" pitchFamily="2" charset="2"/>
            </a:endParaRPr>
          </a:p>
          <a:p>
            <a:pPr eaLnBrk="1" hangingPunct="1">
              <a:buFontTx/>
              <a:buAutoNum type="alphaLcParenR"/>
            </a:pP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momento o corrente oscillante 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B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oscill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.    </a:t>
            </a:r>
            <a:r>
              <a:rPr lang="it-IT" altLang="it-IT" b="1" dirty="0">
                <a:latin typeface="Arial" panose="020B0604020202020204" pitchFamily="34" charset="0"/>
                <a:sym typeface="Symbol" pitchFamily="2" charset="2"/>
              </a:rPr>
              <a:t>E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 </a:t>
            </a:r>
            <a:r>
              <a:rPr lang="it-IT" altLang="it-IT" dirty="0" err="1">
                <a:latin typeface="Arial" panose="020B0604020202020204" pitchFamily="34" charset="0"/>
                <a:sym typeface="Symbol" pitchFamily="2" charset="2"/>
              </a:rPr>
              <a:t>oscill</a:t>
            </a:r>
            <a:r>
              <a:rPr lang="it-IT" altLang="it-IT" dirty="0">
                <a:latin typeface="Arial" panose="020B0604020202020204" pitchFamily="34" charset="0"/>
                <a:sym typeface="Symbol" pitchFamily="2" charset="2"/>
              </a:rPr>
              <a:t>.</a:t>
            </a:r>
          </a:p>
        </p:txBody>
      </p:sp>
      <p:sp>
        <p:nvSpPr>
          <p:cNvPr id="7171" name="Text Box 5">
            <a:extLst>
              <a:ext uri="{FF2B5EF4-FFF2-40B4-BE49-F238E27FC236}">
                <a16:creationId xmlns:a16="http://schemas.microsoft.com/office/drawing/2014/main" id="{7F388BB6-D245-AAA7-3479-81C50CE8C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9040" y="1154936"/>
            <a:ext cx="2108269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>
                <a:solidFill>
                  <a:srgbClr val="0432FF"/>
                </a:solidFill>
                <a:latin typeface="Arial" panose="020B0604020202020204" pitchFamily="34" charset="0"/>
              </a:rPr>
              <a:t>Radiazione tipo E</a:t>
            </a:r>
          </a:p>
        </p:txBody>
      </p:sp>
      <p:sp>
        <p:nvSpPr>
          <p:cNvPr id="7172" name="Text Box 6">
            <a:extLst>
              <a:ext uri="{FF2B5EF4-FFF2-40B4-BE49-F238E27FC236}">
                <a16:creationId xmlns:a16="http://schemas.microsoft.com/office/drawing/2014/main" id="{761B429F-2EC2-3E1A-2885-6083D56F6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760385"/>
            <a:ext cx="2146742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it-IT"/>
            </a:defPPr>
            <a:lvl1pPr>
              <a:defRPr b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Radiazione tipo M</a:t>
            </a:r>
          </a:p>
        </p:txBody>
      </p:sp>
      <p:sp>
        <p:nvSpPr>
          <p:cNvPr id="7173" name="Text Box 7">
            <a:extLst>
              <a:ext uri="{FF2B5EF4-FFF2-40B4-BE49-F238E27FC236}">
                <a16:creationId xmlns:a16="http://schemas.microsoft.com/office/drawing/2014/main" id="{94728C8C-164C-1A45-2629-105ECE832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93764"/>
            <a:ext cx="1219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u="sng" dirty="0">
                <a:solidFill>
                  <a:srgbClr val="0432FF"/>
                </a:solidFill>
                <a:latin typeface="Arial" panose="020B0604020202020204" pitchFamily="34" charset="0"/>
              </a:rPr>
              <a:t>Momento angolare e </a:t>
            </a:r>
            <a:r>
              <a:rPr lang="it-IT" altLang="it-IT" sz="2000" b="1" u="sng" dirty="0" err="1">
                <a:solidFill>
                  <a:srgbClr val="0432FF"/>
                </a:solidFill>
                <a:latin typeface="Arial" panose="020B0604020202020204" pitchFamily="34" charset="0"/>
              </a:rPr>
              <a:t>parita</a:t>
            </a:r>
            <a:r>
              <a:rPr lang="it-IT" altLang="it-IT" sz="2000" b="1" dirty="0" err="1">
                <a:solidFill>
                  <a:srgbClr val="0432FF"/>
                </a:solidFill>
                <a:latin typeface="Arial" panose="020B0604020202020204" pitchFamily="34" charset="0"/>
              </a:rPr>
              <a:t>’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: </a:t>
            </a:r>
            <a:r>
              <a:rPr lang="it-IT" altLang="it-IT" dirty="0">
                <a:highlight>
                  <a:srgbClr val="FFFF00"/>
                </a:highlight>
                <a:latin typeface="Arial" panose="020B0604020202020204" pitchFamily="34" charset="0"/>
              </a:rPr>
              <a:t>conservazione tra sistema radiante e campo di radiazione (fotone)</a:t>
            </a:r>
          </a:p>
        </p:txBody>
      </p:sp>
      <p:sp>
        <p:nvSpPr>
          <p:cNvPr id="7174" name="Text Box 8">
            <a:extLst>
              <a:ext uri="{FF2B5EF4-FFF2-40B4-BE49-F238E27FC236}">
                <a16:creationId xmlns:a16="http://schemas.microsoft.com/office/drawing/2014/main" id="{9FF1C9FD-054E-AD42-AC2B-67454AAF7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030" y="3125480"/>
            <a:ext cx="4538807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u="sng" dirty="0">
                <a:solidFill>
                  <a:srgbClr val="FF0000"/>
                </a:solidFill>
                <a:latin typeface="Arial" panose="020B0604020202020204" pitchFamily="34" charset="0"/>
              </a:rPr>
              <a:t>Fotone: momento angolare L (L &gt; 0)</a:t>
            </a:r>
          </a:p>
          <a:p>
            <a:pPr eaLnBrk="1" hangingPunct="1"/>
            <a:r>
              <a:rPr lang="it-IT" altLang="it-IT" b="1" dirty="0">
                <a:solidFill>
                  <a:srgbClr val="0432FF"/>
                </a:solidFill>
                <a:latin typeface="Arial" panose="020B0604020202020204" pitchFamily="34" charset="0"/>
              </a:rPr>
              <a:t>(non esistono fotoni con L = 0)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                        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                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L = 1   dipolo</a:t>
            </a:r>
          </a:p>
          <a:p>
            <a:pPr eaLnBrk="1" hangingPunct="1"/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  L = 2  quadrupolo</a:t>
            </a:r>
          </a:p>
          <a:p>
            <a:pPr eaLnBrk="1" hangingPunct="1"/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  L = 3  </a:t>
            </a:r>
            <a:r>
              <a:rPr lang="it-IT" altLang="it-IT" b="1" dirty="0" err="1">
                <a:solidFill>
                  <a:srgbClr val="FF0000"/>
                </a:solidFill>
                <a:latin typeface="Arial" panose="020B0604020202020204" pitchFamily="34" charset="0"/>
              </a:rPr>
              <a:t>ottupolo</a:t>
            </a:r>
            <a:endParaRPr lang="it-IT" altLang="it-IT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  L = 4  </a:t>
            </a:r>
            <a:r>
              <a:rPr lang="it-IT" altLang="it-IT" b="1" dirty="0" err="1">
                <a:solidFill>
                  <a:srgbClr val="FF0000"/>
                </a:solidFill>
                <a:latin typeface="Arial" panose="020B0604020202020204" pitchFamily="34" charset="0"/>
              </a:rPr>
              <a:t>esadecapolo</a:t>
            </a:r>
            <a:endParaRPr lang="it-IT" altLang="it-IT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endParaRPr lang="it-IT" altLang="it-IT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sz="2000" b="1" u="sng" dirty="0">
                <a:solidFill>
                  <a:srgbClr val="FF0000"/>
                </a:solidFill>
                <a:latin typeface="Arial" panose="020B0604020202020204" pitchFamily="34" charset="0"/>
              </a:rPr>
              <a:t>Generica radiazione: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           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          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EL</a:t>
            </a:r>
            <a:r>
              <a:rPr lang="it-IT" altLang="it-IT" b="1" dirty="0">
                <a:latin typeface="Arial" panose="020B0604020202020204" pitchFamily="34" charset="0"/>
              </a:rPr>
              <a:t> </a:t>
            </a:r>
            <a:r>
              <a:rPr lang="it-IT" altLang="it-IT" dirty="0">
                <a:latin typeface="Arial" panose="020B0604020202020204" pitchFamily="34" charset="0"/>
              </a:rPr>
              <a:t>          o         </a:t>
            </a:r>
            <a:r>
              <a:rPr lang="it-IT" altLang="it-IT" dirty="0">
                <a:solidFill>
                  <a:srgbClr val="006600"/>
                </a:solidFill>
                <a:latin typeface="Arial" panose="020B0604020202020204" pitchFamily="34" charset="0"/>
              </a:rPr>
              <a:t>ML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    (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E1, E2</a:t>
            </a:r>
            <a:r>
              <a:rPr lang="it-IT" altLang="it-IT" dirty="0">
                <a:latin typeface="Arial" panose="020B0604020202020204" pitchFamily="34" charset="0"/>
              </a:rPr>
              <a:t>,….)           (</a:t>
            </a:r>
            <a:r>
              <a:rPr lang="it-IT" altLang="it-IT" dirty="0">
                <a:solidFill>
                  <a:srgbClr val="006600"/>
                </a:solidFill>
                <a:latin typeface="Arial" panose="020B0604020202020204" pitchFamily="34" charset="0"/>
              </a:rPr>
              <a:t>M1, M2</a:t>
            </a:r>
            <a:r>
              <a:rPr lang="it-IT" altLang="it-IT" dirty="0">
                <a:latin typeface="Arial" panose="020B0604020202020204" pitchFamily="34" charset="0"/>
              </a:rPr>
              <a:t>, …)</a:t>
            </a:r>
          </a:p>
        </p:txBody>
      </p:sp>
      <p:graphicFrame>
        <p:nvGraphicFramePr>
          <p:cNvPr id="7175" name="Object 9">
            <a:extLst>
              <a:ext uri="{FF2B5EF4-FFF2-40B4-BE49-F238E27FC236}">
                <a16:creationId xmlns:a16="http://schemas.microsoft.com/office/drawing/2014/main" id="{1E31DA10-FB33-C9CD-B21B-C2DDF0CCC2AF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36869156"/>
              </p:ext>
            </p:extLst>
          </p:nvPr>
        </p:nvGraphicFramePr>
        <p:xfrm>
          <a:off x="5711529" y="4847973"/>
          <a:ext cx="149860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340500" imgH="18135600" progId="Equation.3">
                  <p:embed/>
                </p:oleObj>
              </mc:Choice>
              <mc:Fallback>
                <p:oleObj name="Equation" r:id="rId2" imgW="57340500" imgH="18135600" progId="Equation.3">
                  <p:embed/>
                  <p:pic>
                    <p:nvPicPr>
                      <p:cNvPr id="7175" name="Object 9">
                        <a:extLst>
                          <a:ext uri="{FF2B5EF4-FFF2-40B4-BE49-F238E27FC236}">
                            <a16:creationId xmlns:a16="http://schemas.microsoft.com/office/drawing/2014/main" id="{1E31DA10-FB33-C9CD-B21B-C2DDF0CCC2AF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529" y="4847973"/>
                        <a:ext cx="1498600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11">
            <a:extLst>
              <a:ext uri="{FF2B5EF4-FFF2-40B4-BE49-F238E27FC236}">
                <a16:creationId xmlns:a16="http://schemas.microsoft.com/office/drawing/2014/main" id="{2763829A-2162-F547-6498-96ADAE9DE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3935" y="4100261"/>
            <a:ext cx="35237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dirty="0">
                <a:latin typeface="Arial" panose="020B0604020202020204" pitchFamily="34" charset="0"/>
              </a:rPr>
              <a:t>Se </a:t>
            </a:r>
            <a:r>
              <a:rPr lang="it-IT" altLang="it-IT" b="1" dirty="0" err="1">
                <a:solidFill>
                  <a:srgbClr val="C00000"/>
                </a:solidFill>
                <a:latin typeface="Arial" panose="020B0604020202020204" pitchFamily="34" charset="0"/>
              </a:rPr>
              <a:t>I</a:t>
            </a:r>
            <a:r>
              <a:rPr lang="it-IT" altLang="it-IT" b="1" baseline="-25000" dirty="0" err="1">
                <a:solidFill>
                  <a:srgbClr val="C00000"/>
                </a:solidFill>
                <a:latin typeface="Arial" panose="020B0604020202020204" pitchFamily="34" charset="0"/>
              </a:rPr>
              <a:t>i</a:t>
            </a:r>
            <a:r>
              <a:rPr lang="it-IT" altLang="it-IT" dirty="0">
                <a:latin typeface="Arial" panose="020B0604020202020204" pitchFamily="34" charset="0"/>
              </a:rPr>
              <a:t> e </a:t>
            </a:r>
            <a:r>
              <a:rPr lang="it-IT" altLang="it-IT" b="1" dirty="0" err="1">
                <a:solidFill>
                  <a:srgbClr val="C00000"/>
                </a:solidFill>
                <a:latin typeface="Arial" panose="020B0604020202020204" pitchFamily="34" charset="0"/>
              </a:rPr>
              <a:t>I</a:t>
            </a:r>
            <a:r>
              <a:rPr lang="it-IT" altLang="it-IT" b="1" baseline="-25000" dirty="0" err="1">
                <a:solidFill>
                  <a:srgbClr val="C00000"/>
                </a:solidFill>
                <a:latin typeface="Arial" panose="020B0604020202020204" pitchFamily="34" charset="0"/>
              </a:rPr>
              <a:t>f</a:t>
            </a:r>
            <a:r>
              <a:rPr lang="it-IT" altLang="it-IT" dirty="0">
                <a:latin typeface="Arial" panose="020B0604020202020204" pitchFamily="34" charset="0"/>
              </a:rPr>
              <a:t> sono i momenti angolari</a:t>
            </a:r>
          </a:p>
          <a:p>
            <a:pPr algn="ctr" eaLnBrk="1" hangingPunct="1"/>
            <a:r>
              <a:rPr lang="it-IT" altLang="it-IT" dirty="0">
                <a:latin typeface="Arial" panose="020B0604020202020204" pitchFamily="34" charset="0"/>
              </a:rPr>
              <a:t>degli stati nucleari iniziali e finali</a:t>
            </a:r>
          </a:p>
        </p:txBody>
      </p:sp>
      <p:sp>
        <p:nvSpPr>
          <p:cNvPr id="7177" name="Text Box 12">
            <a:extLst>
              <a:ext uri="{FF2B5EF4-FFF2-40B4-BE49-F238E27FC236}">
                <a16:creationId xmlns:a16="http://schemas.microsoft.com/office/drawing/2014/main" id="{0C8D8217-92E3-D1CA-98E9-4156A0DBA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8133" y="5384548"/>
            <a:ext cx="9925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dirty="0">
                <a:latin typeface="Arial" panose="020B0604020202020204" pitchFamily="34" charset="0"/>
              </a:rPr>
              <a:t>e quindi</a:t>
            </a:r>
          </a:p>
        </p:txBody>
      </p:sp>
      <p:graphicFrame>
        <p:nvGraphicFramePr>
          <p:cNvPr id="7178" name="Object 13">
            <a:extLst>
              <a:ext uri="{FF2B5EF4-FFF2-40B4-BE49-F238E27FC236}">
                <a16:creationId xmlns:a16="http://schemas.microsoft.com/office/drawing/2014/main" id="{7E05ED58-223E-E872-44BD-4F50AC2BA0ED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15741748"/>
              </p:ext>
            </p:extLst>
          </p:nvPr>
        </p:nvGraphicFramePr>
        <p:xfrm>
          <a:off x="5301709" y="5889374"/>
          <a:ext cx="2895600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6738400" imgH="16967200" progId="Equation.3">
                  <p:embed/>
                </p:oleObj>
              </mc:Choice>
              <mc:Fallback>
                <p:oleObj name="Equation" r:id="rId4" imgW="116738400" imgH="16967200" progId="Equation.3">
                  <p:embed/>
                  <p:pic>
                    <p:nvPicPr>
                      <p:cNvPr id="7178" name="Object 13">
                        <a:extLst>
                          <a:ext uri="{FF2B5EF4-FFF2-40B4-BE49-F238E27FC236}">
                            <a16:creationId xmlns:a16="http://schemas.microsoft.com/office/drawing/2014/main" id="{7E05ED58-223E-E872-44BD-4F50AC2BA0ED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1709" y="5889374"/>
                        <a:ext cx="2895600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AF02C757-7AC7-373F-44B9-D88795B00659}"/>
              </a:ext>
            </a:extLst>
          </p:cNvPr>
          <p:cNvSpPr txBox="1"/>
          <p:nvPr/>
        </p:nvSpPr>
        <p:spPr>
          <a:xfrm>
            <a:off x="0" y="0"/>
            <a:ext cx="3001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it-IT" sz="2800" b="1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To Summarize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2">
            <a:extLst>
              <a:ext uri="{FF2B5EF4-FFF2-40B4-BE49-F238E27FC236}">
                <a16:creationId xmlns:a16="http://schemas.microsoft.com/office/drawing/2014/main" id="{A7DBFC93-2619-5CE4-8BA9-1DF922C1E8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674875"/>
              </p:ext>
            </p:extLst>
          </p:nvPr>
        </p:nvGraphicFramePr>
        <p:xfrm>
          <a:off x="244923" y="1294664"/>
          <a:ext cx="5913660" cy="21945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54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4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97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err="1">
                          <a:solidFill>
                            <a:srgbClr val="0432FF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multipolarity</a:t>
                      </a:r>
                      <a:endParaRPr lang="en-US" sz="1800" noProof="0" dirty="0">
                        <a:solidFill>
                          <a:srgbClr val="0432FF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</a:t>
                      </a:r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(EL) / </a:t>
                      </a:r>
                      <a:r>
                        <a:rPr lang="el-G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</a:t>
                      </a:r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angular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distribution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50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dipole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/ +1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22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quadrupole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 / 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2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octupole</a:t>
                      </a:r>
                      <a:endParaRPr lang="en-US" sz="1600" dirty="0">
                        <a:solidFill>
                          <a:srgbClr val="0432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/ +1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63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hexadecapole</a:t>
                      </a:r>
                      <a:endParaRPr lang="en-US" sz="1600" dirty="0">
                        <a:solidFill>
                          <a:srgbClr val="0432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 / 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634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C5467DB7-1402-32B0-53A2-934FD615F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722" y="1309904"/>
            <a:ext cx="5865380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4">
            <a:extLst>
              <a:ext uri="{FF2B5EF4-FFF2-40B4-BE49-F238E27FC236}">
                <a16:creationId xmlns:a16="http://schemas.microsoft.com/office/drawing/2014/main" id="{554CB087-250D-6C3B-108E-B18AF73A1045}"/>
              </a:ext>
            </a:extLst>
          </p:cNvPr>
          <p:cNvSpPr txBox="1"/>
          <p:nvPr/>
        </p:nvSpPr>
        <p:spPr>
          <a:xfrm>
            <a:off x="7156694" y="825945"/>
            <a:ext cx="841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"/>
              </a:rPr>
              <a:t>L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</a:p>
        </p:txBody>
      </p:sp>
      <p:sp>
        <p:nvSpPr>
          <p:cNvPr id="7" name="Textfeld 12">
            <a:extLst>
              <a:ext uri="{FF2B5EF4-FFF2-40B4-BE49-F238E27FC236}">
                <a16:creationId xmlns:a16="http://schemas.microsoft.com/office/drawing/2014/main" id="{301B739C-3730-BBBD-ECEB-719C78FDCA6F}"/>
              </a:ext>
            </a:extLst>
          </p:cNvPr>
          <p:cNvSpPr txBox="1"/>
          <p:nvPr/>
        </p:nvSpPr>
        <p:spPr>
          <a:xfrm>
            <a:off x="10438415" y="825945"/>
            <a:ext cx="764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"/>
              </a:rPr>
              <a:t>L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=2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74863EC6-E874-9F6F-949F-C917FC10E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027" y="3726393"/>
            <a:ext cx="2369665" cy="2369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3">
                <a:extLst>
                  <a:ext uri="{FF2B5EF4-FFF2-40B4-BE49-F238E27FC236}">
                    <a16:creationId xmlns:a16="http://schemas.microsoft.com/office/drawing/2014/main" id="{02A226E4-D8E8-20B4-3970-114D7A03D775}"/>
                  </a:ext>
                </a:extLst>
              </p:cNvPr>
              <p:cNvSpPr txBox="1"/>
              <p:nvPr/>
            </p:nvSpPr>
            <p:spPr>
              <a:xfrm>
                <a:off x="1557832" y="3986390"/>
                <a:ext cx="1948931" cy="491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sub>
                      </m:sSub>
                      <m:r>
                        <a:rPr lang="de-DE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de-DE" sz="24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sz="2400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feld 3">
                <a:extLst>
                  <a:ext uri="{FF2B5EF4-FFF2-40B4-BE49-F238E27FC236}">
                    <a16:creationId xmlns:a16="http://schemas.microsoft.com/office/drawing/2014/main" id="{02A226E4-D8E8-20B4-3970-114D7A03D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832" y="3986390"/>
                <a:ext cx="1948931" cy="491288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5">
                <a:extLst>
                  <a:ext uri="{FF2B5EF4-FFF2-40B4-BE49-F238E27FC236}">
                    <a16:creationId xmlns:a16="http://schemas.microsoft.com/office/drawing/2014/main" id="{5A270A1D-B4FE-9F6E-E7AC-211BAE086548}"/>
                  </a:ext>
                </a:extLst>
              </p:cNvPr>
              <p:cNvSpPr txBox="1"/>
              <p:nvPr/>
            </p:nvSpPr>
            <p:spPr>
              <a:xfrm>
                <a:off x="1557832" y="4490390"/>
                <a:ext cx="3033459" cy="517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de-DE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sz="2400" b="0" i="1" smtClean="0"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de-DE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de-DE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feld 5">
                <a:extLst>
                  <a:ext uri="{FF2B5EF4-FFF2-40B4-BE49-F238E27FC236}">
                    <a16:creationId xmlns:a16="http://schemas.microsoft.com/office/drawing/2014/main" id="{5A270A1D-B4FE-9F6E-E7AC-211BAE086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832" y="4490390"/>
                <a:ext cx="3033459" cy="517706"/>
              </a:xfrm>
              <a:prstGeom prst="rect">
                <a:avLst/>
              </a:prstGeom>
              <a:blipFill>
                <a:blip r:embed="rId5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6">
                <a:extLst>
                  <a:ext uri="{FF2B5EF4-FFF2-40B4-BE49-F238E27FC236}">
                    <a16:creationId xmlns:a16="http://schemas.microsoft.com/office/drawing/2014/main" id="{E8DA494E-14C3-CF0E-772D-E58B4441E5D8}"/>
                  </a:ext>
                </a:extLst>
              </p:cNvPr>
              <p:cNvSpPr txBox="1"/>
              <p:nvPr/>
            </p:nvSpPr>
            <p:spPr>
              <a:xfrm>
                <a:off x="1557832" y="5030390"/>
                <a:ext cx="24452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𝜋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d>
                      <m:r>
                        <a:rPr lang="de-DE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2400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feld 6">
                <a:extLst>
                  <a:ext uri="{FF2B5EF4-FFF2-40B4-BE49-F238E27FC236}">
                    <a16:creationId xmlns:a16="http://schemas.microsoft.com/office/drawing/2014/main" id="{E8DA494E-14C3-CF0E-772D-E58B4441E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832" y="5030390"/>
                <a:ext cx="244522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7">
                <a:extLst>
                  <a:ext uri="{FF2B5EF4-FFF2-40B4-BE49-F238E27FC236}">
                    <a16:creationId xmlns:a16="http://schemas.microsoft.com/office/drawing/2014/main" id="{2845950A-8E3E-39F1-664A-ED1AE6BB7377}"/>
                  </a:ext>
                </a:extLst>
              </p:cNvPr>
              <p:cNvSpPr txBox="1"/>
              <p:nvPr/>
            </p:nvSpPr>
            <p:spPr>
              <a:xfrm>
                <a:off x="1557832" y="5570390"/>
                <a:ext cx="28075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𝜋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d>
                      <m:r>
                        <a:rPr lang="de-DE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2400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feld 7">
                <a:extLst>
                  <a:ext uri="{FF2B5EF4-FFF2-40B4-BE49-F238E27FC236}">
                    <a16:creationId xmlns:a16="http://schemas.microsoft.com/office/drawing/2014/main" id="{2845950A-8E3E-39F1-664A-ED1AE6BB7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832" y="5570390"/>
                <a:ext cx="280750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hteck 8">
            <a:extLst>
              <a:ext uri="{FF2B5EF4-FFF2-40B4-BE49-F238E27FC236}">
                <a16:creationId xmlns:a16="http://schemas.microsoft.com/office/drawing/2014/main" id="{C8F72ED5-C8F4-9914-4D60-314588C29696}"/>
              </a:ext>
            </a:extLst>
          </p:cNvPr>
          <p:cNvSpPr/>
          <p:nvPr/>
        </p:nvSpPr>
        <p:spPr>
          <a:xfrm>
            <a:off x="1557831" y="3986389"/>
            <a:ext cx="3136993" cy="2178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03E601E-B210-3DCA-0AFD-8DEADB6032C5}"/>
              </a:ext>
            </a:extLst>
          </p:cNvPr>
          <p:cNvSpPr txBox="1"/>
          <p:nvPr/>
        </p:nvSpPr>
        <p:spPr>
          <a:xfrm>
            <a:off x="3105807" y="144228"/>
            <a:ext cx="67860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 of multipolarity</a:t>
            </a:r>
            <a:endParaRPr lang="en-GB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B501926F-0FB1-D2E8-205C-711DC335A09A}"/>
              </a:ext>
            </a:extLst>
          </p:cNvPr>
          <p:cNvGrpSpPr/>
          <p:nvPr/>
        </p:nvGrpSpPr>
        <p:grpSpPr>
          <a:xfrm>
            <a:off x="4131733" y="1728406"/>
            <a:ext cx="1964267" cy="840825"/>
            <a:chOff x="4131733" y="1728406"/>
            <a:chExt cx="1964267" cy="840825"/>
          </a:xfrm>
        </p:grpSpPr>
        <p:cxnSp>
          <p:nvCxnSpPr>
            <p:cNvPr id="17" name="Connettore 4 16">
              <a:extLst>
                <a:ext uri="{FF2B5EF4-FFF2-40B4-BE49-F238E27FC236}">
                  <a16:creationId xmlns:a16="http://schemas.microsoft.com/office/drawing/2014/main" id="{9164A722-CF33-A583-A317-1F2DC9298F94}"/>
                </a:ext>
              </a:extLst>
            </p:cNvPr>
            <p:cNvCxnSpPr>
              <a:cxnSpLocks/>
            </p:cNvCxnSpPr>
            <p:nvPr/>
          </p:nvCxnSpPr>
          <p:spPr>
            <a:xfrm>
              <a:off x="4365332" y="1728406"/>
              <a:ext cx="1392001" cy="840825"/>
            </a:xfrm>
            <a:prstGeom prst="bentConnector3">
              <a:avLst>
                <a:gd name="adj1" fmla="val 50000"/>
              </a:avLst>
            </a:prstGeom>
            <a:ln w="4762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id="{24474DEA-9C5F-457F-E430-F252CB8DE313}"/>
                </a:ext>
              </a:extLst>
            </p:cNvPr>
            <p:cNvCxnSpPr/>
            <p:nvPr/>
          </p:nvCxnSpPr>
          <p:spPr>
            <a:xfrm>
              <a:off x="4131733" y="1728406"/>
              <a:ext cx="1964267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979EBC33-8D46-2995-A233-0A66DED67EB9}"/>
              </a:ext>
            </a:extLst>
          </p:cNvPr>
          <p:cNvSpPr txBox="1"/>
          <p:nvPr/>
        </p:nvSpPr>
        <p:spPr>
          <a:xfrm>
            <a:off x="8206228" y="4291726"/>
            <a:ext cx="36809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i="1" dirty="0">
                <a:solidFill>
                  <a:srgbClr val="00B050"/>
                </a:solidFill>
              </a:rPr>
              <a:t>by placing a detector at </a:t>
            </a:r>
            <a:r>
              <a:rPr lang="en-GB" sz="2000" b="1" i="1" dirty="0">
                <a:solidFill>
                  <a:srgbClr val="FF0000"/>
                </a:solidFill>
              </a:rPr>
              <a:t>different angles</a:t>
            </a:r>
            <a:r>
              <a:rPr lang="en-GB" sz="2000" i="1" dirty="0">
                <a:solidFill>
                  <a:srgbClr val="00B050"/>
                </a:solidFill>
              </a:rPr>
              <a:t>, it is possible to determine the multipolarity of the radiation</a:t>
            </a:r>
          </a:p>
          <a:p>
            <a:pPr algn="just"/>
            <a:r>
              <a:rPr lang="en-GB" sz="2000" i="1" dirty="0">
                <a:solidFill>
                  <a:srgbClr val="00B050"/>
                </a:solidFill>
              </a:rPr>
              <a:t>(the intensity of the emitted radiation is measured at (</a:t>
            </a:r>
            <a:r>
              <a:rPr lang="en-GB" sz="2000" i="1" dirty="0" err="1">
                <a:solidFill>
                  <a:srgbClr val="00B050"/>
                </a:solidFill>
                <a:latin typeface="Symbol" pitchFamily="2" charset="2"/>
              </a:rPr>
              <a:t>q,f</a:t>
            </a:r>
            <a:r>
              <a:rPr lang="en-GB" sz="2000" i="1" dirty="0">
                <a:solidFill>
                  <a:srgbClr val="00B050"/>
                </a:solidFill>
              </a:rPr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282065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o 21">
            <a:extLst>
              <a:ext uri="{FF2B5EF4-FFF2-40B4-BE49-F238E27FC236}">
                <a16:creationId xmlns:a16="http://schemas.microsoft.com/office/drawing/2014/main" id="{5474A3D9-C980-8313-6300-4798C21E27F7}"/>
              </a:ext>
            </a:extLst>
          </p:cNvPr>
          <p:cNvGrpSpPr/>
          <p:nvPr/>
        </p:nvGrpSpPr>
        <p:grpSpPr>
          <a:xfrm>
            <a:off x="1462562" y="1619652"/>
            <a:ext cx="2980303" cy="3526331"/>
            <a:chOff x="570468" y="1619652"/>
            <a:chExt cx="2980303" cy="3526331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C0156B4F-785B-8ACA-21EC-B7A2744612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2272" y="1619652"/>
              <a:ext cx="1876697" cy="1876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feld 4">
              <a:extLst>
                <a:ext uri="{FF2B5EF4-FFF2-40B4-BE49-F238E27FC236}">
                  <a16:creationId xmlns:a16="http://schemas.microsoft.com/office/drawing/2014/main" id="{2E8035C7-5473-66EF-1D0C-11A1ABB650BF}"/>
                </a:ext>
              </a:extLst>
            </p:cNvPr>
            <p:cNvSpPr txBox="1"/>
            <p:nvPr/>
          </p:nvSpPr>
          <p:spPr>
            <a:xfrm>
              <a:off x="2166280" y="2528452"/>
              <a:ext cx="45557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0000CC"/>
                  </a:solidFill>
                </a:rPr>
                <a:t> </a:t>
              </a:r>
              <a:r>
                <a:rPr lang="de-DE" sz="2000" dirty="0">
                  <a:solidFill>
                    <a:srgbClr val="0000CC"/>
                  </a:solidFill>
                </a:rPr>
                <a:t>L</a:t>
              </a:r>
              <a:r>
                <a:rPr lang="de-DE" dirty="0">
                  <a:solidFill>
                    <a:srgbClr val="0000CC"/>
                  </a:solidFill>
                </a:rPr>
                <a:t> </a:t>
              </a:r>
            </a:p>
          </p:txBody>
        </p:sp>
        <p:sp>
          <p:nvSpPr>
            <p:cNvPr id="11" name="Textfeld 5">
              <a:extLst>
                <a:ext uri="{FF2B5EF4-FFF2-40B4-BE49-F238E27FC236}">
                  <a16:creationId xmlns:a16="http://schemas.microsoft.com/office/drawing/2014/main" id="{88A59637-FB87-8835-910C-1783BEF05B63}"/>
                </a:ext>
              </a:extLst>
            </p:cNvPr>
            <p:cNvSpPr txBox="1"/>
            <p:nvPr/>
          </p:nvSpPr>
          <p:spPr>
            <a:xfrm>
              <a:off x="1230272" y="1799652"/>
              <a:ext cx="30008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0000CC"/>
                  </a:solidFill>
                </a:rPr>
                <a:t>2</a:t>
              </a:r>
            </a:p>
          </p:txBody>
        </p:sp>
        <p:sp>
          <p:nvSpPr>
            <p:cNvPr id="12" name="Textfeld 6">
              <a:extLst>
                <a:ext uri="{FF2B5EF4-FFF2-40B4-BE49-F238E27FC236}">
                  <a16:creationId xmlns:a16="http://schemas.microsoft.com/office/drawing/2014/main" id="{2A4820D6-0EBD-7163-041A-6A123B1B1A12}"/>
                </a:ext>
              </a:extLst>
            </p:cNvPr>
            <p:cNvSpPr txBox="1"/>
            <p:nvPr/>
          </p:nvSpPr>
          <p:spPr>
            <a:xfrm>
              <a:off x="1230272" y="2879200"/>
              <a:ext cx="30008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0000CC"/>
                  </a:solidFill>
                </a:rPr>
                <a:t>0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feld 7">
                  <a:extLst>
                    <a:ext uri="{FF2B5EF4-FFF2-40B4-BE49-F238E27FC236}">
                      <a16:creationId xmlns:a16="http://schemas.microsoft.com/office/drawing/2014/main" id="{223A3CE0-0B11-BDFB-FDD2-5170CC77BF8E}"/>
                    </a:ext>
                  </a:extLst>
                </p:cNvPr>
                <p:cNvSpPr txBox="1"/>
                <p:nvPr/>
              </p:nvSpPr>
              <p:spPr>
                <a:xfrm>
                  <a:off x="972725" y="3705301"/>
                  <a:ext cx="21901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2−0</m:t>
                            </m:r>
                          </m:e>
                        </m:d>
                        <m:r>
                          <a:rPr lang="de-DE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it-IT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𝐿</m:t>
                        </m:r>
                        <m:r>
                          <a:rPr lang="de-DE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de-DE" b="0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2+0</m:t>
                        </m:r>
                      </m:oMath>
                    </m:oMathPara>
                  </a14:m>
                  <a:endParaRPr lang="de-DE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feld 7">
                  <a:extLst>
                    <a:ext uri="{FF2B5EF4-FFF2-40B4-BE49-F238E27FC236}">
                      <a16:creationId xmlns:a16="http://schemas.microsoft.com/office/drawing/2014/main" id="{223A3CE0-0B11-BDFB-FDD2-5170CC77BF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725" y="3705301"/>
                  <a:ext cx="2190151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feld 8">
                  <a:extLst>
                    <a:ext uri="{FF2B5EF4-FFF2-40B4-BE49-F238E27FC236}">
                      <a16:creationId xmlns:a16="http://schemas.microsoft.com/office/drawing/2014/main" id="{307ADC0F-23AB-EF9F-9CA9-DA18B084659E}"/>
                    </a:ext>
                  </a:extLst>
                </p:cNvPr>
                <p:cNvSpPr txBox="1"/>
                <p:nvPr/>
              </p:nvSpPr>
              <p:spPr>
                <a:xfrm>
                  <a:off x="570468" y="4499652"/>
                  <a:ext cx="298030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Here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/>
                          <a:ea typeface="Cambria Math"/>
                        </a:rPr>
                        <m:t>Δ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de-DE" b="0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/>
                          <a:ea typeface="Cambria Math"/>
                        </a:rPr>
                        <m:t>and</m:t>
                      </m:r>
                      <m:r>
                        <a:rPr lang="de-DE" b="0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=2</m:t>
                      </m:r>
                    </m:oMath>
                  </a14:m>
                  <a:endParaRPr lang="de-DE" b="0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en-US" dirty="0">
                      <a:latin typeface="Arial" panose="020B0604020202020204" pitchFamily="34" charset="0"/>
                      <a:ea typeface="Cambria Math"/>
                      <a:cs typeface="Arial" panose="020B0604020202020204" pitchFamily="34" charset="0"/>
                    </a:rPr>
                    <a:t>this is a stretched transition</a:t>
                  </a:r>
                  <a:endParaRPr lang="en-US" b="0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feld 8">
                  <a:extLst>
                    <a:ext uri="{FF2B5EF4-FFF2-40B4-BE49-F238E27FC236}">
                      <a16:creationId xmlns:a16="http://schemas.microsoft.com/office/drawing/2014/main" id="{307ADC0F-23AB-EF9F-9CA9-DA18B08465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0468" y="4499652"/>
                  <a:ext cx="2980303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1277" t="-3846" r="-1277" b="-1346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EC7F79C-D470-39BC-7981-22CB7DF1C7EC}"/>
              </a:ext>
            </a:extLst>
          </p:cNvPr>
          <p:cNvSpPr txBox="1"/>
          <p:nvPr/>
        </p:nvSpPr>
        <p:spPr>
          <a:xfrm>
            <a:off x="200375" y="203222"/>
            <a:ext cx="83684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(considering </a:t>
            </a:r>
            <a:r>
              <a:rPr lang="en-US" sz="3200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multipolarity only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5A1A1140-B5D0-9F79-F71B-867723A1713C}"/>
              </a:ext>
            </a:extLst>
          </p:cNvPr>
          <p:cNvGrpSpPr/>
          <p:nvPr/>
        </p:nvGrpSpPr>
        <p:grpSpPr>
          <a:xfrm>
            <a:off x="5711572" y="1590798"/>
            <a:ext cx="5250156" cy="3526331"/>
            <a:chOff x="5674109" y="1619652"/>
            <a:chExt cx="5250156" cy="3526331"/>
          </a:xfrm>
        </p:grpSpPr>
        <p:pic>
          <p:nvPicPr>
            <p:cNvPr id="16" name="Picture 3">
              <a:extLst>
                <a:ext uri="{FF2B5EF4-FFF2-40B4-BE49-F238E27FC236}">
                  <a16:creationId xmlns:a16="http://schemas.microsoft.com/office/drawing/2014/main" id="{3EF03B0F-7C35-C295-EB12-E9B512ED07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0839" y="1619652"/>
              <a:ext cx="1876697" cy="1876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feld 4">
              <a:extLst>
                <a:ext uri="{FF2B5EF4-FFF2-40B4-BE49-F238E27FC236}">
                  <a16:creationId xmlns:a16="http://schemas.microsoft.com/office/drawing/2014/main" id="{B7574AB7-68B8-CE97-B9C7-F5EA1E5A1DCB}"/>
                </a:ext>
              </a:extLst>
            </p:cNvPr>
            <p:cNvSpPr txBox="1"/>
            <p:nvPr/>
          </p:nvSpPr>
          <p:spPr>
            <a:xfrm>
              <a:off x="8386916" y="2538722"/>
              <a:ext cx="45665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00CC"/>
                  </a:solidFill>
                </a:rPr>
                <a:t>L</a:t>
              </a:r>
            </a:p>
          </p:txBody>
        </p:sp>
        <p:sp>
          <p:nvSpPr>
            <p:cNvPr id="18" name="Textfeld 5">
              <a:extLst>
                <a:ext uri="{FF2B5EF4-FFF2-40B4-BE49-F238E27FC236}">
                  <a16:creationId xmlns:a16="http://schemas.microsoft.com/office/drawing/2014/main" id="{D950D7B8-D83D-866D-54B1-DD4E13F47717}"/>
                </a:ext>
              </a:extLst>
            </p:cNvPr>
            <p:cNvSpPr txBox="1"/>
            <p:nvPr/>
          </p:nvSpPr>
          <p:spPr>
            <a:xfrm>
              <a:off x="7468839" y="1799652"/>
              <a:ext cx="30008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0000CC"/>
                  </a:solidFill>
                </a:rPr>
                <a:t>3</a:t>
              </a:r>
            </a:p>
          </p:txBody>
        </p:sp>
        <p:sp>
          <p:nvSpPr>
            <p:cNvPr id="19" name="Textfeld 6">
              <a:extLst>
                <a:ext uri="{FF2B5EF4-FFF2-40B4-BE49-F238E27FC236}">
                  <a16:creationId xmlns:a16="http://schemas.microsoft.com/office/drawing/2014/main" id="{28815968-A9DB-D829-0F33-FEB0911FD349}"/>
                </a:ext>
              </a:extLst>
            </p:cNvPr>
            <p:cNvSpPr txBox="1"/>
            <p:nvPr/>
          </p:nvSpPr>
          <p:spPr>
            <a:xfrm>
              <a:off x="7468839" y="2879200"/>
              <a:ext cx="30008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0000CC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feld 7">
                  <a:extLst>
                    <a:ext uri="{FF2B5EF4-FFF2-40B4-BE49-F238E27FC236}">
                      <a16:creationId xmlns:a16="http://schemas.microsoft.com/office/drawing/2014/main" id="{D06B26B1-13DA-A841-F7D6-D0407D327799}"/>
                    </a:ext>
                  </a:extLst>
                </p:cNvPr>
                <p:cNvSpPr txBox="1"/>
                <p:nvPr/>
              </p:nvSpPr>
              <p:spPr>
                <a:xfrm>
                  <a:off x="7211292" y="3705301"/>
                  <a:ext cx="217578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3−2</m:t>
                            </m:r>
                          </m:e>
                        </m:d>
                        <m:r>
                          <a:rPr lang="de-DE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it-IT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𝐿</m:t>
                        </m:r>
                        <m:r>
                          <a:rPr lang="de-DE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de-DE" b="0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3+2</m:t>
                        </m:r>
                      </m:oMath>
                    </m:oMathPara>
                  </a14:m>
                  <a:endParaRPr lang="de-DE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feld 7">
                  <a:extLst>
                    <a:ext uri="{FF2B5EF4-FFF2-40B4-BE49-F238E27FC236}">
                      <a16:creationId xmlns:a16="http://schemas.microsoft.com/office/drawing/2014/main" id="{D06B26B1-13DA-A841-F7D6-D0407D3277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1292" y="3705301"/>
                  <a:ext cx="2175788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feld 8">
                  <a:extLst>
                    <a:ext uri="{FF2B5EF4-FFF2-40B4-BE49-F238E27FC236}">
                      <a16:creationId xmlns:a16="http://schemas.microsoft.com/office/drawing/2014/main" id="{74EBEE11-B2F8-C065-9221-97C03646953F}"/>
                    </a:ext>
                  </a:extLst>
                </p:cNvPr>
                <p:cNvSpPr txBox="1"/>
                <p:nvPr/>
              </p:nvSpPr>
              <p:spPr>
                <a:xfrm>
                  <a:off x="5674109" y="4499652"/>
                  <a:ext cx="5250156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Here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/>
                          <a:ea typeface="Cambria Math"/>
                        </a:rPr>
                        <m:t>Δ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de-DE" b="0" i="0" smtClean="0">
                          <a:latin typeface="Cambria Math"/>
                          <a:ea typeface="Cambria Math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/>
                          <a:ea typeface="Cambria Math"/>
                        </a:rPr>
                        <m:t>but</m:t>
                      </m:r>
                      <m:r>
                        <a:rPr lang="de-DE" b="0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=1,2,3,4,5</m:t>
                      </m:r>
                    </m:oMath>
                  </a14:m>
                  <a:endParaRPr lang="de-DE" b="0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en-US" dirty="0">
                      <a:latin typeface="Arial" panose="020B0604020202020204" pitchFamily="34" charset="0"/>
                      <a:ea typeface="Cambria Math"/>
                      <a:cs typeface="Arial" panose="020B0604020202020204" pitchFamily="34" charset="0"/>
                    </a:rPr>
                    <a:t>and the transition can be </a:t>
                  </a:r>
                  <a:r>
                    <a:rPr lang="en-US" b="1" dirty="0">
                      <a:solidFill>
                        <a:srgbClr val="0432FF"/>
                      </a:solidFill>
                      <a:highlight>
                        <a:srgbClr val="FFFF00"/>
                      </a:highlight>
                      <a:latin typeface="Arial" panose="020B0604020202020204" pitchFamily="34" charset="0"/>
                      <a:ea typeface="Cambria Math"/>
                      <a:cs typeface="Arial" panose="020B0604020202020204" pitchFamily="34" charset="0"/>
                    </a:rPr>
                    <a:t>a mix </a:t>
                  </a:r>
                  <a:r>
                    <a:rPr lang="en-US" dirty="0">
                      <a:latin typeface="Arial" panose="020B0604020202020204" pitchFamily="34" charset="0"/>
                      <a:ea typeface="Cambria Math"/>
                      <a:cs typeface="Arial" panose="020B0604020202020204" pitchFamily="34" charset="0"/>
                    </a:rPr>
                    <a:t>of 5 </a:t>
                  </a:r>
                  <a:r>
                    <a:rPr lang="en-US" dirty="0" err="1">
                      <a:latin typeface="Arial" panose="020B0604020202020204" pitchFamily="34" charset="0"/>
                      <a:ea typeface="Cambria Math"/>
                      <a:cs typeface="Arial" panose="020B0604020202020204" pitchFamily="34" charset="0"/>
                    </a:rPr>
                    <a:t>multipolarities</a:t>
                  </a:r>
                  <a:endParaRPr lang="en-US" b="0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1" name="Textfeld 8">
                  <a:extLst>
                    <a:ext uri="{FF2B5EF4-FFF2-40B4-BE49-F238E27FC236}">
                      <a16:creationId xmlns:a16="http://schemas.microsoft.com/office/drawing/2014/main" id="{74EBEE11-B2F8-C065-9221-97C036469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4109" y="4499652"/>
                  <a:ext cx="5250156" cy="646331"/>
                </a:xfrm>
                <a:prstGeom prst="rect">
                  <a:avLst/>
                </a:prstGeom>
                <a:blipFill>
                  <a:blip r:embed="rId6"/>
                  <a:stretch>
                    <a:fillRect l="-723" t="-3846" r="-723" b="-1346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1788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D7F4E6-BAA2-4B30-7FE2-2B99269E7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972" y="1225613"/>
            <a:ext cx="1876697" cy="187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868E2125-47A2-5C81-BBAE-1D097CC5B8C1}"/>
                  </a:ext>
                </a:extLst>
              </p:cNvPr>
              <p:cNvSpPr txBox="1"/>
              <p:nvPr/>
            </p:nvSpPr>
            <p:spPr>
              <a:xfrm>
                <a:off x="5903980" y="2134413"/>
                <a:ext cx="1138581" cy="3915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de-DE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𝛾</m:t>
                        </m:r>
                      </m:sub>
                    </m:sSub>
                    <m:r>
                      <a:rPr lang="de-DE" b="0" i="1" smtClean="0">
                        <a:solidFill>
                          <a:srgbClr val="0000CC"/>
                        </a:solidFill>
                        <a:latin typeface="Cambria Math"/>
                      </a:rPr>
                      <m:t>, </m:t>
                    </m:r>
                    <m:r>
                      <a:rPr lang="it-IT" b="0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de-DE" b="0" i="1" smtClean="0">
                        <a:solidFill>
                          <a:srgbClr val="0000CC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m:rPr>
                        <m:sty m:val="p"/>
                      </m:rPr>
                      <a:rPr lang="el-GR" b="0" i="1" smtClean="0">
                        <a:solidFill>
                          <a:srgbClr val="0000CC"/>
                        </a:solidFill>
                        <a:latin typeface="Cambria Math"/>
                        <a:ea typeface="Cambria Math"/>
                      </a:rPr>
                      <m:t>Δ</m:t>
                    </m:r>
                    <m:r>
                      <a:rPr lang="el-GR" b="0" i="1" smtClean="0">
                        <a:solidFill>
                          <a:srgbClr val="0000CC"/>
                        </a:solidFill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r>
                  <a:rPr lang="de-DE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868E2125-47A2-5C81-BBAE-1D097CC5B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980" y="2134413"/>
                <a:ext cx="1138581" cy="391517"/>
              </a:xfrm>
              <a:prstGeom prst="rect">
                <a:avLst/>
              </a:prstGeom>
              <a:blipFill>
                <a:blip r:embed="rId3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2">
            <a:extLst>
              <a:ext uri="{FF2B5EF4-FFF2-40B4-BE49-F238E27FC236}">
                <a16:creationId xmlns:a16="http://schemas.microsoft.com/office/drawing/2014/main" id="{C062A89B-FB9F-8E5E-B081-AA7018EA44B8}"/>
              </a:ext>
            </a:extLst>
          </p:cNvPr>
          <p:cNvSpPr txBox="1"/>
          <p:nvPr/>
        </p:nvSpPr>
        <p:spPr>
          <a:xfrm>
            <a:off x="4237498" y="3399931"/>
            <a:ext cx="3332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Electromagnetic transitions: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9">
                <a:extLst>
                  <a:ext uri="{FF2B5EF4-FFF2-40B4-BE49-F238E27FC236}">
                    <a16:creationId xmlns:a16="http://schemas.microsoft.com/office/drawing/2014/main" id="{95D11B8C-53F3-5DA8-2D54-1BF5B0FA3F75}"/>
                  </a:ext>
                </a:extLst>
              </p:cNvPr>
              <p:cNvSpPr txBox="1"/>
              <p:nvPr/>
            </p:nvSpPr>
            <p:spPr>
              <a:xfrm>
                <a:off x="4514443" y="3951043"/>
                <a:ext cx="25145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Δ</m:t>
                      </m:r>
                      <m:r>
                        <a:rPr lang="el-GR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𝑒𝑙𝑒𝑐𝑡𝑟𝑖𝑐</m:t>
                          </m:r>
                        </m:e>
                      </m:d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</m:sup>
                      </m:sSup>
                    </m:oMath>
                  </m:oMathPara>
                </a14:m>
                <a:endParaRPr lang="de-DE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feld 9">
                <a:extLst>
                  <a:ext uri="{FF2B5EF4-FFF2-40B4-BE49-F238E27FC236}">
                    <a16:creationId xmlns:a16="http://schemas.microsoft.com/office/drawing/2014/main" id="{95D11B8C-53F3-5DA8-2D54-1BF5B0FA3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443" y="3951043"/>
                <a:ext cx="2514535" cy="369332"/>
              </a:xfrm>
              <a:prstGeom prst="rect">
                <a:avLst/>
              </a:prstGeom>
              <a:blipFill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10">
                <a:extLst>
                  <a:ext uri="{FF2B5EF4-FFF2-40B4-BE49-F238E27FC236}">
                    <a16:creationId xmlns:a16="http://schemas.microsoft.com/office/drawing/2014/main" id="{E4A68C27-0874-D03F-0B30-714AA01B5767}"/>
                  </a:ext>
                </a:extLst>
              </p:cNvPr>
              <p:cNvSpPr txBox="1"/>
              <p:nvPr/>
            </p:nvSpPr>
            <p:spPr>
              <a:xfrm>
                <a:off x="4514443" y="4344036"/>
                <a:ext cx="2914003" cy="379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Δ</m:t>
                      </m:r>
                      <m:r>
                        <a:rPr lang="el-GR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de-DE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𝑚𝑎𝑔𝑛𝑒𝑡𝑖𝑐</m:t>
                          </m:r>
                        </m:e>
                      </m:d>
                      <m:r>
                        <a:rPr lang="de-DE" b="0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b="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  <m:r>
                            <a:rPr lang="de-DE" b="0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de-D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feld 10">
                <a:extLst>
                  <a:ext uri="{FF2B5EF4-FFF2-40B4-BE49-F238E27FC236}">
                    <a16:creationId xmlns:a16="http://schemas.microsoft.com/office/drawing/2014/main" id="{E4A68C27-0874-D03F-0B30-714AA01B5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443" y="4344036"/>
                <a:ext cx="2914003" cy="379206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elle 11">
                <a:extLst>
                  <a:ext uri="{FF2B5EF4-FFF2-40B4-BE49-F238E27FC236}">
                    <a16:creationId xmlns:a16="http://schemas.microsoft.com/office/drawing/2014/main" id="{550DA1A8-133D-C840-B40F-EA122FD2A2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6032088"/>
                  </p:ext>
                </p:extLst>
              </p:nvPr>
            </p:nvGraphicFramePr>
            <p:xfrm>
              <a:off x="4319972" y="5185613"/>
              <a:ext cx="3552056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17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21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𝛥𝜋</m:t>
                                </m:r>
                              </m:oMath>
                            </m:oMathPara>
                          </a14:m>
                          <a:endParaRPr lang="de-DE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0" i="1" noProof="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noProof="0" dirty="0">
                              <a:solidFill>
                                <a:schemeClr val="tx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elle 11">
                <a:extLst>
                  <a:ext uri="{FF2B5EF4-FFF2-40B4-BE49-F238E27FC236}">
                    <a16:creationId xmlns:a16="http://schemas.microsoft.com/office/drawing/2014/main" id="{550DA1A8-133D-C840-B40F-EA122FD2A2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6032088"/>
                  </p:ext>
                </p:extLst>
              </p:nvPr>
            </p:nvGraphicFramePr>
            <p:xfrm>
              <a:off x="4319972" y="5185613"/>
              <a:ext cx="3552056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17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21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0" t="-1695" r="-252500" b="-67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0" i="1" noProof="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noProof="0" dirty="0">
                              <a:solidFill>
                                <a:schemeClr val="tx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0000CC"/>
                              </a:solidFill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sz="1600" b="0" dirty="0">
                              <a:solidFill>
                                <a:srgbClr val="FF0000"/>
                              </a:solidFill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CA8FF90-C779-9D06-6085-2BD87014E01F}"/>
              </a:ext>
            </a:extLst>
          </p:cNvPr>
          <p:cNvSpPr txBox="1"/>
          <p:nvPr/>
        </p:nvSpPr>
        <p:spPr>
          <a:xfrm>
            <a:off x="0" y="11073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Multipolarities </a:t>
            </a:r>
            <a:r>
              <a:rPr lang="en-US" sz="3200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considering also parities of states</a:t>
            </a:r>
            <a:endParaRPr lang="en-GB" sz="3200" dirty="0">
              <a:solidFill>
                <a:srgbClr val="7030A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35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>
            <a:extLst>
              <a:ext uri="{FF2B5EF4-FFF2-40B4-BE49-F238E27FC236}">
                <a16:creationId xmlns:a16="http://schemas.microsoft.com/office/drawing/2014/main" id="{1D8CE5C6-C0BA-1951-CE20-C07CB0F5F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35" y="1397334"/>
            <a:ext cx="1876697" cy="187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feld 4">
            <a:extLst>
              <a:ext uri="{FF2B5EF4-FFF2-40B4-BE49-F238E27FC236}">
                <a16:creationId xmlns:a16="http://schemas.microsoft.com/office/drawing/2014/main" id="{114882C1-FA15-152A-0CDB-4DF3216EA9BE}"/>
              </a:ext>
            </a:extLst>
          </p:cNvPr>
          <p:cNvSpPr txBox="1"/>
          <p:nvPr/>
        </p:nvSpPr>
        <p:spPr>
          <a:xfrm>
            <a:off x="1714543" y="2306134"/>
            <a:ext cx="397866" cy="400110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de-DE" sz="2000" kern="0" dirty="0">
                <a:solidFill>
                  <a:srgbClr val="0000CC"/>
                </a:solidFill>
                <a:latin typeface="Calibri"/>
              </a:rPr>
              <a:t>L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 </a:t>
            </a:r>
          </a:p>
        </p:txBody>
      </p:sp>
      <p:sp>
        <p:nvSpPr>
          <p:cNvPr id="14" name="Textfeld 5">
            <a:extLst>
              <a:ext uri="{FF2B5EF4-FFF2-40B4-BE49-F238E27FC236}">
                <a16:creationId xmlns:a16="http://schemas.microsoft.com/office/drawing/2014/main" id="{4CF05751-4069-89DB-9416-8E294129D275}"/>
              </a:ext>
            </a:extLst>
          </p:cNvPr>
          <p:cNvSpPr txBox="1"/>
          <p:nvPr/>
        </p:nvSpPr>
        <p:spPr>
          <a:xfrm>
            <a:off x="778535" y="1577334"/>
            <a:ext cx="386644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2</a:t>
            </a:r>
            <a:r>
              <a:rPr kumimoji="0" lang="de-DE" sz="1800" b="0" i="0" u="none" strike="noStrike" kern="0" cap="none" spc="0" normalizeH="0" baseline="300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+</a:t>
            </a:r>
          </a:p>
        </p:txBody>
      </p:sp>
      <p:sp>
        <p:nvSpPr>
          <p:cNvPr id="15" name="Textfeld 6">
            <a:extLst>
              <a:ext uri="{FF2B5EF4-FFF2-40B4-BE49-F238E27FC236}">
                <a16:creationId xmlns:a16="http://schemas.microsoft.com/office/drawing/2014/main" id="{38BD73C3-4D59-A622-1EA4-3A7CECCFE1FA}"/>
              </a:ext>
            </a:extLst>
          </p:cNvPr>
          <p:cNvSpPr txBox="1"/>
          <p:nvPr/>
        </p:nvSpPr>
        <p:spPr>
          <a:xfrm>
            <a:off x="778535" y="2656882"/>
            <a:ext cx="386644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0</a:t>
            </a:r>
            <a:r>
              <a:rPr kumimoji="0" lang="de-DE" sz="1800" b="0" i="0" u="none" strike="noStrike" kern="0" cap="none" spc="0" normalizeH="0" baseline="300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7">
                <a:extLst>
                  <a:ext uri="{FF2B5EF4-FFF2-40B4-BE49-F238E27FC236}">
                    <a16:creationId xmlns:a16="http://schemas.microsoft.com/office/drawing/2014/main" id="{13721139-E455-F4F0-93B9-420CBD245584}"/>
                  </a:ext>
                </a:extLst>
              </p:cNvPr>
              <p:cNvSpPr txBox="1"/>
              <p:nvPr/>
            </p:nvSpPr>
            <p:spPr>
              <a:xfrm>
                <a:off x="520988" y="3482983"/>
                <a:ext cx="217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de-DE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2−0</m:t>
                          </m:r>
                        </m:e>
                      </m:d>
                      <m:r>
                        <a:rPr lang="de-DE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b="0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≤2+0</m:t>
                      </m:r>
                    </m:oMath>
                  </m:oMathPara>
                </a14:m>
                <a:endParaRPr lang="de-DE" dirty="0">
                  <a:solidFill>
                    <a:srgbClr val="0000CC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feld 7">
                <a:extLst>
                  <a:ext uri="{FF2B5EF4-FFF2-40B4-BE49-F238E27FC236}">
                    <a16:creationId xmlns:a16="http://schemas.microsoft.com/office/drawing/2014/main" id="{13721139-E455-F4F0-93B9-420CBD245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88" y="3482983"/>
                <a:ext cx="217893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8">
                <a:extLst>
                  <a:ext uri="{FF2B5EF4-FFF2-40B4-BE49-F238E27FC236}">
                    <a16:creationId xmlns:a16="http://schemas.microsoft.com/office/drawing/2014/main" id="{3F6369EB-1E25-C0F2-6905-7AB3F7DA61C4}"/>
                  </a:ext>
                </a:extLst>
              </p:cNvPr>
              <p:cNvSpPr txBox="1"/>
              <p:nvPr/>
            </p:nvSpPr>
            <p:spPr>
              <a:xfrm>
                <a:off x="28967" y="4277334"/>
                <a:ext cx="31598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L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and</m:t>
                      </m:r>
                      <m: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no</m:t>
                      </m:r>
                      <m: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change</m:t>
                      </m:r>
                      <m: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in</m:t>
                      </m:r>
                      <m: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parity</m:t>
                      </m:r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feld 8">
                <a:extLst>
                  <a:ext uri="{FF2B5EF4-FFF2-40B4-BE49-F238E27FC236}">
                    <a16:creationId xmlns:a16="http://schemas.microsoft.com/office/drawing/2014/main" id="{3F6369EB-1E25-C0F2-6905-7AB3F7DA6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7" y="4277334"/>
                <a:ext cx="3159839" cy="369332"/>
              </a:xfrm>
              <a:prstGeom prst="rect">
                <a:avLst/>
              </a:prstGeom>
              <a:blipFill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elle 9">
                <a:extLst>
                  <a:ext uri="{FF2B5EF4-FFF2-40B4-BE49-F238E27FC236}">
                    <a16:creationId xmlns:a16="http://schemas.microsoft.com/office/drawing/2014/main" id="{D016D664-6E57-94BD-D981-F808F0D07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9488648"/>
                  </p:ext>
                </p:extLst>
              </p:nvPr>
            </p:nvGraphicFramePr>
            <p:xfrm>
              <a:off x="130535" y="4967875"/>
              <a:ext cx="3552056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8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𝛥𝜋</m:t>
                                </m:r>
                              </m:oMath>
                            </m:oMathPara>
                          </a14:m>
                          <a:endParaRPr lang="de-DE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b="0" i="1" noProof="0" dirty="0">
                              <a:solidFill>
                                <a:schemeClr val="bg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noProof="0" dirty="0">
                              <a:solidFill>
                                <a:schemeClr val="tx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elle 9">
                <a:extLst>
                  <a:ext uri="{FF2B5EF4-FFF2-40B4-BE49-F238E27FC236}">
                    <a16:creationId xmlns:a16="http://schemas.microsoft.com/office/drawing/2014/main" id="{D016D664-6E57-94BD-D981-F808F0D07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9488648"/>
                  </p:ext>
                </p:extLst>
              </p:nvPr>
            </p:nvGraphicFramePr>
            <p:xfrm>
              <a:off x="130535" y="4967875"/>
              <a:ext cx="3552056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8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250" t="-5085" r="-252500" b="-1355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b="0" i="1" noProof="0" dirty="0">
                              <a:solidFill>
                                <a:schemeClr val="bg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noProof="0" dirty="0">
                              <a:solidFill>
                                <a:schemeClr val="tx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19" name="Gerader Verbinder 10">
            <a:extLst>
              <a:ext uri="{FF2B5EF4-FFF2-40B4-BE49-F238E27FC236}">
                <a16:creationId xmlns:a16="http://schemas.microsoft.com/office/drawing/2014/main" id="{79941A92-62D3-9F93-8684-F27AACE00DF0}"/>
              </a:ext>
            </a:extLst>
          </p:cNvPr>
          <p:cNvCxnSpPr/>
          <p:nvPr/>
        </p:nvCxnSpPr>
        <p:spPr>
          <a:xfrm>
            <a:off x="1645270" y="5342016"/>
            <a:ext cx="492787" cy="367539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53F98EE-5272-1645-E178-D413D62CDDC7}"/>
              </a:ext>
            </a:extLst>
          </p:cNvPr>
          <p:cNvSpPr txBox="1"/>
          <p:nvPr/>
        </p:nvSpPr>
        <p:spPr>
          <a:xfrm>
            <a:off x="200375" y="203222"/>
            <a:ext cx="115513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(considering </a:t>
            </a:r>
            <a:r>
              <a:rPr lang="en-US" sz="3200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multipolarity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200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8425802D-5911-5B87-6E9E-DF22F4E49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069" y="1400635"/>
            <a:ext cx="1876697" cy="187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feld 4">
            <a:extLst>
              <a:ext uri="{FF2B5EF4-FFF2-40B4-BE49-F238E27FC236}">
                <a16:creationId xmlns:a16="http://schemas.microsoft.com/office/drawing/2014/main" id="{383922C0-9813-B07B-1462-244D4DC59BCC}"/>
              </a:ext>
            </a:extLst>
          </p:cNvPr>
          <p:cNvSpPr txBox="1"/>
          <p:nvPr/>
        </p:nvSpPr>
        <p:spPr>
          <a:xfrm>
            <a:off x="5892077" y="2309435"/>
            <a:ext cx="397866" cy="400110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de-DE" sz="2000" kern="0" dirty="0">
                <a:solidFill>
                  <a:srgbClr val="0000CC"/>
                </a:solidFill>
                <a:latin typeface="Calibri"/>
              </a:rPr>
              <a:t>L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 </a:t>
            </a:r>
          </a:p>
        </p:txBody>
      </p:sp>
      <p:sp>
        <p:nvSpPr>
          <p:cNvPr id="31" name="Textfeld 5">
            <a:extLst>
              <a:ext uri="{FF2B5EF4-FFF2-40B4-BE49-F238E27FC236}">
                <a16:creationId xmlns:a16="http://schemas.microsoft.com/office/drawing/2014/main" id="{D694BFBA-61A4-4FE5-8F08-6B70A22697E0}"/>
              </a:ext>
            </a:extLst>
          </p:cNvPr>
          <p:cNvSpPr txBox="1"/>
          <p:nvPr/>
        </p:nvSpPr>
        <p:spPr>
          <a:xfrm>
            <a:off x="4956069" y="1580635"/>
            <a:ext cx="386644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3</a:t>
            </a:r>
            <a:r>
              <a:rPr kumimoji="0" lang="de-DE" sz="1800" b="0" i="0" u="none" strike="noStrike" kern="0" cap="none" spc="0" normalizeH="0" baseline="300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+</a:t>
            </a:r>
          </a:p>
        </p:txBody>
      </p:sp>
      <p:sp>
        <p:nvSpPr>
          <p:cNvPr id="32" name="Textfeld 6">
            <a:extLst>
              <a:ext uri="{FF2B5EF4-FFF2-40B4-BE49-F238E27FC236}">
                <a16:creationId xmlns:a16="http://schemas.microsoft.com/office/drawing/2014/main" id="{B3399174-06DF-FB98-D1E9-1AE01D13E61B}"/>
              </a:ext>
            </a:extLst>
          </p:cNvPr>
          <p:cNvSpPr txBox="1"/>
          <p:nvPr/>
        </p:nvSpPr>
        <p:spPr>
          <a:xfrm>
            <a:off x="4956069" y="2660183"/>
            <a:ext cx="351378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2</a:t>
            </a:r>
            <a:r>
              <a:rPr kumimoji="0" lang="de-DE" sz="1800" b="0" i="0" u="none" strike="noStrike" kern="0" cap="none" spc="0" normalizeH="0" baseline="300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feld 7">
                <a:extLst>
                  <a:ext uri="{FF2B5EF4-FFF2-40B4-BE49-F238E27FC236}">
                    <a16:creationId xmlns:a16="http://schemas.microsoft.com/office/drawing/2014/main" id="{1C3BE0CD-E97D-22AA-2E4E-234D33807BD6}"/>
                  </a:ext>
                </a:extLst>
              </p:cNvPr>
              <p:cNvSpPr txBox="1"/>
              <p:nvPr/>
            </p:nvSpPr>
            <p:spPr>
              <a:xfrm>
                <a:off x="4698522" y="3486284"/>
                <a:ext cx="217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de-DE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3−2</m:t>
                          </m:r>
                        </m:e>
                      </m:d>
                      <m:r>
                        <a:rPr lang="de-DE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b="0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≤3+2</m:t>
                      </m:r>
                    </m:oMath>
                  </m:oMathPara>
                </a14:m>
                <a:endParaRPr lang="de-DE" dirty="0">
                  <a:solidFill>
                    <a:srgbClr val="0000CC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33" name="Textfeld 7">
                <a:extLst>
                  <a:ext uri="{FF2B5EF4-FFF2-40B4-BE49-F238E27FC236}">
                    <a16:creationId xmlns:a16="http://schemas.microsoft.com/office/drawing/2014/main" id="{1C3BE0CD-E97D-22AA-2E4E-234D33807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522" y="3486284"/>
                <a:ext cx="217893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feld 8">
                <a:extLst>
                  <a:ext uri="{FF2B5EF4-FFF2-40B4-BE49-F238E27FC236}">
                    <a16:creationId xmlns:a16="http://schemas.microsoft.com/office/drawing/2014/main" id="{841393D8-B3A3-A8EC-BCD2-800CC8118239}"/>
                  </a:ext>
                </a:extLst>
              </p:cNvPr>
              <p:cNvSpPr txBox="1"/>
              <p:nvPr/>
            </p:nvSpPr>
            <p:spPr>
              <a:xfrm>
                <a:off x="4244133" y="4280635"/>
                <a:ext cx="30845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dirty="0">
                    <a:solidFill>
                      <a:prstClr val="black"/>
                    </a:solidFill>
                    <a:latin typeface="Calibri"/>
                  </a:rPr>
                  <a:t>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Δ</m:t>
                    </m:r>
                    <m:r>
                      <a:rPr lang="it-IT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𝐿</m:t>
                    </m:r>
                    <m:r>
                      <a:rPr lang="de-DE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1 </m:t>
                    </m:r>
                    <m:r>
                      <m:rPr>
                        <m:sty m:val="p"/>
                      </m:rPr>
                      <a:rPr lang="de-DE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but</m:t>
                    </m:r>
                    <m:r>
                      <a:rPr lang="de-DE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it-IT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𝐿</m:t>
                    </m:r>
                    <m:r>
                      <a:rPr lang="de-DE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=1,2,3,4,5</m:t>
                    </m:r>
                  </m:oMath>
                </a14:m>
                <a:endParaRPr lang="de-DE" dirty="0">
                  <a:solidFill>
                    <a:prstClr val="black"/>
                  </a:solidFill>
                  <a:latin typeface="Calibri"/>
                  <a:ea typeface="Cambria Math"/>
                </a:endParaRPr>
              </a:p>
            </p:txBody>
          </p:sp>
        </mc:Choice>
        <mc:Fallback xmlns="">
          <p:sp>
            <p:nvSpPr>
              <p:cNvPr id="34" name="Textfeld 8">
                <a:extLst>
                  <a:ext uri="{FF2B5EF4-FFF2-40B4-BE49-F238E27FC236}">
                    <a16:creationId xmlns:a16="http://schemas.microsoft.com/office/drawing/2014/main" id="{841393D8-B3A3-A8EC-BCD2-800CC8118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133" y="4280635"/>
                <a:ext cx="3084563" cy="369332"/>
              </a:xfrm>
              <a:prstGeom prst="rect">
                <a:avLst/>
              </a:prstGeom>
              <a:blipFill>
                <a:blip r:embed="rId7"/>
                <a:stretch>
                  <a:fillRect l="-1235" t="-3226" b="-225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elle 9">
                <a:extLst>
                  <a:ext uri="{FF2B5EF4-FFF2-40B4-BE49-F238E27FC236}">
                    <a16:creationId xmlns:a16="http://schemas.microsoft.com/office/drawing/2014/main" id="{2B87DA22-C6B1-068A-0FC5-9B8922CFC5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88327728"/>
                  </p:ext>
                </p:extLst>
              </p:nvPr>
            </p:nvGraphicFramePr>
            <p:xfrm>
              <a:off x="4308069" y="4971176"/>
              <a:ext cx="3552056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8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𝛥𝜋</m:t>
                                </m:r>
                              </m:oMath>
                            </m:oMathPara>
                          </a14:m>
                          <a:endParaRPr lang="de-DE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b="0" i="1" noProof="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noProof="0" dirty="0">
                              <a:solidFill>
                                <a:schemeClr val="bg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elle 9">
                <a:extLst>
                  <a:ext uri="{FF2B5EF4-FFF2-40B4-BE49-F238E27FC236}">
                    <a16:creationId xmlns:a16="http://schemas.microsoft.com/office/drawing/2014/main" id="{2B87DA22-C6B1-068A-0FC5-9B8922CFC5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88327728"/>
                  </p:ext>
                </p:extLst>
              </p:nvPr>
            </p:nvGraphicFramePr>
            <p:xfrm>
              <a:off x="4308069" y="4971176"/>
              <a:ext cx="3552056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8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250" t="-3390" r="-252500" b="-1355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b="0" i="1" noProof="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noProof="0" dirty="0">
                              <a:solidFill>
                                <a:schemeClr val="bg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Textfeld 2">
            <a:extLst>
              <a:ext uri="{FF2B5EF4-FFF2-40B4-BE49-F238E27FC236}">
                <a16:creationId xmlns:a16="http://schemas.microsoft.com/office/drawing/2014/main" id="{C153B911-82A0-38B8-2346-B6BE40814B5F}"/>
              </a:ext>
            </a:extLst>
          </p:cNvPr>
          <p:cNvSpPr txBox="1"/>
          <p:nvPr/>
        </p:nvSpPr>
        <p:spPr>
          <a:xfrm>
            <a:off x="5332790" y="5709555"/>
            <a:ext cx="2460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mixed</a:t>
            </a:r>
            <a:r>
              <a:rPr lang="de-DE" dirty="0">
                <a:solidFill>
                  <a:prstClr val="black"/>
                </a:solidFill>
                <a:latin typeface="Calibri"/>
              </a:rPr>
              <a:t> E1,M2,E3,M4,E5</a:t>
            </a:r>
          </a:p>
        </p:txBody>
      </p:sp>
      <p:pic>
        <p:nvPicPr>
          <p:cNvPr id="46" name="Picture 3">
            <a:extLst>
              <a:ext uri="{FF2B5EF4-FFF2-40B4-BE49-F238E27FC236}">
                <a16:creationId xmlns:a16="http://schemas.microsoft.com/office/drawing/2014/main" id="{3E9C8E01-29DD-4331-F290-0149A068B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196" y="1357714"/>
            <a:ext cx="1876697" cy="187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feld 4">
            <a:extLst>
              <a:ext uri="{FF2B5EF4-FFF2-40B4-BE49-F238E27FC236}">
                <a16:creationId xmlns:a16="http://schemas.microsoft.com/office/drawing/2014/main" id="{C169D59E-7CE6-5183-5F0C-7F7971334172}"/>
              </a:ext>
            </a:extLst>
          </p:cNvPr>
          <p:cNvSpPr txBox="1"/>
          <p:nvPr/>
        </p:nvSpPr>
        <p:spPr>
          <a:xfrm>
            <a:off x="10047204" y="2266514"/>
            <a:ext cx="397866" cy="400110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de-DE" sz="2000" kern="0" dirty="0">
                <a:solidFill>
                  <a:srgbClr val="0000CC"/>
                </a:solidFill>
                <a:latin typeface="Calibri"/>
              </a:rPr>
              <a:t>L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 </a:t>
            </a:r>
          </a:p>
        </p:txBody>
      </p:sp>
      <p:sp>
        <p:nvSpPr>
          <p:cNvPr id="48" name="Textfeld 5">
            <a:extLst>
              <a:ext uri="{FF2B5EF4-FFF2-40B4-BE49-F238E27FC236}">
                <a16:creationId xmlns:a16="http://schemas.microsoft.com/office/drawing/2014/main" id="{FB7C80BF-5D71-FB73-09E3-1D5AF4019BB6}"/>
              </a:ext>
            </a:extLst>
          </p:cNvPr>
          <p:cNvSpPr txBox="1"/>
          <p:nvPr/>
        </p:nvSpPr>
        <p:spPr>
          <a:xfrm>
            <a:off x="9111196" y="1537714"/>
            <a:ext cx="386644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3</a:t>
            </a:r>
            <a:r>
              <a:rPr kumimoji="0" lang="de-DE" sz="1800" b="0" i="0" u="none" strike="noStrike" kern="0" cap="none" spc="0" normalizeH="0" baseline="300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+</a:t>
            </a:r>
          </a:p>
        </p:txBody>
      </p:sp>
      <p:sp>
        <p:nvSpPr>
          <p:cNvPr id="49" name="Textfeld 6">
            <a:extLst>
              <a:ext uri="{FF2B5EF4-FFF2-40B4-BE49-F238E27FC236}">
                <a16:creationId xmlns:a16="http://schemas.microsoft.com/office/drawing/2014/main" id="{191F22D3-A77E-FBB0-787D-748F93D85B87}"/>
              </a:ext>
            </a:extLst>
          </p:cNvPr>
          <p:cNvSpPr txBox="1"/>
          <p:nvPr/>
        </p:nvSpPr>
        <p:spPr>
          <a:xfrm>
            <a:off x="9111196" y="2617262"/>
            <a:ext cx="386644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2</a:t>
            </a:r>
            <a:r>
              <a:rPr kumimoji="0" lang="de-DE" sz="1800" b="0" i="0" u="none" strike="noStrike" kern="0" cap="none" spc="0" normalizeH="0" baseline="300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</a:rPr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feld 7">
                <a:extLst>
                  <a:ext uri="{FF2B5EF4-FFF2-40B4-BE49-F238E27FC236}">
                    <a16:creationId xmlns:a16="http://schemas.microsoft.com/office/drawing/2014/main" id="{6C35C4D2-655E-1624-00E8-963F2DB2FC0E}"/>
                  </a:ext>
                </a:extLst>
              </p:cNvPr>
              <p:cNvSpPr txBox="1"/>
              <p:nvPr/>
            </p:nvSpPr>
            <p:spPr>
              <a:xfrm>
                <a:off x="8853649" y="3443363"/>
                <a:ext cx="217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de-DE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3−2</m:t>
                          </m:r>
                        </m:e>
                      </m:d>
                      <m:r>
                        <a:rPr lang="de-DE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b="0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≤3+2</m:t>
                      </m:r>
                    </m:oMath>
                  </m:oMathPara>
                </a14:m>
                <a:endParaRPr lang="de-DE" dirty="0">
                  <a:solidFill>
                    <a:srgbClr val="0000CC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50" name="Textfeld 7">
                <a:extLst>
                  <a:ext uri="{FF2B5EF4-FFF2-40B4-BE49-F238E27FC236}">
                    <a16:creationId xmlns:a16="http://schemas.microsoft.com/office/drawing/2014/main" id="{6C35C4D2-655E-1624-00E8-963F2DB2F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3649" y="3443363"/>
                <a:ext cx="217893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feld 8">
                <a:extLst>
                  <a:ext uri="{FF2B5EF4-FFF2-40B4-BE49-F238E27FC236}">
                    <a16:creationId xmlns:a16="http://schemas.microsoft.com/office/drawing/2014/main" id="{83B7CDB5-3653-DD53-625C-C28DCDAB854B}"/>
                  </a:ext>
                </a:extLst>
              </p:cNvPr>
              <p:cNvSpPr txBox="1"/>
              <p:nvPr/>
            </p:nvSpPr>
            <p:spPr>
              <a:xfrm>
                <a:off x="8399260" y="4237714"/>
                <a:ext cx="30845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dirty="0">
                    <a:solidFill>
                      <a:prstClr val="black"/>
                    </a:solidFill>
                    <a:latin typeface="Calibri"/>
                  </a:rPr>
                  <a:t>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Δ</m:t>
                    </m:r>
                    <m:r>
                      <a:rPr lang="it-IT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𝐿</m:t>
                    </m:r>
                    <m:r>
                      <a:rPr lang="de-DE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1 </m:t>
                    </m:r>
                    <m:r>
                      <m:rPr>
                        <m:sty m:val="p"/>
                      </m:rPr>
                      <a:rPr lang="de-DE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but</m:t>
                    </m:r>
                    <m:r>
                      <a:rPr lang="de-DE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it-IT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𝐿</m:t>
                    </m:r>
                    <m:r>
                      <a:rPr lang="de-DE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=1,2,3,4,5</m:t>
                    </m:r>
                  </m:oMath>
                </a14:m>
                <a:endParaRPr lang="de-DE" dirty="0">
                  <a:solidFill>
                    <a:prstClr val="black"/>
                  </a:solidFill>
                  <a:latin typeface="Calibri"/>
                  <a:ea typeface="Cambria Math"/>
                </a:endParaRPr>
              </a:p>
            </p:txBody>
          </p:sp>
        </mc:Choice>
        <mc:Fallback xmlns="">
          <p:sp>
            <p:nvSpPr>
              <p:cNvPr id="51" name="Textfeld 8">
                <a:extLst>
                  <a:ext uri="{FF2B5EF4-FFF2-40B4-BE49-F238E27FC236}">
                    <a16:creationId xmlns:a16="http://schemas.microsoft.com/office/drawing/2014/main" id="{83B7CDB5-3653-DD53-625C-C28DCDAB8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9260" y="4237714"/>
                <a:ext cx="3084563" cy="369332"/>
              </a:xfrm>
              <a:prstGeom prst="rect">
                <a:avLst/>
              </a:prstGeom>
              <a:blipFill>
                <a:blip r:embed="rId10"/>
                <a:stretch>
                  <a:fillRect l="-1230" t="-6667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feld 2">
            <a:extLst>
              <a:ext uri="{FF2B5EF4-FFF2-40B4-BE49-F238E27FC236}">
                <a16:creationId xmlns:a16="http://schemas.microsoft.com/office/drawing/2014/main" id="{375A8745-D601-37F0-598C-5A29CB6F09F5}"/>
              </a:ext>
            </a:extLst>
          </p:cNvPr>
          <p:cNvSpPr txBox="1"/>
          <p:nvPr/>
        </p:nvSpPr>
        <p:spPr>
          <a:xfrm>
            <a:off x="9455000" y="5709555"/>
            <a:ext cx="2525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mixed</a:t>
            </a:r>
            <a:r>
              <a:rPr lang="de-D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M1,E2,M3,E4,M5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3" name="Tabelle 10">
                <a:extLst>
                  <a:ext uri="{FF2B5EF4-FFF2-40B4-BE49-F238E27FC236}">
                    <a16:creationId xmlns:a16="http://schemas.microsoft.com/office/drawing/2014/main" id="{53DB1A2D-DB36-C8A6-7A20-8E1B9335E1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7885943"/>
                  </p:ext>
                </p:extLst>
              </p:nvPr>
            </p:nvGraphicFramePr>
            <p:xfrm>
              <a:off x="8463196" y="4928255"/>
              <a:ext cx="3552056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8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de-DE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𝛥𝜋</m:t>
                                </m:r>
                              </m:oMath>
                            </m:oMathPara>
                          </a14:m>
                          <a:endParaRPr lang="de-DE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b="0" i="1" noProof="0" dirty="0">
                              <a:solidFill>
                                <a:schemeClr val="bg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noProof="0" dirty="0">
                              <a:solidFill>
                                <a:schemeClr val="tx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3" name="Tabelle 10">
                <a:extLst>
                  <a:ext uri="{FF2B5EF4-FFF2-40B4-BE49-F238E27FC236}">
                    <a16:creationId xmlns:a16="http://schemas.microsoft.com/office/drawing/2014/main" id="{53DB1A2D-DB36-C8A6-7A20-8E1B9335E1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7885943"/>
                  </p:ext>
                </p:extLst>
              </p:nvPr>
            </p:nvGraphicFramePr>
            <p:xfrm>
              <a:off x="8463196" y="4928255"/>
              <a:ext cx="3552056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1983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 rowSpan="2"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1"/>
                          <a:stretch>
                            <a:fillRect l="-1250" t="-5085" r="-252500" b="-1355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b="0" i="1" noProof="0" dirty="0">
                              <a:solidFill>
                                <a:schemeClr val="bg1"/>
                              </a:solidFill>
                            </a:rPr>
                            <a:t>yes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E3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chemeClr val="bg1"/>
                              </a:solidFill>
                            </a:rPr>
                            <a:t>M4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noProof="0" dirty="0">
                              <a:solidFill>
                                <a:schemeClr val="tx1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0000CC"/>
                              </a:solidFill>
                            </a:rPr>
                            <a:t>M3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de-DE" b="0" dirty="0">
                              <a:solidFill>
                                <a:srgbClr val="FF0000"/>
                              </a:solidFill>
                            </a:rPr>
                            <a:t>E4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ysClr val="window" lastClr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4" name="Textfeld 12">
            <a:extLst>
              <a:ext uri="{FF2B5EF4-FFF2-40B4-BE49-F238E27FC236}">
                <a16:creationId xmlns:a16="http://schemas.microsoft.com/office/drawing/2014/main" id="{54661558-C306-CC20-83AA-A7FD783CAF85}"/>
              </a:ext>
            </a:extLst>
          </p:cNvPr>
          <p:cNvSpPr txBox="1"/>
          <p:nvPr/>
        </p:nvSpPr>
        <p:spPr>
          <a:xfrm>
            <a:off x="4695770" y="6159262"/>
            <a:ext cx="69910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In general, only the </a:t>
            </a:r>
            <a:r>
              <a:rPr lang="en-US" sz="24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lowest 2 multipoles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compete</a:t>
            </a:r>
          </a:p>
          <a:p>
            <a:pPr algn="ctr"/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04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/>
      <p:bldP spid="34" grpId="0"/>
      <p:bldP spid="36" grpId="0"/>
      <p:bldP spid="47" grpId="0" animBg="1"/>
      <p:bldP spid="48" grpId="0" animBg="1"/>
      <p:bldP spid="49" grpId="0" animBg="1"/>
      <p:bldP spid="50" grpId="0"/>
      <p:bldP spid="51" grpId="0"/>
      <p:bldP spid="52" grpId="0"/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52FFAD-6791-7C1A-4D8B-07ECBF12EF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8" b="5793"/>
          <a:stretch/>
        </p:blipFill>
        <p:spPr bwMode="auto">
          <a:xfrm>
            <a:off x="946857" y="1933765"/>
            <a:ext cx="10099687" cy="493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9BE883C-200B-C9F1-B709-50D172A494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690"/>
          <a:stretch/>
        </p:blipFill>
        <p:spPr>
          <a:xfrm>
            <a:off x="5309421" y="753760"/>
            <a:ext cx="5987846" cy="1180005"/>
          </a:xfrm>
          <a:prstGeom prst="rect">
            <a:avLst/>
          </a:prstGeom>
          <a:ln w="34925">
            <a:solidFill>
              <a:srgbClr val="FF0000"/>
            </a:solidFill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6417F-B200-A07A-1687-CCF0C1085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36"/>
          <a:stretch/>
        </p:blipFill>
        <p:spPr bwMode="auto">
          <a:xfrm>
            <a:off x="1099257" y="-280852"/>
            <a:ext cx="10099687" cy="9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200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4A30E-9E4A-1560-4BB3-794F8A0E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E21C377A-9179-7355-33D9-9C1A5FF86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22" y="2956271"/>
            <a:ext cx="2369665" cy="2369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elle 2">
            <a:extLst>
              <a:ext uri="{FF2B5EF4-FFF2-40B4-BE49-F238E27FC236}">
                <a16:creationId xmlns:a16="http://schemas.microsoft.com/office/drawing/2014/main" id="{1A76C8E4-C628-13C1-4AF0-D878ADBF8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746208"/>
              </p:ext>
            </p:extLst>
          </p:nvPr>
        </p:nvGraphicFramePr>
        <p:xfrm>
          <a:off x="244923" y="956004"/>
          <a:ext cx="5913660" cy="21945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54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4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97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err="1">
                          <a:solidFill>
                            <a:srgbClr val="0432FF"/>
                          </a:solidFill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multipolarity</a:t>
                      </a:r>
                      <a:endParaRPr lang="en-US" sz="1800" noProof="0" dirty="0">
                        <a:solidFill>
                          <a:srgbClr val="0432FF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</a:t>
                      </a:r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(EL) / </a:t>
                      </a:r>
                      <a:r>
                        <a:rPr lang="el-G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</a:t>
                      </a:r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angular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distribution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50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dipole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/ +1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22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quadrupole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 / 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2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octupole</a:t>
                      </a:r>
                      <a:endParaRPr lang="en-US" sz="1600" dirty="0">
                        <a:solidFill>
                          <a:srgbClr val="0432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/ +1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63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hexadecapole</a:t>
                      </a:r>
                      <a:endParaRPr lang="en-US" sz="1600" dirty="0">
                        <a:solidFill>
                          <a:srgbClr val="0432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 / 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634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0B07984C-338C-6A73-119C-0DE11BCF3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722" y="971244"/>
            <a:ext cx="5865380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4">
            <a:extLst>
              <a:ext uri="{FF2B5EF4-FFF2-40B4-BE49-F238E27FC236}">
                <a16:creationId xmlns:a16="http://schemas.microsoft.com/office/drawing/2014/main" id="{77ADBEC4-C106-2FCA-5FCD-8FF9D73DAE44}"/>
              </a:ext>
            </a:extLst>
          </p:cNvPr>
          <p:cNvSpPr txBox="1"/>
          <p:nvPr/>
        </p:nvSpPr>
        <p:spPr>
          <a:xfrm>
            <a:off x="7156694" y="487285"/>
            <a:ext cx="841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"/>
              </a:rPr>
              <a:t>L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</a:p>
        </p:txBody>
      </p:sp>
      <p:sp>
        <p:nvSpPr>
          <p:cNvPr id="7" name="Textfeld 12">
            <a:extLst>
              <a:ext uri="{FF2B5EF4-FFF2-40B4-BE49-F238E27FC236}">
                <a16:creationId xmlns:a16="http://schemas.microsoft.com/office/drawing/2014/main" id="{518FBA78-D462-84B8-4AD3-CA792F39D925}"/>
              </a:ext>
            </a:extLst>
          </p:cNvPr>
          <p:cNvSpPr txBox="1"/>
          <p:nvPr/>
        </p:nvSpPr>
        <p:spPr>
          <a:xfrm>
            <a:off x="10438415" y="487285"/>
            <a:ext cx="764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"/>
              </a:rPr>
              <a:t>L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3">
                <a:extLst>
                  <a:ext uri="{FF2B5EF4-FFF2-40B4-BE49-F238E27FC236}">
                    <a16:creationId xmlns:a16="http://schemas.microsoft.com/office/drawing/2014/main" id="{8D1C27E1-E0FB-BEC4-9CB1-85495B97BB80}"/>
                  </a:ext>
                </a:extLst>
              </p:cNvPr>
              <p:cNvSpPr txBox="1"/>
              <p:nvPr/>
            </p:nvSpPr>
            <p:spPr>
              <a:xfrm>
                <a:off x="1163694" y="3308963"/>
                <a:ext cx="1510734" cy="391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sub>
                      </m:sSub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de-DE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feld 3">
                <a:extLst>
                  <a:ext uri="{FF2B5EF4-FFF2-40B4-BE49-F238E27FC236}">
                    <a16:creationId xmlns:a16="http://schemas.microsoft.com/office/drawing/2014/main" id="{8D1C27E1-E0FB-BEC4-9CB1-85495B97B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694" y="3308963"/>
                <a:ext cx="1510734" cy="391582"/>
              </a:xfrm>
              <a:prstGeom prst="rect">
                <a:avLst/>
              </a:prstGeom>
              <a:blipFill>
                <a:blip r:embed="rId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5">
                <a:extLst>
                  <a:ext uri="{FF2B5EF4-FFF2-40B4-BE49-F238E27FC236}">
                    <a16:creationId xmlns:a16="http://schemas.microsoft.com/office/drawing/2014/main" id="{5CE376B4-BAB5-123E-9509-DBDF557790F1}"/>
                  </a:ext>
                </a:extLst>
              </p:cNvPr>
              <p:cNvSpPr txBox="1"/>
              <p:nvPr/>
            </p:nvSpPr>
            <p:spPr>
              <a:xfrm>
                <a:off x="1163694" y="3829896"/>
                <a:ext cx="2327240" cy="411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lang="en-US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/>
                        </a:rPr>
                        <m:t>𝐿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feld 5">
                <a:extLst>
                  <a:ext uri="{FF2B5EF4-FFF2-40B4-BE49-F238E27FC236}">
                    <a16:creationId xmlns:a16="http://schemas.microsoft.com/office/drawing/2014/main" id="{5CE376B4-BAB5-123E-9509-DBDF55779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694" y="3829896"/>
                <a:ext cx="2327240" cy="411331"/>
              </a:xfrm>
              <a:prstGeom prst="rect">
                <a:avLst/>
              </a:prstGeom>
              <a:blipFill>
                <a:blip r:embed="rId5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6">
                <a:extLst>
                  <a:ext uri="{FF2B5EF4-FFF2-40B4-BE49-F238E27FC236}">
                    <a16:creationId xmlns:a16="http://schemas.microsoft.com/office/drawing/2014/main" id="{F05714DD-DC34-1687-ECBD-2D23681DFCD3}"/>
                  </a:ext>
                </a:extLst>
              </p:cNvPr>
              <p:cNvSpPr txBox="1"/>
              <p:nvPr/>
            </p:nvSpPr>
            <p:spPr>
              <a:xfrm>
                <a:off x="1163694" y="4369896"/>
                <a:ext cx="18836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𝜋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feld 6">
                <a:extLst>
                  <a:ext uri="{FF2B5EF4-FFF2-40B4-BE49-F238E27FC236}">
                    <a16:creationId xmlns:a16="http://schemas.microsoft.com/office/drawing/2014/main" id="{F05714DD-DC34-1687-ECBD-2D23681DF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694" y="4369896"/>
                <a:ext cx="188365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7">
                <a:extLst>
                  <a:ext uri="{FF2B5EF4-FFF2-40B4-BE49-F238E27FC236}">
                    <a16:creationId xmlns:a16="http://schemas.microsoft.com/office/drawing/2014/main" id="{19DDBAC2-AB73-597C-164D-822E15C50B21}"/>
                  </a:ext>
                </a:extLst>
              </p:cNvPr>
              <p:cNvSpPr txBox="1"/>
              <p:nvPr/>
            </p:nvSpPr>
            <p:spPr>
              <a:xfrm>
                <a:off x="1163694" y="4909896"/>
                <a:ext cx="21561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𝜋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  <m:r>
                            <a:rPr lang="de-DE" b="0" i="1" smtClean="0">
                              <a:latin typeface="Cambria Math"/>
                              <a:ea typeface="Cambria Math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feld 7">
                <a:extLst>
                  <a:ext uri="{FF2B5EF4-FFF2-40B4-BE49-F238E27FC236}">
                    <a16:creationId xmlns:a16="http://schemas.microsoft.com/office/drawing/2014/main" id="{19DDBAC2-AB73-597C-164D-822E15C50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694" y="4909896"/>
                <a:ext cx="215616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hteck 8">
            <a:extLst>
              <a:ext uri="{FF2B5EF4-FFF2-40B4-BE49-F238E27FC236}">
                <a16:creationId xmlns:a16="http://schemas.microsoft.com/office/drawing/2014/main" id="{3F02C2B1-7EED-64D1-3398-90F97F7C8F39}"/>
              </a:ext>
            </a:extLst>
          </p:cNvPr>
          <p:cNvSpPr/>
          <p:nvPr/>
        </p:nvSpPr>
        <p:spPr>
          <a:xfrm>
            <a:off x="1163694" y="3325895"/>
            <a:ext cx="2369666" cy="19533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185EF3A-BFB2-4A76-487E-7F8117E2B282}"/>
              </a:ext>
            </a:extLst>
          </p:cNvPr>
          <p:cNvSpPr txBox="1"/>
          <p:nvPr/>
        </p:nvSpPr>
        <p:spPr>
          <a:xfrm>
            <a:off x="3091887" y="-97544"/>
            <a:ext cx="67860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 of multipolarity</a:t>
            </a:r>
            <a:endParaRPr lang="en-GB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3E737F69-CD6D-3347-94F2-8671D1405E9D}"/>
              </a:ext>
            </a:extLst>
          </p:cNvPr>
          <p:cNvGrpSpPr/>
          <p:nvPr/>
        </p:nvGrpSpPr>
        <p:grpSpPr>
          <a:xfrm>
            <a:off x="76569" y="5626344"/>
            <a:ext cx="11138049" cy="1172507"/>
            <a:chOff x="76569" y="5626344"/>
            <a:chExt cx="11138049" cy="11725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feld 6">
                  <a:extLst>
                    <a:ext uri="{FF2B5EF4-FFF2-40B4-BE49-F238E27FC236}">
                      <a16:creationId xmlns:a16="http://schemas.microsoft.com/office/drawing/2014/main" id="{61DB81A4-7420-E5E2-174B-7FD89BFB589D}"/>
                    </a:ext>
                  </a:extLst>
                </p:cNvPr>
                <p:cNvSpPr txBox="1"/>
                <p:nvPr/>
              </p:nvSpPr>
              <p:spPr>
                <a:xfrm>
                  <a:off x="4644856" y="5626344"/>
                  <a:ext cx="5865380" cy="7443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20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𝐿</m:t>
                            </m:r>
                          </m:e>
                        </m:d>
                        <m:r>
                          <a:rPr lang="de-DE" sz="2000" b="0" i="1" smtClean="0">
                            <a:latin typeface="Cambria Math"/>
                            <a:ea typeface="Cambria Math"/>
                          </a:rPr>
                          <m:t>∝</m:t>
                        </m:r>
                        <m:f>
                          <m:f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it-IT" sz="20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𝐿</m:t>
                                </m:r>
                                <m:r>
                                  <a:rPr lang="de-DE" sz="2000" b="0" i="1" smtClean="0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latin typeface="Cambria Math"/>
                                    <a:ea typeface="Cambria Math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∙ℓ</m:t>
                            </m:r>
                            <m:sSup>
                              <m:sSup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de-DE" sz="2000" b="0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ctrlPr>
                                          <a:rPr lang="de-DE" sz="2000" b="0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de-DE" sz="20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  <m:r>
                                          <a:rPr lang="it-IT" sz="2000" b="0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  <m:t>𝐿</m:t>
                                        </m:r>
                                        <m:r>
                                          <a:rPr lang="de-DE" sz="20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  <m:r>
                                      <a:rPr lang="de-DE" sz="2000" b="0" i="1" smtClean="0">
                                        <a:latin typeface="Cambria Math"/>
                                        <a:ea typeface="Cambria Math"/>
                                      </a:rPr>
                                      <m:t>‼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de-DE" sz="20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000" b="0" i="1" smtClean="0">
                                        <a:latin typeface="Cambria Math"/>
                                        <a:ea typeface="Cambria Math"/>
                                      </a:rPr>
                                      <m:t>𝜔</m:t>
                                    </m:r>
                                  </m:num>
                                  <m:den>
                                    <m:r>
                                      <a:rPr lang="de-DE" sz="2000" b="0" i="1" smtClean="0">
                                        <a:latin typeface="Cambria Math"/>
                                        <a:ea typeface="Cambria Math"/>
                                      </a:rPr>
                                      <m:t>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𝐿</m:t>
                            </m:r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+2</m:t>
                            </m:r>
                          </m:sup>
                        </m:sSup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de-DE" sz="2000" b="0" i="1" smtClean="0">
                                    <a:latin typeface="Cambria Math"/>
                                    <a:ea typeface="Cambria Math"/>
                                  </a:rPr>
                                  <m:t>ℳ</m:t>
                                </m:r>
                                <m:d>
                                  <m:dPr>
                                    <m:ctrlP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2000" b="0" i="1" smtClean="0">
                                        <a:latin typeface="Cambria Math"/>
                                        <a:ea typeface="Cambria Math"/>
                                      </a:rPr>
                                      <m:t>𝜎</m:t>
                                    </m:r>
                                    <m:r>
                                      <a:rPr lang="it-IT" sz="20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de-DE" sz="2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" name="Textfeld 6">
                  <a:extLst>
                    <a:ext uri="{FF2B5EF4-FFF2-40B4-BE49-F238E27FC236}">
                      <a16:creationId xmlns:a16="http://schemas.microsoft.com/office/drawing/2014/main" id="{61DB81A4-7420-E5E2-174B-7FD89BFB58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856" y="5626344"/>
                  <a:ext cx="5865380" cy="744371"/>
                </a:xfrm>
                <a:prstGeom prst="rect">
                  <a:avLst/>
                </a:prstGeom>
                <a:blipFill>
                  <a:blip r:embed="rId8"/>
                  <a:stretch>
                    <a:fillRect b="-169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4CB6519A-F053-0662-E7CA-13A1FD844E53}"/>
                </a:ext>
              </a:extLst>
            </p:cNvPr>
            <p:cNvGrpSpPr/>
            <p:nvPr/>
          </p:nvGrpSpPr>
          <p:grpSpPr>
            <a:xfrm>
              <a:off x="76569" y="5626345"/>
              <a:ext cx="11138049" cy="1172506"/>
              <a:chOff x="76569" y="5626345"/>
              <a:chExt cx="11138049" cy="117250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Textfeld 5">
                    <a:extLst>
                      <a:ext uri="{FF2B5EF4-FFF2-40B4-BE49-F238E27FC236}">
                        <a16:creationId xmlns:a16="http://schemas.microsoft.com/office/drawing/2014/main" id="{C0B6D505-DBD3-D907-B295-3955A769DEFA}"/>
                      </a:ext>
                    </a:extLst>
                  </p:cNvPr>
                  <p:cNvSpPr txBox="1"/>
                  <p:nvPr/>
                </p:nvSpPr>
                <p:spPr>
                  <a:xfrm>
                    <a:off x="76569" y="5721633"/>
                    <a:ext cx="11138049" cy="107721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The </a:t>
                    </a:r>
                    <a:r>
                      <a:rPr lang="en-US" sz="2400" b="1" dirty="0">
                        <a:solidFill>
                          <a:srgbClr val="0432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power radiated </a:t>
                    </a:r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is proportional to:</a:t>
                    </a:r>
                  </a:p>
                  <a:p>
                    <a:endParaRPr lang="en-US" sz="2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where </a:t>
                    </a:r>
                    <a:r>
                      <a:rPr lang="el-GR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σ</a:t>
                    </a:r>
                    <a:r>
                      <a: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means either </a:t>
                    </a:r>
                    <a:r>
                      <a: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 </a:t>
                    </a:r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or</a:t>
                    </a:r>
                    <a:r>
                      <a: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M </a:t>
                    </a:r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and</a:t>
                    </a:r>
                    <a:r>
                      <a: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de-DE" sz="2000" i="1" smtClean="0">
                            <a:solidFill>
                              <a:srgbClr val="0432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ℳ</m:t>
                        </m:r>
                        <m:d>
                          <m:dPr>
                            <m:ctrlPr>
                              <a:rPr lang="de-DE" sz="200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de-DE" sz="2000" i="1" smtClean="0">
                                <a:solidFill>
                                  <a:srgbClr val="0432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𝜎</m:t>
                            </m:r>
                            <m:r>
                              <a:rPr lang="it-IT" sz="2000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/>
                              </a:rPr>
                              <m:t>𝐿</m:t>
                            </m:r>
                          </m:e>
                        </m:d>
                      </m:oMath>
                    </a14:m>
                    <a:r>
                      <a:rPr lang="en-US" sz="2000" dirty="0">
                        <a:solidFill>
                          <a:srgbClr val="0432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is the E or M multipole moment </a:t>
                    </a:r>
                    <a: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of the appropriate kind.</a:t>
                    </a:r>
                  </a:p>
                </p:txBody>
              </p:sp>
            </mc:Choice>
            <mc:Fallback xmlns="">
              <p:sp>
                <p:nvSpPr>
                  <p:cNvPr id="2" name="Textfeld 5">
                    <a:extLst>
                      <a:ext uri="{FF2B5EF4-FFF2-40B4-BE49-F238E27FC236}">
                        <a16:creationId xmlns:a16="http://schemas.microsoft.com/office/drawing/2014/main" id="{C0B6D505-DBD3-D907-B295-3955A769DEF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569" y="5721633"/>
                    <a:ext cx="11138049" cy="1077218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683" t="-4651" b="-9302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Rechteck 8">
                <a:extLst>
                  <a:ext uri="{FF2B5EF4-FFF2-40B4-BE49-F238E27FC236}">
                    <a16:creationId xmlns:a16="http://schemas.microsoft.com/office/drawing/2014/main" id="{C5680E8F-8967-1854-2CCD-3DA846E1E6F9}"/>
                  </a:ext>
                </a:extLst>
              </p:cNvPr>
              <p:cNvSpPr/>
              <p:nvPr/>
            </p:nvSpPr>
            <p:spPr>
              <a:xfrm>
                <a:off x="101812" y="5626345"/>
                <a:ext cx="10192115" cy="74437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CFF3314C-6782-FED6-B7A3-13A61DF3BB64}"/>
              </a:ext>
            </a:extLst>
          </p:cNvPr>
          <p:cNvGrpSpPr/>
          <p:nvPr/>
        </p:nvGrpSpPr>
        <p:grpSpPr>
          <a:xfrm>
            <a:off x="4131733" y="1372808"/>
            <a:ext cx="1964267" cy="840825"/>
            <a:chOff x="4131733" y="1728406"/>
            <a:chExt cx="1964267" cy="840825"/>
          </a:xfrm>
        </p:grpSpPr>
        <p:cxnSp>
          <p:nvCxnSpPr>
            <p:cNvPr id="19" name="Connettore 4 18">
              <a:extLst>
                <a:ext uri="{FF2B5EF4-FFF2-40B4-BE49-F238E27FC236}">
                  <a16:creationId xmlns:a16="http://schemas.microsoft.com/office/drawing/2014/main" id="{908805BD-0C25-5952-3DA4-EEA01D215277}"/>
                </a:ext>
              </a:extLst>
            </p:cNvPr>
            <p:cNvCxnSpPr>
              <a:cxnSpLocks/>
            </p:cNvCxnSpPr>
            <p:nvPr/>
          </p:nvCxnSpPr>
          <p:spPr>
            <a:xfrm>
              <a:off x="4365332" y="1728406"/>
              <a:ext cx="1392001" cy="840825"/>
            </a:xfrm>
            <a:prstGeom prst="bentConnector3">
              <a:avLst>
                <a:gd name="adj1" fmla="val 50000"/>
              </a:avLst>
            </a:prstGeom>
            <a:ln w="4762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>
              <a:extLst>
                <a:ext uri="{FF2B5EF4-FFF2-40B4-BE49-F238E27FC236}">
                  <a16:creationId xmlns:a16="http://schemas.microsoft.com/office/drawing/2014/main" id="{E77E02CE-340F-59BC-4FA6-7282937D636B}"/>
                </a:ext>
              </a:extLst>
            </p:cNvPr>
            <p:cNvCxnSpPr/>
            <p:nvPr/>
          </p:nvCxnSpPr>
          <p:spPr>
            <a:xfrm>
              <a:off x="4131733" y="1728406"/>
              <a:ext cx="1964267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673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>
            <a:extLst>
              <a:ext uri="{FF2B5EF4-FFF2-40B4-BE49-F238E27FC236}">
                <a16:creationId xmlns:a16="http://schemas.microsoft.com/office/drawing/2014/main" id="{48386CD2-EE1F-D80E-AD90-7DF5A26FF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732364"/>
            <a:ext cx="1142894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Se dividiamo la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potenza  irraggiata </a:t>
            </a:r>
            <a:r>
              <a:rPr lang="it-IT" altLang="it-IT" dirty="0">
                <a:latin typeface="Arial" panose="020B0604020202020204" pitchFamily="34" charset="0"/>
              </a:rPr>
              <a:t>per l’energia del  fotone          otteniamo 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la </a:t>
            </a:r>
            <a:r>
              <a:rPr lang="it-IT" altLang="it-IT" b="1" dirty="0">
                <a:solidFill>
                  <a:srgbClr val="0432FF"/>
                </a:solidFill>
                <a:latin typeface="Arial" panose="020B0604020202020204" pitchFamily="34" charset="0"/>
              </a:rPr>
              <a:t>probabilità di emissione del fotone </a:t>
            </a:r>
            <a:r>
              <a:rPr lang="it-IT" altLang="it-IT" dirty="0">
                <a:latin typeface="Arial" panose="020B0604020202020204" pitchFamily="34" charset="0"/>
              </a:rPr>
              <a:t>(</a:t>
            </a:r>
            <a:r>
              <a:rPr lang="it-IT" altLang="it-IT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cioè, la costante di decadimento </a:t>
            </a:r>
            <a:r>
              <a:rPr lang="it-IT" altLang="it-IT" dirty="0">
                <a:solidFill>
                  <a:srgbClr val="0432FF"/>
                </a:solidFill>
                <a:highlight>
                  <a:srgbClr val="FFFF00"/>
                </a:highlight>
                <a:latin typeface="Symbol" pitchFamily="2" charset="2"/>
              </a:rPr>
              <a:t>l</a:t>
            </a:r>
            <a:r>
              <a:rPr lang="it-IT" altLang="it-IT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16387" name="Object 5">
            <a:extLst>
              <a:ext uri="{FF2B5EF4-FFF2-40B4-BE49-F238E27FC236}">
                <a16:creationId xmlns:a16="http://schemas.microsoft.com/office/drawing/2014/main" id="{1A24CA05-B2FA-EAD4-5ED9-46542979CA3A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81025381"/>
              </p:ext>
            </p:extLst>
          </p:nvPr>
        </p:nvGraphicFramePr>
        <p:xfrm>
          <a:off x="7109882" y="848251"/>
          <a:ext cx="304800" cy="18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843500" imgH="11112500" progId="Equation.3">
                  <p:embed/>
                </p:oleObj>
              </mc:Choice>
              <mc:Fallback>
                <p:oleObj name="Equation" r:id="rId2" imgW="17843500" imgH="11112500" progId="Equation.3">
                  <p:embed/>
                  <p:pic>
                    <p:nvPicPr>
                      <p:cNvPr id="16387" name="Object 5">
                        <a:extLst>
                          <a:ext uri="{FF2B5EF4-FFF2-40B4-BE49-F238E27FC236}">
                            <a16:creationId xmlns:a16="http://schemas.microsoft.com/office/drawing/2014/main" id="{1A24CA05-B2FA-EAD4-5ED9-46542979CA3A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9882" y="848251"/>
                        <a:ext cx="304800" cy="188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7">
            <a:extLst>
              <a:ext uri="{FF2B5EF4-FFF2-40B4-BE49-F238E27FC236}">
                <a16:creationId xmlns:a16="http://schemas.microsoft.com/office/drawing/2014/main" id="{2A0017BA-DD7D-1AFA-DBFD-ED81933D0AFE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82289428"/>
              </p:ext>
            </p:extLst>
          </p:nvPr>
        </p:nvGraphicFramePr>
        <p:xfrm>
          <a:off x="2120900" y="1744662"/>
          <a:ext cx="2019300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4264500" imgH="31305500" progId="Equation.3">
                  <p:embed/>
                </p:oleObj>
              </mc:Choice>
              <mc:Fallback>
                <p:oleObj name="Equation" r:id="rId4" imgW="84264500" imgH="31305500" progId="Equation.3">
                  <p:embed/>
                  <p:pic>
                    <p:nvPicPr>
                      <p:cNvPr id="16388" name="Object 7">
                        <a:extLst>
                          <a:ext uri="{FF2B5EF4-FFF2-40B4-BE49-F238E27FC236}">
                            <a16:creationId xmlns:a16="http://schemas.microsoft.com/office/drawing/2014/main" id="{2A0017BA-DD7D-1AFA-DBFD-ED81933D0AFE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900" y="1744662"/>
                        <a:ext cx="2019300" cy="750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10">
            <a:extLst>
              <a:ext uri="{FF2B5EF4-FFF2-40B4-BE49-F238E27FC236}">
                <a16:creationId xmlns:a16="http://schemas.microsoft.com/office/drawing/2014/main" id="{347A98FB-74E5-5D55-02CF-3220B0D3CB07}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215781341"/>
              </p:ext>
            </p:extLst>
          </p:nvPr>
        </p:nvGraphicFramePr>
        <p:xfrm>
          <a:off x="4217988" y="1733548"/>
          <a:ext cx="40386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2880000" imgH="36525200" progId="Equation.3">
                  <p:embed/>
                </p:oleObj>
              </mc:Choice>
              <mc:Fallback>
                <p:oleObj name="Equation" r:id="rId6" imgW="182880000" imgH="36525200" progId="Equation.3">
                  <p:embed/>
                  <p:pic>
                    <p:nvPicPr>
                      <p:cNvPr id="16389" name="Object 10">
                        <a:extLst>
                          <a:ext uri="{FF2B5EF4-FFF2-40B4-BE49-F238E27FC236}">
                            <a16:creationId xmlns:a16="http://schemas.microsoft.com/office/drawing/2014/main" id="{347A98FB-74E5-5D55-02CF-3220B0D3CB07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7988" y="1733548"/>
                        <a:ext cx="40386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Text Box 13">
            <a:extLst>
              <a:ext uri="{FF2B5EF4-FFF2-40B4-BE49-F238E27FC236}">
                <a16:creationId xmlns:a16="http://schemas.microsoft.com/office/drawing/2014/main" id="{FC8AC06B-D314-BAD1-BAC8-EF23D4C87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2859615"/>
            <a:ext cx="18277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Numero fotoni </a:t>
            </a:r>
          </a:p>
          <a:p>
            <a:pPr algn="ctr" eaLnBrk="1" hangingPunct="1"/>
            <a:r>
              <a:rPr lang="it-IT" alt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per unità di tempo</a:t>
            </a:r>
          </a:p>
        </p:txBody>
      </p:sp>
      <p:graphicFrame>
        <p:nvGraphicFramePr>
          <p:cNvPr id="16391" name="Object 14">
            <a:extLst>
              <a:ext uri="{FF2B5EF4-FFF2-40B4-BE49-F238E27FC236}">
                <a16:creationId xmlns:a16="http://schemas.microsoft.com/office/drawing/2014/main" id="{08E2F024-1CDB-9708-6287-34D8C3232E8D}"/>
              </a:ext>
            </a:extLst>
          </p:cNvPr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46710726"/>
              </p:ext>
            </p:extLst>
          </p:nvPr>
        </p:nvGraphicFramePr>
        <p:xfrm>
          <a:off x="9765254" y="3662466"/>
          <a:ext cx="1310459" cy="477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5587900" imgH="20193000" progId="Equation.3">
                  <p:embed/>
                </p:oleObj>
              </mc:Choice>
              <mc:Fallback>
                <p:oleObj name="Equation" r:id="rId8" imgW="55587900" imgH="20193000" progId="Equation.3">
                  <p:embed/>
                  <p:pic>
                    <p:nvPicPr>
                      <p:cNvPr id="16391" name="Object 14">
                        <a:extLst>
                          <a:ext uri="{FF2B5EF4-FFF2-40B4-BE49-F238E27FC236}">
                            <a16:creationId xmlns:a16="http://schemas.microsoft.com/office/drawing/2014/main" id="{08E2F024-1CDB-9708-6287-34D8C3232E8D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5254" y="3662466"/>
                        <a:ext cx="1310459" cy="4770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Text Box 17">
            <a:extLst>
              <a:ext uri="{FF2B5EF4-FFF2-40B4-BE49-F238E27FC236}">
                <a16:creationId xmlns:a16="http://schemas.microsoft.com/office/drawing/2014/main" id="{FF509C47-EB69-4C18-1D42-B4D1AD1E3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0314" y="2873374"/>
            <a:ext cx="18036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Probabilità di</a:t>
            </a:r>
          </a:p>
          <a:p>
            <a:pPr algn="ctr" eaLnBrk="1" hangingPunct="1"/>
            <a:r>
              <a:rPr lang="it-IT" alt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transizione ridotta</a:t>
            </a:r>
          </a:p>
        </p:txBody>
      </p:sp>
      <p:sp>
        <p:nvSpPr>
          <p:cNvPr id="16393" name="Freeform 18">
            <a:extLst>
              <a:ext uri="{FF2B5EF4-FFF2-40B4-BE49-F238E27FC236}">
                <a16:creationId xmlns:a16="http://schemas.microsoft.com/office/drawing/2014/main" id="{9D30C6B0-8B2D-7ABA-28A7-253781584C6C}"/>
              </a:ext>
            </a:extLst>
          </p:cNvPr>
          <p:cNvSpPr>
            <a:spLocks/>
          </p:cNvSpPr>
          <p:nvPr/>
        </p:nvSpPr>
        <p:spPr bwMode="auto">
          <a:xfrm>
            <a:off x="1112838" y="2235198"/>
            <a:ext cx="914400" cy="609600"/>
          </a:xfrm>
          <a:custGeom>
            <a:avLst/>
            <a:gdLst>
              <a:gd name="T0" fmla="*/ 0 w 576"/>
              <a:gd name="T1" fmla="*/ 2147483647 h 384"/>
              <a:gd name="T2" fmla="*/ 2147483647 w 576"/>
              <a:gd name="T3" fmla="*/ 2147483647 h 384"/>
              <a:gd name="T4" fmla="*/ 2147483647 w 576"/>
              <a:gd name="T5" fmla="*/ 2147483647 h 384"/>
              <a:gd name="T6" fmla="*/ 2147483647 w 576"/>
              <a:gd name="T7" fmla="*/ 0 h 38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76" h="384">
                <a:moveTo>
                  <a:pt x="0" y="384"/>
                </a:moveTo>
                <a:cubicBezTo>
                  <a:pt x="44" y="256"/>
                  <a:pt x="88" y="128"/>
                  <a:pt x="144" y="96"/>
                </a:cubicBezTo>
                <a:cubicBezTo>
                  <a:pt x="200" y="64"/>
                  <a:pt x="264" y="208"/>
                  <a:pt x="336" y="192"/>
                </a:cubicBezTo>
                <a:cubicBezTo>
                  <a:pt x="408" y="176"/>
                  <a:pt x="536" y="32"/>
                  <a:pt x="576" y="0"/>
                </a:cubicBezTo>
              </a:path>
            </a:pathLst>
          </a:custGeom>
          <a:noFill/>
          <a:ln w="19050" cmpd="sng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4" name="Line 19">
            <a:extLst>
              <a:ext uri="{FF2B5EF4-FFF2-40B4-BE49-F238E27FC236}">
                <a16:creationId xmlns:a16="http://schemas.microsoft.com/office/drawing/2014/main" id="{9CFD5261-E8CC-F668-4AC6-4DED2E796C8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26400" y="2365373"/>
            <a:ext cx="3810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5" name="Text Box 20">
            <a:extLst>
              <a:ext uri="{FF2B5EF4-FFF2-40B4-BE49-F238E27FC236}">
                <a16:creationId xmlns:a16="http://schemas.microsoft.com/office/drawing/2014/main" id="{7CC78D5D-6AAE-4601-53B8-3DDE5ABF6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807" y="3662466"/>
            <a:ext cx="978032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Per calcolare la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probabilità di transizione ridotta B(</a:t>
            </a:r>
            <a:r>
              <a:rPr lang="it-IT" altLang="it-IT" sz="2000" b="1" dirty="0" err="1">
                <a:solidFill>
                  <a:srgbClr val="0432FF"/>
                </a:solidFill>
                <a:latin typeface="Symbol" pitchFamily="2" charset="2"/>
              </a:rPr>
              <a:t>s</a:t>
            </a:r>
            <a:r>
              <a:rPr lang="it-IT" altLang="it-IT" sz="2000" b="1" dirty="0" err="1">
                <a:solidFill>
                  <a:srgbClr val="0432FF"/>
                </a:solidFill>
                <a:latin typeface="Arial" panose="020B0604020202020204" pitchFamily="34" charset="0"/>
              </a:rPr>
              <a:t>L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)</a:t>
            </a:r>
            <a:r>
              <a:rPr lang="it-IT" altLang="it-IT" dirty="0">
                <a:latin typeface="Arial" panose="020B0604020202020204" pitchFamily="34" charset="0"/>
              </a:rPr>
              <a:t>, cioè gli elementi di matrice 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degli operatori di multipolo tra lo stato iniziale e finale, occorre conoscere la </a:t>
            </a:r>
          </a:p>
          <a:p>
            <a:pPr eaLnBrk="1" hangingPunct="1"/>
            <a:r>
              <a:rPr lang="it-IT" altLang="it-IT" dirty="0">
                <a:latin typeface="Arial" panose="020B0604020202020204" pitchFamily="34" charset="0"/>
              </a:rPr>
              <a:t>funzione d’onda nucleare coinvolta nella transizione (</a:t>
            </a:r>
            <a:r>
              <a:rPr lang="it-IT" altLang="it-IT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e </a:t>
            </a:r>
            <a:r>
              <a:rPr lang="it-IT" altLang="it-IT" u="sng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questo </a:t>
            </a:r>
            <a:r>
              <a:rPr lang="it-IT" altLang="it-IT" u="sng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e’</a:t>
            </a:r>
            <a:r>
              <a:rPr lang="it-IT" altLang="it-IT" u="sng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difficile</a:t>
            </a:r>
            <a:r>
              <a:rPr lang="it-IT" altLang="it-IT" u="sng" dirty="0">
                <a:latin typeface="Arial" panose="020B0604020202020204" pitchFamily="34" charset="0"/>
              </a:rPr>
              <a:t>).</a:t>
            </a: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6396" name="Text Box 21">
            <a:extLst>
              <a:ext uri="{FF2B5EF4-FFF2-40B4-BE49-F238E27FC236}">
                <a16:creationId xmlns:a16="http://schemas.microsoft.com/office/drawing/2014/main" id="{0B5DEFF3-290C-9906-4E6E-F6D3EA1E5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10" y="4971049"/>
            <a:ext cx="11934502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Approccio semplice:</a:t>
            </a:r>
          </a:p>
          <a:p>
            <a:pPr eaLnBrk="1" hangingPunct="1"/>
            <a:r>
              <a:rPr lang="it-IT" altLang="it-IT" sz="1600" dirty="0">
                <a:latin typeface="Arial" panose="020B0604020202020204" pitchFamily="34" charset="0"/>
              </a:rPr>
              <a:t>Descriviamo il nucleo mediante il </a:t>
            </a:r>
            <a:r>
              <a:rPr lang="it-IT" altLang="it-IT" b="1" dirty="0">
                <a:solidFill>
                  <a:srgbClr val="0432FF"/>
                </a:solidFill>
                <a:latin typeface="Arial" panose="020B0604020202020204" pitchFamily="34" charset="0"/>
              </a:rPr>
              <a:t>modello a shell </a:t>
            </a:r>
            <a:r>
              <a:rPr lang="it-IT" altLang="it-IT" sz="1600" dirty="0">
                <a:latin typeface="Arial" panose="020B0604020202020204" pitchFamily="34" charset="0"/>
              </a:rPr>
              <a:t>(a particelle indipendenti)</a:t>
            </a:r>
          </a:p>
          <a:p>
            <a:pPr eaLnBrk="1" hangingPunct="1"/>
            <a:r>
              <a:rPr lang="it-IT" altLang="it-IT" sz="1600" dirty="0">
                <a:latin typeface="Arial" panose="020B0604020202020204" pitchFamily="34" charset="0"/>
              </a:rPr>
              <a:t>ed assumiamo che la transizione sia dovuta ad un </a:t>
            </a:r>
            <a:r>
              <a:rPr lang="it-IT" altLang="it-IT" b="1" u="sng" dirty="0">
                <a:solidFill>
                  <a:srgbClr val="FF0000"/>
                </a:solidFill>
                <a:latin typeface="Arial" panose="020B0604020202020204" pitchFamily="34" charset="0"/>
              </a:rPr>
              <a:t>protone singolo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1600" dirty="0">
                <a:latin typeface="Arial" panose="020B0604020202020204" pitchFamily="34" charset="0"/>
              </a:rPr>
              <a:t>che passa da uno stato di modello a shell ad un altro.</a:t>
            </a:r>
          </a:p>
          <a:p>
            <a:pPr eaLnBrk="1" hangingPunct="1"/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B(</a:t>
            </a:r>
            <a:r>
              <a:rPr lang="el-GR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σ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L) </a:t>
            </a:r>
            <a:r>
              <a:rPr lang="it-IT" altLang="it-IT" sz="1600" dirty="0">
                <a:latin typeface="Arial" panose="020B0604020202020204" pitchFamily="34" charset="0"/>
              </a:rPr>
              <a:t>dipende non solo dalla </a:t>
            </a:r>
            <a:r>
              <a:rPr lang="it-IT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multipolarità</a:t>
            </a:r>
            <a:r>
              <a:rPr lang="it-IT" altLang="it-IT" sz="1600" dirty="0">
                <a:latin typeface="Arial" panose="020B0604020202020204" pitchFamily="34" charset="0"/>
              </a:rPr>
              <a:t> della radiazione ma anche dal </a:t>
            </a:r>
            <a:r>
              <a:rPr lang="it-IT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momento angolare </a:t>
            </a:r>
            <a:r>
              <a:rPr lang="it-IT" altLang="it-IT" sz="1600" dirty="0">
                <a:latin typeface="Arial" panose="020B0604020202020204" pitchFamily="34" charset="0"/>
              </a:rPr>
              <a:t>degli stati (iniziale e finale) coinvolti.</a:t>
            </a:r>
          </a:p>
        </p:txBody>
      </p:sp>
      <p:sp>
        <p:nvSpPr>
          <p:cNvPr id="16397" name="Text Box 22">
            <a:extLst>
              <a:ext uri="{FF2B5EF4-FFF2-40B4-BE49-F238E27FC236}">
                <a16:creationId xmlns:a16="http://schemas.microsoft.com/office/drawing/2014/main" id="{DEEEE608-DFF2-CC6E-B8F0-5541528CB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10" y="6140600"/>
            <a:ext cx="107476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dirty="0">
                <a:latin typeface="Arial" panose="020B0604020202020204" pitchFamily="34" charset="0"/>
              </a:rPr>
              <a:t>Dopo alcune ragionevoli approssimazioni si arriva alle </a:t>
            </a:r>
            <a:r>
              <a:rPr lang="it-IT" altLang="it-IT" sz="2400" b="1" u="sng" dirty="0">
                <a:solidFill>
                  <a:srgbClr val="0432FF"/>
                </a:solidFill>
                <a:latin typeface="Arial" panose="020B0604020202020204" pitchFamily="34" charset="0"/>
              </a:rPr>
              <a:t>Stime di </a:t>
            </a:r>
            <a:r>
              <a:rPr lang="it-IT" altLang="it-IT" sz="2400" b="1" u="sng" dirty="0" err="1">
                <a:solidFill>
                  <a:srgbClr val="0432FF"/>
                </a:solidFill>
                <a:latin typeface="Arial" panose="020B0604020202020204" pitchFamily="34" charset="0"/>
              </a:rPr>
              <a:t>Weisskopf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 per B(</a:t>
            </a:r>
            <a:r>
              <a:rPr lang="it-IT" altLang="it-IT" sz="2400" b="1" dirty="0" err="1">
                <a:solidFill>
                  <a:srgbClr val="0432FF"/>
                </a:solidFill>
                <a:latin typeface="Symbol" pitchFamily="2" charset="2"/>
              </a:rPr>
              <a:t>s</a:t>
            </a:r>
            <a:r>
              <a:rPr lang="it-IT" altLang="it-IT" sz="2400" b="1" dirty="0" err="1">
                <a:solidFill>
                  <a:srgbClr val="0432FF"/>
                </a:solidFill>
                <a:latin typeface="Arial" panose="020B0604020202020204" pitchFamily="34" charset="0"/>
              </a:rPr>
              <a:t>L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6398" name="Text Box 26">
            <a:extLst>
              <a:ext uri="{FF2B5EF4-FFF2-40B4-BE49-F238E27FC236}">
                <a16:creationId xmlns:a16="http://schemas.microsoft.com/office/drawing/2014/main" id="{395A6DEA-DF1D-41EF-3BF3-24BBB7468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-4808"/>
            <a:ext cx="49423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3200" b="1" dirty="0" err="1">
                <a:solidFill>
                  <a:srgbClr val="7030A0"/>
                </a:solidFill>
                <a:latin typeface="Arial" panose="020B0604020202020204" pitchFamily="34" charset="0"/>
              </a:rPr>
              <a:t>Probabilitàdi</a:t>
            </a:r>
            <a:r>
              <a:rPr lang="it-IT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 transizione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C1AEBB4-8B22-9C2D-E120-A63084E680C2}"/>
              </a:ext>
            </a:extLst>
          </p:cNvPr>
          <p:cNvSpPr/>
          <p:nvPr/>
        </p:nvSpPr>
        <p:spPr>
          <a:xfrm>
            <a:off x="118016" y="4971049"/>
            <a:ext cx="11919004" cy="1631216"/>
          </a:xfrm>
          <a:prstGeom prst="rect">
            <a:avLst/>
          </a:prstGeom>
          <a:noFill/>
          <a:ln w="28575"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EB50AD76-5202-7026-FA5E-6EEE3E04C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670" y="895215"/>
            <a:ext cx="5033473" cy="68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E48D709-D7D4-2F1E-4A02-B36C3446D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670" y="1679929"/>
            <a:ext cx="6479594" cy="68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feld 2">
            <a:extLst>
              <a:ext uri="{FF2B5EF4-FFF2-40B4-BE49-F238E27FC236}">
                <a16:creationId xmlns:a16="http://schemas.microsoft.com/office/drawing/2014/main" id="{CC9B35CC-0863-AEE0-795B-16F9BCBE8A09}"/>
              </a:ext>
            </a:extLst>
          </p:cNvPr>
          <p:cNvSpPr txBox="1"/>
          <p:nvPr/>
        </p:nvSpPr>
        <p:spPr>
          <a:xfrm>
            <a:off x="0" y="2916773"/>
            <a:ext cx="12240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first few values of  </a:t>
            </a:r>
            <a:r>
              <a:rPr lang="el-G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Weisskopf estimates (Weisskopf units)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3046F265-92B0-CBFE-3A51-C2E2BB947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98" y="3500366"/>
            <a:ext cx="4905861" cy="2431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1031A7B-2FB2-AB1B-76D7-F4C4F2D8D93F}"/>
              </a:ext>
            </a:extLst>
          </p:cNvPr>
          <p:cNvSpPr txBox="1"/>
          <p:nvPr/>
        </p:nvSpPr>
        <p:spPr>
          <a:xfrm>
            <a:off x="0" y="0"/>
            <a:ext cx="119980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particle transition (Weisskopf estimate)</a:t>
            </a:r>
            <a:endParaRPr lang="en-GB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0FA93E1-28D1-535F-165B-46113DECEC93}"/>
              </a:ext>
            </a:extLst>
          </p:cNvPr>
          <p:cNvSpPr txBox="1"/>
          <p:nvPr/>
        </p:nvSpPr>
        <p:spPr>
          <a:xfrm>
            <a:off x="-1" y="6406405"/>
            <a:ext cx="11391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 Weisskopf unit (W.u.) = one nucleon only involved in the excitation</a:t>
            </a:r>
          </a:p>
        </p:txBody>
      </p:sp>
    </p:spTree>
    <p:extLst>
      <p:ext uri="{BB962C8B-B14F-4D97-AF65-F5344CB8AC3E}">
        <p14:creationId xmlns:p14="http://schemas.microsoft.com/office/powerpoint/2010/main" val="279888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F37FDD21-6933-E4DB-2090-006EBD18C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7" y="1306598"/>
            <a:ext cx="5263911" cy="3691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7">
                <a:extLst>
                  <a:ext uri="{FF2B5EF4-FFF2-40B4-BE49-F238E27FC236}">
                    <a16:creationId xmlns:a16="http://schemas.microsoft.com/office/drawing/2014/main" id="{E7740407-32BE-24FA-EAE0-916EA287A55E}"/>
                  </a:ext>
                </a:extLst>
              </p:cNvPr>
              <p:cNvSpPr txBox="1"/>
              <p:nvPr/>
            </p:nvSpPr>
            <p:spPr>
              <a:xfrm>
                <a:off x="430307" y="5285059"/>
                <a:ext cx="12782261" cy="1334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where </a:t>
                </a:r>
                <a:r>
                  <a:rPr lang="en-US" sz="20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l-GR" sz="2000" i="1" baseline="-25000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γ</a:t>
                </a:r>
                <a:r>
                  <a:rPr lang="de-DE" sz="20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E</a:t>
                </a:r>
                <a:r>
                  <a:rPr lang="de-DE" sz="2000" i="1" baseline="-25000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de-DE" sz="20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de-DE" sz="2000" i="1" dirty="0" err="1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de-DE" sz="2000" i="1" baseline="-25000" dirty="0" err="1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de-DE" sz="20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 the energy of the emitted </a:t>
                </a:r>
                <a:r>
                  <a:rPr lang="el-GR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γ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quantum </a:t>
                </a:r>
                <a:r>
                  <a:rPr lang="en-US" sz="20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 MeV </a:t>
                </a:r>
              </a:p>
              <a:p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(E</a:t>
                </a:r>
                <a:r>
                  <a:rPr lang="de-DE" sz="2000" i="1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de-DE" sz="20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de-DE" sz="2000" i="1" baseline="-25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are the nuclear level energies, respectively), 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 the </a:t>
                </a:r>
                <a:r>
                  <a:rPr lang="en-US" sz="2000" b="1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reduced transition probabilities B(E</a:t>
                </a:r>
                <a:r>
                  <a:rPr lang="de-DE" sz="2000" b="1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2000" b="1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 units of 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de-DE" sz="2000" i="1" baseline="30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barn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de-DE" sz="2000" i="1" baseline="30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ℓ 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2000" b="1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B(M</a:t>
                </a:r>
                <a:r>
                  <a:rPr lang="it-IT" sz="2000" b="1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de-DE" sz="2000" b="1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de-DE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 units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/>
                          </a:rPr>
                        </m:ctrlPr>
                      </m:sSubSupPr>
                      <m:e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𝜇</m:t>
                        </m:r>
                      </m:e>
                      <m:sub>
                        <m:r>
                          <a:rPr lang="de-DE" sz="20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  <m:t>𝑁</m:t>
                        </m:r>
                      </m:sub>
                      <m:sup>
                        <m:r>
                          <a:rPr lang="de-DE" sz="20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  <m:t>2</m:t>
                        </m:r>
                      </m:sup>
                    </m:sSubSup>
                    <m:r>
                      <a:rPr lang="de-DE" sz="2000" i="1" smtClean="0">
                        <a:solidFill>
                          <a:schemeClr val="tx1"/>
                        </a:solidFill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de-DE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/>
                              </a:rPr>
                            </m:ctrlPr>
                          </m:dPr>
                          <m:e>
                            <m:f>
                              <m:fPr>
                                <m:type m:val="lin"/>
                                <m:ctrlPr>
                                  <a:rPr lang="de-DE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/>
                                  </a:rPr>
                                </m:ctrlPr>
                              </m:fPr>
                              <m:num>
                                <m:r>
                                  <a:rPr lang="de-DE" sz="20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𝑒</m:t>
                                </m:r>
                                <m:r>
                                  <a:rPr lang="de-DE" sz="20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ℏ</m:t>
                                </m:r>
                              </m:num>
                              <m:den>
                                <m:r>
                                  <a:rPr lang="de-DE" sz="20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de-DE" sz="20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200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de-DE" sz="200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/>
                                      </a:rPr>
                                      <m:t>𝑁</m:t>
                                    </m:r>
                                  </m:sub>
                                </m:sSub>
                                <m:r>
                                  <a:rPr lang="de-DE" sz="20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de-DE" sz="20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  <m:t>2</m:t>
                        </m:r>
                      </m:sup>
                    </m:sSup>
                    <m:r>
                      <a:rPr lang="de-DE" sz="2000" i="1" smtClean="0">
                        <a:solidFill>
                          <a:schemeClr val="tx1"/>
                        </a:solidFill>
                        <a:latin typeface="Cambria Math"/>
                        <a:cs typeface="Times New Roman"/>
                      </a:rPr>
                      <m:t>  </m:t>
                    </m:r>
                    <m:sSup>
                      <m:sSupPr>
                        <m:ctrlPr>
                          <a:rPr lang="de-DE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de-DE" sz="20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/>
                              </a:rPr>
                              <m:t>𝑓𝑚</m:t>
                            </m:r>
                          </m:e>
                        </m:d>
                      </m:e>
                      <m:sup>
                        <m:r>
                          <a:rPr lang="de-DE" sz="20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  <m:t>2</m:t>
                        </m:r>
                        <m:r>
                          <a:rPr lang="de-DE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ℓ</m:t>
                        </m:r>
                        <m:r>
                          <a:rPr lang="de-DE" sz="20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  <m:t>−2</m:t>
                        </m:r>
                      </m:sup>
                    </m:sSup>
                  </m:oMath>
                </a14:m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feld 7">
                <a:extLst>
                  <a:ext uri="{FF2B5EF4-FFF2-40B4-BE49-F238E27FC236}">
                    <a16:creationId xmlns:a16="http://schemas.microsoft.com/office/drawing/2014/main" id="{E7740407-32BE-24FA-EAE0-916EA287A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7" y="5285059"/>
                <a:ext cx="12782261" cy="1334724"/>
              </a:xfrm>
              <a:prstGeom prst="rect">
                <a:avLst/>
              </a:prstGeom>
              <a:blipFill>
                <a:blip r:embed="rId3"/>
                <a:stretch>
                  <a:fillRect l="-596" t="-2830" b="-53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2B77703-AC95-CF07-975C-D4F310EB97A3}"/>
              </a:ext>
            </a:extLst>
          </p:cNvPr>
          <p:cNvSpPr txBox="1"/>
          <p:nvPr/>
        </p:nvSpPr>
        <p:spPr>
          <a:xfrm>
            <a:off x="0" y="18873"/>
            <a:ext cx="12191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Probability of emission of electromagnetic radiation T(E/ML)</a:t>
            </a:r>
          </a:p>
          <a:p>
            <a:r>
              <a:rPr lang="en-US" sz="2800" b="0" dirty="0">
                <a:solidFill>
                  <a:schemeClr val="tx1"/>
                </a:solidFill>
              </a:rPr>
              <a:t>  </a:t>
            </a:r>
            <a:r>
              <a:rPr lang="en-US" sz="2400" b="0" dirty="0">
                <a:solidFill>
                  <a:schemeClr val="tx1"/>
                </a:solidFill>
              </a:rPr>
              <a:t>They depend on </a:t>
            </a:r>
            <a:r>
              <a:rPr lang="en-US" sz="2400" dirty="0" err="1">
                <a:solidFill>
                  <a:srgbClr val="0432FF"/>
                </a:solidFill>
              </a:rPr>
              <a:t>E</a:t>
            </a:r>
            <a:r>
              <a:rPr lang="en-US" sz="2400" baseline="-25000" dirty="0" err="1">
                <a:solidFill>
                  <a:srgbClr val="0432FF"/>
                </a:solidFill>
                <a:latin typeface="Symbol" pitchFamily="2" charset="2"/>
              </a:rPr>
              <a:t>g</a:t>
            </a:r>
            <a:r>
              <a:rPr lang="en-US" sz="2400" b="0" dirty="0">
                <a:solidFill>
                  <a:schemeClr val="tx1"/>
                </a:solidFill>
                <a:latin typeface="Symbol" pitchFamily="2" charset="2"/>
              </a:rPr>
              <a:t> </a:t>
            </a:r>
            <a:r>
              <a:rPr lang="en-US" sz="2400" b="0" dirty="0">
                <a:solidFill>
                  <a:schemeClr val="tx1"/>
                </a:solidFill>
              </a:rPr>
              <a:t>and </a:t>
            </a:r>
            <a:r>
              <a:rPr lang="en-US" sz="2400" dirty="0">
                <a:solidFill>
                  <a:srgbClr val="0432FF"/>
                </a:solidFill>
              </a:rPr>
              <a:t>A</a:t>
            </a:r>
            <a:endParaRPr lang="en-US" sz="2800" baseline="-25000" dirty="0">
              <a:solidFill>
                <a:srgbClr val="0432FF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1524345-5AE7-3B1B-0C08-BCE8C8D9BF3C}"/>
              </a:ext>
            </a:extLst>
          </p:cNvPr>
          <p:cNvSpPr txBox="1"/>
          <p:nvPr/>
        </p:nvSpPr>
        <p:spPr>
          <a:xfrm>
            <a:off x="6651519" y="1306598"/>
            <a:ext cx="4084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E1 dominated over M1 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by 4 orders of magnitudes !!!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86FEECEC-D1A9-53C1-126F-1E14C534338F}"/>
              </a:ext>
            </a:extLst>
          </p:cNvPr>
          <p:cNvSpPr/>
          <p:nvPr/>
        </p:nvSpPr>
        <p:spPr>
          <a:xfrm>
            <a:off x="3062262" y="1306598"/>
            <a:ext cx="609193" cy="4667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C02BC5D8-F718-CDAA-84AA-66CD50CBBC62}"/>
              </a:ext>
            </a:extLst>
          </p:cNvPr>
          <p:cNvSpPr/>
          <p:nvPr/>
        </p:nvSpPr>
        <p:spPr>
          <a:xfrm>
            <a:off x="3048408" y="3115054"/>
            <a:ext cx="609193" cy="4667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DDC869BB-11E1-1D87-238E-016B72128692}"/>
              </a:ext>
            </a:extLst>
          </p:cNvPr>
          <p:cNvCxnSpPr>
            <a:cxnSpLocks/>
          </p:cNvCxnSpPr>
          <p:nvPr/>
        </p:nvCxnSpPr>
        <p:spPr>
          <a:xfrm>
            <a:off x="2812473" y="1034536"/>
            <a:ext cx="858982" cy="367521"/>
          </a:xfrm>
          <a:prstGeom prst="line">
            <a:avLst/>
          </a:prstGeom>
          <a:ln w="1905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DD848120-4D7B-38B8-BD84-609E2AAA4995}"/>
              </a:ext>
            </a:extLst>
          </p:cNvPr>
          <p:cNvCxnSpPr>
            <a:cxnSpLocks/>
          </p:cNvCxnSpPr>
          <p:nvPr/>
        </p:nvCxnSpPr>
        <p:spPr>
          <a:xfrm>
            <a:off x="3643950" y="954319"/>
            <a:ext cx="969818" cy="447738"/>
          </a:xfrm>
          <a:prstGeom prst="line">
            <a:avLst/>
          </a:prstGeom>
          <a:ln w="1905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21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>
            <a:extLst>
              <a:ext uri="{FF2B5EF4-FFF2-40B4-BE49-F238E27FC236}">
                <a16:creationId xmlns:a16="http://schemas.microsoft.com/office/drawing/2014/main" id="{8B696063-7248-61EF-620D-889134F61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4" t="15276" r="54976" b="53345"/>
          <a:stretch>
            <a:fillRect/>
          </a:stretch>
        </p:blipFill>
        <p:spPr bwMode="auto">
          <a:xfrm>
            <a:off x="685801" y="1143000"/>
            <a:ext cx="31654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9">
            <a:extLst>
              <a:ext uri="{FF2B5EF4-FFF2-40B4-BE49-F238E27FC236}">
                <a16:creationId xmlns:a16="http://schemas.microsoft.com/office/drawing/2014/main" id="{0AC9827F-2354-4541-D505-009D3E0DF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9" t="15276" r="24216" b="53345"/>
          <a:stretch>
            <a:fillRect/>
          </a:stretch>
        </p:blipFill>
        <p:spPr bwMode="auto">
          <a:xfrm>
            <a:off x="533400" y="3886200"/>
            <a:ext cx="35052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8" name="Text Box 10">
            <a:extLst>
              <a:ext uri="{FF2B5EF4-FFF2-40B4-BE49-F238E27FC236}">
                <a16:creationId xmlns:a16="http://schemas.microsoft.com/office/drawing/2014/main" id="{2B95B148-B1F0-7ED1-099D-DDA992248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775" y="685800"/>
            <a:ext cx="40773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Transizioni di tipo elettrico</a:t>
            </a:r>
          </a:p>
        </p:txBody>
      </p:sp>
      <p:sp>
        <p:nvSpPr>
          <p:cNvPr id="21509" name="Text Box 11">
            <a:extLst>
              <a:ext uri="{FF2B5EF4-FFF2-40B4-BE49-F238E27FC236}">
                <a16:creationId xmlns:a16="http://schemas.microsoft.com/office/drawing/2014/main" id="{D9FC517A-9004-19C7-21D7-9FB62BEF4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776" y="3397250"/>
            <a:ext cx="44188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u="sng" dirty="0">
                <a:solidFill>
                  <a:srgbClr val="0432FF"/>
                </a:solidFill>
                <a:latin typeface="Arial" panose="020B0604020202020204" pitchFamily="34" charset="0"/>
              </a:rPr>
              <a:t>Transizioni di tipo magnetico</a:t>
            </a:r>
          </a:p>
        </p:txBody>
      </p:sp>
      <p:graphicFrame>
        <p:nvGraphicFramePr>
          <p:cNvPr id="21510" name="Object 1">
            <a:extLst>
              <a:ext uri="{FF2B5EF4-FFF2-40B4-BE49-F238E27FC236}">
                <a16:creationId xmlns:a16="http://schemas.microsoft.com/office/drawing/2014/main" id="{D607780E-6C5C-9F00-4297-577DAF6F859E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528774824"/>
              </p:ext>
            </p:extLst>
          </p:nvPr>
        </p:nvGraphicFramePr>
        <p:xfrm>
          <a:off x="8546802" y="2058989"/>
          <a:ext cx="1789719" cy="700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384500" imgH="11112500" progId="Equation.3">
                  <p:embed/>
                </p:oleObj>
              </mc:Choice>
              <mc:Fallback>
                <p:oleObj name="Equation" r:id="rId3" imgW="28384500" imgH="11112500" progId="Equation.3">
                  <p:embed/>
                  <p:pic>
                    <p:nvPicPr>
                      <p:cNvPr id="21510" name="Object 1">
                        <a:extLst>
                          <a:ext uri="{FF2B5EF4-FFF2-40B4-BE49-F238E27FC236}">
                            <a16:creationId xmlns:a16="http://schemas.microsoft.com/office/drawing/2014/main" id="{D607780E-6C5C-9F00-4297-577DAF6F859E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6802" y="2058989"/>
                        <a:ext cx="1789719" cy="7000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2">
            <a:extLst>
              <a:ext uri="{FF2B5EF4-FFF2-40B4-BE49-F238E27FC236}">
                <a16:creationId xmlns:a16="http://schemas.microsoft.com/office/drawing/2014/main" id="{190FDF4C-8341-8880-19FC-8B87BD4F9E25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772773191"/>
              </p:ext>
            </p:extLst>
          </p:nvPr>
        </p:nvGraphicFramePr>
        <p:xfrm>
          <a:off x="7569574" y="2222521"/>
          <a:ext cx="951016" cy="369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001500" imgH="4686300" progId="Equation.3">
                  <p:embed/>
                </p:oleObj>
              </mc:Choice>
              <mc:Fallback>
                <p:oleObj name="Equation" r:id="rId5" imgW="12001500" imgH="4686300" progId="Equation.3">
                  <p:embed/>
                  <p:pic>
                    <p:nvPicPr>
                      <p:cNvPr id="21511" name="Object 2">
                        <a:extLst>
                          <a:ext uri="{FF2B5EF4-FFF2-40B4-BE49-F238E27FC236}">
                            <a16:creationId xmlns:a16="http://schemas.microsoft.com/office/drawing/2014/main" id="{190FDF4C-8341-8880-19FC-8B87BD4F9E25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574" y="2222521"/>
                        <a:ext cx="951016" cy="3694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Object 3">
            <a:extLst>
              <a:ext uri="{FF2B5EF4-FFF2-40B4-BE49-F238E27FC236}">
                <a16:creationId xmlns:a16="http://schemas.microsoft.com/office/drawing/2014/main" id="{624F4405-AF53-F3C8-5304-CB27A52A078B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20409274"/>
              </p:ext>
            </p:extLst>
          </p:nvPr>
        </p:nvGraphicFramePr>
        <p:xfrm>
          <a:off x="7560860" y="2901773"/>
          <a:ext cx="2634018" cy="793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5991800" imgH="10820400" progId="Equation.3">
                  <p:embed/>
                </p:oleObj>
              </mc:Choice>
              <mc:Fallback>
                <p:oleObj name="Equation" r:id="rId7" imgW="35991800" imgH="10820400" progId="Equation.3">
                  <p:embed/>
                  <p:pic>
                    <p:nvPicPr>
                      <p:cNvPr id="21512" name="Object 3">
                        <a:extLst>
                          <a:ext uri="{FF2B5EF4-FFF2-40B4-BE49-F238E27FC236}">
                            <a16:creationId xmlns:a16="http://schemas.microsoft.com/office/drawing/2014/main" id="{624F4405-AF53-F3C8-5304-CB27A52A078B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0860" y="2901773"/>
                        <a:ext cx="2634018" cy="7939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3" name="TextBox 4">
            <a:extLst>
              <a:ext uri="{FF2B5EF4-FFF2-40B4-BE49-F238E27FC236}">
                <a16:creationId xmlns:a16="http://schemas.microsoft.com/office/drawing/2014/main" id="{A1AC4F81-9FD2-69B8-CA8B-0D37E617B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355" y="1409700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dirty="0">
                <a:solidFill>
                  <a:srgbClr val="C00000"/>
                </a:solidFill>
                <a:latin typeface="Arial" panose="020B0604020202020204" pitchFamily="34" charset="0"/>
              </a:rPr>
              <a:t>E1</a:t>
            </a:r>
          </a:p>
        </p:txBody>
      </p:sp>
      <p:sp>
        <p:nvSpPr>
          <p:cNvPr id="21514" name="TextBox 5">
            <a:extLst>
              <a:ext uri="{FF2B5EF4-FFF2-40B4-BE49-F238E27FC236}">
                <a16:creationId xmlns:a16="http://schemas.microsoft.com/office/drawing/2014/main" id="{0D1716C4-A980-EFD8-06C7-910BB9DD6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567" y="1443039"/>
            <a:ext cx="8819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dirty="0">
                <a:solidFill>
                  <a:srgbClr val="000000"/>
                </a:solidFill>
                <a:latin typeface="Calibri" panose="020F0502020204030204" pitchFamily="34" charset="0"/>
              </a:rPr>
              <a:t>(L  = 1)   </a:t>
            </a:r>
            <a:endParaRPr lang="en-US" altLang="it-IT" sz="1600" dirty="0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59A8F1-E155-3651-19CD-F37D32640B98}"/>
              </a:ext>
            </a:extLst>
          </p:cNvPr>
          <p:cNvSpPr/>
          <p:nvPr/>
        </p:nvSpPr>
        <p:spPr>
          <a:xfrm>
            <a:off x="7151388" y="1181100"/>
            <a:ext cx="3352800" cy="4495800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1516" name="Picture 4">
            <a:extLst>
              <a:ext uri="{FF2B5EF4-FFF2-40B4-BE49-F238E27FC236}">
                <a16:creationId xmlns:a16="http://schemas.microsoft.com/office/drawing/2014/main" id="{1FAF0994-53AD-3879-5F5D-0006084B4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4" t="15273" r="54976" b="78452"/>
          <a:stretch>
            <a:fillRect/>
          </a:stretch>
        </p:blipFill>
        <p:spPr bwMode="auto">
          <a:xfrm>
            <a:off x="7291089" y="5143500"/>
            <a:ext cx="316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17" name="TextBox 8">
            <a:extLst>
              <a:ext uri="{FF2B5EF4-FFF2-40B4-BE49-F238E27FC236}">
                <a16:creationId xmlns:a16="http://schemas.microsoft.com/office/drawing/2014/main" id="{0E945B36-673F-A213-A23D-E8DF6F882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3789" y="4000500"/>
            <a:ext cx="1071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 err="1">
                <a:solidFill>
                  <a:srgbClr val="000000"/>
                </a:solidFill>
              </a:rPr>
              <a:t>ħ</a:t>
            </a:r>
            <a:r>
              <a:rPr lang="it-IT" altLang="it-IT" dirty="0">
                <a:solidFill>
                  <a:srgbClr val="000000"/>
                </a:solidFill>
                <a:sym typeface="Symbol" pitchFamily="2" charset="2"/>
              </a:rPr>
              <a:t> = </a:t>
            </a:r>
            <a:r>
              <a:rPr lang="it-IT" altLang="it-IT" dirty="0" err="1">
                <a:solidFill>
                  <a:srgbClr val="CC0000"/>
                </a:solidFill>
                <a:latin typeface="Arial" panose="020B0604020202020204" pitchFamily="34" charset="0"/>
                <a:sym typeface="Symbol" pitchFamily="2" charset="2"/>
              </a:rPr>
              <a:t>E</a:t>
            </a:r>
            <a:r>
              <a:rPr lang="it-IT" altLang="it-IT" baseline="-25000" dirty="0" err="1">
                <a:solidFill>
                  <a:srgbClr val="CC0000"/>
                </a:solidFill>
                <a:latin typeface="Symbol" pitchFamily="2" charset="2"/>
                <a:sym typeface="Symbol" pitchFamily="2" charset="2"/>
              </a:rPr>
              <a:t>g</a:t>
            </a:r>
            <a:r>
              <a:rPr lang="it-IT" altLang="it-IT" dirty="0">
                <a:solidFill>
                  <a:srgbClr val="000000"/>
                </a:solidFill>
                <a:sym typeface="Symbol" pitchFamily="2" charset="2"/>
              </a:rPr>
              <a:t>, </a:t>
            </a:r>
            <a:endParaRPr lang="en-US" altLang="it-IT" dirty="0">
              <a:solidFill>
                <a:srgbClr val="000000"/>
              </a:solidFill>
            </a:endParaRP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C040479A-9BA0-92CE-0438-3C687A3BED00}"/>
              </a:ext>
            </a:extLst>
          </p:cNvPr>
          <p:cNvSpPr/>
          <p:nvPr/>
        </p:nvSpPr>
        <p:spPr>
          <a:xfrm>
            <a:off x="8827788" y="3860800"/>
            <a:ext cx="484188" cy="977900"/>
          </a:xfrm>
          <a:prstGeom prst="downArrow">
            <a:avLst/>
          </a:prstGeom>
          <a:solidFill>
            <a:srgbClr val="FFC0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>
            <a:extLst>
              <a:ext uri="{FF2B5EF4-FFF2-40B4-BE49-F238E27FC236}">
                <a16:creationId xmlns:a16="http://schemas.microsoft.com/office/drawing/2014/main" id="{10354E46-EB1E-FDD1-E834-195A28C26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0" t="11505" r="32588" b="3770"/>
          <a:stretch>
            <a:fillRect/>
          </a:stretch>
        </p:blipFill>
        <p:spPr bwMode="auto">
          <a:xfrm>
            <a:off x="5959095" y="609600"/>
            <a:ext cx="54991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Text Box 13">
            <a:extLst>
              <a:ext uri="{FF2B5EF4-FFF2-40B4-BE49-F238E27FC236}">
                <a16:creationId xmlns:a16="http://schemas.microsoft.com/office/drawing/2014/main" id="{A134A17B-8C4C-E962-968A-99C6E9121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08" y="3136119"/>
            <a:ext cx="3785011" cy="892552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800000"/>
                </a:solidFill>
                <a:latin typeface="Arial" panose="020B0604020202020204" pitchFamily="34" charset="0"/>
              </a:rPr>
              <a:t>T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 si misura in </a:t>
            </a:r>
            <a:r>
              <a:rPr lang="it-IT" altLang="it-IT" sz="2400" dirty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r>
              <a:rPr lang="it-IT" altLang="it-IT" sz="240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-1</a:t>
            </a:r>
            <a:r>
              <a:rPr lang="it-IT" altLang="it-IT" sz="24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ed </a:t>
            </a:r>
            <a:r>
              <a:rPr lang="it-IT" altLang="it-IT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l’inverso della vita media </a:t>
            </a:r>
            <a:r>
              <a:rPr lang="it-IT" altLang="it-IT" sz="2800" dirty="0">
                <a:solidFill>
                  <a:srgbClr val="FF0000"/>
                </a:solidFill>
                <a:latin typeface="Symbol" pitchFamily="2" charset="2"/>
              </a:rPr>
              <a:t>t</a:t>
            </a:r>
            <a:endParaRPr lang="it-IT" altLang="it-IT" sz="2400" dirty="0">
              <a:solidFill>
                <a:srgbClr val="FF0000"/>
              </a:solidFill>
              <a:latin typeface="Symbol" pitchFamily="2" charset="2"/>
            </a:endParaRPr>
          </a:p>
        </p:txBody>
      </p:sp>
      <p:sp>
        <p:nvSpPr>
          <p:cNvPr id="22532" name="Text Box 7">
            <a:extLst>
              <a:ext uri="{FF2B5EF4-FFF2-40B4-BE49-F238E27FC236}">
                <a16:creationId xmlns:a16="http://schemas.microsoft.com/office/drawing/2014/main" id="{88176B52-49D2-A43D-8483-E087352A2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08" y="1463959"/>
            <a:ext cx="267579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FF0000"/>
                </a:solidFill>
                <a:latin typeface="Arial" panose="020B0604020202020204" pitchFamily="34" charset="0"/>
              </a:rPr>
              <a:t>T(E1)  &gt; T (E2)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...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432FF"/>
                </a:solidFill>
                <a:latin typeface="Arial" panose="020B0604020202020204" pitchFamily="34" charset="0"/>
              </a:rPr>
              <a:t>T(M1) &gt; T (M2)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…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FF0000"/>
                </a:solidFill>
                <a:latin typeface="Arial" panose="020B0604020202020204" pitchFamily="34" charset="0"/>
              </a:rPr>
              <a:t>T(EL)  </a:t>
            </a:r>
            <a:r>
              <a:rPr lang="it-IT" altLang="it-IT" sz="2400" dirty="0">
                <a:solidFill>
                  <a:srgbClr val="0432FF"/>
                </a:solidFill>
                <a:latin typeface="Arial" panose="020B0604020202020204" pitchFamily="34" charset="0"/>
              </a:rPr>
              <a:t>&gt; T (ML)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22533" name="TextBox 4">
            <a:extLst>
              <a:ext uri="{FF2B5EF4-FFF2-40B4-BE49-F238E27FC236}">
                <a16:creationId xmlns:a16="http://schemas.microsoft.com/office/drawing/2014/main" id="{954361A4-CF84-3510-231D-E2EE71B5A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1" y="161131"/>
            <a:ext cx="79884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Stime</a:t>
            </a:r>
            <a:r>
              <a:rPr lang="en-US" altLang="it-IT" sz="2400" b="1" dirty="0">
                <a:solidFill>
                  <a:srgbClr val="7030A0"/>
                </a:solidFill>
                <a:latin typeface="Arial" panose="020B0604020202020204" pitchFamily="34" charset="0"/>
              </a:rPr>
              <a:t> di Weisskopf </a:t>
            </a:r>
            <a:r>
              <a:rPr lang="en-US" altLang="it-IT" sz="2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delle</a:t>
            </a:r>
            <a:endParaRPr lang="en-US" altLang="it-IT" sz="2400" b="1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probabilita</a:t>
            </a:r>
            <a:r>
              <a:rPr lang="en-US" altLang="it-IT" sz="2400" b="1" dirty="0">
                <a:solidFill>
                  <a:srgbClr val="7030A0"/>
                </a:solidFill>
                <a:latin typeface="Arial" panose="020B0604020202020204" pitchFamily="34" charset="0"/>
              </a:rPr>
              <a:t>’ di </a:t>
            </a:r>
            <a:r>
              <a:rPr lang="en-US" altLang="it-IT" sz="2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transizione</a:t>
            </a:r>
            <a:r>
              <a:rPr lang="en-US" altLang="it-IT" sz="2400" b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2400" b="1" dirty="0">
                <a:solidFill>
                  <a:srgbClr val="7030A0"/>
                </a:solidFill>
                <a:latin typeface="Symbol" pitchFamily="2" charset="2"/>
              </a:rPr>
              <a:t>g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8BDF9B29-B9A2-E7EE-15B6-8C10B92795B0}"/>
              </a:ext>
            </a:extLst>
          </p:cNvPr>
          <p:cNvSpPr/>
          <p:nvPr/>
        </p:nvSpPr>
        <p:spPr>
          <a:xfrm>
            <a:off x="3374646" y="1791464"/>
            <a:ext cx="914400" cy="342900"/>
          </a:xfrm>
          <a:prstGeom prst="rightArrow">
            <a:avLst/>
          </a:prstGeom>
          <a:solidFill>
            <a:srgbClr val="FF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D83223-1CF8-A789-F01F-546FB0423842}"/>
              </a:ext>
            </a:extLst>
          </p:cNvPr>
          <p:cNvCxnSpPr>
            <a:cxnSpLocks/>
          </p:cNvCxnSpPr>
          <p:nvPr/>
        </p:nvCxnSpPr>
        <p:spPr>
          <a:xfrm>
            <a:off x="10210420" y="658814"/>
            <a:ext cx="0" cy="6046786"/>
          </a:xfrm>
          <a:prstGeom prst="line">
            <a:avLst/>
          </a:prstGeom>
          <a:ln w="127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6" name="TextBox 8">
            <a:extLst>
              <a:ext uri="{FF2B5EF4-FFF2-40B4-BE49-F238E27FC236}">
                <a16:creationId xmlns:a16="http://schemas.microsoft.com/office/drawing/2014/main" id="{4E17E8C4-4721-F1E4-C302-789F24A8E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6696" y="350839"/>
            <a:ext cx="1279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C00000"/>
                </a:solidFill>
              </a:rPr>
              <a:t>E</a:t>
            </a:r>
            <a:r>
              <a:rPr lang="en-US" altLang="it-IT" sz="1400" baseline="-25000">
                <a:solidFill>
                  <a:srgbClr val="C00000"/>
                </a:solidFill>
                <a:latin typeface="Symbol" pitchFamily="2" charset="2"/>
              </a:rPr>
              <a:t>g</a:t>
            </a:r>
            <a:r>
              <a:rPr lang="en-US" altLang="it-IT" sz="1400">
                <a:solidFill>
                  <a:srgbClr val="C00000"/>
                </a:solidFill>
              </a:rPr>
              <a:t> = 400 keV</a:t>
            </a:r>
          </a:p>
        </p:txBody>
      </p:sp>
      <p:sp>
        <p:nvSpPr>
          <p:cNvPr id="22537" name="TextBox 9">
            <a:extLst>
              <a:ext uri="{FF2B5EF4-FFF2-40B4-BE49-F238E27FC236}">
                <a16:creationId xmlns:a16="http://schemas.microsoft.com/office/drawing/2014/main" id="{C0D2D30B-5F0F-E002-7F5D-D2B7B272D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08" y="4278355"/>
            <a:ext cx="3580980" cy="249299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000" b="1" dirty="0" err="1">
                <a:solidFill>
                  <a:srgbClr val="0432FF"/>
                </a:solidFill>
                <a:latin typeface="+mn-lt"/>
              </a:rPr>
              <a:t>Esempio</a:t>
            </a:r>
            <a:r>
              <a:rPr lang="en-US" altLang="it-IT" sz="2000" b="1" dirty="0">
                <a:solidFill>
                  <a:srgbClr val="0432FF"/>
                </a:solidFill>
                <a:latin typeface="+mn-lt"/>
              </a:rPr>
              <a:t>:</a:t>
            </a:r>
            <a:r>
              <a:rPr lang="en-US" altLang="it-IT" sz="20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altLang="it-IT" dirty="0" err="1">
                <a:solidFill>
                  <a:srgbClr val="FF0000"/>
                </a:solidFill>
                <a:latin typeface="Arial" panose="020B0604020202020204" pitchFamily="34" charset="0"/>
              </a:rPr>
              <a:t>E</a:t>
            </a:r>
            <a:r>
              <a:rPr lang="en-US" altLang="it-IT" baseline="-25000" dirty="0" err="1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en-US" altLang="it-IT" dirty="0">
                <a:solidFill>
                  <a:srgbClr val="FF0000"/>
                </a:solidFill>
                <a:latin typeface="Arial" panose="020B0604020202020204" pitchFamily="34" charset="0"/>
              </a:rPr>
              <a:t> di 400 keV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it-IT" sz="16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E1 </a:t>
            </a:r>
            <a:r>
              <a:rPr lang="en-US" altLang="it-IT" sz="1600" dirty="0" err="1">
                <a:solidFill>
                  <a:srgbClr val="0432FF"/>
                </a:solidFill>
                <a:latin typeface="Arial" panose="020B0604020202020204" pitchFamily="34" charset="0"/>
              </a:rPr>
              <a:t>puo</a:t>
            </a:r>
            <a:r>
              <a:rPr lang="en-US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’ </a:t>
            </a:r>
            <a:r>
              <a:rPr lang="en-US" altLang="it-IT" sz="1600" dirty="0" err="1">
                <a:solidFill>
                  <a:srgbClr val="0432FF"/>
                </a:solidFill>
                <a:latin typeface="Arial" panose="020B0604020202020204" pitchFamily="34" charset="0"/>
              </a:rPr>
              <a:t>coesistere</a:t>
            </a:r>
            <a:r>
              <a:rPr lang="en-US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 con M2, E3,…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Pero’ E1 e’ piu’ </a:t>
            </a:r>
            <a:r>
              <a:rPr lang="en-US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probabile</a:t>
            </a: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di un </a:t>
            </a:r>
            <a:r>
              <a:rPr lang="en-US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fattore</a:t>
            </a:r>
            <a:endParaRPr lang="en-US" alt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~10</a:t>
            </a:r>
            <a:r>
              <a:rPr lang="en-US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8</a:t>
            </a: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rispetto a M2</a:t>
            </a:r>
            <a:r>
              <a:rPr lang="en-US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it-IT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E2 </a:t>
            </a:r>
            <a:r>
              <a:rPr lang="en-US" altLang="it-IT" sz="1600" dirty="0" err="1">
                <a:solidFill>
                  <a:srgbClr val="0432FF"/>
                </a:solidFill>
                <a:latin typeface="Arial" panose="020B0604020202020204" pitchFamily="34" charset="0"/>
              </a:rPr>
              <a:t>puo</a:t>
            </a:r>
            <a:r>
              <a:rPr lang="en-US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’ </a:t>
            </a:r>
            <a:r>
              <a:rPr lang="en-US" altLang="it-IT" sz="1600" dirty="0" err="1">
                <a:solidFill>
                  <a:srgbClr val="0432FF"/>
                </a:solidFill>
                <a:latin typeface="Arial" panose="020B0604020202020204" pitchFamily="34" charset="0"/>
              </a:rPr>
              <a:t>coesistere</a:t>
            </a:r>
            <a:r>
              <a:rPr lang="en-US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 con M3, E4,…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Pero’ E2 e’ piu’ </a:t>
            </a:r>
            <a:r>
              <a:rPr lang="en-US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probabile</a:t>
            </a: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di un </a:t>
            </a:r>
            <a:r>
              <a:rPr lang="en-US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fattore</a:t>
            </a:r>
            <a:endParaRPr lang="en-US" alt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~ 10</a:t>
            </a:r>
            <a:r>
              <a:rPr lang="en-US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r>
              <a:rPr lang="en-US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rispetto a M3 </a:t>
            </a:r>
          </a:p>
        </p:txBody>
      </p:sp>
      <p:sp>
        <p:nvSpPr>
          <p:cNvPr id="22538" name="TextBox 8">
            <a:extLst>
              <a:ext uri="{FF2B5EF4-FFF2-40B4-BE49-F238E27FC236}">
                <a16:creationId xmlns:a16="http://schemas.microsoft.com/office/drawing/2014/main" id="{903FE463-1E74-3050-ED75-7108B239B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1146" y="6334126"/>
            <a:ext cx="127952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C00000"/>
                </a:solidFill>
              </a:rPr>
              <a:t>E</a:t>
            </a:r>
            <a:r>
              <a:rPr lang="en-US" altLang="it-IT" sz="1400" baseline="-25000">
                <a:solidFill>
                  <a:srgbClr val="C00000"/>
                </a:solidFill>
                <a:latin typeface="Symbol" pitchFamily="2" charset="2"/>
              </a:rPr>
              <a:t>g</a:t>
            </a:r>
            <a:r>
              <a:rPr lang="en-US" altLang="it-IT" sz="1400">
                <a:solidFill>
                  <a:srgbClr val="C00000"/>
                </a:solidFill>
              </a:rPr>
              <a:t> = 400 keV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784524-579B-15BE-80C6-E143534FD9CA}"/>
              </a:ext>
            </a:extLst>
          </p:cNvPr>
          <p:cNvCxnSpPr>
            <a:cxnSpLocks/>
          </p:cNvCxnSpPr>
          <p:nvPr/>
        </p:nvCxnSpPr>
        <p:spPr>
          <a:xfrm>
            <a:off x="3374646" y="6705600"/>
            <a:ext cx="6851650" cy="0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8F72AB93-8F1C-473D-FC13-43C50073D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17" y="199732"/>
            <a:ext cx="12057083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Le stime di </a:t>
            </a:r>
            <a:r>
              <a:rPr lang="it-IT" altLang="it-IT" sz="3200" b="1" dirty="0" err="1">
                <a:solidFill>
                  <a:srgbClr val="7030A0"/>
                </a:solidFill>
                <a:latin typeface="Arial" panose="020B0604020202020204" pitchFamily="34" charset="0"/>
              </a:rPr>
              <a:t>Weisskopf</a:t>
            </a:r>
            <a:r>
              <a:rPr lang="it-IT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  portano a due importanti conclusioni:</a:t>
            </a:r>
          </a:p>
          <a:p>
            <a:pPr eaLnBrk="1" hangingPunct="1"/>
            <a:endParaRPr lang="it-IT" altLang="it-IT" sz="2000" u="sng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a parità di L</a:t>
            </a:r>
            <a:r>
              <a:rPr lang="it-IT" altLang="it-IT" sz="2000" dirty="0">
                <a:latin typeface="Arial" panose="020B0604020202020204" pitchFamily="34" charset="0"/>
              </a:rPr>
              <a:t>, una transizione di tipo magnetico </a:t>
            </a:r>
            <a:r>
              <a:rPr lang="it-IT" altLang="it-IT" sz="2000" dirty="0" err="1">
                <a:latin typeface="Arial" panose="020B0604020202020204" pitchFamily="34" charset="0"/>
              </a:rPr>
              <a:t>e’</a:t>
            </a:r>
            <a:r>
              <a:rPr lang="it-IT" altLang="it-IT" sz="2000" dirty="0">
                <a:latin typeface="Arial" panose="020B0604020202020204" pitchFamily="34" charset="0"/>
              </a:rPr>
              <a:t> 10</a:t>
            </a:r>
            <a:r>
              <a:rPr lang="it-IT" altLang="it-IT" sz="2000" baseline="30000" dirty="0">
                <a:latin typeface="Arial" panose="020B0604020202020204" pitchFamily="34" charset="0"/>
              </a:rPr>
              <a:t>2</a:t>
            </a:r>
            <a:r>
              <a:rPr lang="it-IT" altLang="it-IT" sz="2000" dirty="0">
                <a:latin typeface="Arial" panose="020B0604020202020204" pitchFamily="34" charset="0"/>
              </a:rPr>
              <a:t> – 10</a:t>
            </a:r>
            <a:r>
              <a:rPr lang="it-IT" altLang="it-IT" sz="2000" baseline="30000" dirty="0">
                <a:latin typeface="Arial" panose="020B0604020202020204" pitchFamily="34" charset="0"/>
              </a:rPr>
              <a:t>3</a:t>
            </a:r>
            <a:r>
              <a:rPr lang="it-IT" altLang="it-IT" sz="2000" dirty="0">
                <a:latin typeface="Arial" panose="020B0604020202020204" pitchFamily="34" charset="0"/>
              </a:rPr>
              <a:t> volte meno probabile </a:t>
            </a:r>
          </a:p>
          <a:p>
            <a:pPr eaLnBrk="1" hangingPunct="1"/>
            <a:r>
              <a:rPr lang="it-IT" altLang="it-IT" sz="2000" dirty="0">
                <a:latin typeface="Arial" panose="020B0604020202020204" pitchFamily="34" charset="0"/>
              </a:rPr>
              <a:t>                               di una di tipo elettrico (vedi slide precedente)</a:t>
            </a:r>
          </a:p>
          <a:p>
            <a:pPr eaLnBrk="1" hangingPunct="1"/>
            <a:endParaRPr lang="it-IT" altLang="it-IT" sz="2000" dirty="0">
              <a:latin typeface="Arial" panose="020B0604020202020204" pitchFamily="34" charset="0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le multipolarità più basse dominano la transizione. </a:t>
            </a:r>
          </a:p>
          <a:p>
            <a:pPr eaLnBrk="1" hangingPunct="1"/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    </a:t>
            </a:r>
            <a:r>
              <a:rPr lang="it-IT" altLang="it-IT" sz="2000" dirty="0">
                <a:latin typeface="Arial" panose="020B0604020202020204" pitchFamily="34" charset="0"/>
              </a:rPr>
              <a:t>Aumentando la multipolarità di una unità, la probabilità di transizione </a:t>
            </a:r>
            <a:r>
              <a:rPr lang="it-IT" altLang="it-IT" sz="2000" u="sng" dirty="0">
                <a:solidFill>
                  <a:srgbClr val="C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diminuisce di un fattore di 10</a:t>
            </a:r>
            <a:r>
              <a:rPr lang="it-IT" altLang="it-IT" sz="2000" u="sng" baseline="30000" dirty="0">
                <a:solidFill>
                  <a:srgbClr val="C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4</a:t>
            </a:r>
            <a:r>
              <a:rPr lang="it-IT" altLang="it-IT" sz="2000" baseline="30000" dirty="0">
                <a:solidFill>
                  <a:srgbClr val="C0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19459" name="Text Box 5">
            <a:extLst>
              <a:ext uri="{FF2B5EF4-FFF2-40B4-BE49-F238E27FC236}">
                <a16:creationId xmlns:a16="http://schemas.microsoft.com/office/drawing/2014/main" id="{4A763A3F-87E8-AEB3-99D7-39E6C1BB4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24562"/>
            <a:ext cx="12192000" cy="29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300" b="1" u="sng" dirty="0">
                <a:solidFill>
                  <a:srgbClr val="7030A0"/>
                </a:solidFill>
                <a:latin typeface="Arial" panose="020B0604020202020204" pitchFamily="34" charset="0"/>
              </a:rPr>
              <a:t>I valori teorici di </a:t>
            </a:r>
            <a:r>
              <a:rPr lang="it-IT" altLang="it-IT" sz="2300" b="1" u="sng" dirty="0" err="1">
                <a:solidFill>
                  <a:srgbClr val="7030A0"/>
                </a:solidFill>
                <a:latin typeface="Arial" panose="020B0604020202020204" pitchFamily="34" charset="0"/>
              </a:rPr>
              <a:t>Weisskopf</a:t>
            </a:r>
            <a:r>
              <a:rPr lang="it-IT" altLang="it-IT" sz="2300" b="1" u="sng" dirty="0">
                <a:solidFill>
                  <a:srgbClr val="7030A0"/>
                </a:solidFill>
                <a:latin typeface="Arial" panose="020B0604020202020204" pitchFamily="34" charset="0"/>
              </a:rPr>
              <a:t> sono importanti per un confronto con i valori sperimentali:</a:t>
            </a:r>
          </a:p>
          <a:p>
            <a:pPr eaLnBrk="1" hangingPunct="1"/>
            <a:endParaRPr lang="it-IT" altLang="it-IT" sz="1200" u="sng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Esempio:</a:t>
            </a:r>
          </a:p>
          <a:p>
            <a:pPr eaLnBrk="1" hangingPunct="1"/>
            <a:endParaRPr lang="it-IT" altLang="it-IT" sz="1000" u="sng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sz="2000" dirty="0">
                <a:solidFill>
                  <a:srgbClr val="003366"/>
                </a:solidFill>
                <a:latin typeface="Arial" panose="020B0604020202020204" pitchFamily="34" charset="0"/>
              </a:rPr>
              <a:t>- se una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probabilità di transizione </a:t>
            </a:r>
            <a:r>
              <a:rPr lang="it-IT" altLang="it-IT" sz="2000" dirty="0">
                <a:solidFill>
                  <a:srgbClr val="003366"/>
                </a:solidFill>
                <a:latin typeface="Arial" panose="020B0604020202020204" pitchFamily="34" charset="0"/>
              </a:rPr>
              <a:t>è diversi ordini di grandezza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più piccola</a:t>
            </a:r>
          </a:p>
          <a:p>
            <a:pPr eaLnBrk="1" hangingPunct="1"/>
            <a:r>
              <a:rPr lang="it-IT" altLang="it-IT" sz="2000" dirty="0">
                <a:solidFill>
                  <a:srgbClr val="003366"/>
                </a:solidFill>
                <a:latin typeface="Arial" panose="020B0604020202020204" pitchFamily="34" charset="0"/>
              </a:rPr>
              <a:t>  di quello che ci si aspetta da </a:t>
            </a:r>
            <a:r>
              <a:rPr lang="it-IT" altLang="it-IT" sz="2000" dirty="0" err="1">
                <a:solidFill>
                  <a:srgbClr val="003366"/>
                </a:solidFill>
                <a:latin typeface="Arial" panose="020B0604020202020204" pitchFamily="34" charset="0"/>
              </a:rPr>
              <a:t>Weisskopf</a:t>
            </a:r>
            <a:r>
              <a:rPr lang="it-IT" altLang="it-IT" sz="2000" dirty="0">
                <a:solidFill>
                  <a:srgbClr val="003366"/>
                </a:solidFill>
                <a:latin typeface="Arial" panose="020B0604020202020204" pitchFamily="34" charset="0"/>
              </a:rPr>
              <a:t>, si può ipotizzare che </a:t>
            </a:r>
          </a:p>
          <a:p>
            <a:pPr eaLnBrk="1" hangingPunct="1"/>
            <a:r>
              <a:rPr lang="it-IT" altLang="it-IT" sz="2000" dirty="0">
                <a:solidFill>
                  <a:srgbClr val="003366"/>
                </a:solidFill>
                <a:latin typeface="Arial" panose="020B0604020202020204" pitchFamily="34" charset="0"/>
              </a:rPr>
              <a:t>  le </a:t>
            </a:r>
            <a:r>
              <a:rPr lang="it-IT" altLang="it-IT" sz="2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funzioni d’onda iniziali e finali sono molto diverse tra di loro</a:t>
            </a:r>
            <a:r>
              <a:rPr lang="it-IT" altLang="it-IT" sz="2000" dirty="0">
                <a:solidFill>
                  <a:srgbClr val="003366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.</a:t>
            </a:r>
          </a:p>
          <a:p>
            <a:pPr eaLnBrk="1" hangingPunct="1"/>
            <a:endParaRPr lang="it-IT" altLang="it-IT" sz="1000" dirty="0"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sz="2000" dirty="0">
                <a:latin typeface="Arial" panose="020B0604020202020204" pitchFamily="34" charset="0"/>
              </a:rPr>
              <a:t>- Se invece la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probabilità di transizione </a:t>
            </a:r>
            <a:r>
              <a:rPr lang="it-IT" altLang="it-IT" sz="2000" dirty="0">
                <a:latin typeface="Arial" panose="020B0604020202020204" pitchFamily="34" charset="0"/>
              </a:rPr>
              <a:t>e molto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</a:rPr>
              <a:t>più grande </a:t>
            </a:r>
            <a:r>
              <a:rPr lang="it-IT" altLang="it-IT" sz="2000" dirty="0">
                <a:latin typeface="Arial" panose="020B0604020202020204" pitchFamily="34" charset="0"/>
              </a:rPr>
              <a:t>dei valori di </a:t>
            </a:r>
            <a:r>
              <a:rPr lang="it-IT" altLang="it-IT" sz="2000" dirty="0" err="1">
                <a:latin typeface="Arial" panose="020B0604020202020204" pitchFamily="34" charset="0"/>
              </a:rPr>
              <a:t>Weisskopf</a:t>
            </a:r>
            <a:endParaRPr lang="it-IT" altLang="it-IT" sz="2000" dirty="0">
              <a:latin typeface="Arial" panose="020B0604020202020204" pitchFamily="34" charset="0"/>
            </a:endParaRPr>
          </a:p>
          <a:p>
            <a:pPr eaLnBrk="1" hangingPunct="1"/>
            <a:r>
              <a:rPr lang="it-IT" altLang="it-IT" sz="2000" dirty="0">
                <a:latin typeface="Arial" panose="020B0604020202020204" pitchFamily="34" charset="0"/>
              </a:rPr>
              <a:t>   possiamo concludere che </a:t>
            </a:r>
            <a:r>
              <a:rPr lang="it-IT" altLang="it-IT" sz="2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nella transizione sono coinvolte molti nucleoni</a:t>
            </a:r>
            <a:r>
              <a:rPr lang="it-IT" altLang="it-IT" sz="20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9460" name="Line 6">
            <a:extLst>
              <a:ext uri="{FF2B5EF4-FFF2-40B4-BE49-F238E27FC236}">
                <a16:creationId xmlns:a16="http://schemas.microsoft.com/office/drawing/2014/main" id="{EDFC3C16-666C-FFA8-F853-036CEE46E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848" y="5994054"/>
            <a:ext cx="1066800" cy="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1" name="Text Box 7">
            <a:extLst>
              <a:ext uri="{FF2B5EF4-FFF2-40B4-BE49-F238E27FC236}">
                <a16:creationId xmlns:a16="http://schemas.microsoft.com/office/drawing/2014/main" id="{9679A5B6-830E-BB5E-1E49-C3C373078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052" y="5763221"/>
            <a:ext cx="81323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i="1" u="sng" dirty="0">
                <a:solidFill>
                  <a:srgbClr val="0432FF"/>
                </a:solidFill>
                <a:latin typeface="Arial" panose="020B0604020202020204" pitchFamily="34" charset="0"/>
              </a:rPr>
              <a:t>misura dei modi collettivi del nucleo (vibrazioni e rotazioni)</a:t>
            </a:r>
          </a:p>
        </p:txBody>
      </p:sp>
      <p:sp>
        <p:nvSpPr>
          <p:cNvPr id="19462" name="Text Box 8">
            <a:extLst>
              <a:ext uri="{FF2B5EF4-FFF2-40B4-BE49-F238E27FC236}">
                <a16:creationId xmlns:a16="http://schemas.microsoft.com/office/drawing/2014/main" id="{F17A8541-CB07-5BC2-3720-183CF0B27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29967"/>
            <a:ext cx="120570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</a:rPr>
              <a:t>I valori sperimentali ottenuti per le probabilità di transizione sono di solito espressi in </a:t>
            </a:r>
            <a:r>
              <a:rPr lang="it-IT" altLang="it-IT" sz="2000" i="1" dirty="0" err="1">
                <a:solidFill>
                  <a:srgbClr val="0432FF"/>
                </a:solidFill>
                <a:latin typeface="Arial" panose="020B0604020202020204" pitchFamily="34" charset="0"/>
              </a:rPr>
              <a:t>B</a:t>
            </a:r>
            <a:r>
              <a:rPr lang="it-IT" altLang="it-IT" sz="2000" i="1" baseline="-25000" dirty="0" err="1">
                <a:solidFill>
                  <a:srgbClr val="0432FF"/>
                </a:solidFill>
                <a:latin typeface="Arial" panose="020B0604020202020204" pitchFamily="34" charset="0"/>
              </a:rPr>
              <a:t>sp</a:t>
            </a:r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</a:rPr>
              <a:t> (</a:t>
            </a:r>
            <a:r>
              <a:rPr lang="it-IT" altLang="it-IT" sz="2000" i="1" dirty="0" err="1">
                <a:solidFill>
                  <a:srgbClr val="0432FF"/>
                </a:solidFill>
                <a:latin typeface="Arial" panose="020B0604020202020204" pitchFamily="34" charset="0"/>
              </a:rPr>
              <a:t>Weisskopf</a:t>
            </a:r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rgbClr val="0432FF"/>
                </a:solidFill>
                <a:latin typeface="Arial" panose="020B0604020202020204" pitchFamily="34" charset="0"/>
              </a:rPr>
              <a:t>units</a:t>
            </a:r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>
            <a:extLst>
              <a:ext uri="{FF2B5EF4-FFF2-40B4-BE49-F238E27FC236}">
                <a16:creationId xmlns:a16="http://schemas.microsoft.com/office/drawing/2014/main" id="{E1F2B2B3-5BA2-B010-75DF-71A4295E7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2" t="29070" r="9422" b="24907"/>
          <a:stretch>
            <a:fillRect/>
          </a:stretch>
        </p:blipFill>
        <p:spPr bwMode="auto">
          <a:xfrm>
            <a:off x="787831" y="458492"/>
            <a:ext cx="80772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5" name="Text Box 5">
            <a:extLst>
              <a:ext uri="{FF2B5EF4-FFF2-40B4-BE49-F238E27FC236}">
                <a16:creationId xmlns:a16="http://schemas.microsoft.com/office/drawing/2014/main" id="{FBEADA22-133F-F040-D8FA-41AF84795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556" y="55023"/>
            <a:ext cx="14622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432FF"/>
                </a:solidFill>
                <a:latin typeface="Arial" panose="020B0604020202020204" pitchFamily="34" charset="0"/>
              </a:rPr>
              <a:t>Esempi</a:t>
            </a:r>
          </a:p>
        </p:txBody>
      </p:sp>
      <p:sp>
        <p:nvSpPr>
          <p:cNvPr id="23556" name="Text Box 6">
            <a:extLst>
              <a:ext uri="{FF2B5EF4-FFF2-40B4-BE49-F238E27FC236}">
                <a16:creationId xmlns:a16="http://schemas.microsoft.com/office/drawing/2014/main" id="{C1358BF7-70A1-5142-19E5-82D0AAC37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556" y="4028781"/>
            <a:ext cx="363913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Decadimento </a:t>
            </a:r>
            <a:r>
              <a:rPr lang="it-IT" altLang="it-IT" sz="1600" dirty="0">
                <a:solidFill>
                  <a:srgbClr val="000000"/>
                </a:solidFill>
                <a:latin typeface="Symbol" pitchFamily="2" charset="2"/>
              </a:rPr>
              <a:t>g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dallo stato 4</a:t>
            </a:r>
            <a:r>
              <a:rPr lang="it-IT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allo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stato 2</a:t>
            </a:r>
            <a:r>
              <a:rPr lang="it-IT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. Le regole di selezione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ammettono 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E2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, M3,E4, M5 ed E6.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La forte dipendenza da L fa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si’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che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u="sng" dirty="0">
                <a:solidFill>
                  <a:srgbClr val="000066"/>
                </a:solidFill>
                <a:latin typeface="Arial" panose="020B0604020202020204" pitchFamily="34" charset="0"/>
              </a:rPr>
              <a:t>la transizione di tipo E2 </a:t>
            </a:r>
            <a:r>
              <a:rPr lang="it-IT" altLang="it-IT" sz="1600" u="sng" dirty="0" err="1">
                <a:solidFill>
                  <a:srgbClr val="000066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1600" u="sng" dirty="0">
                <a:solidFill>
                  <a:srgbClr val="000066"/>
                </a:solidFill>
                <a:latin typeface="Arial" panose="020B0604020202020204" pitchFamily="34" charset="0"/>
              </a:rPr>
              <a:t> dominante</a:t>
            </a:r>
            <a:endParaRPr lang="it-IT" alt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(in pratica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l’unica osservabile)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La transizione diretta 4</a:t>
            </a:r>
            <a:r>
              <a:rPr lang="it-IT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  <a:sym typeface="Symbol" pitchFamily="2" charset="2"/>
              </a:rPr>
              <a:t>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0</a:t>
            </a:r>
            <a:r>
              <a:rPr lang="it-IT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(E4) non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compete con la 4</a:t>
            </a:r>
            <a:r>
              <a:rPr lang="it-IT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  <a:sym typeface="Symbol" pitchFamily="2" charset="2"/>
              </a:rPr>
              <a:t> 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it-IT" altLang="it-IT" sz="1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(E2) (vedi fig.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slide precedente)</a:t>
            </a:r>
          </a:p>
        </p:txBody>
      </p:sp>
      <p:sp>
        <p:nvSpPr>
          <p:cNvPr id="23557" name="Rectangle 7">
            <a:extLst>
              <a:ext uri="{FF2B5EF4-FFF2-40B4-BE49-F238E27FC236}">
                <a16:creationId xmlns:a16="http://schemas.microsoft.com/office/drawing/2014/main" id="{F86CE5DF-D6C0-060D-BDEE-1E6C55C62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431" y="1960267"/>
            <a:ext cx="381000" cy="381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23558" name="Text Box 8">
            <a:extLst>
              <a:ext uri="{FF2B5EF4-FFF2-40B4-BE49-F238E27FC236}">
                <a16:creationId xmlns:a16="http://schemas.microsoft.com/office/drawing/2014/main" id="{DE5EDD74-96CD-2FA7-26AD-53DD33B9B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6795" y="4028780"/>
            <a:ext cx="4109458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La transizione di più basso L possibile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L = 4.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C’e’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un cambio di parità e quindi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di tipo </a:t>
            </a:r>
            <a:r>
              <a:rPr lang="it-IT" alt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M4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La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probabilita’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di transizione di una M4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endParaRPr lang="it-IT" alt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pero’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cosi’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bassa che la vita media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molto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lunga (</a:t>
            </a:r>
            <a:r>
              <a:rPr lang="it-IT" altLang="it-IT" sz="1600" dirty="0">
                <a:solidFill>
                  <a:srgbClr val="C00000"/>
                </a:solidFill>
                <a:latin typeface="Arial" panose="020B0604020202020204" pitchFamily="34" charset="0"/>
              </a:rPr>
              <a:t>isomeri!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CC0000"/>
                </a:solidFill>
                <a:latin typeface="Arial" panose="020B0604020202020204" pitchFamily="34" charset="0"/>
              </a:rPr>
              <a:t>Lo stato 11/2</a:t>
            </a:r>
            <a:r>
              <a:rPr lang="it-IT" altLang="it-IT" sz="1600" baseline="30000" dirty="0">
                <a:solidFill>
                  <a:srgbClr val="CC0000"/>
                </a:solidFill>
                <a:latin typeface="Arial" panose="020B0604020202020204" pitchFamily="34" charset="0"/>
              </a:rPr>
              <a:t>-</a:t>
            </a:r>
            <a:r>
              <a:rPr lang="it-IT" altLang="it-IT" sz="1600" dirty="0">
                <a:solidFill>
                  <a:srgbClr val="CC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1600" dirty="0" err="1">
                <a:solidFill>
                  <a:srgbClr val="CC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1600" dirty="0">
                <a:solidFill>
                  <a:srgbClr val="CC0000"/>
                </a:solidFill>
                <a:latin typeface="Arial" panose="020B0604020202020204" pitchFamily="34" charset="0"/>
              </a:rPr>
              <a:t> isomerico con  T</a:t>
            </a:r>
            <a:r>
              <a:rPr lang="it-IT" altLang="it-IT" sz="1600" baseline="-25000" dirty="0">
                <a:solidFill>
                  <a:srgbClr val="CC0000"/>
                </a:solidFill>
                <a:latin typeface="Arial" panose="020B0604020202020204" pitchFamily="34" charset="0"/>
              </a:rPr>
              <a:t>1/2</a:t>
            </a:r>
            <a:r>
              <a:rPr lang="it-IT" altLang="it-IT" sz="1600" dirty="0">
                <a:solidFill>
                  <a:srgbClr val="CC0000"/>
                </a:solidFill>
                <a:latin typeface="Arial" panose="020B0604020202020204" pitchFamily="34" charset="0"/>
              </a:rPr>
              <a:t> = 2.5 m</a:t>
            </a:r>
          </a:p>
        </p:txBody>
      </p:sp>
      <p:sp>
        <p:nvSpPr>
          <p:cNvPr id="23559" name="Rectangle 9">
            <a:extLst>
              <a:ext uri="{FF2B5EF4-FFF2-40B4-BE49-F238E27FC236}">
                <a16:creationId xmlns:a16="http://schemas.microsoft.com/office/drawing/2014/main" id="{14BB77D6-A4CF-5EBD-02DC-1A937133E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806" y="2484142"/>
            <a:ext cx="381000" cy="381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6BC773BD-BB1D-5D9B-67E2-62FE5AF8A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7079"/>
            <a:ext cx="12192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Isomeri 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5A62721D-4F9B-133C-0393-8FB3BCBFC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349" y="847623"/>
            <a:ext cx="11569335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Se l’unico modo di decadere di uno stato eccitato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con un raggio </a:t>
            </a:r>
            <a:r>
              <a:rPr lang="it-IT" altLang="it-IT" sz="2400" dirty="0">
                <a:solidFill>
                  <a:srgbClr val="CC0000"/>
                </a:solidFill>
                <a:latin typeface="Symbol" pitchFamily="2" charset="2"/>
              </a:rPr>
              <a:t>g</a:t>
            </a:r>
            <a:r>
              <a:rPr lang="it-IT" altLang="it-IT" sz="2400" dirty="0">
                <a:solidFill>
                  <a:srgbClr val="CC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di alto </a:t>
            </a:r>
            <a:r>
              <a:rPr lang="it-IT" altLang="it-IT" sz="2000" dirty="0">
                <a:solidFill>
                  <a:srgbClr val="CC0000"/>
                </a:solidFill>
                <a:latin typeface="Arial" panose="020B0604020202020204" pitchFamily="34" charset="0"/>
              </a:rPr>
              <a:t>L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, la vita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media dello stato (che di solito è tra i </a:t>
            </a:r>
            <a:r>
              <a:rPr lang="it-IT" altLang="it-IT" sz="2000" dirty="0" err="1">
                <a:solidFill>
                  <a:srgbClr val="C00000"/>
                </a:solidFill>
                <a:latin typeface="Arial" panose="020B0604020202020204" pitchFamily="34" charset="0"/>
              </a:rPr>
              <a:t>fs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e i </a:t>
            </a:r>
            <a:r>
              <a:rPr lang="it-IT" altLang="it-IT" sz="2000" dirty="0">
                <a:solidFill>
                  <a:srgbClr val="C00000"/>
                </a:solidFill>
                <a:latin typeface="Arial" panose="020B0604020202020204" pitchFamily="34" charset="0"/>
              </a:rPr>
              <a:t>ns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puo’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essere di  secondi, minuti, perfino giorni.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Si ha uno  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Stato Isomerico</a:t>
            </a:r>
          </a:p>
        </p:txBody>
      </p:sp>
      <p:sp>
        <p:nvSpPr>
          <p:cNvPr id="24580" name="Text Box 6">
            <a:extLst>
              <a:ext uri="{FF2B5EF4-FFF2-40B4-BE49-F238E27FC236}">
                <a16:creationId xmlns:a16="http://schemas.microsoft.com/office/drawing/2014/main" id="{5D37779F-9CF5-80AE-F38D-1223D541F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49" y="2668908"/>
            <a:ext cx="100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aseline="30000" dirty="0">
                <a:solidFill>
                  <a:srgbClr val="0432FF"/>
                </a:solidFill>
                <a:latin typeface="Arial" panose="020B0604020202020204" pitchFamily="34" charset="0"/>
              </a:rPr>
              <a:t>110</a:t>
            </a:r>
            <a:r>
              <a:rPr lang="it-IT" altLang="it-IT" sz="2800" dirty="0">
                <a:solidFill>
                  <a:srgbClr val="0432FF"/>
                </a:solidFill>
                <a:latin typeface="Arial" panose="020B0604020202020204" pitchFamily="34" charset="0"/>
              </a:rPr>
              <a:t>Ag</a:t>
            </a:r>
          </a:p>
        </p:txBody>
      </p:sp>
      <p:sp>
        <p:nvSpPr>
          <p:cNvPr id="24581" name="Line 8">
            <a:extLst>
              <a:ext uri="{FF2B5EF4-FFF2-40B4-BE49-F238E27FC236}">
                <a16:creationId xmlns:a16="http://schemas.microsoft.com/office/drawing/2014/main" id="{6F7A8E01-5FC9-B2C8-B47F-E89E59EF2B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40348" y="4151206"/>
            <a:ext cx="76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2" name="Line 9">
            <a:extLst>
              <a:ext uri="{FF2B5EF4-FFF2-40B4-BE49-F238E27FC236}">
                <a16:creationId xmlns:a16="http://schemas.microsoft.com/office/drawing/2014/main" id="{F2F98A3E-5F13-8EB0-6D9C-9438DF7B6B1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4223" y="4336943"/>
            <a:ext cx="76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3" name="Line 10">
            <a:extLst>
              <a:ext uri="{FF2B5EF4-FFF2-40B4-BE49-F238E27FC236}">
                <a16:creationId xmlns:a16="http://schemas.microsoft.com/office/drawing/2014/main" id="{16BC0410-C246-A3EF-F2A7-990BA6325B2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3823" y="3270143"/>
            <a:ext cx="76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4" name="Text Box 11">
            <a:extLst>
              <a:ext uri="{FF2B5EF4-FFF2-40B4-BE49-F238E27FC236}">
                <a16:creationId xmlns:a16="http://schemas.microsoft.com/office/drawing/2014/main" id="{4FA401A4-3C4F-6313-8102-8BB729F05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423" y="4489343"/>
            <a:ext cx="125226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Arial" panose="020B0604020202020204" pitchFamily="34" charset="0"/>
              </a:rPr>
              <a:t>E = 1.3 keV</a:t>
            </a:r>
          </a:p>
        </p:txBody>
      </p:sp>
      <p:sp>
        <p:nvSpPr>
          <p:cNvPr id="24585" name="Text Box 12">
            <a:extLst>
              <a:ext uri="{FF2B5EF4-FFF2-40B4-BE49-F238E27FC236}">
                <a16:creationId xmlns:a16="http://schemas.microsoft.com/office/drawing/2014/main" id="{A596BCD8-9DE5-6F63-B56A-015AE9CB1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8198" y="3106631"/>
            <a:ext cx="146463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Arial" panose="020B0604020202020204" pitchFamily="34" charset="0"/>
              </a:rPr>
              <a:t>E = 117.7 keV</a:t>
            </a:r>
          </a:p>
        </p:txBody>
      </p:sp>
      <p:sp>
        <p:nvSpPr>
          <p:cNvPr id="24586" name="Text Box 13">
            <a:extLst>
              <a:ext uri="{FF2B5EF4-FFF2-40B4-BE49-F238E27FC236}">
                <a16:creationId xmlns:a16="http://schemas.microsoft.com/office/drawing/2014/main" id="{D32F0CA8-0BD9-9F5F-CC90-082230342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836" y="3084406"/>
            <a:ext cx="3786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r>
              <a:rPr lang="it-IT" altLang="it-IT" sz="1600" baseline="3000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24587" name="Text Box 14">
            <a:extLst>
              <a:ext uri="{FF2B5EF4-FFF2-40B4-BE49-F238E27FC236}">
                <a16:creationId xmlns:a16="http://schemas.microsoft.com/office/drawing/2014/main" id="{3859FBB9-8A0F-3568-D32A-CE5DA9502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799" y="3967056"/>
            <a:ext cx="3433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it-IT" altLang="it-IT" sz="1600" baseline="3000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24588" name="Text Box 15">
            <a:extLst>
              <a:ext uri="{FF2B5EF4-FFF2-40B4-BE49-F238E27FC236}">
                <a16:creationId xmlns:a16="http://schemas.microsoft.com/office/drawing/2014/main" id="{3BB84CA1-9712-9613-3573-0FAB25A4B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036" y="4173431"/>
            <a:ext cx="3786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it-IT" altLang="it-IT" sz="1600" baseline="3000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24589" name="Line 16">
            <a:extLst>
              <a:ext uri="{FF2B5EF4-FFF2-40B4-BE49-F238E27FC236}">
                <a16:creationId xmlns:a16="http://schemas.microsoft.com/office/drawing/2014/main" id="{967C3F26-B44C-FAC8-4FC0-66A36F5DDF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0823" y="4184543"/>
            <a:ext cx="152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0" name="Line 17">
            <a:extLst>
              <a:ext uri="{FF2B5EF4-FFF2-40B4-BE49-F238E27FC236}">
                <a16:creationId xmlns:a16="http://schemas.microsoft.com/office/drawing/2014/main" id="{DC9EF888-9CC1-7751-9661-8682BF10BE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75336" y="3292368"/>
            <a:ext cx="685800" cy="838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1" name="Line 18">
            <a:extLst>
              <a:ext uri="{FF2B5EF4-FFF2-40B4-BE49-F238E27FC236}">
                <a16:creationId xmlns:a16="http://schemas.microsoft.com/office/drawing/2014/main" id="{54580588-CC04-B7CD-619F-1B31424BD7B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1823" y="319394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2" name="Line 19">
            <a:extLst>
              <a:ext uri="{FF2B5EF4-FFF2-40B4-BE49-F238E27FC236}">
                <a16:creationId xmlns:a16="http://schemas.microsoft.com/office/drawing/2014/main" id="{FC66037D-2C44-1F58-0AB3-905A900EBD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65861" y="3270144"/>
            <a:ext cx="893762" cy="1046163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3" name="Text Box 20">
            <a:extLst>
              <a:ext uri="{FF2B5EF4-FFF2-40B4-BE49-F238E27FC236}">
                <a16:creationId xmlns:a16="http://schemas.microsoft.com/office/drawing/2014/main" id="{037BC5AD-B5C9-C64F-4CAD-297C4D2AA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224" y="3574944"/>
            <a:ext cx="505267" cy="369332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CC0000"/>
                </a:solidFill>
                <a:latin typeface="Arial" panose="020B0604020202020204" pitchFamily="34" charset="0"/>
              </a:rPr>
              <a:t>M4</a:t>
            </a:r>
          </a:p>
        </p:txBody>
      </p:sp>
      <p:sp>
        <p:nvSpPr>
          <p:cNvPr id="24594" name="Text Box 21">
            <a:extLst>
              <a:ext uri="{FF2B5EF4-FFF2-40B4-BE49-F238E27FC236}">
                <a16:creationId xmlns:a16="http://schemas.microsoft.com/office/drawing/2014/main" id="{9C103C88-5DD3-6E95-8ECA-EF83D8E5A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0024" y="3651144"/>
            <a:ext cx="505267" cy="369332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CC0000"/>
                </a:solidFill>
                <a:latin typeface="Arial" panose="020B0604020202020204" pitchFamily="34" charset="0"/>
              </a:rPr>
              <a:t>M5</a:t>
            </a:r>
          </a:p>
        </p:txBody>
      </p:sp>
      <p:sp>
        <p:nvSpPr>
          <p:cNvPr id="24595" name="Text Box 22">
            <a:extLst>
              <a:ext uri="{FF2B5EF4-FFF2-40B4-BE49-F238E27FC236}">
                <a16:creationId xmlns:a16="http://schemas.microsoft.com/office/drawing/2014/main" id="{93609350-5615-FE4C-52A5-B033E66F7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149" y="5292619"/>
            <a:ext cx="2436886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CC0000"/>
                </a:solidFill>
                <a:latin typeface="Arial" panose="020B0604020202020204" pitchFamily="34" charset="0"/>
              </a:rPr>
              <a:t>T</a:t>
            </a:r>
            <a:r>
              <a:rPr lang="it-IT" altLang="it-IT" baseline="-25000" dirty="0">
                <a:solidFill>
                  <a:srgbClr val="CC0000"/>
                </a:solidFill>
                <a:latin typeface="Arial" panose="020B0604020202020204" pitchFamily="34" charset="0"/>
              </a:rPr>
              <a:t>1/2</a:t>
            </a:r>
            <a:r>
              <a:rPr lang="it-IT" altLang="it-IT" dirty="0">
                <a:solidFill>
                  <a:srgbClr val="CC0000"/>
                </a:solidFill>
                <a:latin typeface="Arial" panose="020B0604020202020204" pitchFamily="34" charset="0"/>
              </a:rPr>
              <a:t> = 235 days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lo stato decade anche </a:t>
            </a:r>
            <a:r>
              <a:rPr lang="it-IT" altLang="it-IT" sz="1600" dirty="0">
                <a:solidFill>
                  <a:srgbClr val="000099"/>
                </a:solidFill>
                <a:latin typeface="Symbol" pitchFamily="2" charset="2"/>
              </a:rPr>
              <a:t>b</a:t>
            </a:r>
            <a:r>
              <a:rPr lang="it-IT" altLang="it-IT" sz="1600" baseline="30000" dirty="0">
                <a:solidFill>
                  <a:srgbClr val="000099"/>
                </a:solidFill>
                <a:latin typeface="Symbol" pitchFamily="2" charset="2"/>
              </a:rPr>
              <a:t>-</a:t>
            </a:r>
          </a:p>
        </p:txBody>
      </p:sp>
      <p:pic>
        <p:nvPicPr>
          <p:cNvPr id="24596" name="Picture 24" descr="Full-size image (25 K)">
            <a:extLst>
              <a:ext uri="{FF2B5EF4-FFF2-40B4-BE49-F238E27FC236}">
                <a16:creationId xmlns:a16="http://schemas.microsoft.com/office/drawing/2014/main" id="{CBBEB945-76F2-8A79-59AC-A89FA5272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6" b="79063"/>
          <a:stretch>
            <a:fillRect/>
          </a:stretch>
        </p:blipFill>
        <p:spPr bwMode="auto">
          <a:xfrm>
            <a:off x="4964624" y="3117743"/>
            <a:ext cx="41624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7" name="Text Box 25">
            <a:extLst>
              <a:ext uri="{FF2B5EF4-FFF2-40B4-BE49-F238E27FC236}">
                <a16:creationId xmlns:a16="http://schemas.microsoft.com/office/drawing/2014/main" id="{B4B309AB-0BDC-E207-BF8F-7E3C35B5A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148" y="2674831"/>
            <a:ext cx="11416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aseline="30000" dirty="0">
                <a:solidFill>
                  <a:srgbClr val="0432FF"/>
                </a:solidFill>
                <a:latin typeface="Arial" panose="020B0604020202020204" pitchFamily="34" charset="0"/>
              </a:rPr>
              <a:t>178</a:t>
            </a:r>
            <a:r>
              <a:rPr lang="it-IT" altLang="it-IT" sz="2800" dirty="0">
                <a:solidFill>
                  <a:srgbClr val="0432FF"/>
                </a:solidFill>
                <a:latin typeface="Arial" panose="020B0604020202020204" pitchFamily="34" charset="0"/>
              </a:rPr>
              <a:t>Hf</a:t>
            </a:r>
            <a:r>
              <a:rPr lang="it-IT" altLang="it-IT" sz="2800" baseline="30000" dirty="0">
                <a:solidFill>
                  <a:srgbClr val="0432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24598" name="Text Box 26">
            <a:extLst>
              <a:ext uri="{FF2B5EF4-FFF2-40B4-BE49-F238E27FC236}">
                <a16:creationId xmlns:a16="http://schemas.microsoft.com/office/drawing/2014/main" id="{69C2A231-40E8-D8C9-545D-27AFD9AFA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9449" y="3727343"/>
            <a:ext cx="470000" cy="338554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CC0000"/>
                </a:solidFill>
                <a:latin typeface="Arial" panose="020B0604020202020204" pitchFamily="34" charset="0"/>
              </a:rPr>
              <a:t>M4</a:t>
            </a:r>
          </a:p>
        </p:txBody>
      </p:sp>
      <p:sp>
        <p:nvSpPr>
          <p:cNvPr id="24599" name="Text Box 27">
            <a:extLst>
              <a:ext uri="{FF2B5EF4-FFF2-40B4-BE49-F238E27FC236}">
                <a16:creationId xmlns:a16="http://schemas.microsoft.com/office/drawing/2014/main" id="{D16BA421-D8FD-D5DD-45F5-B08134D4B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5887" y="3422543"/>
            <a:ext cx="441325" cy="342900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CC0000"/>
                </a:solidFill>
                <a:latin typeface="Arial" panose="020B0604020202020204" pitchFamily="34" charset="0"/>
              </a:rPr>
              <a:t>E3</a:t>
            </a:r>
          </a:p>
        </p:txBody>
      </p:sp>
      <p:sp>
        <p:nvSpPr>
          <p:cNvPr id="24600" name="Text Box 29">
            <a:extLst>
              <a:ext uri="{FF2B5EF4-FFF2-40B4-BE49-F238E27FC236}">
                <a16:creationId xmlns:a16="http://schemas.microsoft.com/office/drawing/2014/main" id="{0E58DEF7-0B8A-CC18-0611-AC959FAC5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3549" y="2932006"/>
            <a:ext cx="12620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CC0000"/>
                </a:solidFill>
                <a:latin typeface="Arial" panose="020B0604020202020204" pitchFamily="34" charset="0"/>
              </a:rPr>
              <a:t>T</a:t>
            </a:r>
            <a:r>
              <a:rPr lang="it-IT" altLang="it-IT" baseline="-25000">
                <a:solidFill>
                  <a:srgbClr val="CC0000"/>
                </a:solidFill>
                <a:latin typeface="Arial" panose="020B0604020202020204" pitchFamily="34" charset="0"/>
              </a:rPr>
              <a:t>1/2</a:t>
            </a:r>
            <a:r>
              <a:rPr lang="it-IT" altLang="it-IT">
                <a:solidFill>
                  <a:srgbClr val="CC0000"/>
                </a:solidFill>
                <a:latin typeface="Arial" panose="020B0604020202020204" pitchFamily="34" charset="0"/>
              </a:rPr>
              <a:t> = 31 y</a:t>
            </a:r>
          </a:p>
        </p:txBody>
      </p:sp>
      <p:sp>
        <p:nvSpPr>
          <p:cNvPr id="24601" name="Text Box 30">
            <a:extLst>
              <a:ext uri="{FF2B5EF4-FFF2-40B4-BE49-F238E27FC236}">
                <a16:creationId xmlns:a16="http://schemas.microsoft.com/office/drawing/2014/main" id="{A3FE67D1-FDAA-4FD7-C9C5-950EA6042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4623" y="5140081"/>
            <a:ext cx="63172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Qui’, oltre al valore alto di L,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c’e’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una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grande diversità di struttura  (funzione d’onda) degli stati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e quindi la probabilità  di transizione </a:t>
            </a:r>
            <a:r>
              <a:rPr lang="it-IT" altLang="it-IT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 molto bassa</a:t>
            </a:r>
          </a:p>
        </p:txBody>
      </p:sp>
      <p:sp>
        <p:nvSpPr>
          <p:cNvPr id="24602" name="Line 31">
            <a:extLst>
              <a:ext uri="{FF2B5EF4-FFF2-40B4-BE49-F238E27FC236}">
                <a16:creationId xmlns:a16="http://schemas.microsoft.com/office/drawing/2014/main" id="{5691AE21-5408-9281-B0F0-46001A0440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6023" y="2736743"/>
            <a:ext cx="0" cy="3581400"/>
          </a:xfrm>
          <a:prstGeom prst="line">
            <a:avLst/>
          </a:prstGeom>
          <a:noFill/>
          <a:ln w="25400">
            <a:solidFill>
              <a:srgbClr val="003366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03" name="Text Box 32">
            <a:extLst>
              <a:ext uri="{FF2B5EF4-FFF2-40B4-BE49-F238E27FC236}">
                <a16:creationId xmlns:a16="http://schemas.microsoft.com/office/drawing/2014/main" id="{B1AFC210-BA36-C621-69D0-3EE87DB1D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3435" y="6185171"/>
            <a:ext cx="16866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CC0000"/>
                </a:solidFill>
                <a:latin typeface="Arial" panose="020B0604020202020204" pitchFamily="34" charset="0"/>
              </a:rPr>
              <a:t>T</a:t>
            </a:r>
            <a:r>
              <a:rPr lang="it-IT" altLang="it-IT" baseline="-25000" dirty="0">
                <a:solidFill>
                  <a:srgbClr val="CC0000"/>
                </a:solidFill>
                <a:latin typeface="Arial" panose="020B0604020202020204" pitchFamily="34" charset="0"/>
              </a:rPr>
              <a:t>1/2</a:t>
            </a:r>
            <a:r>
              <a:rPr lang="it-IT" altLang="it-IT" dirty="0">
                <a:solidFill>
                  <a:srgbClr val="CC0000"/>
                </a:solidFill>
                <a:latin typeface="Arial" panose="020B0604020202020204" pitchFamily="34" charset="0"/>
              </a:rPr>
              <a:t> = 31 anni!!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>
            <a:extLst>
              <a:ext uri="{FF2B5EF4-FFF2-40B4-BE49-F238E27FC236}">
                <a16:creationId xmlns:a16="http://schemas.microsoft.com/office/drawing/2014/main" id="{A0B1EBEF-193A-EFB5-EB2C-FA39A149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9" t="15472" r="33638" b="5034"/>
          <a:stretch>
            <a:fillRect/>
          </a:stretch>
        </p:blipFill>
        <p:spPr bwMode="auto">
          <a:xfrm>
            <a:off x="5105400" y="-76200"/>
            <a:ext cx="53213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3" name="Text Box 5">
            <a:extLst>
              <a:ext uri="{FF2B5EF4-FFF2-40B4-BE49-F238E27FC236}">
                <a16:creationId xmlns:a16="http://schemas.microsoft.com/office/drawing/2014/main" id="{5EB75985-AE6A-1AE7-6FCD-1C16BEBEC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994" y="161388"/>
            <a:ext cx="4410182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Sperimentalmente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si vede che, in certe regioni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(es. terre rare A = 160-180),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le B(E2)  sono molto maggiori di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quelle date dalle stime di </a:t>
            </a:r>
            <a:r>
              <a:rPr lang="it-IT" altLang="it-IT" dirty="0" err="1">
                <a:solidFill>
                  <a:srgbClr val="000000"/>
                </a:solidFill>
                <a:latin typeface="Arial" panose="020B0604020202020204" pitchFamily="34" charset="0"/>
              </a:rPr>
              <a:t>Weisskopf</a:t>
            </a: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B(E2)</a:t>
            </a:r>
            <a:r>
              <a:rPr lang="it-IT" altLang="it-IT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sp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0432FF"/>
                </a:solidFill>
                <a:latin typeface="Arial" panose="020B0604020202020204" pitchFamily="34" charset="0"/>
              </a:rPr>
              <a:t>Valori simili alle stime di </a:t>
            </a:r>
            <a:r>
              <a:rPr lang="it-IT" altLang="it-IT" b="1" dirty="0" err="1">
                <a:solidFill>
                  <a:srgbClr val="0432FF"/>
                </a:solidFill>
                <a:latin typeface="Arial" panose="020B0604020202020204" pitchFamily="34" charset="0"/>
              </a:rPr>
              <a:t>Weisskopf</a:t>
            </a:r>
            <a:r>
              <a:rPr lang="it-IT" altLang="it-IT" b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432FF"/>
                </a:solidFill>
                <a:latin typeface="Arial" panose="020B0604020202020204" pitchFamily="34" charset="0"/>
              </a:rPr>
              <a:t>si trovano per i nuclei attorno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432FF"/>
                </a:solidFill>
                <a:latin typeface="Arial" panose="020B0604020202020204" pitchFamily="34" charset="0"/>
              </a:rPr>
              <a:t>a quelli </a:t>
            </a:r>
            <a:r>
              <a:rPr lang="it-IT" altLang="it-IT" sz="20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doppio magici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i="1" dirty="0">
                <a:solidFill>
                  <a:srgbClr val="0432FF"/>
                </a:solidFill>
                <a:latin typeface="Arial" panose="020B0604020202020204" pitchFamily="34" charset="0"/>
              </a:rPr>
              <a:t>(eccitazioni di particella singola)</a:t>
            </a:r>
            <a:endParaRPr lang="it-IT" altLang="it-IT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Stati collettivi: contributo coerente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di molti nucleoni al moto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B(E2) &gt;&gt; B(E2)</a:t>
            </a:r>
            <a:r>
              <a:rPr lang="it-IT" altLang="it-IT" sz="2000" b="1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sp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Stati vibrazionali di quadrupolo nei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nuclei sferici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Nuclei deformati. Deformazione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quadrupolare. Bande rotazionali</a:t>
            </a:r>
          </a:p>
        </p:txBody>
      </p:sp>
      <p:sp>
        <p:nvSpPr>
          <p:cNvPr id="25605" name="Line 7">
            <a:extLst>
              <a:ext uri="{FF2B5EF4-FFF2-40B4-BE49-F238E27FC236}">
                <a16:creationId xmlns:a16="http://schemas.microsoft.com/office/drawing/2014/main" id="{9DDB861C-98F9-6AD2-3A16-A6ACE20B82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457200"/>
            <a:ext cx="990600" cy="0"/>
          </a:xfrm>
          <a:prstGeom prst="line">
            <a:avLst/>
          </a:prstGeom>
          <a:noFill/>
          <a:ln w="53975">
            <a:solidFill>
              <a:srgbClr val="8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Comic Sans MS" panose="030F09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5606" name="Text Box 8">
            <a:extLst>
              <a:ext uri="{FF2B5EF4-FFF2-40B4-BE49-F238E27FC236}">
                <a16:creationId xmlns:a16="http://schemas.microsoft.com/office/drawing/2014/main" id="{FC22DBE1-4573-FB4E-CCBF-3DA0AA598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76" y="304801"/>
            <a:ext cx="164782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FF0000"/>
                </a:solidFill>
                <a:latin typeface="Arial" panose="020B0604020202020204" pitchFamily="34" charset="0"/>
              </a:rPr>
              <a:t>B(E2)/B(E2)</a:t>
            </a:r>
            <a:r>
              <a:rPr lang="it-IT" altLang="it-IT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sp</a:t>
            </a:r>
          </a:p>
        </p:txBody>
      </p:sp>
      <p:sp>
        <p:nvSpPr>
          <p:cNvPr id="25607" name="Text Box 9">
            <a:extLst>
              <a:ext uri="{FF2B5EF4-FFF2-40B4-BE49-F238E27FC236}">
                <a16:creationId xmlns:a16="http://schemas.microsoft.com/office/drawing/2014/main" id="{626FD405-852B-8F2E-927B-7B8EF342E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277" y="6337012"/>
            <a:ext cx="23150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208</a:t>
            </a:r>
            <a:r>
              <a:rPr lang="it-IT" altLang="it-IT" sz="16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Pb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432FF"/>
                </a:solidFill>
                <a:latin typeface="Arial" panose="020B0604020202020204" pitchFamily="34" charset="0"/>
              </a:rPr>
              <a:t>(nucleo doppio magico)</a:t>
            </a:r>
          </a:p>
        </p:txBody>
      </p:sp>
      <p:sp>
        <p:nvSpPr>
          <p:cNvPr id="25608" name="Line 10">
            <a:extLst>
              <a:ext uri="{FF2B5EF4-FFF2-40B4-BE49-F238E27FC236}">
                <a16:creationId xmlns:a16="http://schemas.microsoft.com/office/drawing/2014/main" id="{A89A7EAA-1721-ADEF-1C14-A68578E0C50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144000" y="6172200"/>
            <a:ext cx="228600" cy="457200"/>
          </a:xfrm>
          <a:prstGeom prst="line">
            <a:avLst/>
          </a:prstGeom>
          <a:noFill/>
          <a:ln w="44450">
            <a:solidFill>
              <a:srgbClr val="0432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Comic Sans MS" panose="030F09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5609" name="Rectangle 11">
            <a:extLst>
              <a:ext uri="{FF2B5EF4-FFF2-40B4-BE49-F238E27FC236}">
                <a16:creationId xmlns:a16="http://schemas.microsoft.com/office/drawing/2014/main" id="{E64C3040-8CEE-420D-12CE-0681BC6DE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132" y="4012125"/>
            <a:ext cx="4502043" cy="2438400"/>
          </a:xfrm>
          <a:prstGeom prst="rect">
            <a:avLst/>
          </a:prstGeom>
          <a:noFill/>
          <a:ln w="31750">
            <a:solidFill>
              <a:srgbClr val="3399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25610" name="Line 12">
            <a:extLst>
              <a:ext uri="{FF2B5EF4-FFF2-40B4-BE49-F238E27FC236}">
                <a16:creationId xmlns:a16="http://schemas.microsoft.com/office/drawing/2014/main" id="{2B7181C2-4049-01F8-E88F-1B06CB90E0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67284" y="3962399"/>
            <a:ext cx="4014716" cy="1605869"/>
          </a:xfrm>
          <a:prstGeom prst="line">
            <a:avLst/>
          </a:prstGeom>
          <a:noFill/>
          <a:ln w="31750">
            <a:solidFill>
              <a:srgbClr val="808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Comic Sans MS" panose="030F0902030302020204" pitchFamily="66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feld 3">
            <a:extLst>
              <a:ext uri="{FF2B5EF4-FFF2-40B4-BE49-F238E27FC236}">
                <a16:creationId xmlns:a16="http://schemas.microsoft.com/office/drawing/2014/main" id="{C2FC979C-EED5-4916-7384-5696F688E5FE}"/>
              </a:ext>
            </a:extLst>
          </p:cNvPr>
          <p:cNvSpPr txBox="1">
            <a:spLocks noChangeAspect="1"/>
          </p:cNvSpPr>
          <p:nvPr/>
        </p:nvSpPr>
        <p:spPr>
          <a:xfrm>
            <a:off x="7272845" y="1428435"/>
            <a:ext cx="2865798" cy="20621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conversion coefficients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E0 transitions: </a:t>
            </a:r>
            <a:r>
              <a:rPr lang="el-GR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L=0</a:t>
            </a:r>
          </a:p>
          <a:p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dirty="0" err="1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highlight>
                  <a:srgbClr val="FFFF00"/>
                </a:highlight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emission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possible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conversion</a:t>
            </a:r>
          </a:p>
        </p:txBody>
      </p:sp>
      <p:sp>
        <p:nvSpPr>
          <p:cNvPr id="73" name="Textfeld 4">
            <a:extLst>
              <a:ext uri="{FF2B5EF4-FFF2-40B4-BE49-F238E27FC236}">
                <a16:creationId xmlns:a16="http://schemas.microsoft.com/office/drawing/2014/main" id="{00C86EFD-C603-A917-6C50-729CA41CCE2A}"/>
              </a:ext>
            </a:extLst>
          </p:cNvPr>
          <p:cNvSpPr txBox="1">
            <a:spLocks noChangeAspect="1"/>
          </p:cNvSpPr>
          <p:nvPr/>
        </p:nvSpPr>
        <p:spPr>
          <a:xfrm>
            <a:off x="4243621" y="1428435"/>
            <a:ext cx="2453523" cy="20621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 distribution with spin oriented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 correlations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Polarization effects</a:t>
            </a:r>
          </a:p>
          <a:p>
            <a:endParaRPr lang="en-US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432FF"/>
                </a:solidFill>
                <a:latin typeface="Symbol" pitchFamily="2" charset="2"/>
                <a:cs typeface="Arial" panose="020B0604020202020204" pitchFamily="34" charset="0"/>
              </a:rPr>
              <a:t>γ</a:t>
            </a: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-rays</a:t>
            </a:r>
          </a:p>
        </p:txBody>
      </p:sp>
      <p:sp>
        <p:nvSpPr>
          <p:cNvPr id="74" name="Textfeld 5">
            <a:extLst>
              <a:ext uri="{FF2B5EF4-FFF2-40B4-BE49-F238E27FC236}">
                <a16:creationId xmlns:a16="http://schemas.microsoft.com/office/drawing/2014/main" id="{0FC29722-6302-1492-3CAC-ABB9501036DD}"/>
              </a:ext>
            </a:extLst>
          </p:cNvPr>
          <p:cNvSpPr txBox="1">
            <a:spLocks noChangeAspect="1"/>
          </p:cNvSpPr>
          <p:nvPr/>
        </p:nvSpPr>
        <p:spPr>
          <a:xfrm>
            <a:off x="1132406" y="1428435"/>
            <a:ext cx="2770697" cy="20621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Pair conversion coefficients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E0 transitions: </a:t>
            </a:r>
            <a:r>
              <a:rPr lang="el-GR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L=0</a:t>
            </a:r>
          </a:p>
          <a:p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dirty="0" err="1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highlight>
                  <a:srgbClr val="FFFF00"/>
                </a:highlight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emission</a:t>
            </a:r>
            <a:r>
              <a:rPr lang="de-DE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possible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</a:t>
            </a:r>
            <a:r>
              <a:rPr lang="en-US" sz="20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pair</a:t>
            </a:r>
          </a:p>
        </p:txBody>
      </p:sp>
      <p:sp>
        <p:nvSpPr>
          <p:cNvPr id="75" name="Oval 9">
            <a:extLst>
              <a:ext uri="{FF2B5EF4-FFF2-40B4-BE49-F238E27FC236}">
                <a16:creationId xmlns:a16="http://schemas.microsoft.com/office/drawing/2014/main" id="{CC5362E6-DD5B-7871-A6F5-6EB1F866E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77460" y="5553513"/>
            <a:ext cx="130794" cy="12610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6" name="Oval 10">
            <a:extLst>
              <a:ext uri="{FF2B5EF4-FFF2-40B4-BE49-F238E27FC236}">
                <a16:creationId xmlns:a16="http://schemas.microsoft.com/office/drawing/2014/main" id="{52E24E15-4BEB-7B85-E700-BF31B87934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1291" y="5046460"/>
            <a:ext cx="6328102" cy="1223986"/>
          </a:xfrm>
          <a:prstGeom prst="ellipse">
            <a:avLst/>
          </a:prstGeom>
          <a:noFill/>
          <a:ln w="12700">
            <a:solidFill>
              <a:srgbClr val="0099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7" name="Oval 11">
            <a:extLst>
              <a:ext uri="{FF2B5EF4-FFF2-40B4-BE49-F238E27FC236}">
                <a16:creationId xmlns:a16="http://schemas.microsoft.com/office/drawing/2014/main" id="{933C6D70-75E5-08D0-AD9D-F159EA912F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92209" y="5795936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8" name="Oval 12">
            <a:extLst>
              <a:ext uri="{FF2B5EF4-FFF2-40B4-BE49-F238E27FC236}">
                <a16:creationId xmlns:a16="http://schemas.microsoft.com/office/drawing/2014/main" id="{CAD3C304-25A1-2B35-894D-480B69A8B9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41684" y="5077920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9" name="Oval 13">
            <a:extLst>
              <a:ext uri="{FF2B5EF4-FFF2-40B4-BE49-F238E27FC236}">
                <a16:creationId xmlns:a16="http://schemas.microsoft.com/office/drawing/2014/main" id="{B11CCC85-DDEC-5D2C-CA50-FB2376C369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29903" y="4985393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0" name="Oval 14">
            <a:extLst>
              <a:ext uri="{FF2B5EF4-FFF2-40B4-BE49-F238E27FC236}">
                <a16:creationId xmlns:a16="http://schemas.microsoft.com/office/drawing/2014/main" id="{4A5E0D58-D3C5-2ABB-4908-D914E0C6E9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2166" y="6175300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1" name="Oval 15">
            <a:extLst>
              <a:ext uri="{FF2B5EF4-FFF2-40B4-BE49-F238E27FC236}">
                <a16:creationId xmlns:a16="http://schemas.microsoft.com/office/drawing/2014/main" id="{5B546133-EAD5-BFE4-3001-24EB91D788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096227" y="5886613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2" name="Oval 16">
            <a:extLst>
              <a:ext uri="{FF2B5EF4-FFF2-40B4-BE49-F238E27FC236}">
                <a16:creationId xmlns:a16="http://schemas.microsoft.com/office/drawing/2014/main" id="{69EBCC08-F346-AAA5-0DCC-4845C212C3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56453" y="6154943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3" name="Oval 17">
            <a:extLst>
              <a:ext uri="{FF2B5EF4-FFF2-40B4-BE49-F238E27FC236}">
                <a16:creationId xmlns:a16="http://schemas.microsoft.com/office/drawing/2014/main" id="{8B488E9A-22B3-3847-62BA-DBB69DD176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6832" y="5161196"/>
            <a:ext cx="3485264" cy="975480"/>
          </a:xfrm>
          <a:prstGeom prst="ellipse">
            <a:avLst/>
          </a:prstGeom>
          <a:noFill/>
          <a:ln w="12700">
            <a:solidFill>
              <a:srgbClr val="0099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4" name="Oval 18">
            <a:extLst>
              <a:ext uri="{FF2B5EF4-FFF2-40B4-BE49-F238E27FC236}">
                <a16:creationId xmlns:a16="http://schemas.microsoft.com/office/drawing/2014/main" id="{A77B5EEE-8E3B-BE9C-656E-CD6597805A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43800" y="5468388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5" name="Oval 19">
            <a:extLst>
              <a:ext uri="{FF2B5EF4-FFF2-40B4-BE49-F238E27FC236}">
                <a16:creationId xmlns:a16="http://schemas.microsoft.com/office/drawing/2014/main" id="{D348AC5A-2B1B-7668-2814-1EA1EC8FC1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80496" y="5109380"/>
            <a:ext cx="5908793" cy="1099732"/>
          </a:xfrm>
          <a:prstGeom prst="ellipse">
            <a:avLst/>
          </a:prstGeom>
          <a:noFill/>
          <a:ln w="12700">
            <a:solidFill>
              <a:srgbClr val="0099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6" name="Oval 20">
            <a:extLst>
              <a:ext uri="{FF2B5EF4-FFF2-40B4-BE49-F238E27FC236}">
                <a16:creationId xmlns:a16="http://schemas.microsoft.com/office/drawing/2014/main" id="{ECC4C8E4-8F2E-F4C1-E5AE-0C5E2234F2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58407" y="5292585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7" name="Oval 21">
            <a:extLst>
              <a:ext uri="{FF2B5EF4-FFF2-40B4-BE49-F238E27FC236}">
                <a16:creationId xmlns:a16="http://schemas.microsoft.com/office/drawing/2014/main" id="{9887F6A3-EE1E-FDF1-81FB-5F186049BC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39430" y="5906969"/>
            <a:ext cx="130794" cy="1261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88" name="Group 24">
            <a:extLst>
              <a:ext uri="{FF2B5EF4-FFF2-40B4-BE49-F238E27FC236}">
                <a16:creationId xmlns:a16="http://schemas.microsoft.com/office/drawing/2014/main" id="{76D6D254-B7FE-2FA2-E792-FB9111EA3D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64289" y="3775130"/>
            <a:ext cx="507787" cy="1474347"/>
            <a:chOff x="1672" y="814"/>
            <a:chExt cx="264" cy="795"/>
          </a:xfrm>
        </p:grpSpPr>
        <p:sp>
          <p:nvSpPr>
            <p:cNvPr id="89" name="Arc 25">
              <a:extLst>
                <a:ext uri="{FF2B5EF4-FFF2-40B4-BE49-F238E27FC236}">
                  <a16:creationId xmlns:a16="http://schemas.microsoft.com/office/drawing/2014/main" id="{2BD82C7D-F52D-A7F3-2AF6-04A331803589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844" y="1342"/>
              <a:ext cx="75" cy="109"/>
            </a:xfrm>
            <a:custGeom>
              <a:avLst/>
              <a:gdLst>
                <a:gd name="T0" fmla="*/ 75 w 42240"/>
                <a:gd name="T1" fmla="*/ 27 h 21600"/>
                <a:gd name="T2" fmla="*/ 0 w 42240"/>
                <a:gd name="T3" fmla="*/ 18 h 21600"/>
                <a:gd name="T4" fmla="*/ 38 w 4224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240" h="21600" fill="none" extrusionOk="0">
                  <a:moveTo>
                    <a:pt x="42239" y="5303"/>
                  </a:moveTo>
                  <a:cubicBezTo>
                    <a:pt x="39812" y="14887"/>
                    <a:pt x="31187" y="21600"/>
                    <a:pt x="21301" y="21600"/>
                  </a:cubicBezTo>
                  <a:cubicBezTo>
                    <a:pt x="10754" y="21600"/>
                    <a:pt x="1749" y="13983"/>
                    <a:pt x="0" y="3582"/>
                  </a:cubicBezTo>
                </a:path>
                <a:path w="42240" h="21600" stroke="0" extrusionOk="0">
                  <a:moveTo>
                    <a:pt x="42239" y="5303"/>
                  </a:moveTo>
                  <a:cubicBezTo>
                    <a:pt x="39812" y="14887"/>
                    <a:pt x="31187" y="21600"/>
                    <a:pt x="21301" y="21600"/>
                  </a:cubicBezTo>
                  <a:cubicBezTo>
                    <a:pt x="10754" y="21600"/>
                    <a:pt x="1749" y="13983"/>
                    <a:pt x="0" y="3582"/>
                  </a:cubicBezTo>
                  <a:lnTo>
                    <a:pt x="21301" y="0"/>
                  </a:lnTo>
                  <a:lnTo>
                    <a:pt x="42239" y="5303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0" name="Arc 26">
              <a:extLst>
                <a:ext uri="{FF2B5EF4-FFF2-40B4-BE49-F238E27FC236}">
                  <a16:creationId xmlns:a16="http://schemas.microsoft.com/office/drawing/2014/main" id="{15A880D9-936B-C310-E5B8-A00FC40951D9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861" y="1554"/>
              <a:ext cx="82" cy="28"/>
            </a:xfrm>
            <a:custGeom>
              <a:avLst/>
              <a:gdLst>
                <a:gd name="T0" fmla="*/ 82 w 21600"/>
                <a:gd name="T1" fmla="*/ 0 h 23196"/>
                <a:gd name="T2" fmla="*/ 0 w 21600"/>
                <a:gd name="T3" fmla="*/ 28 h 23196"/>
                <a:gd name="T4" fmla="*/ 0 w 21600"/>
                <a:gd name="T5" fmla="*/ 2 h 231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3196" fill="none" extrusionOk="0">
                  <a:moveTo>
                    <a:pt x="21540" y="0"/>
                  </a:moveTo>
                  <a:cubicBezTo>
                    <a:pt x="21580" y="531"/>
                    <a:pt x="21600" y="1063"/>
                    <a:pt x="21600" y="1596"/>
                  </a:cubicBezTo>
                  <a:cubicBezTo>
                    <a:pt x="21600" y="13525"/>
                    <a:pt x="11929" y="23196"/>
                    <a:pt x="0" y="23196"/>
                  </a:cubicBezTo>
                </a:path>
                <a:path w="21600" h="23196" stroke="0" extrusionOk="0">
                  <a:moveTo>
                    <a:pt x="21540" y="0"/>
                  </a:moveTo>
                  <a:cubicBezTo>
                    <a:pt x="21580" y="531"/>
                    <a:pt x="21600" y="1063"/>
                    <a:pt x="21600" y="1596"/>
                  </a:cubicBezTo>
                  <a:cubicBezTo>
                    <a:pt x="21600" y="13525"/>
                    <a:pt x="11929" y="23196"/>
                    <a:pt x="0" y="23196"/>
                  </a:cubicBezTo>
                  <a:lnTo>
                    <a:pt x="0" y="1596"/>
                  </a:lnTo>
                  <a:lnTo>
                    <a:pt x="21540" y="0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1" name="Arc 27">
              <a:extLst>
                <a:ext uri="{FF2B5EF4-FFF2-40B4-BE49-F238E27FC236}">
                  <a16:creationId xmlns:a16="http://schemas.microsoft.com/office/drawing/2014/main" id="{B51CFB56-1804-F146-2F66-892CF21F96A7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807" y="1209"/>
              <a:ext cx="67" cy="109"/>
            </a:xfrm>
            <a:custGeom>
              <a:avLst/>
              <a:gdLst>
                <a:gd name="T0" fmla="*/ 67 w 42182"/>
                <a:gd name="T1" fmla="*/ 27 h 21600"/>
                <a:gd name="T2" fmla="*/ 0 w 42182"/>
                <a:gd name="T3" fmla="*/ 20 h 21600"/>
                <a:gd name="T4" fmla="*/ 34 w 42182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182" h="21600" fill="none" extrusionOk="0">
                  <a:moveTo>
                    <a:pt x="42182" y="5314"/>
                  </a:moveTo>
                  <a:cubicBezTo>
                    <a:pt x="39750" y="14892"/>
                    <a:pt x="31128" y="21600"/>
                    <a:pt x="21246" y="21600"/>
                  </a:cubicBezTo>
                  <a:cubicBezTo>
                    <a:pt x="10818" y="21600"/>
                    <a:pt x="1879" y="14150"/>
                    <a:pt x="-1" y="3894"/>
                  </a:cubicBezTo>
                </a:path>
                <a:path w="42182" h="21600" stroke="0" extrusionOk="0">
                  <a:moveTo>
                    <a:pt x="42182" y="5314"/>
                  </a:moveTo>
                  <a:cubicBezTo>
                    <a:pt x="39750" y="14892"/>
                    <a:pt x="31128" y="21600"/>
                    <a:pt x="21246" y="21600"/>
                  </a:cubicBezTo>
                  <a:cubicBezTo>
                    <a:pt x="10818" y="21600"/>
                    <a:pt x="1879" y="14150"/>
                    <a:pt x="-1" y="3894"/>
                  </a:cubicBezTo>
                  <a:lnTo>
                    <a:pt x="21246" y="0"/>
                  </a:lnTo>
                  <a:lnTo>
                    <a:pt x="42182" y="5314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2" name="Arc 28">
              <a:extLst>
                <a:ext uri="{FF2B5EF4-FFF2-40B4-BE49-F238E27FC236}">
                  <a16:creationId xmlns:a16="http://schemas.microsoft.com/office/drawing/2014/main" id="{6E08FF27-68AC-6534-48AD-B9AE4CA41F5D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767" y="1286"/>
              <a:ext cx="67" cy="106"/>
            </a:xfrm>
            <a:custGeom>
              <a:avLst/>
              <a:gdLst>
                <a:gd name="T0" fmla="*/ 0 w 42043"/>
                <a:gd name="T1" fmla="*/ 87 h 21600"/>
                <a:gd name="T2" fmla="*/ 67 w 42043"/>
                <a:gd name="T3" fmla="*/ 78 h 21600"/>
                <a:gd name="T4" fmla="*/ 34 w 42043"/>
                <a:gd name="T5" fmla="*/ 10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043" h="21600" fill="none" extrusionOk="0">
                  <a:moveTo>
                    <a:pt x="0" y="17634"/>
                  </a:moveTo>
                  <a:cubicBezTo>
                    <a:pt x="1909" y="7410"/>
                    <a:pt x="10833" y="0"/>
                    <a:pt x="21233" y="0"/>
                  </a:cubicBezTo>
                  <a:cubicBezTo>
                    <a:pt x="30932" y="0"/>
                    <a:pt x="39443" y="6466"/>
                    <a:pt x="42042" y="15811"/>
                  </a:cubicBezTo>
                </a:path>
                <a:path w="42043" h="21600" stroke="0" extrusionOk="0">
                  <a:moveTo>
                    <a:pt x="0" y="17634"/>
                  </a:moveTo>
                  <a:cubicBezTo>
                    <a:pt x="1909" y="7410"/>
                    <a:pt x="10833" y="0"/>
                    <a:pt x="21233" y="0"/>
                  </a:cubicBezTo>
                  <a:cubicBezTo>
                    <a:pt x="30932" y="0"/>
                    <a:pt x="39443" y="6466"/>
                    <a:pt x="42042" y="15811"/>
                  </a:cubicBezTo>
                  <a:lnTo>
                    <a:pt x="21233" y="21600"/>
                  </a:lnTo>
                  <a:lnTo>
                    <a:pt x="0" y="17634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3" name="Arc 29">
              <a:extLst>
                <a:ext uri="{FF2B5EF4-FFF2-40B4-BE49-F238E27FC236}">
                  <a16:creationId xmlns:a16="http://schemas.microsoft.com/office/drawing/2014/main" id="{50FF3C87-4808-8A10-80BE-16067CCF2B18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726" y="1152"/>
              <a:ext cx="75" cy="106"/>
            </a:xfrm>
            <a:custGeom>
              <a:avLst/>
              <a:gdLst>
                <a:gd name="T0" fmla="*/ 0 w 42043"/>
                <a:gd name="T1" fmla="*/ 87 h 21600"/>
                <a:gd name="T2" fmla="*/ 75 w 42043"/>
                <a:gd name="T3" fmla="*/ 78 h 21600"/>
                <a:gd name="T4" fmla="*/ 38 w 42043"/>
                <a:gd name="T5" fmla="*/ 10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043" h="21600" fill="none" extrusionOk="0">
                  <a:moveTo>
                    <a:pt x="0" y="17634"/>
                  </a:moveTo>
                  <a:cubicBezTo>
                    <a:pt x="1909" y="7410"/>
                    <a:pt x="10833" y="0"/>
                    <a:pt x="21233" y="0"/>
                  </a:cubicBezTo>
                  <a:cubicBezTo>
                    <a:pt x="30932" y="0"/>
                    <a:pt x="39443" y="6466"/>
                    <a:pt x="42042" y="15811"/>
                  </a:cubicBezTo>
                </a:path>
                <a:path w="42043" h="21600" stroke="0" extrusionOk="0">
                  <a:moveTo>
                    <a:pt x="0" y="17634"/>
                  </a:moveTo>
                  <a:cubicBezTo>
                    <a:pt x="1909" y="7410"/>
                    <a:pt x="10833" y="0"/>
                    <a:pt x="21233" y="0"/>
                  </a:cubicBezTo>
                  <a:cubicBezTo>
                    <a:pt x="30932" y="0"/>
                    <a:pt x="39443" y="6466"/>
                    <a:pt x="42042" y="15811"/>
                  </a:cubicBezTo>
                  <a:lnTo>
                    <a:pt x="21233" y="21600"/>
                  </a:lnTo>
                  <a:lnTo>
                    <a:pt x="0" y="17634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4" name="Arc 30">
              <a:extLst>
                <a:ext uri="{FF2B5EF4-FFF2-40B4-BE49-F238E27FC236}">
                  <a16:creationId xmlns:a16="http://schemas.microsoft.com/office/drawing/2014/main" id="{24D99953-8D15-C922-BD9E-66DD9575328B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772" y="1071"/>
              <a:ext cx="68" cy="109"/>
            </a:xfrm>
            <a:custGeom>
              <a:avLst/>
              <a:gdLst>
                <a:gd name="T0" fmla="*/ 68 w 42189"/>
                <a:gd name="T1" fmla="*/ 27 h 21600"/>
                <a:gd name="T2" fmla="*/ 0 w 42189"/>
                <a:gd name="T3" fmla="*/ 20 h 21600"/>
                <a:gd name="T4" fmla="*/ 34 w 42189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189" h="21600" fill="none" extrusionOk="0">
                  <a:moveTo>
                    <a:pt x="42189" y="5258"/>
                  </a:moveTo>
                  <a:cubicBezTo>
                    <a:pt x="39778" y="14864"/>
                    <a:pt x="31143" y="21600"/>
                    <a:pt x="21239" y="21600"/>
                  </a:cubicBezTo>
                  <a:cubicBezTo>
                    <a:pt x="10826" y="21600"/>
                    <a:pt x="1896" y="14171"/>
                    <a:pt x="0" y="3932"/>
                  </a:cubicBezTo>
                </a:path>
                <a:path w="42189" h="21600" stroke="0" extrusionOk="0">
                  <a:moveTo>
                    <a:pt x="42189" y="5258"/>
                  </a:moveTo>
                  <a:cubicBezTo>
                    <a:pt x="39778" y="14864"/>
                    <a:pt x="31143" y="21600"/>
                    <a:pt x="21239" y="21600"/>
                  </a:cubicBezTo>
                  <a:cubicBezTo>
                    <a:pt x="10826" y="21600"/>
                    <a:pt x="1896" y="14171"/>
                    <a:pt x="0" y="3932"/>
                  </a:cubicBezTo>
                  <a:lnTo>
                    <a:pt x="21239" y="0"/>
                  </a:lnTo>
                  <a:lnTo>
                    <a:pt x="42189" y="5258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5" name="Arc 31">
              <a:extLst>
                <a:ext uri="{FF2B5EF4-FFF2-40B4-BE49-F238E27FC236}">
                  <a16:creationId xmlns:a16="http://schemas.microsoft.com/office/drawing/2014/main" id="{1F69543F-AB37-7E50-6F0B-D3741F184DD5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740" y="932"/>
              <a:ext cx="68" cy="109"/>
            </a:xfrm>
            <a:custGeom>
              <a:avLst/>
              <a:gdLst>
                <a:gd name="T0" fmla="*/ 68 w 42240"/>
                <a:gd name="T1" fmla="*/ 27 h 21600"/>
                <a:gd name="T2" fmla="*/ 0 w 42240"/>
                <a:gd name="T3" fmla="*/ 18 h 21600"/>
                <a:gd name="T4" fmla="*/ 34 w 4224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240" h="21600" fill="none" extrusionOk="0">
                  <a:moveTo>
                    <a:pt x="42239" y="5303"/>
                  </a:moveTo>
                  <a:cubicBezTo>
                    <a:pt x="39812" y="14887"/>
                    <a:pt x="31187" y="21600"/>
                    <a:pt x="21301" y="21600"/>
                  </a:cubicBezTo>
                  <a:cubicBezTo>
                    <a:pt x="10754" y="21600"/>
                    <a:pt x="1749" y="13983"/>
                    <a:pt x="0" y="3582"/>
                  </a:cubicBezTo>
                </a:path>
                <a:path w="42240" h="21600" stroke="0" extrusionOk="0">
                  <a:moveTo>
                    <a:pt x="42239" y="5303"/>
                  </a:moveTo>
                  <a:cubicBezTo>
                    <a:pt x="39812" y="14887"/>
                    <a:pt x="31187" y="21600"/>
                    <a:pt x="21301" y="21600"/>
                  </a:cubicBezTo>
                  <a:cubicBezTo>
                    <a:pt x="10754" y="21600"/>
                    <a:pt x="1749" y="13983"/>
                    <a:pt x="0" y="3582"/>
                  </a:cubicBezTo>
                  <a:lnTo>
                    <a:pt x="21301" y="0"/>
                  </a:lnTo>
                  <a:lnTo>
                    <a:pt x="42239" y="5303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6" name="Arc 32">
              <a:extLst>
                <a:ext uri="{FF2B5EF4-FFF2-40B4-BE49-F238E27FC236}">
                  <a16:creationId xmlns:a16="http://schemas.microsoft.com/office/drawing/2014/main" id="{DC776AF8-80F9-BD0A-DD64-95D469445C5A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690" y="1012"/>
              <a:ext cx="74" cy="109"/>
            </a:xfrm>
            <a:custGeom>
              <a:avLst/>
              <a:gdLst>
                <a:gd name="T0" fmla="*/ 0 w 41882"/>
                <a:gd name="T1" fmla="*/ 87 h 21600"/>
                <a:gd name="T2" fmla="*/ 74 w 41882"/>
                <a:gd name="T3" fmla="*/ 78 h 21600"/>
                <a:gd name="T4" fmla="*/ 37 w 41882"/>
                <a:gd name="T5" fmla="*/ 109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882" h="21600" fill="none" extrusionOk="0">
                  <a:moveTo>
                    <a:pt x="-1" y="17291"/>
                  </a:moveTo>
                  <a:cubicBezTo>
                    <a:pt x="2048" y="7229"/>
                    <a:pt x="10897" y="0"/>
                    <a:pt x="21166" y="0"/>
                  </a:cubicBezTo>
                  <a:cubicBezTo>
                    <a:pt x="30739" y="0"/>
                    <a:pt x="39170" y="6301"/>
                    <a:pt x="41881" y="15483"/>
                  </a:cubicBezTo>
                </a:path>
                <a:path w="41882" h="21600" stroke="0" extrusionOk="0">
                  <a:moveTo>
                    <a:pt x="-1" y="17291"/>
                  </a:moveTo>
                  <a:cubicBezTo>
                    <a:pt x="2048" y="7229"/>
                    <a:pt x="10897" y="0"/>
                    <a:pt x="21166" y="0"/>
                  </a:cubicBezTo>
                  <a:cubicBezTo>
                    <a:pt x="30739" y="0"/>
                    <a:pt x="39170" y="6301"/>
                    <a:pt x="41881" y="15483"/>
                  </a:cubicBezTo>
                  <a:lnTo>
                    <a:pt x="21166" y="21600"/>
                  </a:lnTo>
                  <a:lnTo>
                    <a:pt x="-1" y="17291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7" name="Arc 33">
              <a:extLst>
                <a:ext uri="{FF2B5EF4-FFF2-40B4-BE49-F238E27FC236}">
                  <a16:creationId xmlns:a16="http://schemas.microsoft.com/office/drawing/2014/main" id="{8DC7CD30-EA0F-6DD4-DA14-753B2809ED5F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634" y="871"/>
              <a:ext cx="148" cy="33"/>
            </a:xfrm>
            <a:custGeom>
              <a:avLst/>
              <a:gdLst>
                <a:gd name="T0" fmla="*/ 0 w 21600"/>
                <a:gd name="T1" fmla="*/ 33 h 21811"/>
                <a:gd name="T2" fmla="*/ 147 w 21600"/>
                <a:gd name="T3" fmla="*/ 0 h 21811"/>
                <a:gd name="T4" fmla="*/ 148 w 21600"/>
                <a:gd name="T5" fmla="*/ 33 h 2181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811" fill="none" extrusionOk="0">
                  <a:moveTo>
                    <a:pt x="1" y="21810"/>
                  </a:moveTo>
                  <a:cubicBezTo>
                    <a:pt x="0" y="21740"/>
                    <a:pt x="0" y="21670"/>
                    <a:pt x="0" y="21600"/>
                  </a:cubicBezTo>
                  <a:cubicBezTo>
                    <a:pt x="0" y="9710"/>
                    <a:pt x="9607" y="56"/>
                    <a:pt x="21497" y="0"/>
                  </a:cubicBezTo>
                </a:path>
                <a:path w="21600" h="21811" stroke="0" extrusionOk="0">
                  <a:moveTo>
                    <a:pt x="1" y="21810"/>
                  </a:moveTo>
                  <a:cubicBezTo>
                    <a:pt x="0" y="21740"/>
                    <a:pt x="0" y="21670"/>
                    <a:pt x="0" y="21600"/>
                  </a:cubicBezTo>
                  <a:cubicBezTo>
                    <a:pt x="0" y="9710"/>
                    <a:pt x="9607" y="56"/>
                    <a:pt x="21497" y="0"/>
                  </a:cubicBezTo>
                  <a:lnTo>
                    <a:pt x="21600" y="21600"/>
                  </a:lnTo>
                  <a:lnTo>
                    <a:pt x="1" y="21810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8" name="Arc 34">
              <a:extLst>
                <a:ext uri="{FF2B5EF4-FFF2-40B4-BE49-F238E27FC236}">
                  <a16:creationId xmlns:a16="http://schemas.microsoft.com/office/drawing/2014/main" id="{265A7698-DF80-AE48-8660-4CB84B55F6B9}"/>
                </a:ext>
              </a:extLst>
            </p:cNvPr>
            <p:cNvSpPr>
              <a:spLocks/>
            </p:cNvSpPr>
            <p:nvPr/>
          </p:nvSpPr>
          <p:spPr bwMode="auto">
            <a:xfrm rot="-6017452">
              <a:off x="1799" y="1444"/>
              <a:ext cx="91" cy="90"/>
            </a:xfrm>
            <a:custGeom>
              <a:avLst/>
              <a:gdLst>
                <a:gd name="T0" fmla="*/ 0 w 41891"/>
                <a:gd name="T1" fmla="*/ 72 h 21600"/>
                <a:gd name="T2" fmla="*/ 91 w 41891"/>
                <a:gd name="T3" fmla="*/ 65 h 21600"/>
                <a:gd name="T4" fmla="*/ 46 w 41891"/>
                <a:gd name="T5" fmla="*/ 9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891" h="21600" fill="none" extrusionOk="0">
                  <a:moveTo>
                    <a:pt x="0" y="17160"/>
                  </a:moveTo>
                  <a:cubicBezTo>
                    <a:pt x="2100" y="7160"/>
                    <a:pt x="10920" y="0"/>
                    <a:pt x="21139" y="0"/>
                  </a:cubicBezTo>
                  <a:cubicBezTo>
                    <a:pt x="30760" y="0"/>
                    <a:pt x="39221" y="6363"/>
                    <a:pt x="41890" y="15607"/>
                  </a:cubicBezTo>
                </a:path>
                <a:path w="41891" h="21600" stroke="0" extrusionOk="0">
                  <a:moveTo>
                    <a:pt x="0" y="17160"/>
                  </a:moveTo>
                  <a:cubicBezTo>
                    <a:pt x="2100" y="7160"/>
                    <a:pt x="10920" y="0"/>
                    <a:pt x="21139" y="0"/>
                  </a:cubicBezTo>
                  <a:cubicBezTo>
                    <a:pt x="30760" y="0"/>
                    <a:pt x="39221" y="6363"/>
                    <a:pt x="41890" y="15607"/>
                  </a:cubicBezTo>
                  <a:lnTo>
                    <a:pt x="21139" y="21600"/>
                  </a:lnTo>
                  <a:lnTo>
                    <a:pt x="0" y="17160"/>
                  </a:lnTo>
                  <a:close/>
                </a:path>
              </a:pathLst>
            </a:custGeom>
            <a:noFill/>
            <a:ln w="25400" cap="rnd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9" name="Rectangle 35">
            <a:extLst>
              <a:ext uri="{FF2B5EF4-FFF2-40B4-BE49-F238E27FC236}">
                <a16:creationId xmlns:a16="http://schemas.microsoft.com/office/drawing/2014/main" id="{AD2D1C21-D5D0-AF6B-0B2C-552B4A4BB4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74703" y="5605329"/>
            <a:ext cx="392717" cy="35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de-DE" b="1" dirty="0">
                <a:solidFill>
                  <a:prstClr val="black"/>
                </a:solidFill>
                <a:latin typeface="Clarendon" pitchFamily="18" charset="0"/>
              </a:rPr>
              <a:t>K</a:t>
            </a:r>
          </a:p>
        </p:txBody>
      </p:sp>
      <p:sp>
        <p:nvSpPr>
          <p:cNvPr id="100" name="Rectangle 36">
            <a:extLst>
              <a:ext uri="{FF2B5EF4-FFF2-40B4-BE49-F238E27FC236}">
                <a16:creationId xmlns:a16="http://schemas.microsoft.com/office/drawing/2014/main" id="{C6446FD4-D8A9-65E3-3663-FDCB9BCFF4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65143" y="5407319"/>
            <a:ext cx="369411" cy="35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de-DE" b="1" dirty="0">
                <a:solidFill>
                  <a:prstClr val="black"/>
                </a:solidFill>
                <a:latin typeface="Clarendon" pitchFamily="18" charset="0"/>
              </a:rPr>
              <a:t>L</a:t>
            </a:r>
          </a:p>
        </p:txBody>
      </p:sp>
      <p:sp>
        <p:nvSpPr>
          <p:cNvPr id="101" name="Rectangle 37">
            <a:extLst>
              <a:ext uri="{FF2B5EF4-FFF2-40B4-BE49-F238E27FC236}">
                <a16:creationId xmlns:a16="http://schemas.microsoft.com/office/drawing/2014/main" id="{367A333D-03AF-8A38-2397-8B27F5F2EB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69762" y="5540559"/>
            <a:ext cx="429619" cy="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de-DE" b="1" dirty="0">
                <a:solidFill>
                  <a:prstClr val="black"/>
                </a:solidFill>
                <a:latin typeface="Clarendon" pitchFamily="18" charset="0"/>
              </a:rPr>
              <a:t>M</a:t>
            </a:r>
          </a:p>
        </p:txBody>
      </p:sp>
      <p:grpSp>
        <p:nvGrpSpPr>
          <p:cNvPr id="102" name="Group 38">
            <a:extLst>
              <a:ext uri="{FF2B5EF4-FFF2-40B4-BE49-F238E27FC236}">
                <a16:creationId xmlns:a16="http://schemas.microsoft.com/office/drawing/2014/main" id="{FB8AF729-655B-F054-2B77-3AB326C106FC}"/>
              </a:ext>
            </a:extLst>
          </p:cNvPr>
          <p:cNvGrpSpPr>
            <a:grpSpLocks noChangeAspect="1"/>
          </p:cNvGrpSpPr>
          <p:nvPr/>
        </p:nvGrpSpPr>
        <p:grpSpPr bwMode="auto">
          <a:xfrm rot="21071588">
            <a:off x="2365467" y="3600794"/>
            <a:ext cx="2267730" cy="2080777"/>
            <a:chOff x="1329" y="1923"/>
            <a:chExt cx="1179" cy="1122"/>
          </a:xfrm>
        </p:grpSpPr>
        <p:sp>
          <p:nvSpPr>
            <p:cNvPr id="103" name="Line 39">
              <a:extLst>
                <a:ext uri="{FF2B5EF4-FFF2-40B4-BE49-F238E27FC236}">
                  <a16:creationId xmlns:a16="http://schemas.microsoft.com/office/drawing/2014/main" id="{239F4CC3-5CD5-1732-C485-3E4331BACF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29" y="2179"/>
              <a:ext cx="1169" cy="866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4" name="Line 40">
              <a:extLst>
                <a:ext uri="{FF2B5EF4-FFF2-40B4-BE49-F238E27FC236}">
                  <a16:creationId xmlns:a16="http://schemas.microsoft.com/office/drawing/2014/main" id="{F9B92B04-0B7A-DFCC-4387-BFEE76CE08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28" y="1923"/>
              <a:ext cx="980" cy="111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5" name="Oval 41">
              <a:extLst>
                <a:ext uri="{FF2B5EF4-FFF2-40B4-BE49-F238E27FC236}">
                  <a16:creationId xmlns:a16="http://schemas.microsoft.com/office/drawing/2014/main" id="{FC3184AA-0EB0-AE90-C60B-74BFCFCCF8D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80" y="2362"/>
              <a:ext cx="68" cy="68"/>
            </a:xfrm>
            <a:prstGeom prst="ellipse">
              <a:avLst/>
            </a:prstGeom>
            <a:solidFill>
              <a:srgbClr val="009999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6" name="Oval 42">
              <a:extLst>
                <a:ext uri="{FF2B5EF4-FFF2-40B4-BE49-F238E27FC236}">
                  <a16:creationId xmlns:a16="http://schemas.microsoft.com/office/drawing/2014/main" id="{E1A1A89C-A308-B459-4930-D8D00BFF97A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766" y="2197"/>
              <a:ext cx="68" cy="6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07" name="Group 44">
            <a:extLst>
              <a:ext uri="{FF2B5EF4-FFF2-40B4-BE49-F238E27FC236}">
                <a16:creationId xmlns:a16="http://schemas.microsoft.com/office/drawing/2014/main" id="{E5A47E25-0E59-1D0A-BF52-7FD749A7D2E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33386" y="5170447"/>
            <a:ext cx="880934" cy="934681"/>
            <a:chOff x="2688" y="1920"/>
            <a:chExt cx="746" cy="728"/>
          </a:xfrm>
        </p:grpSpPr>
        <p:sp>
          <p:nvSpPr>
            <p:cNvPr id="108" name="Oval 45">
              <a:extLst>
                <a:ext uri="{FF2B5EF4-FFF2-40B4-BE49-F238E27FC236}">
                  <a16:creationId xmlns:a16="http://schemas.microsoft.com/office/drawing/2014/main" id="{462F0013-ECBC-5EEC-11E8-B37F9095D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9" y="2321"/>
              <a:ext cx="169" cy="162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9" name="Oval 46">
              <a:extLst>
                <a:ext uri="{FF2B5EF4-FFF2-40B4-BE49-F238E27FC236}">
                  <a16:creationId xmlns:a16="http://schemas.microsoft.com/office/drawing/2014/main" id="{0C79332A-AC8D-DC01-BA07-8AF0ACA4D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4" y="2059"/>
              <a:ext cx="169" cy="164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0" name="Oval 47">
              <a:extLst>
                <a:ext uri="{FF2B5EF4-FFF2-40B4-BE49-F238E27FC236}">
                  <a16:creationId xmlns:a16="http://schemas.microsoft.com/office/drawing/2014/main" id="{1A0922EE-1C4A-B0CD-F0B1-9187D7C02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" y="2010"/>
              <a:ext cx="170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1" name="Oval 48">
              <a:extLst>
                <a:ext uri="{FF2B5EF4-FFF2-40B4-BE49-F238E27FC236}">
                  <a16:creationId xmlns:a16="http://schemas.microsoft.com/office/drawing/2014/main" id="{53DF0294-162E-1131-DA38-73C322AF7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" y="2181"/>
              <a:ext cx="170" cy="16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2" name="Oval 49">
              <a:extLst>
                <a:ext uri="{FF2B5EF4-FFF2-40B4-BE49-F238E27FC236}">
                  <a16:creationId xmlns:a16="http://schemas.microsoft.com/office/drawing/2014/main" id="{99A61CED-AE54-A7F5-3259-365BD6573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5" y="2020"/>
              <a:ext cx="169" cy="164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3" name="Oval 50">
              <a:extLst>
                <a:ext uri="{FF2B5EF4-FFF2-40B4-BE49-F238E27FC236}">
                  <a16:creationId xmlns:a16="http://schemas.microsoft.com/office/drawing/2014/main" id="{1D6EB181-77DE-998C-FA72-7510BAA32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2170"/>
              <a:ext cx="169" cy="164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4" name="Oval 51">
              <a:extLst>
                <a:ext uri="{FF2B5EF4-FFF2-40B4-BE49-F238E27FC236}">
                  <a16:creationId xmlns:a16="http://schemas.microsoft.com/office/drawing/2014/main" id="{A1860B21-5985-9FA4-7824-D7B434FDF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1" y="2181"/>
              <a:ext cx="169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5" name="Oval 52">
              <a:extLst>
                <a:ext uri="{FF2B5EF4-FFF2-40B4-BE49-F238E27FC236}">
                  <a16:creationId xmlns:a16="http://schemas.microsoft.com/office/drawing/2014/main" id="{FABF1419-AC6F-FDB9-590B-6368556E6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4" y="2190"/>
              <a:ext cx="169" cy="164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6" name="Oval 53">
              <a:extLst>
                <a:ext uri="{FF2B5EF4-FFF2-40B4-BE49-F238E27FC236}">
                  <a16:creationId xmlns:a16="http://schemas.microsoft.com/office/drawing/2014/main" id="{3D21AC45-FD3F-8DF4-032B-56F4D616D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5" y="1920"/>
              <a:ext cx="168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7" name="Oval 54">
              <a:extLst>
                <a:ext uri="{FF2B5EF4-FFF2-40B4-BE49-F238E27FC236}">
                  <a16:creationId xmlns:a16="http://schemas.microsoft.com/office/drawing/2014/main" id="{E4179FF4-3513-31BD-5906-356FB8A71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" y="2221"/>
              <a:ext cx="169" cy="163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8" name="Oval 55">
              <a:extLst>
                <a:ext uri="{FF2B5EF4-FFF2-40B4-BE49-F238E27FC236}">
                  <a16:creationId xmlns:a16="http://schemas.microsoft.com/office/drawing/2014/main" id="{56313E4A-1111-4E55-4F10-501EE17E7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5" y="1924"/>
              <a:ext cx="171" cy="164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9" name="Oval 56">
              <a:extLst>
                <a:ext uri="{FF2B5EF4-FFF2-40B4-BE49-F238E27FC236}">
                  <a16:creationId xmlns:a16="http://schemas.microsoft.com/office/drawing/2014/main" id="{E2B139B2-6007-12E0-AD9E-C2B60C952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4" y="2321"/>
              <a:ext cx="170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0" name="Oval 57">
              <a:extLst>
                <a:ext uri="{FF2B5EF4-FFF2-40B4-BE49-F238E27FC236}">
                  <a16:creationId xmlns:a16="http://schemas.microsoft.com/office/drawing/2014/main" id="{7C6B4CCF-D831-5784-287C-FF49470C6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" y="2486"/>
              <a:ext cx="171" cy="162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1" name="Oval 58">
              <a:extLst>
                <a:ext uri="{FF2B5EF4-FFF2-40B4-BE49-F238E27FC236}">
                  <a16:creationId xmlns:a16="http://schemas.microsoft.com/office/drawing/2014/main" id="{1A66B88A-ACD9-13D0-D259-AB7CF1A87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2304"/>
              <a:ext cx="169" cy="164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2" name="Oval 59">
              <a:extLst>
                <a:ext uri="{FF2B5EF4-FFF2-40B4-BE49-F238E27FC236}">
                  <a16:creationId xmlns:a16="http://schemas.microsoft.com/office/drawing/2014/main" id="{EC26C720-8096-0EC0-4F67-7C35109CF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2" y="1953"/>
              <a:ext cx="147" cy="146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3" name="Oval 60">
              <a:extLst>
                <a:ext uri="{FF2B5EF4-FFF2-40B4-BE49-F238E27FC236}">
                  <a16:creationId xmlns:a16="http://schemas.microsoft.com/office/drawing/2014/main" id="{8FE87A27-A917-4637-9166-0BF5DCDD6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4" y="2439"/>
              <a:ext cx="169" cy="16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4" name="Oval 61">
              <a:extLst>
                <a:ext uri="{FF2B5EF4-FFF2-40B4-BE49-F238E27FC236}">
                  <a16:creationId xmlns:a16="http://schemas.microsoft.com/office/drawing/2014/main" id="{8269637E-3FCE-23C7-FA67-49C75CEF4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5" y="2070"/>
              <a:ext cx="168" cy="163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5" name="Oval 62">
              <a:extLst>
                <a:ext uri="{FF2B5EF4-FFF2-40B4-BE49-F238E27FC236}">
                  <a16:creationId xmlns:a16="http://schemas.microsoft.com/office/drawing/2014/main" id="{3D359C1A-AC26-907B-1E2C-495B46640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5" y="2267"/>
              <a:ext cx="171" cy="164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6" name="Oval 63">
              <a:extLst>
                <a:ext uri="{FF2B5EF4-FFF2-40B4-BE49-F238E27FC236}">
                  <a16:creationId xmlns:a16="http://schemas.microsoft.com/office/drawing/2014/main" id="{16CA24D1-1450-BEC6-5C3F-8045FB9A8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" y="2181"/>
              <a:ext cx="170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7" name="Oval 64">
              <a:extLst>
                <a:ext uri="{FF2B5EF4-FFF2-40B4-BE49-F238E27FC236}">
                  <a16:creationId xmlns:a16="http://schemas.microsoft.com/office/drawing/2014/main" id="{FD4EF4F2-D01C-C6B4-228D-DCD02D670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5" y="2321"/>
              <a:ext cx="169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8" name="Oval 65">
              <a:extLst>
                <a:ext uri="{FF2B5EF4-FFF2-40B4-BE49-F238E27FC236}">
                  <a16:creationId xmlns:a16="http://schemas.microsoft.com/office/drawing/2014/main" id="{F1DC9B83-8A4E-6F01-024E-539608805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2003"/>
              <a:ext cx="171" cy="164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9" name="Oval 66">
              <a:extLst>
                <a:ext uri="{FF2B5EF4-FFF2-40B4-BE49-F238E27FC236}">
                  <a16:creationId xmlns:a16="http://schemas.microsoft.com/office/drawing/2014/main" id="{C852583F-A74D-28EA-4E60-8FC31F2D2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" y="2438"/>
              <a:ext cx="169" cy="163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0" name="Oval 67">
              <a:extLst>
                <a:ext uri="{FF2B5EF4-FFF2-40B4-BE49-F238E27FC236}">
                  <a16:creationId xmlns:a16="http://schemas.microsoft.com/office/drawing/2014/main" id="{03487AB9-F0E1-E323-DA69-24F19563B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112"/>
              <a:ext cx="170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1" name="Oval 68">
              <a:extLst>
                <a:ext uri="{FF2B5EF4-FFF2-40B4-BE49-F238E27FC236}">
                  <a16:creationId xmlns:a16="http://schemas.microsoft.com/office/drawing/2014/main" id="{D906B55B-DCF8-7D57-079A-F026A089E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4" y="2087"/>
              <a:ext cx="169" cy="164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2" name="Oval 69">
              <a:extLst>
                <a:ext uri="{FF2B5EF4-FFF2-40B4-BE49-F238E27FC236}">
                  <a16:creationId xmlns:a16="http://schemas.microsoft.com/office/drawing/2014/main" id="{BAD10AC9-72C2-8230-3F56-65CC168AC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2" y="2181"/>
              <a:ext cx="169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3" name="Oval 70">
              <a:extLst>
                <a:ext uri="{FF2B5EF4-FFF2-40B4-BE49-F238E27FC236}">
                  <a16:creationId xmlns:a16="http://schemas.microsoft.com/office/drawing/2014/main" id="{E799282D-33BE-B3D2-AC07-616597915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5" y="2388"/>
              <a:ext cx="169" cy="163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4" name="Oval 71">
              <a:extLst>
                <a:ext uri="{FF2B5EF4-FFF2-40B4-BE49-F238E27FC236}">
                  <a16:creationId xmlns:a16="http://schemas.microsoft.com/office/drawing/2014/main" id="{97729758-672A-2DEB-54F0-805517E3F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920"/>
              <a:ext cx="171" cy="164"/>
            </a:xfrm>
            <a:prstGeom prst="ellipse">
              <a:avLst/>
            </a:prstGeom>
            <a:solidFill>
              <a:srgbClr val="0D00F4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45" name="Gruppo 144">
            <a:extLst>
              <a:ext uri="{FF2B5EF4-FFF2-40B4-BE49-F238E27FC236}">
                <a16:creationId xmlns:a16="http://schemas.microsoft.com/office/drawing/2014/main" id="{F0EF47B1-6B86-7F98-C36D-74B2F95E01E5}"/>
              </a:ext>
            </a:extLst>
          </p:cNvPr>
          <p:cNvGrpSpPr/>
          <p:nvPr/>
        </p:nvGrpSpPr>
        <p:grpSpPr>
          <a:xfrm>
            <a:off x="6977263" y="3851003"/>
            <a:ext cx="1269467" cy="1682052"/>
            <a:chOff x="6977263" y="3851003"/>
            <a:chExt cx="1269467" cy="1682052"/>
          </a:xfrm>
        </p:grpSpPr>
        <p:sp>
          <p:nvSpPr>
            <p:cNvPr id="135" name="Line 72">
              <a:extLst>
                <a:ext uri="{FF2B5EF4-FFF2-40B4-BE49-F238E27FC236}">
                  <a16:creationId xmlns:a16="http://schemas.microsoft.com/office/drawing/2014/main" id="{CBD2D4AE-2A1E-9522-0A46-810FDCED76E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6977263" y="3851003"/>
              <a:ext cx="1269467" cy="168205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6" name="Oval 73">
              <a:extLst>
                <a:ext uri="{FF2B5EF4-FFF2-40B4-BE49-F238E27FC236}">
                  <a16:creationId xmlns:a16="http://schemas.microsoft.com/office/drawing/2014/main" id="{4A51491E-BD66-0D7F-C7D2-D2D605A0019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831361" y="4265527"/>
              <a:ext cx="130794" cy="12610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38" name="CasellaDiTesto 137">
            <a:extLst>
              <a:ext uri="{FF2B5EF4-FFF2-40B4-BE49-F238E27FC236}">
                <a16:creationId xmlns:a16="http://schemas.microsoft.com/office/drawing/2014/main" id="{99474E1B-8A6C-D62E-2B46-BDE78B15CDFA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Electromagnetic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modes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excited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CasellaDiTesto 139">
            <a:extLst>
              <a:ext uri="{FF2B5EF4-FFF2-40B4-BE49-F238E27FC236}">
                <a16:creationId xmlns:a16="http://schemas.microsoft.com/office/drawing/2014/main" id="{30DE6CCE-0E0D-460E-A898-84584AFEDE1E}"/>
              </a:ext>
            </a:extLst>
          </p:cNvPr>
          <p:cNvSpPr txBox="1"/>
          <p:nvPr/>
        </p:nvSpPr>
        <p:spPr>
          <a:xfrm>
            <a:off x="970247" y="707879"/>
            <a:ext cx="3041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competition with </a:t>
            </a:r>
            <a:r>
              <a:rPr lang="en-GB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sz="1800" b="1" dirty="0">
                <a:solidFill>
                  <a:srgbClr val="00B05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en-GB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 sz="1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800" b="1" dirty="0" err="1">
                <a:solidFill>
                  <a:srgbClr val="00B05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en-GB" b="1" dirty="0">
                <a:solidFill>
                  <a:srgbClr val="00B050"/>
                </a:solidFill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2 m</a:t>
            </a:r>
            <a:r>
              <a:rPr lang="en-GB" b="1" baseline="-25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1.022 MeV</a:t>
            </a:r>
          </a:p>
        </p:txBody>
      </p:sp>
      <p:sp>
        <p:nvSpPr>
          <p:cNvPr id="141" name="CasellaDiTesto 140">
            <a:extLst>
              <a:ext uri="{FF2B5EF4-FFF2-40B4-BE49-F238E27FC236}">
                <a16:creationId xmlns:a16="http://schemas.microsoft.com/office/drawing/2014/main" id="{F9F029C4-7BEF-E3BD-C03C-6D5921A6C06D}"/>
              </a:ext>
            </a:extLst>
          </p:cNvPr>
          <p:cNvSpPr txBox="1"/>
          <p:nvPr/>
        </p:nvSpPr>
        <p:spPr>
          <a:xfrm>
            <a:off x="4243621" y="932080"/>
            <a:ext cx="2453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probable</a:t>
            </a:r>
          </a:p>
        </p:txBody>
      </p:sp>
      <p:pic>
        <p:nvPicPr>
          <p:cNvPr id="142" name="Picture 3">
            <a:extLst>
              <a:ext uri="{FF2B5EF4-FFF2-40B4-BE49-F238E27FC236}">
                <a16:creationId xmlns:a16="http://schemas.microsoft.com/office/drawing/2014/main" id="{54398A11-C69D-BADF-C7E4-C6BDAA88A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064" y="3682347"/>
            <a:ext cx="2372715" cy="2372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feld 8">
                <a:extLst>
                  <a:ext uri="{FF2B5EF4-FFF2-40B4-BE49-F238E27FC236}">
                    <a16:creationId xmlns:a16="http://schemas.microsoft.com/office/drawing/2014/main" id="{F721E7CF-82E9-9B0C-B446-3F60C9BED1D3}"/>
                  </a:ext>
                </a:extLst>
              </p:cNvPr>
              <p:cNvSpPr txBox="1"/>
              <p:nvPr/>
            </p:nvSpPr>
            <p:spPr>
              <a:xfrm>
                <a:off x="9388842" y="5974085"/>
                <a:ext cx="2303923" cy="54925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sz="2400" b="0" i="1" smtClean="0">
                              <a:latin typeface="Cambria Math"/>
                            </a:rPr>
                            <m:t>𝑍</m:t>
                          </m:r>
                        </m:sub>
                        <m:sup>
                          <m:r>
                            <a:rPr lang="de-DE" sz="2400" b="0" i="1" smtClean="0">
                              <a:latin typeface="Cambria Math"/>
                            </a:rPr>
                            <m:t>𝐴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sz="2400" b="0" i="1" smtClean="0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de-DE" sz="2400" b="0" i="1" smtClean="0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e>
                      </m:sPre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→</m:t>
                      </m:r>
                      <m:sPre>
                        <m:sPre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PrePr>
                        <m:sub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</m:sub>
                        <m:sup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2400" b="0" i="1" smtClean="0">
                                      <a:latin typeface="Cambria Math"/>
                                      <a:ea typeface="Cambria Math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bSup>
                        </m:e>
                      </m:sPre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3" name="Textfeld 8">
                <a:extLst>
                  <a:ext uri="{FF2B5EF4-FFF2-40B4-BE49-F238E27FC236}">
                    <a16:creationId xmlns:a16="http://schemas.microsoft.com/office/drawing/2014/main" id="{F721E7CF-82E9-9B0C-B446-3F60C9BED1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8842" y="5974085"/>
                <a:ext cx="2303923" cy="549253"/>
              </a:xfrm>
              <a:prstGeom prst="rect">
                <a:avLst/>
              </a:prstGeom>
              <a:blipFill>
                <a:blip r:embed="rId3"/>
                <a:stretch>
                  <a:fillRect b="-217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CasellaDiTesto 143">
            <a:extLst>
              <a:ext uri="{FF2B5EF4-FFF2-40B4-BE49-F238E27FC236}">
                <a16:creationId xmlns:a16="http://schemas.microsoft.com/office/drawing/2014/main" id="{3EA94FDB-A6C0-0B20-D0D6-EB8461CB4C81}"/>
              </a:ext>
            </a:extLst>
          </p:cNvPr>
          <p:cNvSpPr txBox="1"/>
          <p:nvPr/>
        </p:nvSpPr>
        <p:spPr>
          <a:xfrm>
            <a:off x="7272845" y="743424"/>
            <a:ext cx="2865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competition with </a:t>
            </a:r>
            <a:r>
              <a:rPr lang="en-GB" b="1" dirty="0">
                <a:solidFill>
                  <a:srgbClr val="00B05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low </a:t>
            </a:r>
            <a:r>
              <a:rPr lang="en-GB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b="1" dirty="0" err="1">
                <a:solidFill>
                  <a:srgbClr val="00B05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endParaRPr lang="en-GB" b="1" dirty="0">
              <a:solidFill>
                <a:srgbClr val="00B050"/>
              </a:solidFill>
              <a:latin typeface="Symbol" pitchFamily="2" charset="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4" grpId="0" animBg="1"/>
      <p:bldP spid="140" grpId="0"/>
      <p:bldP spid="14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>
            <a:extLst>
              <a:ext uri="{FF2B5EF4-FFF2-40B4-BE49-F238E27FC236}">
                <a16:creationId xmlns:a16="http://schemas.microsoft.com/office/drawing/2014/main" id="{AF416A4A-BF4B-CE47-4CD9-CF613CD53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6351"/>
            <a:ext cx="123056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srgbClr val="7030A0"/>
                </a:solidFill>
                <a:latin typeface="Arial" panose="020B0604020202020204" pitchFamily="34" charset="0"/>
              </a:rPr>
              <a:t>Come si determinano le probabilità di transizione?</a:t>
            </a:r>
          </a:p>
        </p:txBody>
      </p:sp>
      <p:sp>
        <p:nvSpPr>
          <p:cNvPr id="26627" name="Text Box 5">
            <a:extLst>
              <a:ext uri="{FF2B5EF4-FFF2-40B4-BE49-F238E27FC236}">
                <a16:creationId xmlns:a16="http://schemas.microsoft.com/office/drawing/2014/main" id="{1EFFCBB6-E221-2C49-1120-7F5F52CD1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176" y="885081"/>
            <a:ext cx="1056071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Uno dei modi </a:t>
            </a:r>
            <a:r>
              <a:rPr lang="it-IT" altLang="it-IT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misura della vita media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dello stato che decade gamma.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La vita media </a:t>
            </a:r>
            <a:r>
              <a:rPr lang="it-IT" altLang="it-IT" sz="2800" b="1" dirty="0">
                <a:solidFill>
                  <a:srgbClr val="A50021"/>
                </a:solidFill>
                <a:latin typeface="Symbol" pitchFamily="2" charset="2"/>
              </a:rPr>
              <a:t>t</a:t>
            </a:r>
            <a:r>
              <a:rPr lang="it-IT" altLang="it-IT" sz="2400" dirty="0">
                <a:solidFill>
                  <a:srgbClr val="000000"/>
                </a:solidFill>
                <a:latin typeface="Symbol" pitchFamily="2" charset="2"/>
              </a:rPr>
              <a:t>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 l’inverso della probabilità di transizione (T o </a:t>
            </a:r>
            <a:r>
              <a:rPr lang="it-IT" altLang="it-IT" sz="2400" dirty="0">
                <a:solidFill>
                  <a:srgbClr val="000000"/>
                </a:solidFill>
                <a:latin typeface="Symbol" pitchFamily="2" charset="2"/>
              </a:rPr>
              <a:t>l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)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dirty="0">
                <a:solidFill>
                  <a:srgbClr val="A50021"/>
                </a:solidFill>
                <a:latin typeface="Arial" panose="020B0604020202020204" pitchFamily="34" charset="0"/>
              </a:rPr>
              <a:t>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srgbClr val="FF0000"/>
                </a:solidFill>
                <a:latin typeface="Arial" panose="020B0604020202020204" pitchFamily="34" charset="0"/>
              </a:rPr>
              <a:t>     </a:t>
            </a:r>
            <a:r>
              <a:rPr lang="it-IT" altLang="it-IT" sz="3200" b="1" dirty="0">
                <a:solidFill>
                  <a:srgbClr val="FF0000"/>
                </a:solidFill>
                <a:latin typeface="Symbol" pitchFamily="2" charset="2"/>
              </a:rPr>
              <a:t>t</a:t>
            </a:r>
            <a:r>
              <a:rPr lang="it-IT" altLang="it-IT" sz="3200" dirty="0">
                <a:solidFill>
                  <a:srgbClr val="FF0000"/>
                </a:solidFill>
                <a:latin typeface="Arial" panose="020B0604020202020204" pitchFamily="34" charset="0"/>
              </a:rPr>
              <a:t> = 1/T</a:t>
            </a:r>
          </a:p>
        </p:txBody>
      </p:sp>
      <p:graphicFrame>
        <p:nvGraphicFramePr>
          <p:cNvPr id="26628" name="Object 6">
            <a:extLst>
              <a:ext uri="{FF2B5EF4-FFF2-40B4-BE49-F238E27FC236}">
                <a16:creationId xmlns:a16="http://schemas.microsoft.com/office/drawing/2014/main" id="{ED6750E9-4CC2-0232-5650-7511313DA769}"/>
              </a:ext>
            </a:extLst>
          </p:cNvPr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4023321174"/>
              </p:ext>
            </p:extLst>
          </p:nvPr>
        </p:nvGraphicFramePr>
        <p:xfrm>
          <a:off x="4724077" y="3552312"/>
          <a:ext cx="142875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72700" imgH="31305500" progId="Equation.3">
                  <p:embed/>
                </p:oleObj>
              </mc:Choice>
              <mc:Fallback>
                <p:oleObj name="Equation" r:id="rId2" imgW="48272700" imgH="31305500" progId="Equation.3">
                  <p:embed/>
                  <p:pic>
                    <p:nvPicPr>
                      <p:cNvPr id="26628" name="Object 6">
                        <a:extLst>
                          <a:ext uri="{FF2B5EF4-FFF2-40B4-BE49-F238E27FC236}">
                            <a16:creationId xmlns:a16="http://schemas.microsoft.com/office/drawing/2014/main" id="{ED6750E9-4CC2-0232-5650-7511313DA769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077" y="3552312"/>
                        <a:ext cx="142875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8">
            <a:extLst>
              <a:ext uri="{FF2B5EF4-FFF2-40B4-BE49-F238E27FC236}">
                <a16:creationId xmlns:a16="http://schemas.microsoft.com/office/drawing/2014/main" id="{084CE386-BD2C-4701-6DE2-A0BDBAA4E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2809" y="1793022"/>
            <a:ext cx="4698722" cy="646331"/>
          </a:xfrm>
          <a:prstGeom prst="rect">
            <a:avLst/>
          </a:prstGeom>
          <a:noFill/>
          <a:ln w="12700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i="1" dirty="0">
                <a:solidFill>
                  <a:srgbClr val="0432FF"/>
                </a:solidFill>
                <a:latin typeface="Arial" panose="020B0604020202020204" pitchFamily="34" charset="0"/>
              </a:rPr>
              <a:t>La notazione per la probabilità di transizione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i="1" dirty="0" err="1">
                <a:solidFill>
                  <a:srgbClr val="0432FF"/>
                </a:solidFill>
                <a:latin typeface="Arial" panose="020B0604020202020204" pitchFamily="34" charset="0"/>
              </a:rPr>
              <a:t>e’</a:t>
            </a:r>
            <a:r>
              <a:rPr lang="it-IT" altLang="it-IT" i="1" dirty="0">
                <a:solidFill>
                  <a:srgbClr val="0432FF"/>
                </a:solidFill>
                <a:latin typeface="Arial" panose="020B0604020202020204" pitchFamily="34" charset="0"/>
              </a:rPr>
              <a:t> sia T che </a:t>
            </a:r>
            <a:r>
              <a:rPr lang="it-IT" altLang="it-IT" i="1" dirty="0">
                <a:solidFill>
                  <a:srgbClr val="0432FF"/>
                </a:solidFill>
                <a:latin typeface="Symbol" pitchFamily="2" charset="2"/>
              </a:rPr>
              <a:t>l</a:t>
            </a:r>
            <a:r>
              <a:rPr lang="it-IT" altLang="it-IT" i="1" dirty="0">
                <a:solidFill>
                  <a:srgbClr val="0432FF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6630" name="Text Box 9">
            <a:extLst>
              <a:ext uri="{FF2B5EF4-FFF2-40B4-BE49-F238E27FC236}">
                <a16:creationId xmlns:a16="http://schemas.microsoft.com/office/drawing/2014/main" id="{94A4362E-E20B-9A77-91F0-336DECA02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628" y="3043263"/>
            <a:ext cx="4475905" cy="461665"/>
          </a:xfrm>
          <a:prstGeom prst="rect">
            <a:avLst/>
          </a:prstGeom>
          <a:noFill/>
          <a:ln w="15875">
            <a:solidFill>
              <a:srgbClr val="00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Come per il decadimento </a:t>
            </a:r>
            <a:r>
              <a:rPr lang="it-IT" altLang="it-IT" sz="2400" dirty="0">
                <a:solidFill>
                  <a:srgbClr val="FF0000"/>
                </a:solidFill>
                <a:latin typeface="Symbol" pitchFamily="2" charset="2"/>
              </a:rPr>
              <a:t>a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e </a:t>
            </a:r>
            <a:r>
              <a:rPr lang="it-IT" altLang="it-IT" sz="2400" dirty="0">
                <a:solidFill>
                  <a:srgbClr val="FF0000"/>
                </a:solidFill>
                <a:latin typeface="Symbol" pitchFamily="2" charset="2"/>
              </a:rPr>
              <a:t>b</a:t>
            </a:r>
            <a:r>
              <a:rPr lang="it-IT" altLang="it-IT" sz="2400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26631" name="Text Box 10">
            <a:extLst>
              <a:ext uri="{FF2B5EF4-FFF2-40B4-BE49-F238E27FC236}">
                <a16:creationId xmlns:a16="http://schemas.microsoft.com/office/drawing/2014/main" id="{3B87A487-E3E3-3206-2251-DEE0E1464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628" y="4526796"/>
            <a:ext cx="11563026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Le vite medie in gioco variano di molti ordini di grandezza, da 10</a:t>
            </a:r>
            <a:r>
              <a:rPr lang="it-IT" altLang="it-IT" sz="2400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-15</a:t>
            </a:r>
            <a:r>
              <a:rPr lang="it-IT" altLang="it-IT" sz="24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it-IT" altLang="it-IT" sz="2400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s</a:t>
            </a:r>
            <a:r>
              <a:rPr lang="it-IT" altLang="it-IT" sz="24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 a vari anni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i="1" dirty="0">
                <a:latin typeface="Arial" panose="020B0604020202020204" pitchFamily="34" charset="0"/>
              </a:rPr>
              <a:t>questo range temporale è una eternità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i="1" dirty="0">
                <a:latin typeface="Arial" panose="020B0604020202020204" pitchFamily="34" charset="0"/>
              </a:rPr>
              <a:t>rispetto al tempo impiegato da un nucleone per attraversare il nucleo </a:t>
            </a:r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</a:rPr>
              <a:t>∼</a:t>
            </a: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4·10 </a:t>
            </a:r>
            <a:r>
              <a:rPr lang="en-US" sz="20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-22</a:t>
            </a: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[s] </a:t>
            </a:r>
            <a:endParaRPr lang="it-IT" altLang="it-IT" sz="2000" i="1" dirty="0">
              <a:solidFill>
                <a:srgbClr val="0432FF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Ci sono quindi 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tecniche molto diverse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tra loro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per misurare le </a:t>
            </a:r>
            <a:r>
              <a:rPr lang="it-IT" altLang="it-IT" sz="2400" dirty="0">
                <a:solidFill>
                  <a:srgbClr val="0432FF"/>
                </a:solidFill>
                <a:latin typeface="Arial" panose="020B0604020202020204" pitchFamily="34" charset="0"/>
              </a:rPr>
              <a:t>vite medie degli stati eccitati </a:t>
            </a:r>
            <a:r>
              <a:rPr lang="it-IT" alt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di un nucleo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256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4811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072" y="-189242"/>
            <a:ext cx="10972800" cy="1143000"/>
          </a:xfrm>
        </p:spPr>
        <p:txBody>
          <a:bodyPr/>
          <a:lstStyle/>
          <a:p>
            <a:r>
              <a:rPr lang="it-IT" b="1" dirty="0">
                <a:solidFill>
                  <a:srgbClr val="7030A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1039090" y="1101129"/>
                <a:ext cx="10404765" cy="3938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γ-spectroscopy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yields some of the most precise knowledge of nuclear structure, as spin, parity and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are all measurable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Transition rates between initial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2000" i="1">
                            <a:latin typeface="Cambria Math"/>
                            <a:ea typeface="Cambria Math"/>
                            <a:cs typeface="Times New Roman"/>
                          </a:rPr>
                          <m:t>Ψ</m:t>
                        </m:r>
                      </m:e>
                      <m:sub>
                        <m:r>
                          <a:rPr lang="de-DE" sz="2000" i="1">
                            <a:latin typeface="Cambria Math"/>
                            <a:cs typeface="Times New Roman"/>
                          </a:rPr>
                          <m:t>𝑁</m:t>
                        </m:r>
                      </m:sub>
                      <m:sup>
                        <m:r>
                          <a:rPr lang="de-DE" sz="2000" i="1">
                            <a:latin typeface="Cambria Math"/>
                            <a:cs typeface="Times New Roman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final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b>
                        <m:r>
                          <a:rPr lang="de-DE" sz="2000" i="1">
                            <a:latin typeface="Cambria Math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  <m:sup>
                        <m:r>
                          <a:rPr lang="de-DE" sz="2000" i="1">
                            <a:latin typeface="Cambria Math"/>
                            <a:cs typeface="Times New Roman" panose="020206030504050203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nuclear states, resulting from electromagnetic decay producing a photon with energy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can be described by Fermi´s Golden rule: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ℳ</m:t>
                        </m:r>
                      </m:e>
                      <m:sub>
                        <m:r>
                          <a:rPr lang="de-DE" sz="2000" i="1">
                            <a:latin typeface="Cambria Math"/>
                            <a:cs typeface="Times New Roman" panose="02020603050405020304" pitchFamily="18" charset="0"/>
                          </a:rPr>
                          <m:t>𝑒𝑚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the electromagnetic transition operator and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num>
                      <m:den>
                        <m:r>
                          <a:rPr lang="de-DE" sz="2000" i="1">
                            <a:latin typeface="Cambria Math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the density of final states. The photon wave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ℳ</m:t>
                        </m:r>
                      </m:e>
                      <m:sub>
                        <m:r>
                          <a:rPr lang="de-DE" sz="2000" i="1">
                            <a:latin typeface="Cambria Math"/>
                            <a:cs typeface="Times New Roman" panose="02020603050405020304" pitchFamily="18" charset="0"/>
                          </a:rPr>
                          <m:t>𝑒𝑚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are well known, therefore measurements of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λ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provide detailed knowledge of nuclear structure.</a:t>
                </a:r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090" y="1101129"/>
                <a:ext cx="10404765" cy="3938450"/>
              </a:xfrm>
              <a:prstGeom prst="rect">
                <a:avLst/>
              </a:prstGeom>
              <a:blipFill>
                <a:blip r:embed="rId2"/>
                <a:stretch>
                  <a:fillRect l="-854" t="-965" r="-366" b="-1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4016074" y="3086763"/>
                <a:ext cx="3226067" cy="68447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𝜆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ℏ</m:t>
                          </m:r>
                        </m:den>
                      </m:f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de-DE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i="1">
                                          <a:latin typeface="Cambria Math"/>
                                          <a:ea typeface="Cambria Math"/>
                                        </a:rPr>
                                        <m:t>Ψ</m:t>
                                      </m:r>
                                    </m:e>
                                    <m:sub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𝑁</m:t>
                                      </m:r>
                                    </m:sub>
                                    <m:sup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´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</m:e>
                                    <m:sub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𝛾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ℳ</m:t>
                                      </m:r>
                                    </m:e>
                                    <m:sub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𝑒𝑚</m:t>
                                      </m:r>
                                    </m:sub>
                                  </m:sSub>
                                </m:e>
                                <m:e>
                                  <m:sSubSup>
                                    <m:sSubSup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i="1">
                                          <a:latin typeface="Cambria Math"/>
                                          <a:ea typeface="Cambria Math"/>
                                        </a:rPr>
                                        <m:t>Ψ</m:t>
                                      </m:r>
                                    </m:e>
                                    <m:sub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𝑁</m:t>
                                      </m:r>
                                    </m:sub>
                                    <m:sup>
                                      <m:r>
                                        <a:rPr lang="de-DE" i="1">
                                          <a:latin typeface="Cambria Math"/>
                                          <a:ea typeface="Cambria Math"/>
                                        </a:rPr>
                                        <m:t>∗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sub>
                          </m:sSub>
                        </m:num>
                        <m:den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074" y="3086763"/>
                <a:ext cx="3226067" cy="684474"/>
              </a:xfrm>
              <a:prstGeom prst="rect">
                <a:avLst/>
              </a:prstGeom>
              <a:blipFill>
                <a:blip r:embed="rId3"/>
                <a:stretch>
                  <a:fillRect l="-392" b="-17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feld 8"/>
          <p:cNvSpPr txBox="1"/>
          <p:nvPr/>
        </p:nvSpPr>
        <p:spPr>
          <a:xfrm>
            <a:off x="1039090" y="5460079"/>
            <a:ext cx="10404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l-GR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-decay lifetime is typically 10</a:t>
            </a:r>
            <a:r>
              <a:rPr lang="en-US" sz="2400" b="1" baseline="30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-12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[s]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sometimes even as short as 10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-19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[s]. However, this time span is an eternity in the life of an excited nucleon.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It takes about </a:t>
            </a: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4·10 </a:t>
            </a:r>
            <a:r>
              <a:rPr lang="en-US" sz="20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-22</a:t>
            </a: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[s]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a nucleon to cross the nucleus.</a:t>
            </a:r>
          </a:p>
        </p:txBody>
      </p:sp>
    </p:spTree>
    <p:extLst>
      <p:ext uri="{BB962C8B-B14F-4D97-AF65-F5344CB8AC3E}">
        <p14:creationId xmlns:p14="http://schemas.microsoft.com/office/powerpoint/2010/main" val="263058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F13CF7-DC89-4384-40F2-82A79C645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lezioni</a:t>
            </a:r>
            <a:r>
              <a:rPr lang="en-GB" dirty="0"/>
              <a:t> GSI internal conversion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AFB4F4-49A3-D248-A8EA-DF54A8B44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8147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A2407EC-DA5B-96EA-B00B-5F142DD37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376" y="0"/>
            <a:ext cx="6924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1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1F6B1CB-9196-FFEC-4FEA-306776C6E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6227"/>
            <a:ext cx="12166631" cy="590931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800080"/>
                </a:solidFill>
                <a:latin typeface="Symbol" pitchFamily="2" charset="2"/>
                <a:ea typeface="+mn-ea"/>
                <a:cs typeface="Arial" panose="020B0604020202020204" pitchFamily="34" charset="0"/>
              </a:rPr>
              <a:t>g</a:t>
            </a:r>
            <a:r>
              <a:rPr lang="en-US" sz="36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decay mode</a:t>
            </a:r>
          </a:p>
        </p:txBody>
      </p:sp>
      <p:pic>
        <p:nvPicPr>
          <p:cNvPr id="5" name="Grafik 2">
            <a:extLst>
              <a:ext uri="{FF2B5EF4-FFF2-40B4-BE49-F238E27FC236}">
                <a16:creationId xmlns:a16="http://schemas.microsoft.com/office/drawing/2014/main" id="{20A293DF-31A8-E75A-9448-6201F61DC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037" y="2365342"/>
            <a:ext cx="2381250" cy="1619250"/>
          </a:xfrm>
          <a:prstGeom prst="rect">
            <a:avLst/>
          </a:prstGeom>
        </p:spPr>
      </p:pic>
      <p:sp>
        <p:nvSpPr>
          <p:cNvPr id="6" name="Textfeld 3">
            <a:extLst>
              <a:ext uri="{FF2B5EF4-FFF2-40B4-BE49-F238E27FC236}">
                <a16:creationId xmlns:a16="http://schemas.microsoft.com/office/drawing/2014/main" id="{8AB19874-9946-1847-2BC3-433FDDB327AC}"/>
              </a:ext>
            </a:extLst>
          </p:cNvPr>
          <p:cNvSpPr txBox="1"/>
          <p:nvPr/>
        </p:nvSpPr>
        <p:spPr>
          <a:xfrm>
            <a:off x="0" y="7185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Gamma-ray emission is usually the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decay mode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nuclear excited states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D6F2FC6-B355-8275-C4E7-7E9D88188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28" y="3654203"/>
            <a:ext cx="4818343" cy="31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4">
            <a:extLst>
              <a:ext uri="{FF2B5EF4-FFF2-40B4-BE49-F238E27FC236}">
                <a16:creationId xmlns:a16="http://schemas.microsoft.com/office/drawing/2014/main" id="{B579F798-5C6F-539E-A25D-B141C0217D35}"/>
              </a:ext>
            </a:extLst>
          </p:cNvPr>
          <p:cNvSpPr txBox="1"/>
          <p:nvPr/>
        </p:nvSpPr>
        <p:spPr>
          <a:xfrm>
            <a:off x="293713" y="3853393"/>
            <a:ext cx="37031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662-keV </a:t>
            </a:r>
            <a:r>
              <a:rPr lang="en-US" sz="2000" dirty="0"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ray from 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(radioactive source)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detected in 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scintillator</a:t>
            </a:r>
          </a:p>
          <a:p>
            <a:r>
              <a:rPr 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blue: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HPGe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(high purity Ge semiconductor)</a:t>
            </a:r>
          </a:p>
        </p:txBody>
      </p:sp>
      <p:sp>
        <p:nvSpPr>
          <p:cNvPr id="9" name="Textfeld 6">
            <a:extLst>
              <a:ext uri="{FF2B5EF4-FFF2-40B4-BE49-F238E27FC236}">
                <a16:creationId xmlns:a16="http://schemas.microsoft.com/office/drawing/2014/main" id="{B4A60516-C681-167A-A77A-01354A0B1C82}"/>
              </a:ext>
            </a:extLst>
          </p:cNvPr>
          <p:cNvSpPr txBox="1"/>
          <p:nvPr/>
        </p:nvSpPr>
        <p:spPr>
          <a:xfrm>
            <a:off x="-25369" y="1243786"/>
            <a:ext cx="12192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Measurements of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-rays allow to deduce the following properties of the involved nuclear levels: </a:t>
            </a:r>
          </a:p>
          <a:p>
            <a:pPr lvl="1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energy,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spin (angular distr. / correl.),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parity (polarization),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magnetic moment,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lifetime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recoil distance, Doppler shift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F7EE0E6F-688D-898A-461F-8937B319D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502" y="3853393"/>
            <a:ext cx="1876697" cy="187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8">
                <a:extLst>
                  <a:ext uri="{FF2B5EF4-FFF2-40B4-BE49-F238E27FC236}">
                    <a16:creationId xmlns:a16="http://schemas.microsoft.com/office/drawing/2014/main" id="{7ABBEE4D-01E6-2B64-B882-4141C0D2C3B5}"/>
                  </a:ext>
                </a:extLst>
              </p:cNvPr>
              <p:cNvSpPr txBox="1"/>
              <p:nvPr/>
            </p:nvSpPr>
            <p:spPr>
              <a:xfrm>
                <a:off x="9333425" y="5736878"/>
                <a:ext cx="1913601" cy="54925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sz="2400" b="0" i="1" smtClean="0">
                              <a:latin typeface="Cambria Math"/>
                            </a:rPr>
                            <m:t>𝑍</m:t>
                          </m:r>
                        </m:sub>
                        <m:sup>
                          <m:r>
                            <a:rPr lang="de-DE" sz="2400" b="0" i="1" smtClean="0">
                              <a:latin typeface="Cambria Math"/>
                            </a:rPr>
                            <m:t>𝐴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sz="2400" b="0" i="1" smtClean="0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de-DE" sz="2400" b="0" i="1" smtClean="0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e>
                      </m:sPre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→</m:t>
                      </m:r>
                      <m:sPre>
                        <m:sPre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PrePr>
                        <m:sub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</m:sub>
                        <m:sup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2400" b="0" i="1" smtClean="0">
                                      <a:latin typeface="Cambria Math"/>
                                      <a:ea typeface="Cambria Math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bSup>
                        </m:e>
                      </m:sPre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feld 8">
                <a:extLst>
                  <a:ext uri="{FF2B5EF4-FFF2-40B4-BE49-F238E27FC236}">
                    <a16:creationId xmlns:a16="http://schemas.microsoft.com/office/drawing/2014/main" id="{7ABBEE4D-01E6-2B64-B882-4141C0D2C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425" y="5736878"/>
                <a:ext cx="1913601" cy="549253"/>
              </a:xfrm>
              <a:prstGeom prst="rect">
                <a:avLst/>
              </a:prstGeom>
              <a:blipFill>
                <a:blip r:embed="rId5"/>
                <a:stretch>
                  <a:fillRect b="-222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9225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pload.wikimedia.org/wikipedia/commons/8/8c/Gammaspektrum_Uranerz.jpg">
            <a:extLst>
              <a:ext uri="{FF2B5EF4-FFF2-40B4-BE49-F238E27FC236}">
                <a16:creationId xmlns:a16="http://schemas.microsoft.com/office/drawing/2014/main" id="{F6415314-BADD-9155-67D3-DDEECC63B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5" y="1017203"/>
            <a:ext cx="7778541" cy="583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2">
            <a:extLst>
              <a:ext uri="{FF2B5EF4-FFF2-40B4-BE49-F238E27FC236}">
                <a16:creationId xmlns:a16="http://schemas.microsoft.com/office/drawing/2014/main" id="{CDFAA9C2-B63F-10CA-1B3D-D0EAF66CC8E4}"/>
              </a:ext>
            </a:extLst>
          </p:cNvPr>
          <p:cNvSpPr txBox="1"/>
          <p:nvPr/>
        </p:nvSpPr>
        <p:spPr>
          <a:xfrm>
            <a:off x="0" y="0"/>
            <a:ext cx="12192000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rgbClr val="800080"/>
                </a:solidFill>
                <a:latin typeface="Symbol" pitchFamily="2" charset="2"/>
                <a:cs typeface="Arial" panose="020B0604020202020204" pitchFamily="34" charset="0"/>
              </a:defRPr>
            </a:lvl1pPr>
          </a:lstStyle>
          <a:p>
            <a:r>
              <a:rPr lang="it-IT" sz="3600" dirty="0"/>
              <a:t>g</a:t>
            </a:r>
            <a:r>
              <a:rPr lang="en-US" sz="3600" dirty="0">
                <a:latin typeface="Arial" panose="020B0604020202020204" pitchFamily="34" charset="0"/>
              </a:rPr>
              <a:t>-ray spectrum of </a:t>
            </a:r>
            <a:r>
              <a:rPr lang="en-US" sz="3600" baseline="30000" dirty="0" err="1">
                <a:latin typeface="Arial" panose="020B0604020202020204" pitchFamily="34" charset="0"/>
              </a:rPr>
              <a:t>nat</a:t>
            </a:r>
            <a:r>
              <a:rPr lang="en-US" sz="3600" dirty="0" err="1">
                <a:latin typeface="Arial" panose="020B0604020202020204" pitchFamily="34" charset="0"/>
              </a:rPr>
              <a:t>U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</a:p>
          <a:p>
            <a:r>
              <a:rPr lang="en-US" sz="2800" b="0" dirty="0">
                <a:solidFill>
                  <a:srgbClr val="0432FF"/>
                </a:solidFill>
                <a:latin typeface="Arial" panose="020B0604020202020204" pitchFamily="34" charset="0"/>
              </a:rPr>
              <a:t>(99.3% </a:t>
            </a:r>
            <a:r>
              <a:rPr lang="en-US" sz="2800" b="0" baseline="30000" dirty="0">
                <a:solidFill>
                  <a:srgbClr val="0432FF"/>
                </a:solidFill>
                <a:latin typeface="Arial" panose="020B0604020202020204" pitchFamily="34" charset="0"/>
              </a:rPr>
              <a:t>238</a:t>
            </a:r>
            <a:r>
              <a:rPr lang="en-US" sz="2800" b="0" dirty="0">
                <a:solidFill>
                  <a:srgbClr val="0432FF"/>
                </a:solidFill>
                <a:latin typeface="Arial" panose="020B0604020202020204" pitchFamily="34" charset="0"/>
              </a:rPr>
              <a:t>U which decays by </a:t>
            </a:r>
            <a:r>
              <a:rPr lang="en-US" sz="2800" b="0" dirty="0">
                <a:solidFill>
                  <a:srgbClr val="0432FF"/>
                </a:solidFill>
              </a:rPr>
              <a:t>a</a:t>
            </a:r>
            <a:r>
              <a:rPr lang="en-US" sz="2800" b="0" dirty="0">
                <a:solidFill>
                  <a:srgbClr val="0432FF"/>
                </a:solidFill>
                <a:latin typeface="Arial" panose="020B0604020202020204" pitchFamily="34" charset="0"/>
              </a:rPr>
              <a:t> emission )</a:t>
            </a:r>
            <a:endParaRPr lang="en-US" b="0" dirty="0">
              <a:solidFill>
                <a:srgbClr val="0432FF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1037685-0E92-16D1-4C22-C8FDF2D90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076" y="1429981"/>
            <a:ext cx="3700621" cy="499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83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C3ED799-D29F-5B7D-FBA3-14A7ABAD7646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l-G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-decay transitions are followed by </a:t>
            </a:r>
            <a:r>
              <a:rPr lang="it-IT" sz="3200" b="1" dirty="0">
                <a:solidFill>
                  <a:srgbClr val="7030A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BA9C056-9519-41D8-B6C2-7171F0A6C4F3}"/>
              </a:ext>
            </a:extLst>
          </p:cNvPr>
          <p:cNvGrpSpPr/>
          <p:nvPr/>
        </p:nvGrpSpPr>
        <p:grpSpPr>
          <a:xfrm>
            <a:off x="5641766" y="1301868"/>
            <a:ext cx="4620322" cy="5505015"/>
            <a:chOff x="2263182" y="827795"/>
            <a:chExt cx="4620322" cy="5505015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C8BDEDC9-594D-FEA0-FEA4-8E66282009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754"/>
            <a:stretch/>
          </p:blipFill>
          <p:spPr bwMode="auto">
            <a:xfrm>
              <a:off x="2263182" y="827795"/>
              <a:ext cx="4620322" cy="5505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2E74EC9C-2067-ADDD-A58D-AD41729A6913}"/>
                </a:ext>
              </a:extLst>
            </p:cNvPr>
            <p:cNvCxnSpPr/>
            <p:nvPr/>
          </p:nvCxnSpPr>
          <p:spPr>
            <a:xfrm>
              <a:off x="3579730" y="1323150"/>
              <a:ext cx="410966" cy="482886"/>
            </a:xfrm>
            <a:prstGeom prst="straightConnector1">
              <a:avLst/>
            </a:prstGeom>
            <a:ln w="60325">
              <a:solidFill>
                <a:srgbClr val="0432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AEA9EFE-9D97-6699-6267-BB2E47AAD241}"/>
                </a:ext>
              </a:extLst>
            </p:cNvPr>
            <p:cNvSpPr txBox="1"/>
            <p:nvPr/>
          </p:nvSpPr>
          <p:spPr>
            <a:xfrm>
              <a:off x="3785213" y="1185002"/>
              <a:ext cx="577922" cy="3795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l-GR" sz="1800" b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2800" b="1" baseline="30000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GB" baseline="30000" dirty="0">
                <a:solidFill>
                  <a:srgbClr val="0432FF"/>
                </a:solidFill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1A63755-5813-8BBC-C564-5FB62B9B3771}"/>
              </a:ext>
            </a:extLst>
          </p:cNvPr>
          <p:cNvSpPr txBox="1"/>
          <p:nvPr/>
        </p:nvSpPr>
        <p:spPr>
          <a:xfrm>
            <a:off x="0" y="52163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-ray emission from excited states of the </a:t>
            </a:r>
            <a:r>
              <a:rPr lang="en-GB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daughter nucleus</a:t>
            </a:r>
          </a:p>
        </p:txBody>
      </p:sp>
      <p:pic>
        <p:nvPicPr>
          <p:cNvPr id="12" name="Picture 5" descr="220px-Cobalt-60_Decay_Scheme">
            <a:extLst>
              <a:ext uri="{FF2B5EF4-FFF2-40B4-BE49-F238E27FC236}">
                <a16:creationId xmlns:a16="http://schemas.microsoft.com/office/drawing/2014/main" id="{F1AEA443-EED2-2708-3B11-3A0160190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379" y="3694406"/>
            <a:ext cx="3262184" cy="290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989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9B5A6169-2C8C-EB1E-DF9D-132F1A813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787" y="1011340"/>
            <a:ext cx="10799290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&gt; </a:t>
            </a:r>
            <a:r>
              <a:rPr lang="it-IT" altLang="ja-JP" sz="24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Wavelength</a:t>
            </a: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for a </a:t>
            </a:r>
            <a:r>
              <a:rPr lang="it-IT" altLang="ja-JP" sz="2400" b="1" dirty="0">
                <a:solidFill>
                  <a:srgbClr val="0432FF"/>
                </a:solidFill>
                <a:latin typeface="Symbol" pitchFamily="2" charset="2"/>
                <a:ea typeface="ＭＳ Ｐゴシック" panose="020B0600070205080204" pitchFamily="34" charset="-128"/>
              </a:rPr>
              <a:t>g</a:t>
            </a: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ray of 1 </a:t>
            </a:r>
            <a:r>
              <a:rPr lang="it-IT" altLang="ja-JP" sz="2400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MeV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ja-JP" u="sng" dirty="0">
              <a:solidFill>
                <a:srgbClr val="CC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1 MeV = 1.602·10</a:t>
            </a:r>
            <a:r>
              <a:rPr lang="it-IT" altLang="ja-JP" sz="2000" baseline="30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-13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ja-JP" sz="20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J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     h = 6.626·10</a:t>
            </a:r>
            <a:r>
              <a:rPr lang="it-IT" altLang="ja-JP" sz="2000" baseline="30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-34 </a:t>
            </a:r>
            <a:r>
              <a:rPr lang="it-IT" altLang="ja-JP" sz="20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Js</a:t>
            </a:r>
            <a:endParaRPr lang="it-IT" altLang="ja-JP" sz="200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ja-JP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E = </a:t>
            </a:r>
            <a:r>
              <a:rPr lang="it-IT" altLang="ja-JP" sz="20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h</a:t>
            </a:r>
            <a:r>
              <a:rPr lang="it-IT" altLang="ja-JP" sz="2000" dirty="0" err="1">
                <a:solidFill>
                  <a:srgbClr val="000000"/>
                </a:solidFill>
                <a:latin typeface="Symbol" pitchFamily="2" charset="2"/>
                <a:ea typeface="ＭＳ Ｐゴシック" panose="020B0600070205080204" pitchFamily="34" charset="-128"/>
              </a:rPr>
              <a:t>n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           </a:t>
            </a:r>
            <a:r>
              <a:rPr lang="it-IT" altLang="ja-JP" sz="2000" dirty="0">
                <a:solidFill>
                  <a:srgbClr val="000000"/>
                </a:solidFill>
                <a:latin typeface="Symbol" pitchFamily="2" charset="2"/>
                <a:ea typeface="ＭＳ Ｐゴシック" panose="020B0600070205080204" pitchFamily="34" charset="-128"/>
              </a:rPr>
              <a:t> ln 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= c   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 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ja-JP" sz="200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  <a:sym typeface="Symbol" pitchFamily="2" charset="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000" b="1" dirty="0">
                <a:solidFill>
                  <a:srgbClr val="FF00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it-IT" altLang="ja-JP" sz="2400" b="1" dirty="0">
                <a:solidFill>
                  <a:srgbClr val="FF00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rPr>
              <a:t>l </a:t>
            </a:r>
            <a:r>
              <a:rPr lang="it-IT" altLang="ja-JP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= 1240 fm</a:t>
            </a:r>
            <a:r>
              <a:rPr lang="it-IT" altLang="ja-JP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        </a:t>
            </a:r>
            <a:endParaRPr lang="it-IT" altLang="ja-JP" sz="20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34" charset="-128"/>
              <a:sym typeface="Symbol" pitchFamily="2" charset="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for a </a:t>
            </a:r>
            <a:r>
              <a:rPr lang="it-IT" altLang="ja-JP" sz="20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nucleus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 of mass A = 100, the </a:t>
            </a:r>
            <a:r>
              <a:rPr lang="it-IT" altLang="ja-JP" sz="20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radius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it-IT" altLang="ja-JP" sz="20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is</a:t>
            </a: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it-IT" altLang="ja-JP" sz="24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R</a:t>
            </a: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Symbol" pitchFamily="2" charset="2"/>
              </a:rPr>
              <a:t> ≈ 6 fm </a:t>
            </a:r>
            <a:endParaRPr lang="it-IT" altLang="ja-JP" sz="2000" b="1" dirty="0">
              <a:solidFill>
                <a:srgbClr val="0432FF"/>
              </a:solidFill>
              <a:latin typeface="Arial" panose="020B0604020202020204" pitchFamily="34" charset="0"/>
              <a:ea typeface="ＭＳ Ｐゴシック" panose="020B0600070205080204" pitchFamily="34" charset="-128"/>
              <a:sym typeface="Symbol" pitchFamily="2" charset="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ja-JP" sz="200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007CCE60-28B2-CAB6-8178-8F14C0795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787" y="4283763"/>
            <a:ext cx="66388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&gt; Energy </a:t>
            </a:r>
            <a:r>
              <a:rPr lang="it-IT" altLang="ja-JP" sz="24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Width</a:t>
            </a:r>
            <a:r>
              <a:rPr lang="it-IT" altLang="ja-JP" sz="2400" b="1" dirty="0">
                <a:solidFill>
                  <a:srgbClr val="0432FF"/>
                </a:solidFill>
                <a:latin typeface="Symbol" pitchFamily="2" charset="2"/>
                <a:ea typeface="ＭＳ Ｐゴシック" panose="020B0600070205080204" pitchFamily="34" charset="-128"/>
              </a:rPr>
              <a:t> G </a:t>
            </a: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of an </a:t>
            </a:r>
            <a:r>
              <a:rPr lang="it-IT" altLang="ja-JP" sz="24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excited</a:t>
            </a: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ja-JP" sz="24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nuclear</a:t>
            </a:r>
            <a:r>
              <a:rPr lang="it-IT" altLang="ja-JP" sz="2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state</a:t>
            </a:r>
            <a:endParaRPr lang="it-IT" altLang="ja-JP" u="sng" dirty="0">
              <a:solidFill>
                <a:srgbClr val="0000CC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076" name="Object 7">
            <a:extLst>
              <a:ext uri="{FF2B5EF4-FFF2-40B4-BE49-F238E27FC236}">
                <a16:creationId xmlns:a16="http://schemas.microsoft.com/office/drawing/2014/main" id="{42EECBC5-C78C-3581-A42F-64F1490C1CB3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00652127"/>
              </p:ext>
            </p:extLst>
          </p:nvPr>
        </p:nvGraphicFramePr>
        <p:xfrm>
          <a:off x="542787" y="4728023"/>
          <a:ext cx="2057400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3624400" imgH="31305500" progId="Equation.3">
                  <p:embed/>
                </p:oleObj>
              </mc:Choice>
              <mc:Fallback>
                <p:oleObj name="Equation" r:id="rId2" imgW="93624400" imgH="31305500" progId="Equation.3">
                  <p:embed/>
                  <p:pic>
                    <p:nvPicPr>
                      <p:cNvPr id="3076" name="Object 7">
                        <a:extLst>
                          <a:ext uri="{FF2B5EF4-FFF2-40B4-BE49-F238E27FC236}">
                            <a16:creationId xmlns:a16="http://schemas.microsoft.com/office/drawing/2014/main" id="{42EECBC5-C78C-3581-A42F-64F1490C1CB3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787" y="4728023"/>
                        <a:ext cx="2057400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9">
            <a:extLst>
              <a:ext uri="{FF2B5EF4-FFF2-40B4-BE49-F238E27FC236}">
                <a16:creationId xmlns:a16="http://schemas.microsoft.com/office/drawing/2014/main" id="{98722FA4-6200-536F-166A-87CD49B4374E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772025929"/>
              </p:ext>
            </p:extLst>
          </p:nvPr>
        </p:nvGraphicFramePr>
        <p:xfrm>
          <a:off x="3099719" y="4883597"/>
          <a:ext cx="2743200" cy="26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5222000" imgH="12293600" progId="Equation.3">
                  <p:embed/>
                </p:oleObj>
              </mc:Choice>
              <mc:Fallback>
                <p:oleObj name="Equation" r:id="rId4" imgW="125222000" imgH="12293600" progId="Equation.3">
                  <p:embed/>
                  <p:pic>
                    <p:nvPicPr>
                      <p:cNvPr id="3077" name="Object 9">
                        <a:extLst>
                          <a:ext uri="{FF2B5EF4-FFF2-40B4-BE49-F238E27FC236}">
                            <a16:creationId xmlns:a16="http://schemas.microsoft.com/office/drawing/2014/main" id="{98722FA4-6200-536F-166A-87CD49B4374E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9719" y="4883597"/>
                        <a:ext cx="2743200" cy="26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12">
            <a:extLst>
              <a:ext uri="{FF2B5EF4-FFF2-40B4-BE49-F238E27FC236}">
                <a16:creationId xmlns:a16="http://schemas.microsoft.com/office/drawing/2014/main" id="{20F5F464-DAB5-ADD5-06EA-CDD34EBE1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87" y="5402681"/>
            <a:ext cx="679545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If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the state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lifetime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is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400" b="1" dirty="0">
                <a:solidFill>
                  <a:srgbClr val="0432FF"/>
                </a:solidFill>
                <a:latin typeface="Symbol" pitchFamily="2" charset="2"/>
              </a:rPr>
              <a:t>t 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= 1 </a:t>
            </a:r>
            <a:r>
              <a:rPr lang="it-IT" altLang="it-IT" sz="2400" b="1" dirty="0" err="1">
                <a:solidFill>
                  <a:srgbClr val="0432FF"/>
                </a:solidFill>
                <a:latin typeface="Arial" panose="020B0604020202020204" pitchFamily="34" charset="0"/>
              </a:rPr>
              <a:t>ps</a:t>
            </a:r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it-IT" altLang="it-IT" sz="3200" b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800" dirty="0">
                <a:latin typeface="Arial" panose="020B0604020202020204" pitchFamily="34" charset="0"/>
                <a:sym typeface="Symbol" pitchFamily="2" charset="2"/>
              </a:rPr>
              <a:t></a:t>
            </a:r>
            <a:r>
              <a:rPr lang="it-IT" altLang="it-IT" sz="2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it-IT" altLang="it-IT" sz="2400" b="1" dirty="0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it-IT" altLang="it-IT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= 0.66· 10</a:t>
            </a:r>
            <a:r>
              <a:rPr lang="it-IT" altLang="it-IT" sz="24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-3</a:t>
            </a:r>
            <a:r>
              <a:rPr lang="it-IT" altLang="it-IT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eV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(the energy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resolution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of a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Ge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detector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is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~ 2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keV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400" dirty="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079" name="Object 13">
            <a:extLst>
              <a:ext uri="{FF2B5EF4-FFF2-40B4-BE49-F238E27FC236}">
                <a16:creationId xmlns:a16="http://schemas.microsoft.com/office/drawing/2014/main" id="{849EEA95-799E-2DC1-11FC-9DC0D0B4F845}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503229646"/>
              </p:ext>
            </p:extLst>
          </p:nvPr>
        </p:nvGraphicFramePr>
        <p:xfrm>
          <a:off x="3566234" y="2106941"/>
          <a:ext cx="4862389" cy="655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2880000" imgH="24625300" progId="Equation.3">
                  <p:embed/>
                </p:oleObj>
              </mc:Choice>
              <mc:Fallback>
                <p:oleObj name="Equation" r:id="rId6" imgW="182880000" imgH="24625300" progId="Equation.3">
                  <p:embed/>
                  <p:pic>
                    <p:nvPicPr>
                      <p:cNvPr id="3079" name="Object 13">
                        <a:extLst>
                          <a:ext uri="{FF2B5EF4-FFF2-40B4-BE49-F238E27FC236}">
                            <a16:creationId xmlns:a16="http://schemas.microsoft.com/office/drawing/2014/main" id="{849EEA95-799E-2DC1-11FC-9DC0D0B4F845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6234" y="2106941"/>
                        <a:ext cx="4862389" cy="6553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BAE690-3F23-DA0A-72C7-BA0266937FF5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200" b="1" dirty="0">
                <a:solidFill>
                  <a:srgbClr val="800080"/>
                </a:solidFill>
                <a:latin typeface="Symbol" pitchFamily="2" charset="2"/>
                <a:cs typeface="Arial" panose="020B0604020202020204" pitchFamily="34" charset="0"/>
              </a:rPr>
              <a:t>g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>
            <a:extLst>
              <a:ext uri="{FF2B5EF4-FFF2-40B4-BE49-F238E27FC236}">
                <a16:creationId xmlns:a16="http://schemas.microsoft.com/office/drawing/2014/main" id="{444B8C04-AC94-9A79-BF34-F796268DB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32" y="16896"/>
            <a:ext cx="122284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7030A0"/>
                </a:solidFill>
                <a:latin typeface="Arial" panose="020B0604020202020204" pitchFamily="34" charset="0"/>
              </a:rPr>
              <a:t>Energia di rinculo </a:t>
            </a:r>
            <a:r>
              <a:rPr lang="it-IT" altLang="it-IT" sz="2700" b="1" dirty="0">
                <a:solidFill>
                  <a:srgbClr val="7030A0"/>
                </a:solidFill>
                <a:latin typeface="Arial" panose="020B0604020202020204" pitchFamily="34" charset="0"/>
              </a:rPr>
              <a:t>di un nucleo (A≈100) che emette raggio </a:t>
            </a:r>
            <a:r>
              <a:rPr lang="it-IT" altLang="it-IT" sz="2700" b="1" dirty="0">
                <a:solidFill>
                  <a:srgbClr val="7030A0"/>
                </a:solidFill>
                <a:latin typeface="Symbol" pitchFamily="2" charset="2"/>
              </a:rPr>
              <a:t>g</a:t>
            </a:r>
            <a:r>
              <a:rPr lang="it-IT" altLang="it-IT" sz="2700" b="1" dirty="0">
                <a:solidFill>
                  <a:srgbClr val="7030A0"/>
                </a:solidFill>
                <a:latin typeface="Arial" panose="020B0604020202020204" pitchFamily="34" charset="0"/>
              </a:rPr>
              <a:t> da 1 MeV</a:t>
            </a:r>
          </a:p>
        </p:txBody>
      </p:sp>
      <p:pic>
        <p:nvPicPr>
          <p:cNvPr id="4099" name="Picture 6" descr="excited state">
            <a:extLst>
              <a:ext uri="{FF2B5EF4-FFF2-40B4-BE49-F238E27FC236}">
                <a16:creationId xmlns:a16="http://schemas.microsoft.com/office/drawing/2014/main" id="{6FBEA92D-D8B1-2CAF-9950-1B3316CE3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463" y="979489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7">
            <a:extLst>
              <a:ext uri="{FF2B5EF4-FFF2-40B4-BE49-F238E27FC236}">
                <a16:creationId xmlns:a16="http://schemas.microsoft.com/office/drawing/2014/main" id="{9E8A5389-E0C3-15AB-676F-BB958FD0B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862" y="979489"/>
            <a:ext cx="692712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Nucleo di massa M a riposo in uno stato eccitato iniziale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CC0000"/>
                </a:solidFill>
                <a:latin typeface="Arial" panose="020B0604020202020204" pitchFamily="34" charset="0"/>
              </a:rPr>
              <a:t>E</a:t>
            </a:r>
            <a:r>
              <a:rPr lang="it-IT" altLang="it-IT" baseline="-25000" dirty="0">
                <a:solidFill>
                  <a:srgbClr val="CC0000"/>
                </a:solidFill>
                <a:latin typeface="Arial" panose="020B0604020202020204" pitchFamily="34" charset="0"/>
              </a:rPr>
              <a:t>i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, emette un raggio </a:t>
            </a:r>
            <a:r>
              <a:rPr lang="it-IT" altLang="it-IT" dirty="0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 e passa ad uno stato finale </a:t>
            </a:r>
            <a:r>
              <a:rPr lang="it-IT" altLang="it-IT" dirty="0" err="1">
                <a:solidFill>
                  <a:srgbClr val="CC0000"/>
                </a:solidFill>
                <a:latin typeface="Arial" panose="020B0604020202020204" pitchFamily="34" charset="0"/>
              </a:rPr>
              <a:t>E</a:t>
            </a:r>
            <a:r>
              <a:rPr lang="it-IT" altLang="it-IT" baseline="-25000" dirty="0" err="1">
                <a:solidFill>
                  <a:srgbClr val="CC0000"/>
                </a:solidFill>
                <a:latin typeface="Arial" panose="020B0604020202020204" pitchFamily="34" charset="0"/>
              </a:rPr>
              <a:t>f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 Conservazione quantità di moto: il nucleo finale avrà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 un certo momento (</a:t>
            </a:r>
            <a:r>
              <a:rPr lang="it-IT" altLang="it-IT" u="sng" dirty="0">
                <a:solidFill>
                  <a:srgbClr val="000099"/>
                </a:solidFill>
                <a:latin typeface="Arial" panose="020B0604020202020204" pitchFamily="34" charset="0"/>
              </a:rPr>
              <a:t>quantità di moto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) di rinculo </a:t>
            </a:r>
            <a:r>
              <a:rPr lang="it-IT" altLang="it-IT" dirty="0" err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it-IT" baseline="-25000" dirty="0" err="1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 ed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 una energia cinetica di rinculo T</a:t>
            </a:r>
            <a:r>
              <a:rPr lang="it-IT" altLang="it-IT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graphicFrame>
        <p:nvGraphicFramePr>
          <p:cNvPr id="4101" name="Object 8">
            <a:extLst>
              <a:ext uri="{FF2B5EF4-FFF2-40B4-BE49-F238E27FC236}">
                <a16:creationId xmlns:a16="http://schemas.microsoft.com/office/drawing/2014/main" id="{A40B82ED-9FD2-A6AE-60A8-25B73C66523D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34619070"/>
              </p:ext>
            </p:extLst>
          </p:nvPr>
        </p:nvGraphicFramePr>
        <p:xfrm>
          <a:off x="4148761" y="2459972"/>
          <a:ext cx="838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8564800" imgH="31597600" progId="Equation.3">
                  <p:embed/>
                </p:oleObj>
              </mc:Choice>
              <mc:Fallback>
                <p:oleObj name="Equation" r:id="rId3" imgW="48564800" imgH="31597600" progId="Equation.3">
                  <p:embed/>
                  <p:pic>
                    <p:nvPicPr>
                      <p:cNvPr id="4101" name="Object 8">
                        <a:extLst>
                          <a:ext uri="{FF2B5EF4-FFF2-40B4-BE49-F238E27FC236}">
                            <a16:creationId xmlns:a16="http://schemas.microsoft.com/office/drawing/2014/main" id="{A40B82ED-9FD2-A6AE-60A8-25B73C66523D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761" y="2459972"/>
                        <a:ext cx="838200" cy="5461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11">
            <a:extLst>
              <a:ext uri="{FF2B5EF4-FFF2-40B4-BE49-F238E27FC236}">
                <a16:creationId xmlns:a16="http://schemas.microsoft.com/office/drawing/2014/main" id="{96A0886C-D15B-EB58-AB8E-4A823BBBDB20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8005881"/>
              </p:ext>
            </p:extLst>
          </p:nvPr>
        </p:nvGraphicFramePr>
        <p:xfrm>
          <a:off x="900957" y="3757394"/>
          <a:ext cx="22860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871800" imgH="16967200" progId="Equation.3">
                  <p:embed/>
                </p:oleObj>
              </mc:Choice>
              <mc:Fallback>
                <p:oleObj name="Equation" r:id="rId5" imgW="91871800" imgH="16967200" progId="Equation.3">
                  <p:embed/>
                  <p:pic>
                    <p:nvPicPr>
                      <p:cNvPr id="4102" name="Object 11">
                        <a:extLst>
                          <a:ext uri="{FF2B5EF4-FFF2-40B4-BE49-F238E27FC236}">
                            <a16:creationId xmlns:a16="http://schemas.microsoft.com/office/drawing/2014/main" id="{96A0886C-D15B-EB58-AB8E-4A823BBBDB20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957" y="3757394"/>
                        <a:ext cx="22860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14">
            <a:extLst>
              <a:ext uri="{FF2B5EF4-FFF2-40B4-BE49-F238E27FC236}">
                <a16:creationId xmlns:a16="http://schemas.microsoft.com/office/drawing/2014/main" id="{2F9F9118-AF86-A8A8-E6BB-5DB7260E9A97}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625185933"/>
              </p:ext>
            </p:extLst>
          </p:nvPr>
        </p:nvGraphicFramePr>
        <p:xfrm>
          <a:off x="1031749" y="4291125"/>
          <a:ext cx="134620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0274200" imgH="16967200" progId="Equation.3">
                  <p:embed/>
                </p:oleObj>
              </mc:Choice>
              <mc:Fallback>
                <p:oleObj name="Equation" r:id="rId7" imgW="60274200" imgH="16967200" progId="Equation.3">
                  <p:embed/>
                  <p:pic>
                    <p:nvPicPr>
                      <p:cNvPr id="4103" name="Object 14">
                        <a:extLst>
                          <a:ext uri="{FF2B5EF4-FFF2-40B4-BE49-F238E27FC236}">
                            <a16:creationId xmlns:a16="http://schemas.microsoft.com/office/drawing/2014/main" id="{2F9F9118-AF86-A8A8-E6BB-5DB7260E9A97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749" y="4291125"/>
                        <a:ext cx="1346200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Text Box 10">
            <a:extLst>
              <a:ext uri="{FF2B5EF4-FFF2-40B4-BE49-F238E27FC236}">
                <a16:creationId xmlns:a16="http://schemas.microsoft.com/office/drawing/2014/main" id="{5922DE21-DF99-7BBA-8E60-FA48A1601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862" y="3268490"/>
            <a:ext cx="45191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</a:rPr>
              <a:t>Conservazione energia e quantità di moto:</a:t>
            </a:r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  <a:sym typeface="Symbol" pitchFamily="2" charset="2"/>
            </a:endParaRPr>
          </a:p>
        </p:txBody>
      </p:sp>
      <p:graphicFrame>
        <p:nvGraphicFramePr>
          <p:cNvPr id="4105" name="Object 17">
            <a:extLst>
              <a:ext uri="{FF2B5EF4-FFF2-40B4-BE49-F238E27FC236}">
                <a16:creationId xmlns:a16="http://schemas.microsoft.com/office/drawing/2014/main" id="{8FFF8667-A155-3A3D-4636-F4B9E1322674}"/>
              </a:ext>
            </a:extLst>
          </p:cNvPr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74109712"/>
              </p:ext>
            </p:extLst>
          </p:nvPr>
        </p:nvGraphicFramePr>
        <p:xfrm>
          <a:off x="1006897" y="6032870"/>
          <a:ext cx="205740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90398600" imgH="32473900" progId="Equation.3">
                  <p:embed/>
                </p:oleObj>
              </mc:Choice>
              <mc:Fallback>
                <p:oleObj name="Equation" r:id="rId9" imgW="90398600" imgH="32473900" progId="Equation.3">
                  <p:embed/>
                  <p:pic>
                    <p:nvPicPr>
                      <p:cNvPr id="4105" name="Object 17">
                        <a:extLst>
                          <a:ext uri="{FF2B5EF4-FFF2-40B4-BE49-F238E27FC236}">
                            <a16:creationId xmlns:a16="http://schemas.microsoft.com/office/drawing/2014/main" id="{8FFF8667-A155-3A3D-4636-F4B9E1322674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897" y="6032870"/>
                        <a:ext cx="2057400" cy="7397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20">
            <a:extLst>
              <a:ext uri="{FF2B5EF4-FFF2-40B4-BE49-F238E27FC236}">
                <a16:creationId xmlns:a16="http://schemas.microsoft.com/office/drawing/2014/main" id="{9F065DAA-7C70-E853-615F-115F41AB84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973633"/>
              </p:ext>
            </p:extLst>
          </p:nvPr>
        </p:nvGraphicFramePr>
        <p:xfrm>
          <a:off x="1006897" y="5293371"/>
          <a:ext cx="42227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82880000" imgH="30810200" progId="Equation.3">
                  <p:embed/>
                </p:oleObj>
              </mc:Choice>
              <mc:Fallback>
                <p:oleObj name="Equation" r:id="rId11" imgW="182880000" imgH="30810200" progId="Equation.3">
                  <p:embed/>
                  <p:pic>
                    <p:nvPicPr>
                      <p:cNvPr id="4106" name="Object 20">
                        <a:extLst>
                          <a:ext uri="{FF2B5EF4-FFF2-40B4-BE49-F238E27FC236}">
                            <a16:creationId xmlns:a16="http://schemas.microsoft.com/office/drawing/2014/main" id="{9F065DAA-7C70-E853-615F-115F41AB84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897" y="5293371"/>
                        <a:ext cx="422275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 Box 21">
            <a:extLst>
              <a:ext uri="{FF2B5EF4-FFF2-40B4-BE49-F238E27FC236}">
                <a16:creationId xmlns:a16="http://schemas.microsoft.com/office/drawing/2014/main" id="{5641E532-F866-F901-08EA-77C628BE2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97" y="4820235"/>
            <a:ext cx="59747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E’ quindi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it-IT" sz="2000" baseline="-25000" dirty="0" err="1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it-IT" sz="2000" baseline="-25000" dirty="0" err="1">
                <a:solidFill>
                  <a:srgbClr val="000000"/>
                </a:solidFill>
                <a:latin typeface="Symbol" pitchFamily="2" charset="2"/>
              </a:rPr>
              <a:t>g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.  Usando poi la relazione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it-IT" altLang="it-IT" sz="2000" baseline="-25000" dirty="0" err="1">
                <a:solidFill>
                  <a:srgbClr val="000000"/>
                </a:solidFill>
                <a:latin typeface="Symbol" pitchFamily="2" charset="2"/>
              </a:rPr>
              <a:t>g</a:t>
            </a:r>
            <a:r>
              <a:rPr lang="it-IT" altLang="it-IT" sz="20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it-IT" altLang="it-IT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cp</a:t>
            </a:r>
            <a:r>
              <a:rPr lang="it-IT" altLang="it-IT" sz="2000" baseline="-25000" dirty="0" err="1">
                <a:solidFill>
                  <a:srgbClr val="000000"/>
                </a:solidFill>
                <a:latin typeface="Symbol" pitchFamily="2" charset="2"/>
              </a:rPr>
              <a:t>g</a:t>
            </a:r>
            <a:r>
              <a:rPr lang="it-IT" altLang="it-IT" sz="2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22845</TotalTime>
  <Words>3709</Words>
  <Application>Microsoft Macintosh PowerPoint</Application>
  <PresentationFormat>Widescreen</PresentationFormat>
  <Paragraphs>607</Paragraphs>
  <Slides>45</Slides>
  <Notes>0</Notes>
  <HiddenSlides>6</HiddenSlides>
  <MMClips>0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61" baseType="lpstr">
      <vt:lpstr>Aptos</vt:lpstr>
      <vt:lpstr>Aptos Display</vt:lpstr>
      <vt:lpstr>Arial</vt:lpstr>
      <vt:lpstr>Calibri</vt:lpstr>
      <vt:lpstr>Cambria Math</vt:lpstr>
      <vt:lpstr>Clarendon</vt:lpstr>
      <vt:lpstr>Comic Sans MS</vt:lpstr>
      <vt:lpstr>Helvetica</vt:lpstr>
      <vt:lpstr>Symbol</vt:lpstr>
      <vt:lpstr>Times New Roman</vt:lpstr>
      <vt:lpstr>Wingdings</vt:lpstr>
      <vt:lpstr>Wingdings 3</vt:lpstr>
      <vt:lpstr>Tema di Office</vt:lpstr>
      <vt:lpstr>Struttura predefinita</vt:lpstr>
      <vt:lpstr>Default Design</vt:lpstr>
      <vt:lpstr>Equation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 decay mode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Caratteristiche della radiazione g (vedi elettromagnetismo !!!!)</vt:lpstr>
      <vt:lpstr>Caratteristiche della radiazione g (vedi elettromagnetismo !!!!)</vt:lpstr>
      <vt:lpstr>Esempio:  Sviluppo in serie di multipoli per potenziale elettrico</vt:lpstr>
      <vt:lpstr>Emissione di onde E.M.</vt:lpstr>
      <vt:lpstr>Comparison of α-decay, β-decay and γ-decay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 decay</vt:lpstr>
      <vt:lpstr>lezioni GSI internal conversion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Silvia Leoni</dc:creator>
  <cp:lastModifiedBy>Silvia Leoni</cp:lastModifiedBy>
  <cp:revision>293</cp:revision>
  <dcterms:created xsi:type="dcterms:W3CDTF">2024-08-20T08:42:22Z</dcterms:created>
  <dcterms:modified xsi:type="dcterms:W3CDTF">2025-11-03T09:31:49Z</dcterms:modified>
</cp:coreProperties>
</file>