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89" r:id="rId10"/>
    <p:sldId id="266" r:id="rId11"/>
    <p:sldId id="286" r:id="rId12"/>
    <p:sldId id="287" r:id="rId13"/>
    <p:sldId id="271" r:id="rId14"/>
    <p:sldId id="288" r:id="rId15"/>
    <p:sldId id="265" r:id="rId16"/>
    <p:sldId id="277" r:id="rId17"/>
    <p:sldId id="272" r:id="rId18"/>
    <p:sldId id="293" r:id="rId19"/>
    <p:sldId id="268" r:id="rId20"/>
    <p:sldId id="279" r:id="rId21"/>
    <p:sldId id="292" r:id="rId22"/>
    <p:sldId id="269" r:id="rId23"/>
    <p:sldId id="280" r:id="rId24"/>
    <p:sldId id="281" r:id="rId25"/>
    <p:sldId id="284" r:id="rId26"/>
    <p:sldId id="278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2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1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0.e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1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26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9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7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76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08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48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9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15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25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16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2E75-E57A-2C40-B5C8-24AA857B5B40}" type="datetimeFigureOut">
              <a:rPr lang="it-IT" smtClean="0"/>
              <a:t>21/09/18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C210-05CC-BB4B-8CA4-EABDCC3A3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28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5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1.emf"/><Relationship Id="rId11" Type="http://schemas.openxmlformats.org/officeDocument/2006/relationships/image" Target="../media/image12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8.emf"/><Relationship Id="rId5" Type="http://schemas.openxmlformats.org/officeDocument/2006/relationships/image" Target="../media/image12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0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46.emf"/><Relationship Id="rId15" Type="http://schemas.openxmlformats.org/officeDocument/2006/relationships/oleObject" Target="../embeddings/oleObject41.bin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9.emf"/><Relationship Id="rId5" Type="http://schemas.openxmlformats.org/officeDocument/2006/relationships/image" Target="../media/image52.png"/><Relationship Id="rId6" Type="http://schemas.openxmlformats.org/officeDocument/2006/relationships/oleObject" Target="../embeddings/oleObject44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5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4.emf"/><Relationship Id="rId7" Type="http://schemas.openxmlformats.org/officeDocument/2006/relationships/image" Target="../media/image55.jpe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63.e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6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6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7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8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9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7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emf"/><Relationship Id="rId12" Type="http://schemas.openxmlformats.org/officeDocument/2006/relationships/oleObject" Target="../embeddings/oleObject65.bin"/><Relationship Id="rId13" Type="http://schemas.openxmlformats.org/officeDocument/2006/relationships/image" Target="../media/image78.emf"/><Relationship Id="rId14" Type="http://schemas.openxmlformats.org/officeDocument/2006/relationships/oleObject" Target="../embeddings/oleObject66.bin"/><Relationship Id="rId15" Type="http://schemas.openxmlformats.org/officeDocument/2006/relationships/image" Target="../media/image79.emf"/><Relationship Id="rId16" Type="http://schemas.openxmlformats.org/officeDocument/2006/relationships/oleObject" Target="../embeddings/oleObject67.bin"/><Relationship Id="rId17" Type="http://schemas.openxmlformats.org/officeDocument/2006/relationships/image" Target="../media/image8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81.png"/><Relationship Id="rId4" Type="http://schemas.openxmlformats.org/officeDocument/2006/relationships/oleObject" Target="../embeddings/oleObject61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76.emf"/><Relationship Id="rId10" Type="http://schemas.openxmlformats.org/officeDocument/2006/relationships/oleObject" Target="../embeddings/oleObject6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3.emf"/><Relationship Id="rId5" Type="http://schemas.openxmlformats.org/officeDocument/2006/relationships/hyperlink" Target="http://www.nist.gov/pml/data/star/" TargetMode="External"/><Relationship Id="rId6" Type="http://schemas.openxmlformats.org/officeDocument/2006/relationships/oleObject" Target="../embeddings/oleObject7.bin"/><Relationship Id="rId7" Type="http://schemas.openxmlformats.org/officeDocument/2006/relationships/image" Target="../media/image14.emf"/><Relationship Id="rId8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emf"/><Relationship Id="rId7" Type="http://schemas.openxmlformats.org/officeDocument/2006/relationships/image" Target="../media/image19.jpg"/><Relationship Id="rId8" Type="http://schemas.openxmlformats.org/officeDocument/2006/relationships/image" Target="../media/image12.jpeg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8961" y="1985962"/>
            <a:ext cx="7772400" cy="1470025"/>
          </a:xfrm>
        </p:spPr>
        <p:txBody>
          <a:bodyPr/>
          <a:lstStyle/>
          <a:p>
            <a:r>
              <a:rPr lang="it-IT" dirty="0" smtClean="0"/>
              <a:t>Esperimento Curve di Landau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Laboratorio delle particelle elementari </a:t>
            </a:r>
            <a:r>
              <a:rPr lang="it-IT" dirty="0" err="1" smtClean="0"/>
              <a:t>a.a</a:t>
            </a:r>
            <a:r>
              <a:rPr lang="it-IT" dirty="0" smtClean="0"/>
              <a:t>. </a:t>
            </a:r>
            <a:r>
              <a:rPr lang="it-IT" dirty="0" smtClean="0"/>
              <a:t>2018-19</a:t>
            </a:r>
            <a:endParaRPr lang="it-IT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11188" y="5661025"/>
            <a:ext cx="439737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800" b="1"/>
              <a:t>Lino Miramonti</a:t>
            </a:r>
            <a:endParaRPr lang="it-IT" sz="1800" i="1">
              <a:cs typeface="Times New Roman" charset="0"/>
            </a:endParaRPr>
          </a:p>
          <a:p>
            <a:pPr algn="ctr"/>
            <a:r>
              <a:rPr lang="it-IT" sz="1600" i="1">
                <a:cs typeface="Times New Roman" charset="0"/>
              </a:rPr>
              <a:t>Università degli Studi di Milano</a:t>
            </a:r>
            <a:endParaRPr lang="it-IT" sz="1600">
              <a:cs typeface="Times New Roman" charset="0"/>
            </a:endParaRPr>
          </a:p>
          <a:p>
            <a:pPr algn="ctr"/>
            <a:r>
              <a:rPr lang="it-IT" sz="1600" i="1">
                <a:cs typeface="Times New Roman" charset="0"/>
              </a:rPr>
              <a:t>Facoltà di scienze Matematiche, Fisiche e Naturali</a:t>
            </a:r>
            <a:r>
              <a:rPr lang="it-IT" sz="1000"/>
              <a:t> </a:t>
            </a:r>
          </a:p>
        </p:txBody>
      </p:sp>
      <p:pic>
        <p:nvPicPr>
          <p:cNvPr id="7" name="Picture 10" descr="logoinfn-picc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04799"/>
            <a:ext cx="224155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1" y="139700"/>
            <a:ext cx="2159494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4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335835"/>
              </p:ext>
            </p:extLst>
          </p:nvPr>
        </p:nvGraphicFramePr>
        <p:xfrm>
          <a:off x="355730" y="1065589"/>
          <a:ext cx="6756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2" name="Equation" r:id="rId3" imgW="3949700" imgH="495300" progId="Equation.3">
                  <p:embed/>
                </p:oleObj>
              </mc:Choice>
              <mc:Fallback>
                <p:oleObj name="Equation" r:id="rId3" imgW="3949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30" y="1065589"/>
                        <a:ext cx="6756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5646"/>
              </p:ext>
            </p:extLst>
          </p:nvPr>
        </p:nvGraphicFramePr>
        <p:xfrm>
          <a:off x="863503" y="3728958"/>
          <a:ext cx="25622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3" name="Equation" r:id="rId5" imgW="1498600" imgH="393700" progId="Equation.3">
                  <p:embed/>
                </p:oleObj>
              </mc:Choice>
              <mc:Fallback>
                <p:oleObj name="Equation" r:id="rId5" imgW="1498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03" y="3728958"/>
                        <a:ext cx="2562225" cy="6746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rgbClr val="1F497D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225184"/>
              </p:ext>
            </p:extLst>
          </p:nvPr>
        </p:nvGraphicFramePr>
        <p:xfrm>
          <a:off x="4427217" y="3461092"/>
          <a:ext cx="16271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4" name="Equation" r:id="rId7" imgW="952500" imgH="469900" progId="Equation.3">
                  <p:embed/>
                </p:oleObj>
              </mc:Choice>
              <mc:Fallback>
                <p:oleObj name="Equation" r:id="rId7" imgW="952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217" y="3461092"/>
                        <a:ext cx="1627187" cy="8032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rgbClr val="00CC99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763962"/>
              </p:ext>
            </p:extLst>
          </p:nvPr>
        </p:nvGraphicFramePr>
        <p:xfrm>
          <a:off x="6606853" y="3506833"/>
          <a:ext cx="14986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5" name="Equation" r:id="rId9" imgW="876300" imgH="203200" progId="Equation.3">
                  <p:embed/>
                </p:oleObj>
              </mc:Choice>
              <mc:Fallback>
                <p:oleObj name="Equation" r:id="rId9" imgW="876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853" y="3506833"/>
                        <a:ext cx="1498600" cy="3460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1F497D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017536"/>
              </p:ext>
            </p:extLst>
          </p:nvPr>
        </p:nvGraphicFramePr>
        <p:xfrm>
          <a:off x="355730" y="2317325"/>
          <a:ext cx="7169151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6" name="Equation" r:id="rId11" imgW="4191000" imgH="495300" progId="Equation.3">
                  <p:embed/>
                </p:oleObj>
              </mc:Choice>
              <mc:Fallback>
                <p:oleObj name="Equation" r:id="rId11" imgW="41910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30" y="2317325"/>
                        <a:ext cx="7169151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534835"/>
              </p:ext>
            </p:extLst>
          </p:nvPr>
        </p:nvGraphicFramePr>
        <p:xfrm>
          <a:off x="355730" y="5044981"/>
          <a:ext cx="4800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7" name="Equation" r:id="rId13" imgW="2806700" imgH="495300" progId="Equation.3">
                  <p:embed/>
                </p:oleObj>
              </mc:Choice>
              <mc:Fallback>
                <p:oleObj name="Equation" r:id="rId13" imgW="2806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30" y="5044981"/>
                        <a:ext cx="48006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50838" y="154956"/>
            <a:ext cx="6556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Determinazione</a:t>
            </a:r>
            <a:r>
              <a:rPr lang="en-US" sz="2800" dirty="0" smtClean="0"/>
              <a:t> del </a:t>
            </a:r>
            <a:r>
              <a:rPr lang="en-US" sz="2800" dirty="0" err="1" smtClean="0"/>
              <a:t>minimo</a:t>
            </a:r>
            <a:r>
              <a:rPr lang="en-US" sz="2800" dirty="0" smtClean="0"/>
              <a:t> di </a:t>
            </a:r>
            <a:r>
              <a:rPr lang="en-US" sz="2800" dirty="0" err="1" smtClean="0"/>
              <a:t>ionizzazione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2283813" y="2912725"/>
            <a:ext cx="34956" cy="816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9" idx="0"/>
          </p:cNvCxnSpPr>
          <p:nvPr/>
        </p:nvCxnSpPr>
        <p:spPr>
          <a:xfrm flipH="1" flipV="1">
            <a:off x="4218987" y="3098717"/>
            <a:ext cx="1021823" cy="362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626032"/>
              </p:ext>
            </p:extLst>
          </p:nvPr>
        </p:nvGraphicFramePr>
        <p:xfrm>
          <a:off x="7529984" y="5630649"/>
          <a:ext cx="11509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8" name="Equation" r:id="rId15" imgW="673100" imgH="215900" progId="Equation.3">
                  <p:embed/>
                </p:oleObj>
              </mc:Choice>
              <mc:Fallback>
                <p:oleObj name="Equation" r:id="rId15" imgW="673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984" y="5630649"/>
                        <a:ext cx="1150937" cy="3683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08043" y="4978343"/>
            <a:ext cx="2882312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parametrica</a:t>
            </a:r>
            <a:r>
              <a:rPr lang="en-US" dirty="0" smtClean="0"/>
              <a:t> in </a:t>
            </a:r>
            <a:r>
              <a:rPr lang="en-US" dirty="0" err="1" smtClean="0"/>
              <a:t>a,b</a:t>
            </a:r>
            <a:r>
              <a:rPr lang="en-US" dirty="0" smtClean="0"/>
              <a:t> </a:t>
            </a:r>
            <a:r>
              <a:rPr lang="en-US" dirty="0" err="1" smtClean="0"/>
              <a:t>dipendente</a:t>
            </a:r>
            <a:r>
              <a:rPr lang="en-US" dirty="0" smtClean="0"/>
              <a:t> da solo β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138666" y="2262885"/>
            <a:ext cx="2291931" cy="890554"/>
          </a:xfrm>
          <a:custGeom>
            <a:avLst/>
            <a:gdLst>
              <a:gd name="connsiteX0" fmla="*/ 744513 w 2291931"/>
              <a:gd name="connsiteY0" fmla="*/ 846756 h 890554"/>
              <a:gd name="connsiteX1" fmla="*/ 481743 w 2291931"/>
              <a:gd name="connsiteY1" fmla="*/ 832157 h 890554"/>
              <a:gd name="connsiteX2" fmla="*/ 394154 w 2291931"/>
              <a:gd name="connsiteY2" fmla="*/ 773760 h 890554"/>
              <a:gd name="connsiteX3" fmla="*/ 350359 w 2291931"/>
              <a:gd name="connsiteY3" fmla="*/ 759161 h 890554"/>
              <a:gd name="connsiteX4" fmla="*/ 277368 w 2291931"/>
              <a:gd name="connsiteY4" fmla="*/ 686164 h 890554"/>
              <a:gd name="connsiteX5" fmla="*/ 233573 w 2291931"/>
              <a:gd name="connsiteY5" fmla="*/ 656966 h 890554"/>
              <a:gd name="connsiteX6" fmla="*/ 189778 w 2291931"/>
              <a:gd name="connsiteY6" fmla="*/ 613168 h 890554"/>
              <a:gd name="connsiteX7" fmla="*/ 102188 w 2291931"/>
              <a:gd name="connsiteY7" fmla="*/ 554771 h 890554"/>
              <a:gd name="connsiteX8" fmla="*/ 58393 w 2291931"/>
              <a:gd name="connsiteY8" fmla="*/ 525573 h 890554"/>
              <a:gd name="connsiteX9" fmla="*/ 14598 w 2291931"/>
              <a:gd name="connsiteY9" fmla="*/ 510973 h 890554"/>
              <a:gd name="connsiteX10" fmla="*/ 0 w 2291931"/>
              <a:gd name="connsiteY10" fmla="*/ 467176 h 890554"/>
              <a:gd name="connsiteX11" fmla="*/ 43795 w 2291931"/>
              <a:gd name="connsiteY11" fmla="*/ 321183 h 890554"/>
              <a:gd name="connsiteX12" fmla="*/ 87590 w 2291931"/>
              <a:gd name="connsiteY12" fmla="*/ 306584 h 890554"/>
              <a:gd name="connsiteX13" fmla="*/ 189778 w 2291931"/>
              <a:gd name="connsiteY13" fmla="*/ 262786 h 890554"/>
              <a:gd name="connsiteX14" fmla="*/ 277368 w 2291931"/>
              <a:gd name="connsiteY14" fmla="*/ 204389 h 890554"/>
              <a:gd name="connsiteX15" fmla="*/ 364957 w 2291931"/>
              <a:gd name="connsiteY15" fmla="*/ 175191 h 890554"/>
              <a:gd name="connsiteX16" fmla="*/ 408752 w 2291931"/>
              <a:gd name="connsiteY16" fmla="*/ 160591 h 890554"/>
              <a:gd name="connsiteX17" fmla="*/ 496342 w 2291931"/>
              <a:gd name="connsiteY17" fmla="*/ 145992 h 890554"/>
              <a:gd name="connsiteX18" fmla="*/ 671521 w 2291931"/>
              <a:gd name="connsiteY18" fmla="*/ 116794 h 890554"/>
              <a:gd name="connsiteX19" fmla="*/ 729914 w 2291931"/>
              <a:gd name="connsiteY19" fmla="*/ 102194 h 890554"/>
              <a:gd name="connsiteX20" fmla="*/ 773709 w 2291931"/>
              <a:gd name="connsiteY20" fmla="*/ 87595 h 890554"/>
              <a:gd name="connsiteX21" fmla="*/ 978085 w 2291931"/>
              <a:gd name="connsiteY21" fmla="*/ 58397 h 890554"/>
              <a:gd name="connsiteX22" fmla="*/ 1051077 w 2291931"/>
              <a:gd name="connsiteY22" fmla="*/ 43797 h 890554"/>
              <a:gd name="connsiteX23" fmla="*/ 1182461 w 2291931"/>
              <a:gd name="connsiteY23" fmla="*/ 29198 h 890554"/>
              <a:gd name="connsiteX24" fmla="*/ 1299247 w 2291931"/>
              <a:gd name="connsiteY24" fmla="*/ 14599 h 890554"/>
              <a:gd name="connsiteX25" fmla="*/ 1678803 w 2291931"/>
              <a:gd name="connsiteY25" fmla="*/ 0 h 890554"/>
              <a:gd name="connsiteX26" fmla="*/ 2189743 w 2291931"/>
              <a:gd name="connsiteY26" fmla="*/ 14599 h 890554"/>
              <a:gd name="connsiteX27" fmla="*/ 2233538 w 2291931"/>
              <a:gd name="connsiteY27" fmla="*/ 43797 h 890554"/>
              <a:gd name="connsiteX28" fmla="*/ 2248136 w 2291931"/>
              <a:gd name="connsiteY28" fmla="*/ 87595 h 890554"/>
              <a:gd name="connsiteX29" fmla="*/ 2291931 w 2291931"/>
              <a:gd name="connsiteY29" fmla="*/ 175191 h 890554"/>
              <a:gd name="connsiteX30" fmla="*/ 2248136 w 2291931"/>
              <a:gd name="connsiteY30" fmla="*/ 335782 h 890554"/>
              <a:gd name="connsiteX31" fmla="*/ 2204341 w 2291931"/>
              <a:gd name="connsiteY31" fmla="*/ 364981 h 890554"/>
              <a:gd name="connsiteX32" fmla="*/ 2116751 w 2291931"/>
              <a:gd name="connsiteY32" fmla="*/ 394179 h 890554"/>
              <a:gd name="connsiteX33" fmla="*/ 1970768 w 2291931"/>
              <a:gd name="connsiteY33" fmla="*/ 423378 h 890554"/>
              <a:gd name="connsiteX34" fmla="*/ 1941572 w 2291931"/>
              <a:gd name="connsiteY34" fmla="*/ 467176 h 890554"/>
              <a:gd name="connsiteX35" fmla="*/ 1912375 w 2291931"/>
              <a:gd name="connsiteY35" fmla="*/ 700764 h 890554"/>
              <a:gd name="connsiteX36" fmla="*/ 1897777 w 2291931"/>
              <a:gd name="connsiteY36" fmla="*/ 759161 h 890554"/>
              <a:gd name="connsiteX37" fmla="*/ 1839384 w 2291931"/>
              <a:gd name="connsiteY37" fmla="*/ 846756 h 890554"/>
              <a:gd name="connsiteX38" fmla="*/ 1795589 w 2291931"/>
              <a:gd name="connsiteY38" fmla="*/ 861356 h 890554"/>
              <a:gd name="connsiteX39" fmla="*/ 1693401 w 2291931"/>
              <a:gd name="connsiteY39" fmla="*/ 890554 h 890554"/>
              <a:gd name="connsiteX40" fmla="*/ 1474427 w 2291931"/>
              <a:gd name="connsiteY40" fmla="*/ 875955 h 890554"/>
              <a:gd name="connsiteX41" fmla="*/ 1430632 w 2291931"/>
              <a:gd name="connsiteY41" fmla="*/ 773760 h 890554"/>
              <a:gd name="connsiteX42" fmla="*/ 1386837 w 2291931"/>
              <a:gd name="connsiteY42" fmla="*/ 642367 h 890554"/>
              <a:gd name="connsiteX43" fmla="*/ 1343042 w 2291931"/>
              <a:gd name="connsiteY43" fmla="*/ 627767 h 890554"/>
              <a:gd name="connsiteX44" fmla="*/ 1138666 w 2291931"/>
              <a:gd name="connsiteY44" fmla="*/ 642367 h 890554"/>
              <a:gd name="connsiteX45" fmla="*/ 1051077 w 2291931"/>
              <a:gd name="connsiteY45" fmla="*/ 686164 h 890554"/>
              <a:gd name="connsiteX46" fmla="*/ 948889 w 2291931"/>
              <a:gd name="connsiteY46" fmla="*/ 715363 h 890554"/>
              <a:gd name="connsiteX47" fmla="*/ 905094 w 2291931"/>
              <a:gd name="connsiteY47" fmla="*/ 729962 h 890554"/>
              <a:gd name="connsiteX48" fmla="*/ 861299 w 2291931"/>
              <a:gd name="connsiteY48" fmla="*/ 759161 h 890554"/>
              <a:gd name="connsiteX49" fmla="*/ 744513 w 2291931"/>
              <a:gd name="connsiteY49" fmla="*/ 846756 h 89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91931" h="890554">
                <a:moveTo>
                  <a:pt x="744513" y="846756"/>
                </a:moveTo>
                <a:cubicBezTo>
                  <a:pt x="681254" y="858922"/>
                  <a:pt x="567624" y="850050"/>
                  <a:pt x="481743" y="832157"/>
                </a:cubicBezTo>
                <a:cubicBezTo>
                  <a:pt x="447390" y="825000"/>
                  <a:pt x="427444" y="784857"/>
                  <a:pt x="394154" y="773760"/>
                </a:cubicBezTo>
                <a:lnTo>
                  <a:pt x="350359" y="759161"/>
                </a:lnTo>
                <a:cubicBezTo>
                  <a:pt x="233569" y="681295"/>
                  <a:pt x="374693" y="783496"/>
                  <a:pt x="277368" y="686164"/>
                </a:cubicBezTo>
                <a:cubicBezTo>
                  <a:pt x="264962" y="673757"/>
                  <a:pt x="247051" y="668199"/>
                  <a:pt x="233573" y="656966"/>
                </a:cubicBezTo>
                <a:cubicBezTo>
                  <a:pt x="217713" y="643748"/>
                  <a:pt x="206074" y="625844"/>
                  <a:pt x="189778" y="613168"/>
                </a:cubicBezTo>
                <a:cubicBezTo>
                  <a:pt x="162080" y="591624"/>
                  <a:pt x="131385" y="574237"/>
                  <a:pt x="102188" y="554771"/>
                </a:cubicBezTo>
                <a:cubicBezTo>
                  <a:pt x="87590" y="545038"/>
                  <a:pt x="75038" y="531122"/>
                  <a:pt x="58393" y="525573"/>
                </a:cubicBezTo>
                <a:lnTo>
                  <a:pt x="14598" y="510973"/>
                </a:lnTo>
                <a:cubicBezTo>
                  <a:pt x="9732" y="496374"/>
                  <a:pt x="0" y="482565"/>
                  <a:pt x="0" y="467176"/>
                </a:cubicBezTo>
                <a:cubicBezTo>
                  <a:pt x="0" y="427565"/>
                  <a:pt x="4220" y="352845"/>
                  <a:pt x="43795" y="321183"/>
                </a:cubicBezTo>
                <a:cubicBezTo>
                  <a:pt x="55811" y="311570"/>
                  <a:pt x="72992" y="311450"/>
                  <a:pt x="87590" y="306584"/>
                </a:cubicBezTo>
                <a:cubicBezTo>
                  <a:pt x="246997" y="200304"/>
                  <a:pt x="1249" y="357056"/>
                  <a:pt x="189778" y="262786"/>
                </a:cubicBezTo>
                <a:cubicBezTo>
                  <a:pt x="221164" y="247092"/>
                  <a:pt x="244078" y="215486"/>
                  <a:pt x="277368" y="204389"/>
                </a:cubicBezTo>
                <a:lnTo>
                  <a:pt x="364957" y="175191"/>
                </a:lnTo>
                <a:cubicBezTo>
                  <a:pt x="379555" y="170324"/>
                  <a:pt x="393573" y="163121"/>
                  <a:pt x="408752" y="160591"/>
                </a:cubicBezTo>
                <a:lnTo>
                  <a:pt x="496342" y="145992"/>
                </a:lnTo>
                <a:cubicBezTo>
                  <a:pt x="595347" y="130760"/>
                  <a:pt x="584797" y="136068"/>
                  <a:pt x="671521" y="116794"/>
                </a:cubicBezTo>
                <a:cubicBezTo>
                  <a:pt x="691107" y="112441"/>
                  <a:pt x="710623" y="107706"/>
                  <a:pt x="729914" y="102194"/>
                </a:cubicBezTo>
                <a:cubicBezTo>
                  <a:pt x="744710" y="97966"/>
                  <a:pt x="758687" y="90933"/>
                  <a:pt x="773709" y="87595"/>
                </a:cubicBezTo>
                <a:cubicBezTo>
                  <a:pt x="843912" y="71994"/>
                  <a:pt x="906264" y="69447"/>
                  <a:pt x="978085" y="58397"/>
                </a:cubicBezTo>
                <a:cubicBezTo>
                  <a:pt x="1002609" y="54624"/>
                  <a:pt x="1026514" y="47306"/>
                  <a:pt x="1051077" y="43797"/>
                </a:cubicBezTo>
                <a:cubicBezTo>
                  <a:pt x="1094698" y="37565"/>
                  <a:pt x="1138699" y="34347"/>
                  <a:pt x="1182461" y="29198"/>
                </a:cubicBezTo>
                <a:cubicBezTo>
                  <a:pt x="1221424" y="24614"/>
                  <a:pt x="1260083" y="16903"/>
                  <a:pt x="1299247" y="14599"/>
                </a:cubicBezTo>
                <a:cubicBezTo>
                  <a:pt x="1425641" y="7164"/>
                  <a:pt x="1552284" y="4866"/>
                  <a:pt x="1678803" y="0"/>
                </a:cubicBezTo>
                <a:cubicBezTo>
                  <a:pt x="1849116" y="4866"/>
                  <a:pt x="2019889" y="1189"/>
                  <a:pt x="2189743" y="14599"/>
                </a:cubicBezTo>
                <a:cubicBezTo>
                  <a:pt x="2207234" y="15980"/>
                  <a:pt x="2222578" y="30096"/>
                  <a:pt x="2233538" y="43797"/>
                </a:cubicBezTo>
                <a:cubicBezTo>
                  <a:pt x="2243151" y="55814"/>
                  <a:pt x="2241254" y="73830"/>
                  <a:pt x="2248136" y="87595"/>
                </a:cubicBezTo>
                <a:cubicBezTo>
                  <a:pt x="2304738" y="200808"/>
                  <a:pt x="2255233" y="65096"/>
                  <a:pt x="2291931" y="175191"/>
                </a:cubicBezTo>
                <a:cubicBezTo>
                  <a:pt x="2283296" y="244276"/>
                  <a:pt x="2295454" y="288461"/>
                  <a:pt x="2248136" y="335782"/>
                </a:cubicBezTo>
                <a:cubicBezTo>
                  <a:pt x="2235730" y="348189"/>
                  <a:pt x="2220374" y="357855"/>
                  <a:pt x="2204341" y="364981"/>
                </a:cubicBezTo>
                <a:cubicBezTo>
                  <a:pt x="2176218" y="377481"/>
                  <a:pt x="2146929" y="388143"/>
                  <a:pt x="2116751" y="394179"/>
                </a:cubicBezTo>
                <a:lnTo>
                  <a:pt x="1970768" y="423378"/>
                </a:lnTo>
                <a:cubicBezTo>
                  <a:pt x="1961036" y="437977"/>
                  <a:pt x="1949418" y="451482"/>
                  <a:pt x="1941572" y="467176"/>
                </a:cubicBezTo>
                <a:cubicBezTo>
                  <a:pt x="1909594" y="531138"/>
                  <a:pt x="1917090" y="660684"/>
                  <a:pt x="1912375" y="700764"/>
                </a:cubicBezTo>
                <a:cubicBezTo>
                  <a:pt x="1910031" y="720691"/>
                  <a:pt x="1903289" y="739868"/>
                  <a:pt x="1897777" y="759161"/>
                </a:cubicBezTo>
                <a:cubicBezTo>
                  <a:pt x="1885173" y="803278"/>
                  <a:pt x="1882627" y="817926"/>
                  <a:pt x="1839384" y="846756"/>
                </a:cubicBezTo>
                <a:cubicBezTo>
                  <a:pt x="1826581" y="855292"/>
                  <a:pt x="1810385" y="857128"/>
                  <a:pt x="1795589" y="861356"/>
                </a:cubicBezTo>
                <a:cubicBezTo>
                  <a:pt x="1667250" y="898027"/>
                  <a:pt x="1798427" y="855544"/>
                  <a:pt x="1693401" y="890554"/>
                </a:cubicBezTo>
                <a:cubicBezTo>
                  <a:pt x="1620410" y="885688"/>
                  <a:pt x="1545636" y="892711"/>
                  <a:pt x="1474427" y="875955"/>
                </a:cubicBezTo>
                <a:cubicBezTo>
                  <a:pt x="1448264" y="869799"/>
                  <a:pt x="1433288" y="787042"/>
                  <a:pt x="1430632" y="773760"/>
                </a:cubicBezTo>
                <a:cubicBezTo>
                  <a:pt x="1421813" y="729660"/>
                  <a:pt x="1427319" y="674754"/>
                  <a:pt x="1386837" y="642367"/>
                </a:cubicBezTo>
                <a:cubicBezTo>
                  <a:pt x="1374821" y="632754"/>
                  <a:pt x="1357640" y="632634"/>
                  <a:pt x="1343042" y="627767"/>
                </a:cubicBezTo>
                <a:cubicBezTo>
                  <a:pt x="1274917" y="632634"/>
                  <a:pt x="1206497" y="634386"/>
                  <a:pt x="1138666" y="642367"/>
                </a:cubicBezTo>
                <a:cubicBezTo>
                  <a:pt x="1090682" y="648013"/>
                  <a:pt x="1093473" y="664964"/>
                  <a:pt x="1051077" y="686164"/>
                </a:cubicBezTo>
                <a:cubicBezTo>
                  <a:pt x="1027738" y="697834"/>
                  <a:pt x="970723" y="709124"/>
                  <a:pt x="948889" y="715363"/>
                </a:cubicBezTo>
                <a:cubicBezTo>
                  <a:pt x="934093" y="719591"/>
                  <a:pt x="919692" y="725096"/>
                  <a:pt x="905094" y="729962"/>
                </a:cubicBezTo>
                <a:cubicBezTo>
                  <a:pt x="890496" y="739695"/>
                  <a:pt x="877332" y="752035"/>
                  <a:pt x="861299" y="759161"/>
                </a:cubicBezTo>
                <a:cubicBezTo>
                  <a:pt x="740522" y="812843"/>
                  <a:pt x="807772" y="834590"/>
                  <a:pt x="744513" y="846756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5"/>
          <p:cNvSpPr/>
          <p:nvPr/>
        </p:nvSpPr>
        <p:spPr>
          <a:xfrm>
            <a:off x="3545829" y="2233686"/>
            <a:ext cx="1315523" cy="890555"/>
          </a:xfrm>
          <a:custGeom>
            <a:avLst/>
            <a:gdLst>
              <a:gd name="connsiteX0" fmla="*/ 848254 w 1315523"/>
              <a:gd name="connsiteY0" fmla="*/ 846757 h 890555"/>
              <a:gd name="connsiteX1" fmla="*/ 731468 w 1315523"/>
              <a:gd name="connsiteY1" fmla="*/ 832158 h 890555"/>
              <a:gd name="connsiteX2" fmla="*/ 629280 w 1315523"/>
              <a:gd name="connsiteY2" fmla="*/ 817558 h 890555"/>
              <a:gd name="connsiteX3" fmla="*/ 191332 w 1315523"/>
              <a:gd name="connsiteY3" fmla="*/ 802959 h 890555"/>
              <a:gd name="connsiteX4" fmla="*/ 103742 w 1315523"/>
              <a:gd name="connsiteY4" fmla="*/ 773761 h 890555"/>
              <a:gd name="connsiteX5" fmla="*/ 30751 w 1315523"/>
              <a:gd name="connsiteY5" fmla="*/ 700764 h 890555"/>
              <a:gd name="connsiteX6" fmla="*/ 30751 w 1315523"/>
              <a:gd name="connsiteY6" fmla="*/ 306584 h 890555"/>
              <a:gd name="connsiteX7" fmla="*/ 59947 w 1315523"/>
              <a:gd name="connsiteY7" fmla="*/ 218989 h 890555"/>
              <a:gd name="connsiteX8" fmla="*/ 118340 w 1315523"/>
              <a:gd name="connsiteY8" fmla="*/ 131393 h 890555"/>
              <a:gd name="connsiteX9" fmla="*/ 205930 w 1315523"/>
              <a:gd name="connsiteY9" fmla="*/ 72996 h 890555"/>
              <a:gd name="connsiteX10" fmla="*/ 351913 w 1315523"/>
              <a:gd name="connsiteY10" fmla="*/ 29199 h 890555"/>
              <a:gd name="connsiteX11" fmla="*/ 439502 w 1315523"/>
              <a:gd name="connsiteY11" fmla="*/ 14599 h 890555"/>
              <a:gd name="connsiteX12" fmla="*/ 512494 w 1315523"/>
              <a:gd name="connsiteY12" fmla="*/ 0 h 890555"/>
              <a:gd name="connsiteX13" fmla="*/ 1169417 w 1315523"/>
              <a:gd name="connsiteY13" fmla="*/ 14599 h 890555"/>
              <a:gd name="connsiteX14" fmla="*/ 1213212 w 1315523"/>
              <a:gd name="connsiteY14" fmla="*/ 29199 h 890555"/>
              <a:gd name="connsiteX15" fmla="*/ 1257006 w 1315523"/>
              <a:gd name="connsiteY15" fmla="*/ 58397 h 890555"/>
              <a:gd name="connsiteX16" fmla="*/ 1315399 w 1315523"/>
              <a:gd name="connsiteY16" fmla="*/ 145993 h 890555"/>
              <a:gd name="connsiteX17" fmla="*/ 1286203 w 1315523"/>
              <a:gd name="connsiteY17" fmla="*/ 394180 h 890555"/>
              <a:gd name="connsiteX18" fmla="*/ 1271605 w 1315523"/>
              <a:gd name="connsiteY18" fmla="*/ 744562 h 890555"/>
              <a:gd name="connsiteX19" fmla="*/ 1257006 w 1315523"/>
              <a:gd name="connsiteY19" fmla="*/ 788360 h 890555"/>
              <a:gd name="connsiteX20" fmla="*/ 1169417 w 1315523"/>
              <a:gd name="connsiteY20" fmla="*/ 832158 h 890555"/>
              <a:gd name="connsiteX21" fmla="*/ 1125622 w 1315523"/>
              <a:gd name="connsiteY21" fmla="*/ 861356 h 890555"/>
              <a:gd name="connsiteX22" fmla="*/ 1038032 w 1315523"/>
              <a:gd name="connsiteY22" fmla="*/ 890555 h 890555"/>
              <a:gd name="connsiteX23" fmla="*/ 906648 w 1315523"/>
              <a:gd name="connsiteY23" fmla="*/ 875955 h 890555"/>
              <a:gd name="connsiteX24" fmla="*/ 760665 w 1315523"/>
              <a:gd name="connsiteY24" fmla="*/ 846757 h 89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5523" h="890555">
                <a:moveTo>
                  <a:pt x="848254" y="846757"/>
                </a:moveTo>
                <a:lnTo>
                  <a:pt x="731468" y="832158"/>
                </a:lnTo>
                <a:cubicBezTo>
                  <a:pt x="697361" y="827610"/>
                  <a:pt x="663638" y="819415"/>
                  <a:pt x="629280" y="817558"/>
                </a:cubicBezTo>
                <a:cubicBezTo>
                  <a:pt x="483429" y="809674"/>
                  <a:pt x="337315" y="807825"/>
                  <a:pt x="191332" y="802959"/>
                </a:cubicBezTo>
                <a:cubicBezTo>
                  <a:pt x="162135" y="793226"/>
                  <a:pt x="120813" y="799369"/>
                  <a:pt x="103742" y="773761"/>
                </a:cubicBezTo>
                <a:cubicBezTo>
                  <a:pt x="64813" y="715364"/>
                  <a:pt x="89144" y="739696"/>
                  <a:pt x="30751" y="700764"/>
                </a:cubicBezTo>
                <a:cubicBezTo>
                  <a:pt x="-18652" y="552551"/>
                  <a:pt x="-899" y="623108"/>
                  <a:pt x="30751" y="306584"/>
                </a:cubicBezTo>
                <a:cubicBezTo>
                  <a:pt x="33813" y="275959"/>
                  <a:pt x="42876" y="244598"/>
                  <a:pt x="59947" y="218989"/>
                </a:cubicBezTo>
                <a:cubicBezTo>
                  <a:pt x="79411" y="189790"/>
                  <a:pt x="89143" y="150859"/>
                  <a:pt x="118340" y="131393"/>
                </a:cubicBezTo>
                <a:cubicBezTo>
                  <a:pt x="147537" y="111927"/>
                  <a:pt x="172640" y="84093"/>
                  <a:pt x="205930" y="72996"/>
                </a:cubicBezTo>
                <a:cubicBezTo>
                  <a:pt x="261794" y="54374"/>
                  <a:pt x="296754" y="40232"/>
                  <a:pt x="351913" y="29199"/>
                </a:cubicBezTo>
                <a:cubicBezTo>
                  <a:pt x="380937" y="23394"/>
                  <a:pt x="410380" y="19894"/>
                  <a:pt x="439502" y="14599"/>
                </a:cubicBezTo>
                <a:cubicBezTo>
                  <a:pt x="463914" y="10160"/>
                  <a:pt x="488163" y="4866"/>
                  <a:pt x="512494" y="0"/>
                </a:cubicBezTo>
                <a:lnTo>
                  <a:pt x="1169417" y="14599"/>
                </a:lnTo>
                <a:cubicBezTo>
                  <a:pt x="1184792" y="15240"/>
                  <a:pt x="1199449" y="22317"/>
                  <a:pt x="1213212" y="29199"/>
                </a:cubicBezTo>
                <a:cubicBezTo>
                  <a:pt x="1228904" y="37046"/>
                  <a:pt x="1242408" y="48664"/>
                  <a:pt x="1257006" y="58397"/>
                </a:cubicBezTo>
                <a:cubicBezTo>
                  <a:pt x="1276470" y="87596"/>
                  <a:pt x="1318090" y="111005"/>
                  <a:pt x="1315399" y="145993"/>
                </a:cubicBezTo>
                <a:cubicBezTo>
                  <a:pt x="1299262" y="355789"/>
                  <a:pt x="1316189" y="274227"/>
                  <a:pt x="1286203" y="394180"/>
                </a:cubicBezTo>
                <a:cubicBezTo>
                  <a:pt x="1281337" y="510974"/>
                  <a:pt x="1280240" y="627986"/>
                  <a:pt x="1271605" y="744562"/>
                </a:cubicBezTo>
                <a:cubicBezTo>
                  <a:pt x="1270468" y="759909"/>
                  <a:pt x="1266619" y="776343"/>
                  <a:pt x="1257006" y="788360"/>
                </a:cubicBezTo>
                <a:cubicBezTo>
                  <a:pt x="1229117" y="823224"/>
                  <a:pt x="1204678" y="814527"/>
                  <a:pt x="1169417" y="832158"/>
                </a:cubicBezTo>
                <a:cubicBezTo>
                  <a:pt x="1153724" y="840005"/>
                  <a:pt x="1141655" y="854230"/>
                  <a:pt x="1125622" y="861356"/>
                </a:cubicBezTo>
                <a:cubicBezTo>
                  <a:pt x="1097499" y="873856"/>
                  <a:pt x="1038032" y="890555"/>
                  <a:pt x="1038032" y="890555"/>
                </a:cubicBezTo>
                <a:cubicBezTo>
                  <a:pt x="994237" y="885688"/>
                  <a:pt x="949856" y="884597"/>
                  <a:pt x="906648" y="875955"/>
                </a:cubicBezTo>
                <a:cubicBezTo>
                  <a:pt x="729894" y="840602"/>
                  <a:pt x="894547" y="846757"/>
                  <a:pt x="760665" y="846757"/>
                </a:cubicBezTo>
              </a:path>
            </a:pathLst>
          </a:cu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1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55369" y="3352800"/>
            <a:ext cx="9063231" cy="3390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35393"/>
              </p:ext>
            </p:extLst>
          </p:nvPr>
        </p:nvGraphicFramePr>
        <p:xfrm>
          <a:off x="547650" y="2398684"/>
          <a:ext cx="33670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7" name="Equation" r:id="rId3" imgW="1968500" imgH="469900" progId="Equation.3">
                  <p:embed/>
                </p:oleObj>
              </mc:Choice>
              <mc:Fallback>
                <p:oleObj name="Equation" r:id="rId3" imgW="1968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50" y="2398684"/>
                        <a:ext cx="33670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33621"/>
              </p:ext>
            </p:extLst>
          </p:nvPr>
        </p:nvGraphicFramePr>
        <p:xfrm>
          <a:off x="339725" y="420688"/>
          <a:ext cx="4868863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8" name="Equation" r:id="rId5" imgW="2844800" imgH="952500" progId="Equation.3">
                  <p:embed/>
                </p:oleObj>
              </mc:Choice>
              <mc:Fallback>
                <p:oleObj name="Equation" r:id="rId5" imgW="28448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20688"/>
                        <a:ext cx="4868863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46897" y="1865025"/>
            <a:ext cx="125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Otteniamo: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 rot="20666852">
            <a:off x="4510014" y="2049691"/>
            <a:ext cx="345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valore</a:t>
            </a:r>
            <a:r>
              <a:rPr lang="en-US" dirty="0" smtClean="0"/>
              <a:t> di β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trova</a:t>
            </a:r>
            <a:r>
              <a:rPr lang="en-US" dirty="0" smtClean="0"/>
              <a:t> per via </a:t>
            </a:r>
            <a:r>
              <a:rPr lang="en-US" dirty="0" err="1" smtClean="0"/>
              <a:t>grafica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0769" y="3474517"/>
            <a:ext cx="544373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/>
              <a:t>Il </a:t>
            </a:r>
            <a:r>
              <a:rPr lang="en-US" b="1" i="1" dirty="0" err="1" smtClean="0">
                <a:solidFill>
                  <a:srgbClr val="000090"/>
                </a:solidFill>
              </a:rPr>
              <a:t>valore</a:t>
            </a:r>
            <a:r>
              <a:rPr lang="en-US" b="1" i="1" dirty="0" smtClean="0">
                <a:solidFill>
                  <a:srgbClr val="000090"/>
                </a:solidFill>
              </a:rPr>
              <a:t> di β </a:t>
            </a:r>
            <a:r>
              <a:rPr lang="en-US" i="1" dirty="0" err="1" smtClean="0"/>
              <a:t>dipende</a:t>
            </a:r>
            <a:r>
              <a:rPr lang="en-US" i="1" dirty="0" smtClean="0"/>
              <a:t> </a:t>
            </a:r>
            <a:r>
              <a:rPr lang="en-US" i="1" dirty="0" err="1" smtClean="0"/>
              <a:t>quindi</a:t>
            </a:r>
            <a:r>
              <a:rPr lang="en-US" i="1" dirty="0" smtClean="0"/>
              <a:t> solo da </a:t>
            </a:r>
            <a:r>
              <a:rPr lang="en-US" sz="2400" b="1" i="1" dirty="0" smtClean="0">
                <a:solidFill>
                  <a:srgbClr val="FF0000"/>
                </a:solidFill>
              </a:rPr>
              <a:t>b</a:t>
            </a:r>
            <a:r>
              <a:rPr lang="en-US" i="1" dirty="0" smtClean="0"/>
              <a:t> e non da a </a:t>
            </a:r>
            <a:r>
              <a:rPr lang="en-US" i="1" dirty="0" err="1" smtClean="0"/>
              <a:t>ossia</a:t>
            </a:r>
            <a:r>
              <a:rPr lang="en-US" i="1" dirty="0" smtClean="0"/>
              <a:t> le </a:t>
            </a:r>
            <a:r>
              <a:rPr lang="en-US" i="1" dirty="0" err="1" smtClean="0"/>
              <a:t>caratteristiche</a:t>
            </a:r>
            <a:r>
              <a:rPr lang="en-US" i="1" dirty="0" smtClean="0"/>
              <a:t> del </a:t>
            </a:r>
            <a:r>
              <a:rPr lang="en-US" i="1" dirty="0" err="1" smtClean="0"/>
              <a:t>materiale</a:t>
            </a:r>
            <a:r>
              <a:rPr lang="en-US" i="1" dirty="0" smtClean="0"/>
              <a:t> </a:t>
            </a:r>
            <a:r>
              <a:rPr lang="en-US" i="1" dirty="0" err="1" smtClean="0"/>
              <a:t>attraversato</a:t>
            </a:r>
            <a:r>
              <a:rPr lang="en-US" i="1" dirty="0" smtClean="0"/>
              <a:t> </a:t>
            </a:r>
            <a:r>
              <a:rPr lang="en-US" i="1" dirty="0" err="1" smtClean="0"/>
              <a:t>entrano</a:t>
            </a:r>
            <a:r>
              <a:rPr lang="en-US" i="1" dirty="0" smtClean="0"/>
              <a:t> in </a:t>
            </a:r>
            <a:r>
              <a:rPr lang="en-US" i="1" dirty="0" err="1" smtClean="0"/>
              <a:t>gioco</a:t>
            </a:r>
            <a:r>
              <a:rPr lang="en-US" i="1" dirty="0" smtClean="0"/>
              <a:t> solo </a:t>
            </a:r>
            <a:r>
              <a:rPr lang="en-US" i="1" dirty="0" err="1" smtClean="0"/>
              <a:t>attraverso</a:t>
            </a:r>
            <a:r>
              <a:rPr lang="en-US" i="1" dirty="0" smtClean="0"/>
              <a:t> </a:t>
            </a:r>
            <a:r>
              <a:rPr lang="en-US" i="1" dirty="0" err="1" smtClean="0"/>
              <a:t>il</a:t>
            </a:r>
            <a:r>
              <a:rPr lang="en-US" i="1" dirty="0" smtClean="0"/>
              <a:t> </a:t>
            </a:r>
            <a:r>
              <a:rPr lang="en-US" i="1" dirty="0" err="1" smtClean="0"/>
              <a:t>potenziale</a:t>
            </a:r>
            <a:r>
              <a:rPr lang="en-US" i="1" dirty="0" smtClean="0"/>
              <a:t> di </a:t>
            </a:r>
            <a:r>
              <a:rPr lang="en-US" i="1" dirty="0" err="1" smtClean="0"/>
              <a:t>ionizzazione</a:t>
            </a:r>
            <a:r>
              <a:rPr lang="en-US" i="1" dirty="0" smtClean="0"/>
              <a:t> I </a:t>
            </a:r>
            <a:r>
              <a:rPr lang="en-US" i="1" dirty="0" err="1" smtClean="0"/>
              <a:t>che</a:t>
            </a:r>
            <a:r>
              <a:rPr lang="en-US" i="1" dirty="0" smtClean="0"/>
              <a:t> </a:t>
            </a:r>
            <a:r>
              <a:rPr lang="en-US" i="1" dirty="0" err="1" smtClean="0"/>
              <a:t>dipende</a:t>
            </a:r>
            <a:r>
              <a:rPr lang="en-US" i="1" dirty="0" smtClean="0"/>
              <a:t> da Z</a:t>
            </a:r>
          </a:p>
          <a:p>
            <a:pPr marL="285750" indent="-285750" algn="just">
              <a:buFont typeface="Arial"/>
              <a:buChar char="•"/>
            </a:pPr>
            <a:endParaRPr lang="en-US" i="1" dirty="0"/>
          </a:p>
          <a:p>
            <a:pPr marL="285750" indent="-285750" algn="just">
              <a:buFont typeface="Arial"/>
              <a:buChar char="•"/>
            </a:pPr>
            <a:endParaRPr lang="en-US" i="1" dirty="0" smtClean="0"/>
          </a:p>
          <a:p>
            <a:pPr algn="just"/>
            <a:endParaRPr lang="en-US" i="1" dirty="0"/>
          </a:p>
          <a:p>
            <a:pPr algn="just"/>
            <a:r>
              <a:rPr lang="en-US" i="1" dirty="0" smtClean="0"/>
              <a:t>Il </a:t>
            </a:r>
            <a:r>
              <a:rPr lang="en-US" b="1" i="1" dirty="0" err="1" smtClean="0">
                <a:solidFill>
                  <a:srgbClr val="000090"/>
                </a:solidFill>
              </a:rPr>
              <a:t>valore</a:t>
            </a:r>
            <a:r>
              <a:rPr lang="en-US" b="1" i="1" dirty="0" smtClean="0">
                <a:solidFill>
                  <a:srgbClr val="000090"/>
                </a:solidFill>
              </a:rPr>
              <a:t> del </a:t>
            </a:r>
            <a:r>
              <a:rPr lang="en-US" b="1" i="1" dirty="0" err="1" smtClean="0">
                <a:solidFill>
                  <a:srgbClr val="000090"/>
                </a:solidFill>
              </a:rPr>
              <a:t>minimo</a:t>
            </a:r>
            <a:r>
              <a:rPr lang="en-US" b="1" i="1" dirty="0" smtClean="0">
                <a:solidFill>
                  <a:srgbClr val="000090"/>
                </a:solidFill>
              </a:rPr>
              <a:t> di –</a:t>
            </a:r>
            <a:r>
              <a:rPr lang="en-US" b="1" i="1" dirty="0" err="1" smtClean="0">
                <a:solidFill>
                  <a:srgbClr val="000090"/>
                </a:solidFill>
              </a:rPr>
              <a:t>dE</a:t>
            </a:r>
            <a:r>
              <a:rPr lang="en-US" b="1" i="1" dirty="0" smtClean="0">
                <a:solidFill>
                  <a:srgbClr val="000090"/>
                </a:solidFill>
              </a:rPr>
              <a:t>/dx </a:t>
            </a:r>
            <a:r>
              <a:rPr lang="en-US" i="1" dirty="0" err="1" smtClean="0"/>
              <a:t>dipendo</a:t>
            </a:r>
            <a:r>
              <a:rPr lang="en-US" i="1" dirty="0" smtClean="0"/>
              <a:t> </a:t>
            </a:r>
            <a:r>
              <a:rPr lang="en-US" i="1" dirty="0" err="1" smtClean="0"/>
              <a:t>invece</a:t>
            </a:r>
            <a:r>
              <a:rPr lang="en-US" i="1" dirty="0" smtClean="0"/>
              <a:t> </a:t>
            </a:r>
            <a:r>
              <a:rPr lang="en-US" i="1" dirty="0" err="1" smtClean="0"/>
              <a:t>soprattutto</a:t>
            </a:r>
            <a:r>
              <a:rPr lang="en-US" i="1" dirty="0" smtClean="0"/>
              <a:t> da </a:t>
            </a:r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169040"/>
              </p:ext>
            </p:extLst>
          </p:nvPr>
        </p:nvGraphicFramePr>
        <p:xfrm>
          <a:off x="1995451" y="4589582"/>
          <a:ext cx="16271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9" name="Equation" r:id="rId7" imgW="952500" imgH="469900" progId="Equation.3">
                  <p:embed/>
                </p:oleObj>
              </mc:Choice>
              <mc:Fallback>
                <p:oleObj name="Equation" r:id="rId7" imgW="952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51" y="4589582"/>
                        <a:ext cx="1627187" cy="8032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rgbClr val="00CC99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613097"/>
              </p:ext>
            </p:extLst>
          </p:nvPr>
        </p:nvGraphicFramePr>
        <p:xfrm>
          <a:off x="2115874" y="5945262"/>
          <a:ext cx="25622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0" name="Equation" r:id="rId9" imgW="1498600" imgH="393700" progId="Equation.3">
                  <p:embed/>
                </p:oleObj>
              </mc:Choice>
              <mc:Fallback>
                <p:oleObj name="Equation" r:id="rId9" imgW="1498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874" y="5945262"/>
                        <a:ext cx="2562225" cy="6746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rgbClr val="1F497D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5" descr="pdg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5" b="32914"/>
          <a:stretch/>
        </p:blipFill>
        <p:spPr bwMode="auto">
          <a:xfrm>
            <a:off x="6235701" y="3656999"/>
            <a:ext cx="2819400" cy="226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 rot="16200000">
            <a:off x="5226506" y="4825999"/>
            <a:ext cx="123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=</a:t>
            </a:r>
            <a:r>
              <a:rPr lang="it-IT" dirty="0" err="1" smtClean="0"/>
              <a:t>f</a:t>
            </a:r>
            <a:r>
              <a:rPr lang="it-IT" dirty="0" smtClean="0"/>
              <a:t>(</a:t>
            </a:r>
            <a:r>
              <a:rPr lang="it-IT" dirty="0" err="1" smtClean="0"/>
              <a:t>dE</a:t>
            </a:r>
            <a:r>
              <a:rPr lang="it-IT" dirty="0" smtClean="0"/>
              <a:t>/dx))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09773" y="6090795"/>
            <a:ext cx="7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b</a:t>
            </a:r>
            <a:r>
              <a:rPr lang="it-IT" dirty="0" smtClean="0"/>
              <a:t>=</a:t>
            </a:r>
            <a:r>
              <a:rPr lang="it-IT" dirty="0" err="1" smtClean="0"/>
              <a:t>f</a:t>
            </a:r>
            <a:r>
              <a:rPr lang="it-IT" dirty="0" smtClean="0"/>
              <a:t>(β)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6795473" y="6090795"/>
            <a:ext cx="103794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6149849" y="4589582"/>
            <a:ext cx="0" cy="904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2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2690" y="167359"/>
            <a:ext cx="65195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Esercizio: </a:t>
            </a:r>
            <a:r>
              <a:rPr lang="it-IT" dirty="0" smtClean="0"/>
              <a:t>Trovare il minimo di ionizzazione per particelle cariche in </a:t>
            </a:r>
            <a:r>
              <a:rPr lang="it-IT" dirty="0" smtClean="0">
                <a:solidFill>
                  <a:srgbClr val="FF0000"/>
                </a:solidFill>
              </a:rPr>
              <a:t>alluminio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86333"/>
              </p:ext>
            </p:extLst>
          </p:nvPr>
        </p:nvGraphicFramePr>
        <p:xfrm>
          <a:off x="122690" y="1263650"/>
          <a:ext cx="6756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2" name="Equation" r:id="rId3" imgW="3949700" imgH="495300" progId="Equation.3">
                  <p:embed/>
                </p:oleObj>
              </mc:Choice>
              <mc:Fallback>
                <p:oleObj name="Equation" r:id="rId3" imgW="3949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90" y="1263650"/>
                        <a:ext cx="6756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55576"/>
              </p:ext>
            </p:extLst>
          </p:nvPr>
        </p:nvGraphicFramePr>
        <p:xfrm>
          <a:off x="555078" y="3703951"/>
          <a:ext cx="33877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3" name="Equation" r:id="rId5" imgW="1981200" imgH="406400" progId="Equation.3">
                  <p:embed/>
                </p:oleObj>
              </mc:Choice>
              <mc:Fallback>
                <p:oleObj name="Equation" r:id="rId5" imgW="1981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78" y="3703951"/>
                        <a:ext cx="3387725" cy="6953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rgbClr val="1F497D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045907"/>
              </p:ext>
            </p:extLst>
          </p:nvPr>
        </p:nvGraphicFramePr>
        <p:xfrm>
          <a:off x="7175500" y="166688"/>
          <a:ext cx="15621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" name="Equation" r:id="rId7" imgW="914400" imgH="889000" progId="Equation.3">
                  <p:embed/>
                </p:oleObj>
              </mc:Choice>
              <mc:Fallback>
                <p:oleObj name="Equation" r:id="rId7" imgW="9144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166688"/>
                        <a:ext cx="1562100" cy="15208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rgbClr val="00CC99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46379"/>
              </p:ext>
            </p:extLst>
          </p:nvPr>
        </p:nvGraphicFramePr>
        <p:xfrm>
          <a:off x="4748877" y="3957044"/>
          <a:ext cx="40401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5" name="Equation" r:id="rId9" imgW="2362200" imgH="228600" progId="Equation.3">
                  <p:embed/>
                </p:oleObj>
              </mc:Choice>
              <mc:Fallback>
                <p:oleObj name="Equation" r:id="rId9" imgW="236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877" y="3957044"/>
                        <a:ext cx="4040187" cy="3905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rgbClr val="1F497D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42599"/>
              </p:ext>
            </p:extLst>
          </p:nvPr>
        </p:nvGraphicFramePr>
        <p:xfrm>
          <a:off x="122690" y="2433828"/>
          <a:ext cx="7169151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6" name="Equation" r:id="rId11" imgW="4191000" imgH="495300" progId="Equation.3">
                  <p:embed/>
                </p:oleObj>
              </mc:Choice>
              <mc:Fallback>
                <p:oleObj name="Equation" r:id="rId11" imgW="41910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90" y="2433828"/>
                        <a:ext cx="7169151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091073"/>
              </p:ext>
            </p:extLst>
          </p:nvPr>
        </p:nvGraphicFramePr>
        <p:xfrm>
          <a:off x="773048" y="5240107"/>
          <a:ext cx="743108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" name="Equation" r:id="rId13" imgW="4343400" imgH="457200" progId="Equation.3">
                  <p:embed/>
                </p:oleObj>
              </mc:Choice>
              <mc:Fallback>
                <p:oleObj name="Equation" r:id="rId13" imgW="434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48" y="5240107"/>
                        <a:ext cx="7431088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6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7582906" y="2004790"/>
            <a:ext cx="1536192" cy="102107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470639" y="3310832"/>
            <a:ext cx="698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Introducendo il valore di β = 0.954 (o β</a:t>
            </a:r>
            <a:r>
              <a:rPr lang="it-IT" dirty="0" err="1" smtClean="0"/>
              <a:t>γ</a:t>
            </a:r>
            <a:r>
              <a:rPr lang="it-IT" dirty="0" smtClean="0"/>
              <a:t> = 3.18) nella –</a:t>
            </a:r>
            <a:r>
              <a:rPr lang="it-IT" dirty="0" err="1" smtClean="0"/>
              <a:t>dE</a:t>
            </a:r>
            <a:r>
              <a:rPr lang="it-IT" dirty="0" smtClean="0"/>
              <a:t>/dx otteniamo:</a:t>
            </a:r>
            <a:endParaRPr lang="it-IT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073959"/>
              </p:ext>
            </p:extLst>
          </p:nvPr>
        </p:nvGraphicFramePr>
        <p:xfrm>
          <a:off x="511175" y="4057026"/>
          <a:ext cx="78216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4" name="Equation" r:id="rId3" imgW="4572000" imgH="495300" progId="Equation.3">
                  <p:embed/>
                </p:oleObj>
              </mc:Choice>
              <mc:Fallback>
                <p:oleObj name="Equation" r:id="rId3" imgW="45720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057026"/>
                        <a:ext cx="78216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804731"/>
              </p:ext>
            </p:extLst>
          </p:nvPr>
        </p:nvGraphicFramePr>
        <p:xfrm>
          <a:off x="2481263" y="5470525"/>
          <a:ext cx="321468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5" name="Equation" r:id="rId5" imgW="1879600" imgH="469900" progId="Equation.3">
                  <p:embed/>
                </p:oleObj>
              </mc:Choice>
              <mc:Fallback>
                <p:oleObj name="Equation" r:id="rId5" imgW="1879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5470525"/>
                        <a:ext cx="3214687" cy="8016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00887" y="1810872"/>
            <a:ext cx="344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Derivando rispetto a β e ponendo uguale a zero la derivata si ottiene: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206051"/>
              </p:ext>
            </p:extLst>
          </p:nvPr>
        </p:nvGraphicFramePr>
        <p:xfrm>
          <a:off x="4413250" y="1811338"/>
          <a:ext cx="45402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6" name="Equation" r:id="rId7" imgW="2654300" imgH="635000" progId="Equation.3">
                  <p:embed/>
                </p:oleObj>
              </mc:Choice>
              <mc:Fallback>
                <p:oleObj name="Equation" r:id="rId7" imgW="26543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1811338"/>
                        <a:ext cx="454025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35739"/>
              </p:ext>
            </p:extLst>
          </p:nvPr>
        </p:nvGraphicFramePr>
        <p:xfrm>
          <a:off x="511175" y="259175"/>
          <a:ext cx="545306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7" name="Equation" r:id="rId9" imgW="3187700" imgH="495300" progId="Equation.3">
                  <p:embed/>
                </p:oleObj>
              </mc:Choice>
              <mc:Fallback>
                <p:oleObj name="Equation" r:id="rId9" imgW="3187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59175"/>
                        <a:ext cx="5453062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5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2690" y="120755"/>
            <a:ext cx="651952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Altri materiali</a:t>
            </a:r>
            <a:endParaRPr lang="it-IT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18415"/>
              </p:ext>
            </p:extLst>
          </p:nvPr>
        </p:nvGraphicFramePr>
        <p:xfrm>
          <a:off x="377825" y="438150"/>
          <a:ext cx="831850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" name="Equation" r:id="rId3" imgW="6451600" imgH="2730500" progId="Equation.3">
                  <p:embed/>
                </p:oleObj>
              </mc:Choice>
              <mc:Fallback>
                <p:oleObj name="Equation" r:id="rId3" imgW="6451600" imgH="273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438150"/>
                        <a:ext cx="8318500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5" descr="pdg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3"/>
          <a:stretch/>
        </p:blipFill>
        <p:spPr bwMode="auto">
          <a:xfrm>
            <a:off x="510003" y="3281766"/>
            <a:ext cx="4524375" cy="3417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>
            <a:off x="2050773" y="4322477"/>
            <a:ext cx="396172" cy="477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2 8"/>
          <p:cNvCxnSpPr>
            <a:stCxn id="7" idx="7"/>
          </p:cNvCxnSpPr>
          <p:nvPr/>
        </p:nvCxnSpPr>
        <p:spPr>
          <a:xfrm flipV="1">
            <a:off x="2388927" y="2038904"/>
            <a:ext cx="5080081" cy="2353528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1876917" y="5849695"/>
            <a:ext cx="396172" cy="477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2273089" y="3005927"/>
            <a:ext cx="5289136" cy="29710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667754" y="4123078"/>
            <a:ext cx="3320854" cy="2585323"/>
          </a:xfrm>
          <a:prstGeom prst="rect">
            <a:avLst/>
          </a:prstGeom>
          <a:noFill/>
          <a:ln>
            <a:solidFill>
              <a:srgbClr val="21596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Come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vedere</a:t>
            </a:r>
            <a:r>
              <a:rPr lang="en-US" dirty="0" smtClean="0"/>
              <a:t>: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l </a:t>
            </a:r>
            <a:r>
              <a:rPr lang="en-US" dirty="0" err="1" smtClean="0"/>
              <a:t>valore</a:t>
            </a:r>
            <a:r>
              <a:rPr lang="en-US" dirty="0" smtClean="0"/>
              <a:t> di β</a:t>
            </a:r>
            <a:r>
              <a:rPr lang="en-US" dirty="0" err="1" smtClean="0"/>
              <a:t>γ</a:t>
            </a:r>
            <a:r>
              <a:rPr lang="en-US" dirty="0" smtClean="0"/>
              <a:t> non cambia molto.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Il </a:t>
            </a:r>
            <a:r>
              <a:rPr lang="en-US" dirty="0" err="1" smtClean="0"/>
              <a:t>valore</a:t>
            </a:r>
            <a:r>
              <a:rPr lang="en-US" dirty="0" smtClean="0"/>
              <a:t> di </a:t>
            </a:r>
            <a:r>
              <a:rPr lang="en-US" dirty="0" err="1" smtClean="0"/>
              <a:t>dE</a:t>
            </a:r>
            <a:r>
              <a:rPr lang="en-US" dirty="0" smtClean="0"/>
              <a:t>/dx cambia </a:t>
            </a:r>
            <a:r>
              <a:rPr lang="en-US" dirty="0" err="1" smtClean="0"/>
              <a:t>notevolmente</a:t>
            </a:r>
            <a:r>
              <a:rPr lang="en-US" dirty="0" smtClean="0"/>
              <a:t>. Ma solo di un </a:t>
            </a:r>
            <a:r>
              <a:rPr lang="en-US" dirty="0" err="1" smtClean="0"/>
              <a:t>fattore</a:t>
            </a:r>
            <a:r>
              <a:rPr lang="en-US" dirty="0" smtClean="0"/>
              <a:t> 4 se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considera</a:t>
            </a:r>
            <a:r>
              <a:rPr lang="en-US" dirty="0" smtClean="0"/>
              <a:t> la </a:t>
            </a:r>
            <a:r>
              <a:rPr lang="en-US" dirty="0" err="1" smtClean="0"/>
              <a:t>densità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5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768388"/>
              </p:ext>
            </p:extLst>
          </p:nvPr>
        </p:nvGraphicFramePr>
        <p:xfrm>
          <a:off x="5701411" y="322262"/>
          <a:ext cx="29130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" name="Equation" r:id="rId3" imgW="1803400" imgH="469900" progId="Equation.3">
                  <p:embed/>
                </p:oleObj>
              </mc:Choice>
              <mc:Fallback>
                <p:oleObj name="Equation" r:id="rId3" imgW="1803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411" y="322262"/>
                        <a:ext cx="291306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76288" y="2438400"/>
          <a:ext cx="3863975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" name="Immagine" r:id="rId5" imgW="3867840" imgH="1934280" progId="Word.Picture.8">
                  <p:embed/>
                </p:oleObj>
              </mc:Choice>
              <mc:Fallback>
                <p:oleObj name="Immagine" r:id="rId5" imgW="3867840" imgH="19342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438400"/>
                        <a:ext cx="3863975" cy="193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436688" y="4521200"/>
            <a:ext cx="1761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cs typeface="Times New Roman" charset="0"/>
              </a:rPr>
              <a:t>Percorso medio </a:t>
            </a:r>
            <a:r>
              <a:rPr lang="it-IT" sz="1600" dirty="0" err="1">
                <a:solidFill>
                  <a:srgbClr val="FF0000"/>
                </a:solidFill>
                <a:cs typeface="Times New Roman" charset="0"/>
              </a:rPr>
              <a:t>R</a:t>
            </a:r>
            <a:r>
              <a:rPr lang="it-IT" sz="1600" baseline="-30000" dirty="0" err="1">
                <a:solidFill>
                  <a:srgbClr val="FF0000"/>
                </a:solidFill>
                <a:cs typeface="Times New Roman" charset="0"/>
              </a:rPr>
              <a:t>m</a:t>
            </a:r>
            <a:endParaRPr lang="it-IT" sz="1600" baseline="-30000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2492375" y="4267200"/>
            <a:ext cx="660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665538" y="4495800"/>
            <a:ext cx="1816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>
                <a:cs typeface="Times New Roman" charset="0"/>
              </a:rPr>
              <a:t>R</a:t>
            </a:r>
            <a:r>
              <a:rPr lang="it-IT" baseline="-30000">
                <a:cs typeface="Times New Roman" charset="0"/>
              </a:rPr>
              <a:t>e</a:t>
            </a:r>
            <a:r>
              <a:rPr lang="it-IT">
                <a:cs typeface="Times New Roman" charset="0"/>
              </a:rPr>
              <a:t> </a:t>
            </a:r>
            <a:r>
              <a:rPr lang="it-IT" sz="1200">
                <a:cs typeface="Times New Roman" charset="0"/>
              </a:rPr>
              <a:t> percorso estrapolato </a:t>
            </a:r>
            <a:r>
              <a:rPr lang="en-US" sz="900"/>
              <a:t> </a:t>
            </a:r>
            <a:endParaRPr lang="en-US" sz="24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 flipV="1">
            <a:off x="3582988" y="4343400"/>
            <a:ext cx="1651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24237" y="5864225"/>
            <a:ext cx="868574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cs typeface="Times New Roman" charset="0"/>
              </a:rPr>
              <a:t>Il </a:t>
            </a:r>
            <a:r>
              <a:rPr lang="it-IT" sz="1600" dirty="0">
                <a:solidFill>
                  <a:srgbClr val="FF0000"/>
                </a:solidFill>
                <a:cs typeface="Times New Roman" charset="0"/>
              </a:rPr>
              <a:t>percorso medio </a:t>
            </a:r>
            <a:r>
              <a:rPr lang="it-IT" sz="1600" dirty="0" err="1">
                <a:solidFill>
                  <a:srgbClr val="FF0000"/>
                </a:solidFill>
                <a:cs typeface="Times New Roman" charset="0"/>
              </a:rPr>
              <a:t>R</a:t>
            </a:r>
            <a:r>
              <a:rPr lang="it-IT" sz="1600" baseline="-30000" dirty="0" err="1">
                <a:solidFill>
                  <a:srgbClr val="FF0000"/>
                </a:solidFill>
                <a:cs typeface="Times New Roman" charset="0"/>
              </a:rPr>
              <a:t>m</a:t>
            </a:r>
            <a:r>
              <a:rPr lang="it-IT" sz="1600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it-IT" sz="1600" dirty="0">
                <a:cs typeface="Times New Roman" charset="0"/>
              </a:rPr>
              <a:t>è definito come lo spessore del mezzo assorbente necessario a ridurre a metà il numero di particelle iniziali I</a:t>
            </a:r>
            <a:r>
              <a:rPr lang="it-IT" sz="1600" baseline="-30000" dirty="0">
                <a:cs typeface="Times New Roman" charset="0"/>
              </a:rPr>
              <a:t>0</a:t>
            </a:r>
            <a:r>
              <a:rPr lang="en-US" sz="1050" dirty="0"/>
              <a:t> </a:t>
            </a:r>
            <a:endParaRPr lang="en-US" sz="3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701411" y="1767162"/>
            <a:ext cx="33085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cs typeface="Times New Roman" charset="0"/>
              </a:rPr>
              <a:t>Ogni particella possiede una traiettoria propria e tutte le particelle aventi la stessa energia iniziale hanno un percorso che le differenzia statisticamente le une dalle altre.</a:t>
            </a:r>
          </a:p>
          <a:p>
            <a:pPr algn="just"/>
            <a:endParaRPr lang="it-IT" dirty="0" smtClean="0">
              <a:cs typeface="Times New Roman" charset="0"/>
            </a:endParaRPr>
          </a:p>
          <a:p>
            <a:pPr algn="just"/>
            <a:r>
              <a:rPr lang="it-IT" dirty="0" smtClean="0">
                <a:cs typeface="Times New Roman" charset="0"/>
              </a:rPr>
              <a:t>	Dispersione nel percorso </a:t>
            </a:r>
          </a:p>
          <a:p>
            <a:pPr algn="just"/>
            <a:endParaRPr lang="it-IT" sz="2400" dirty="0" smtClean="0">
              <a:cs typeface="Times New Roman" charset="0"/>
            </a:endParaRPr>
          </a:p>
          <a:p>
            <a:pPr algn="just"/>
            <a:r>
              <a:rPr lang="it-IT" dirty="0" smtClean="0">
                <a:cs typeface="Times New Roman" charset="0"/>
              </a:rPr>
              <a:t>La fluttuazione sul valore medio del percorso è detto </a:t>
            </a:r>
            <a:r>
              <a:rPr lang="it-IT" sz="2400" b="1" dirty="0" err="1" smtClean="0">
                <a:solidFill>
                  <a:schemeClr val="accent2"/>
                </a:solidFill>
                <a:cs typeface="Times New Roman" charset="0"/>
              </a:rPr>
              <a:t>range</a:t>
            </a:r>
            <a:r>
              <a:rPr lang="it-IT" sz="2400" b="1" dirty="0" smtClean="0">
                <a:solidFill>
                  <a:schemeClr val="accent2"/>
                </a:solidFill>
                <a:cs typeface="Times New Roman" charset="0"/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  <a:cs typeface="Times New Roman" charset="0"/>
              </a:rPr>
              <a:t>straggling</a:t>
            </a:r>
            <a:r>
              <a:rPr lang="it-IT" dirty="0" smtClean="0">
                <a:cs typeface="Times New Roman" charset="0"/>
              </a:rPr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83744" y="1271026"/>
            <a:ext cx="5197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cs typeface="Times New Roman" charset="0"/>
              </a:rPr>
              <a:t>Definiamo </a:t>
            </a:r>
            <a:r>
              <a:rPr lang="it-IT" b="1" dirty="0" smtClean="0">
                <a:cs typeface="Times New Roman" charset="0"/>
              </a:rPr>
              <a:t>percorso della particella</a:t>
            </a:r>
            <a:r>
              <a:rPr lang="it-IT" dirty="0" smtClean="0">
                <a:cs typeface="Times New Roman" charset="0"/>
              </a:rPr>
              <a:t> la distanza che questa percorre all’interno del mezzo prima d’aver perso tutta la propria energia:</a:t>
            </a:r>
            <a:r>
              <a:rPr lang="it-IT" dirty="0" smtClean="0"/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24237" y="229669"/>
            <a:ext cx="363971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dirty="0" err="1" smtClean="0"/>
              <a:t>Range</a:t>
            </a:r>
            <a:r>
              <a:rPr lang="it-IT" sz="3600" dirty="0" smtClean="0"/>
              <a:t> e </a:t>
            </a:r>
            <a:r>
              <a:rPr lang="it-IT" sz="3600" dirty="0" err="1" smtClean="0"/>
              <a:t>Straggling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00311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2690" y="167359"/>
            <a:ext cx="602510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00FF"/>
                </a:solidFill>
              </a:rPr>
              <a:t>Esercizio: </a:t>
            </a:r>
            <a:r>
              <a:rPr lang="it-IT" dirty="0" smtClean="0"/>
              <a:t>Quanto spessore di </a:t>
            </a:r>
            <a:r>
              <a:rPr lang="it-IT" dirty="0" smtClean="0">
                <a:solidFill>
                  <a:srgbClr val="FF0000"/>
                </a:solidFill>
              </a:rPr>
              <a:t>alluminio</a:t>
            </a:r>
            <a:r>
              <a:rPr lang="it-IT" dirty="0" smtClean="0"/>
              <a:t> occorre per portare un fascio di protoni di momento pari a 3000 </a:t>
            </a:r>
            <a:r>
              <a:rPr lang="it-IT" dirty="0" err="1" smtClean="0"/>
              <a:t>MeV</a:t>
            </a:r>
            <a:r>
              <a:rPr lang="it-IT" dirty="0" smtClean="0"/>
              <a:t> a 2990 </a:t>
            </a:r>
            <a:r>
              <a:rPr lang="it-IT" dirty="0" err="1" smtClean="0"/>
              <a:t>MeV</a:t>
            </a:r>
            <a:r>
              <a:rPr lang="it-IT" dirty="0" smtClean="0"/>
              <a:t>?</a:t>
            </a:r>
            <a:endParaRPr lang="it-I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517224"/>
              </p:ext>
            </p:extLst>
          </p:nvPr>
        </p:nvGraphicFramePr>
        <p:xfrm>
          <a:off x="6427716" y="167359"/>
          <a:ext cx="25415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26" name="Equation" r:id="rId3" imgW="1485900" imgH="508000" progId="Equation.3">
                  <p:embed/>
                </p:oleObj>
              </mc:Choice>
              <mc:Fallback>
                <p:oleObj name="Equation" r:id="rId3" imgW="1485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16" y="167359"/>
                        <a:ext cx="254158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22690" y="1037309"/>
            <a:ext cx="8584766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Sapendo che il minimo di ionizzazione in Al è </a:t>
            </a:r>
            <a:endParaRPr lang="it-IT" dirty="0" smtClean="0">
              <a:solidFill>
                <a:srgbClr val="0000FF"/>
              </a:solidFill>
            </a:endParaRPr>
          </a:p>
          <a:p>
            <a:pPr algn="just"/>
            <a:endParaRPr lang="it-IT" dirty="0" smtClean="0">
              <a:solidFill>
                <a:srgbClr val="0000FF"/>
              </a:solidFill>
            </a:endParaRPr>
          </a:p>
          <a:p>
            <a:pPr algn="just"/>
            <a:endParaRPr lang="it-IT" dirty="0">
              <a:solidFill>
                <a:srgbClr val="0000FF"/>
              </a:solidFill>
            </a:endParaRPr>
          </a:p>
          <a:p>
            <a:pPr algn="just"/>
            <a:r>
              <a:rPr lang="it-IT" dirty="0" smtClean="0"/>
              <a:t>significa che protoni di momento pari a 3000 </a:t>
            </a:r>
            <a:r>
              <a:rPr lang="it-IT" dirty="0" err="1" smtClean="0"/>
              <a:t>MeV</a:t>
            </a:r>
            <a:r>
              <a:rPr lang="it-IT" dirty="0" smtClean="0"/>
              <a:t> sono particelle al minimo di ionizzazione; il suo valore in Al è stato calcolato nell’esercizio precedente e vale 1.65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366403"/>
              </p:ext>
            </p:extLst>
          </p:nvPr>
        </p:nvGraphicFramePr>
        <p:xfrm>
          <a:off x="846700" y="4525795"/>
          <a:ext cx="19335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27" name="Equation" r:id="rId5" imgW="1130300" imgH="508000" progId="Equation.3">
                  <p:embed/>
                </p:oleObj>
              </mc:Choice>
              <mc:Fallback>
                <p:oleObj name="Equation" r:id="rId5" imgW="1130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00" y="4525795"/>
                        <a:ext cx="19335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016736"/>
              </p:ext>
            </p:extLst>
          </p:nvPr>
        </p:nvGraphicFramePr>
        <p:xfrm>
          <a:off x="3902075" y="4668838"/>
          <a:ext cx="42132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28" name="Equation" r:id="rId7" imgW="2463800" imgH="393700" progId="Equation.3">
                  <p:embed/>
                </p:oleObj>
              </mc:Choice>
              <mc:Fallback>
                <p:oleObj name="Equation" r:id="rId7" imgW="246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4668838"/>
                        <a:ext cx="42132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98346" y="5858234"/>
            <a:ext cx="384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Dividendo per la densità dell’alluminio:</a:t>
            </a:r>
            <a:endParaRPr lang="it-IT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4568"/>
              </p:ext>
            </p:extLst>
          </p:nvPr>
        </p:nvGraphicFramePr>
        <p:xfrm>
          <a:off x="4114077" y="5454650"/>
          <a:ext cx="21272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29" name="Equation" r:id="rId9" imgW="1244600" imgH="749300" progId="Equation.3">
                  <p:embed/>
                </p:oleObj>
              </mc:Choice>
              <mc:Fallback>
                <p:oleObj name="Equation" r:id="rId9" imgW="12446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077" y="5454650"/>
                        <a:ext cx="212725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86588" y="3782587"/>
            <a:ext cx="8817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Supponiamo che nell’intervallo 2990-3000 </a:t>
            </a:r>
            <a:r>
              <a:rPr lang="it-IT" dirty="0" err="1" smtClean="0"/>
              <a:t>MeV</a:t>
            </a:r>
            <a:r>
              <a:rPr lang="it-IT" dirty="0" smtClean="0"/>
              <a:t> la perdita di energia specifica sia costante (possiamo pertanto portare fuori la perdita di energia specifica dall’integrale).</a:t>
            </a:r>
          </a:p>
          <a:p>
            <a:endParaRPr lang="it-IT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35492"/>
              </p:ext>
            </p:extLst>
          </p:nvPr>
        </p:nvGraphicFramePr>
        <p:xfrm>
          <a:off x="2860675" y="2778125"/>
          <a:ext cx="32162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30" name="Equation" r:id="rId11" imgW="1879600" imgH="469900" progId="Equation.3">
                  <p:embed/>
                </p:oleObj>
              </mc:Choice>
              <mc:Fallback>
                <p:oleObj name="Equation" r:id="rId11" imgW="1879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2778125"/>
                        <a:ext cx="32162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542055"/>
              </p:ext>
            </p:extLst>
          </p:nvPr>
        </p:nvGraphicFramePr>
        <p:xfrm>
          <a:off x="1116013" y="1473200"/>
          <a:ext cx="45831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31" name="Equation" r:id="rId13" imgW="2679700" imgH="254000" progId="Equation.3">
                  <p:embed/>
                </p:oleObj>
              </mc:Choice>
              <mc:Fallback>
                <p:oleObj name="Equation" r:id="rId13" imgW="2679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73200"/>
                        <a:ext cx="45831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/>
          <p:cNvSpPr/>
          <p:nvPr/>
        </p:nvSpPr>
        <p:spPr>
          <a:xfrm>
            <a:off x="7625845" y="5574268"/>
            <a:ext cx="680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2.24 </a:t>
            </a:r>
            <a:r>
              <a:rPr lang="it-IT" sz="1200" dirty="0">
                <a:solidFill>
                  <a:srgbClr val="FF0000"/>
                </a:solidFill>
              </a:rPr>
              <a:t>cm 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7804150" y="5956300"/>
            <a:ext cx="0" cy="711200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096250" y="5969000"/>
            <a:ext cx="0" cy="711200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7804150" y="5969000"/>
            <a:ext cx="292100" cy="698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>
                <a:solidFill>
                  <a:srgbClr val="FF0000"/>
                </a:solidFill>
              </a:rPr>
              <a:t>Al</a:t>
            </a:r>
            <a:endParaRPr lang="it-IT" sz="1100" dirty="0">
              <a:solidFill>
                <a:srgbClr val="FF000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7143750" y="6337300"/>
            <a:ext cx="6731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7816850" y="5905500"/>
            <a:ext cx="2794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8121650" y="6337300"/>
            <a:ext cx="673100" cy="127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6836377" y="6057900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p</a:t>
            </a:r>
            <a:r>
              <a:rPr lang="it-IT" sz="1200" baseline="-25000" dirty="0" err="1" smtClean="0"/>
              <a:t>p</a:t>
            </a:r>
            <a:r>
              <a:rPr lang="it-IT" sz="1200" dirty="0" smtClean="0"/>
              <a:t>=3000 </a:t>
            </a:r>
            <a:r>
              <a:rPr lang="it-IT" sz="1200" dirty="0" err="1" smtClean="0"/>
              <a:t>MeV</a:t>
            </a:r>
            <a:endParaRPr lang="it-IT" sz="12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8042877" y="6045200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p</a:t>
            </a:r>
            <a:r>
              <a:rPr lang="it-IT" sz="1200" baseline="-25000" dirty="0" err="1" smtClean="0"/>
              <a:t>p</a:t>
            </a:r>
            <a:r>
              <a:rPr lang="it-IT" sz="1200" dirty="0" smtClean="0"/>
              <a:t>=2990 </a:t>
            </a:r>
            <a:r>
              <a:rPr lang="it-IT" sz="1200" dirty="0" err="1" smtClean="0"/>
              <a:t>MeV</a:t>
            </a:r>
            <a:endParaRPr lang="it-IT" sz="1200" dirty="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5710"/>
              </p:ext>
            </p:extLst>
          </p:nvPr>
        </p:nvGraphicFramePr>
        <p:xfrm>
          <a:off x="4442879" y="1090901"/>
          <a:ext cx="10429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32" name="Equation" r:id="rId15" imgW="609600" imgH="203200" progId="Equation.3">
                  <p:embed/>
                </p:oleObj>
              </mc:Choice>
              <mc:Fallback>
                <p:oleObj name="Equation" r:id="rId15" imgW="609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879" y="1090901"/>
                        <a:ext cx="1042987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42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407473"/>
              </p:ext>
            </p:extLst>
          </p:nvPr>
        </p:nvGraphicFramePr>
        <p:xfrm>
          <a:off x="866775" y="2801393"/>
          <a:ext cx="7431088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2" name="Equation" r:id="rId3" imgW="4343400" imgH="1892300" progId="Equation.3">
                  <p:embed/>
                </p:oleObj>
              </mc:Choice>
              <mc:Fallback>
                <p:oleObj name="Equation" r:id="rId3" imgW="4343400" imgH="189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2801393"/>
                        <a:ext cx="7431088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27325" y="283708"/>
            <a:ext cx="7624645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Interazione delle particelle cariche leggere:</a:t>
            </a:r>
          </a:p>
          <a:p>
            <a:r>
              <a:rPr lang="it-IT" sz="3200" i="1" dirty="0" smtClean="0"/>
              <a:t>	(i.e. elettroni e positroni)</a:t>
            </a:r>
            <a:endParaRPr lang="it-IT" sz="32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9483" y="1672450"/>
            <a:ext cx="8372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000" dirty="0"/>
              <a:t>G</a:t>
            </a:r>
            <a:r>
              <a:rPr lang="it-IT" sz="2000" dirty="0" smtClean="0"/>
              <a:t>li </a:t>
            </a:r>
            <a:r>
              <a:rPr lang="it-IT" sz="2000" dirty="0"/>
              <a:t>elettroni sono in generale </a:t>
            </a:r>
            <a:r>
              <a:rPr lang="it-IT" sz="2000" dirty="0" smtClean="0">
                <a:solidFill>
                  <a:srgbClr val="FF0000"/>
                </a:solidFill>
              </a:rPr>
              <a:t>ultrarelativistici</a:t>
            </a:r>
            <a:r>
              <a:rPr lang="it-IT" sz="2000" dirty="0" smtClean="0"/>
              <a:t>: </a:t>
            </a:r>
            <a:r>
              <a:rPr lang="it-IT" sz="2000" dirty="0" err="1" smtClean="0">
                <a:solidFill>
                  <a:srgbClr val="FF0000"/>
                </a:solidFill>
              </a:rPr>
              <a:t>γ</a:t>
            </a:r>
            <a:r>
              <a:rPr lang="it-IT" sz="2000" dirty="0" smtClean="0">
                <a:solidFill>
                  <a:srgbClr val="FF0000"/>
                </a:solidFill>
              </a:rPr>
              <a:t> = 4 </a:t>
            </a:r>
            <a:r>
              <a:rPr lang="it-IT" sz="2000" dirty="0">
                <a:solidFill>
                  <a:srgbClr val="FF0000"/>
                </a:solidFill>
              </a:rPr>
              <a:t>a </a:t>
            </a:r>
            <a:r>
              <a:rPr lang="it-IT" sz="2000" dirty="0" smtClean="0">
                <a:solidFill>
                  <a:srgbClr val="FF0000"/>
                </a:solidFill>
              </a:rPr>
              <a:t>2 </a:t>
            </a:r>
            <a:r>
              <a:rPr lang="it-IT" sz="2000" dirty="0" err="1" smtClean="0">
                <a:solidFill>
                  <a:srgbClr val="FF0000"/>
                </a:solidFill>
              </a:rPr>
              <a:t>MeV</a:t>
            </a:r>
            <a:r>
              <a:rPr lang="it-IT" sz="2000" dirty="0" smtClean="0"/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N</a:t>
            </a:r>
            <a:r>
              <a:rPr lang="it-IT" sz="2000" dirty="0" smtClean="0"/>
              <a:t>ell’urto </a:t>
            </a:r>
            <a:r>
              <a:rPr lang="it-IT" sz="2000" dirty="0"/>
              <a:t>con gli elettroni atomici non </a:t>
            </a:r>
            <a:r>
              <a:rPr lang="it-IT" sz="2000" dirty="0" smtClean="0"/>
              <a:t>si possono </a:t>
            </a:r>
            <a:r>
              <a:rPr lang="it-IT" sz="2000" dirty="0"/>
              <a:t>trascurare le deflessioni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000" dirty="0"/>
              <a:t>D</a:t>
            </a:r>
            <a:r>
              <a:rPr lang="it-IT" sz="2000" dirty="0" smtClean="0"/>
              <a:t>ifferenze </a:t>
            </a:r>
            <a:r>
              <a:rPr lang="it-IT" sz="2000" dirty="0"/>
              <a:t>tra elettroni e positroni (indistinguibilità)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9482" y="6161669"/>
            <a:ext cx="865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valori di </a:t>
            </a:r>
            <a:r>
              <a:rPr lang="it-IT" dirty="0" err="1" smtClean="0"/>
              <a:t>dE</a:t>
            </a:r>
            <a:r>
              <a:rPr lang="it-IT" dirty="0" smtClean="0"/>
              <a:t>/dx ottenuti non si discostano molto da quelli ottenuti per le particelle pesanti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45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5917" y="677585"/>
            <a:ext cx="592994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dirty="0">
                <a:cs typeface="Times New Roman" charset="0"/>
              </a:rPr>
              <a:t>Le particelle cariche leggere sono soggette non solo alla collisione con gli elettroni atomici del mezzo in cui interagiscono, ma subiscono anche un </a:t>
            </a:r>
            <a:r>
              <a:rPr lang="it-IT" dirty="0">
                <a:solidFill>
                  <a:srgbClr val="FF0000"/>
                </a:solidFill>
                <a:cs typeface="Times New Roman" charset="0"/>
              </a:rPr>
              <a:t>secondo tipo di meccanismo di perdita di energia dovuto alla </a:t>
            </a:r>
            <a:r>
              <a:rPr lang="it-IT" b="1" dirty="0">
                <a:solidFill>
                  <a:srgbClr val="FF0000"/>
                </a:solidFill>
                <a:cs typeface="Times New Roman" charset="0"/>
              </a:rPr>
              <a:t>interazione coi nuclei</a:t>
            </a:r>
            <a:r>
              <a:rPr lang="it-IT" dirty="0">
                <a:solidFill>
                  <a:srgbClr val="FF0000"/>
                </a:solidFill>
                <a:cs typeface="Times New Roman" charset="0"/>
              </a:rPr>
              <a:t> atomici</a:t>
            </a:r>
            <a:r>
              <a:rPr lang="it-IT" dirty="0">
                <a:cs typeface="Times New Roman" charset="0"/>
              </a:rPr>
              <a:t>. Questo secondo tipo di interazione, importante per energie elevate dell’elettrone incidente, è </a:t>
            </a:r>
            <a:r>
              <a:rPr lang="it-IT" dirty="0" smtClean="0">
                <a:cs typeface="Times New Roman" charset="0"/>
              </a:rPr>
              <a:t>detta</a:t>
            </a:r>
            <a:r>
              <a:rPr lang="it-IT" dirty="0">
                <a:cs typeface="Times New Roman" charset="0"/>
              </a:rPr>
              <a:t> </a:t>
            </a:r>
            <a:r>
              <a:rPr lang="it-IT" b="1" dirty="0" smtClean="0">
                <a:solidFill>
                  <a:srgbClr val="FF5050"/>
                </a:solidFill>
                <a:cs typeface="Times New Roman" charset="0"/>
              </a:rPr>
              <a:t>perdita </a:t>
            </a:r>
            <a:r>
              <a:rPr lang="it-IT" b="1" dirty="0">
                <a:solidFill>
                  <a:srgbClr val="FF5050"/>
                </a:solidFill>
                <a:cs typeface="Times New Roman" charset="0"/>
              </a:rPr>
              <a:t>di energia per </a:t>
            </a:r>
            <a:r>
              <a:rPr lang="it-IT" b="1" dirty="0" smtClean="0">
                <a:solidFill>
                  <a:srgbClr val="FF5050"/>
                </a:solidFill>
                <a:cs typeface="Times New Roman" charset="0"/>
              </a:rPr>
              <a:t>irraggiamento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5917" y="2898762"/>
            <a:ext cx="5805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Tale processo è </a:t>
            </a:r>
            <a:r>
              <a:rPr lang="it-IT" sz="2000" u="sng" dirty="0"/>
              <a:t>direttamente proporzionale all'energia</a:t>
            </a:r>
            <a:r>
              <a:rPr lang="it-IT" sz="2000" dirty="0"/>
              <a:t> </a:t>
            </a:r>
            <a:r>
              <a:rPr lang="it-IT" sz="2000" dirty="0" smtClean="0"/>
              <a:t>ed </a:t>
            </a:r>
            <a:r>
              <a:rPr lang="it-IT" sz="2000" u="sng" dirty="0"/>
              <a:t>inversamente proporzionale al quadrato della massa delle </a:t>
            </a:r>
            <a:r>
              <a:rPr lang="it-IT" sz="2000" u="sng" dirty="0" smtClean="0"/>
              <a:t>particelle</a:t>
            </a:r>
            <a:r>
              <a:rPr lang="it-IT" sz="2000" dirty="0" smtClean="0"/>
              <a:t>.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709099"/>
              </p:ext>
            </p:extLst>
          </p:nvPr>
        </p:nvGraphicFramePr>
        <p:xfrm>
          <a:off x="2647579" y="5859241"/>
          <a:ext cx="384651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4" name="Equation" r:id="rId3" imgW="2247900" imgH="444500" progId="Equation.3">
                  <p:embed/>
                </p:oleObj>
              </mc:Choice>
              <mc:Fallback>
                <p:oleObj name="Equation" r:id="rId3" imgW="2247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579" y="5859241"/>
                        <a:ext cx="3846512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45917" y="117027"/>
            <a:ext cx="560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cs typeface="Times New Roman" charset="0"/>
              </a:rPr>
              <a:t>perdita di energia per </a:t>
            </a:r>
            <a:r>
              <a:rPr lang="it-IT" sz="2800" b="1" dirty="0" smtClean="0">
                <a:solidFill>
                  <a:srgbClr val="0000FF"/>
                </a:solidFill>
                <a:cs typeface="Times New Roman" charset="0"/>
              </a:rPr>
              <a:t>irraggiamento</a:t>
            </a:r>
            <a:endParaRPr lang="it-IT" sz="2800" dirty="0">
              <a:solidFill>
                <a:srgbClr val="0000FF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320" y="109899"/>
            <a:ext cx="3004341" cy="2404525"/>
          </a:xfrm>
          <a:prstGeom prst="rect">
            <a:avLst/>
          </a:prstGeom>
        </p:spPr>
      </p:pic>
      <p:sp>
        <p:nvSpPr>
          <p:cNvPr id="7" name="CasellaDiTesto 9"/>
          <p:cNvSpPr txBox="1"/>
          <p:nvPr/>
        </p:nvSpPr>
        <p:spPr>
          <a:xfrm>
            <a:off x="145917" y="4231864"/>
            <a:ext cx="88997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Ad </a:t>
            </a:r>
            <a:r>
              <a:rPr lang="it-IT" dirty="0"/>
              <a:t>energie di pochi MeV  risulta ininfluente ma al crescere dell'energia esso può diventare il maggiore responsabile della perdita di energia per elettroni e positroni</a:t>
            </a:r>
            <a:r>
              <a:rPr lang="it-IT" sz="2000" dirty="0"/>
              <a:t>.</a:t>
            </a:r>
            <a:r>
              <a:rPr lang="it-IT" sz="2000" dirty="0" smtClean="0"/>
              <a:t> </a:t>
            </a:r>
          </a:p>
          <a:p>
            <a:pPr algn="just"/>
            <a:r>
              <a:rPr lang="it-IT" sz="2000" dirty="0" smtClean="0"/>
              <a:t>L'energia </a:t>
            </a:r>
            <a:r>
              <a:rPr lang="it-IT" sz="2000" dirty="0"/>
              <a:t>persa per unità di </a:t>
            </a:r>
            <a:r>
              <a:rPr lang="it-IT" sz="2000" dirty="0" smtClean="0"/>
              <a:t>percorso per </a:t>
            </a:r>
            <a:r>
              <a:rPr lang="it-IT" sz="2000" dirty="0"/>
              <a:t>elettroni e positroni è dato dalla somma di due termini, quello di radiazione e quello di </a:t>
            </a:r>
            <a:r>
              <a:rPr lang="it-IT" sz="2000" dirty="0" smtClean="0"/>
              <a:t>collisione</a:t>
            </a:r>
            <a:r>
              <a:rPr lang="it-IT" sz="2000" dirty="0"/>
              <a:t>:</a:t>
            </a:r>
            <a:endParaRPr lang="it-IT" sz="2000" dirty="0" smtClean="0"/>
          </a:p>
        </p:txBody>
      </p:sp>
      <p:graphicFrame>
        <p:nvGraphicFramePr>
          <p:cNvPr id="8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044124"/>
              </p:ext>
            </p:extLst>
          </p:nvPr>
        </p:nvGraphicFramePr>
        <p:xfrm>
          <a:off x="6505575" y="2898775"/>
          <a:ext cx="18954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" name="Equation" r:id="rId6" imgW="1130300" imgH="469900" progId="Equation.3">
                  <p:embed/>
                </p:oleObj>
              </mc:Choice>
              <mc:Fallback>
                <p:oleObj name="Equation" r:id="rId6" imgW="1130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2898775"/>
                        <a:ext cx="1895475" cy="792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819404"/>
              </p:ext>
            </p:extLst>
          </p:nvPr>
        </p:nvGraphicFramePr>
        <p:xfrm>
          <a:off x="7825551" y="3811193"/>
          <a:ext cx="1150997" cy="32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6" name="Equation" r:id="rId8" imgW="1600200" imgH="457200" progId="Equation.3">
                  <p:embed/>
                </p:oleObj>
              </mc:Choice>
              <mc:Fallback>
                <p:oleObj name="Equation" r:id="rId8" imgW="160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551" y="3811193"/>
                        <a:ext cx="1150997" cy="3288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48232" y="3824248"/>
            <a:ext cx="209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X</a:t>
            </a:r>
            <a:r>
              <a:rPr lang="it-IT" sz="1200" baseline="-25000" dirty="0" smtClean="0"/>
              <a:t>0</a:t>
            </a:r>
            <a:r>
              <a:rPr lang="it-IT" sz="1200" dirty="0" smtClean="0"/>
              <a:t> è la lunghezza di radiazione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69088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12856" y="463084"/>
            <a:ext cx="8134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L'energia persa per radiazione dipende fortemente dal materiale su cui incide l'elettrone (o il positrone) ed è quindi interessante conoscere per ciascun materiale </a:t>
            </a:r>
            <a:r>
              <a:rPr lang="it-IT" sz="2000" b="1" dirty="0">
                <a:solidFill>
                  <a:srgbClr val="FF0000"/>
                </a:solidFill>
              </a:rPr>
              <a:t>l'energia critica</a:t>
            </a:r>
            <a:r>
              <a:rPr lang="it-IT" sz="2000" dirty="0"/>
              <a:t>, </a:t>
            </a:r>
            <a:r>
              <a:rPr lang="it-IT" sz="2000" b="1" dirty="0" err="1" smtClean="0">
                <a:solidFill>
                  <a:srgbClr val="FF0000"/>
                </a:solidFill>
              </a:rPr>
              <a:t>E</a:t>
            </a:r>
            <a:r>
              <a:rPr lang="it-IT" sz="2000" b="1" baseline="-25000" dirty="0" err="1" smtClean="0">
                <a:solidFill>
                  <a:srgbClr val="FF0000"/>
                </a:solidFill>
              </a:rPr>
              <a:t>c</a:t>
            </a:r>
            <a:r>
              <a:rPr lang="it-IT" sz="2000" dirty="0" smtClean="0"/>
              <a:t> </a:t>
            </a:r>
            <a:r>
              <a:rPr lang="it-IT" sz="2000" dirty="0"/>
              <a:t>alla quale l'energia persa per collisione eguaglia quella persa per radiazione nel processo di bremsstrahlung. Questo avviene quando: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0489"/>
              </p:ext>
            </p:extLst>
          </p:nvPr>
        </p:nvGraphicFramePr>
        <p:xfrm>
          <a:off x="644495" y="2411701"/>
          <a:ext cx="36068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4" name="Equation" r:id="rId3" imgW="2108200" imgH="444500" progId="Equation.3">
                  <p:embed/>
                </p:oleObj>
              </mc:Choice>
              <mc:Fallback>
                <p:oleObj name="Equation" r:id="rId3" imgW="2108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95" y="2411701"/>
                        <a:ext cx="36068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751542"/>
              </p:ext>
            </p:extLst>
          </p:nvPr>
        </p:nvGraphicFramePr>
        <p:xfrm>
          <a:off x="731838" y="4368800"/>
          <a:ext cx="291306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5" name="Equation" r:id="rId5" imgW="1701800" imgH="749300" progId="Equation.3">
                  <p:embed/>
                </p:oleObj>
              </mc:Choice>
              <mc:Fallback>
                <p:oleObj name="Equation" r:id="rId5" imgW="17018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368800"/>
                        <a:ext cx="2913062" cy="1285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8" descr="Imag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24" y="3002985"/>
            <a:ext cx="5178668" cy="34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02675" y="855918"/>
            <a:ext cx="8755539" cy="2677656"/>
          </a:xfrm>
          <a:prstGeom prst="rect">
            <a:avLst/>
          </a:prstGeom>
          <a:solidFill>
            <a:srgbClr val="EBEB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•"/>
            </a:pPr>
            <a:r>
              <a:rPr lang="it-IT" sz="2400" dirty="0">
                <a:cs typeface="Times New Roman" charset="0"/>
              </a:rPr>
              <a:t>Particelle cariche pesanti (α, </a:t>
            </a:r>
            <a:r>
              <a:rPr lang="it-IT" sz="2400" dirty="0" err="1">
                <a:cs typeface="Times New Roman" charset="0"/>
              </a:rPr>
              <a:t>p</a:t>
            </a:r>
            <a:r>
              <a:rPr lang="it-IT" sz="2400" dirty="0">
                <a:cs typeface="Times New Roman" charset="0"/>
              </a:rPr>
              <a:t>, d, </a:t>
            </a:r>
            <a:r>
              <a:rPr lang="el-GR" sz="2400" dirty="0">
                <a:cs typeface="Times New Roman" charset="0"/>
              </a:rPr>
              <a:t>μ</a:t>
            </a:r>
            <a:r>
              <a:rPr lang="it-IT" sz="2400" dirty="0">
                <a:cs typeface="Times New Roman" charset="0"/>
              </a:rPr>
              <a:t>, </a:t>
            </a:r>
            <a:r>
              <a:rPr lang="el-GR" sz="2400" dirty="0">
                <a:cs typeface="Times New Roman" charset="0"/>
                <a:sym typeface="Symbol" charset="0"/>
              </a:rPr>
              <a:t></a:t>
            </a:r>
            <a:r>
              <a:rPr lang="it-IT" sz="2400" dirty="0">
                <a:cs typeface="Times New Roman" charset="0"/>
                <a:sym typeface="Symbol" charset="0"/>
              </a:rPr>
              <a:t>,</a:t>
            </a:r>
            <a:r>
              <a:rPr lang="it-IT" sz="2400" dirty="0">
                <a:cs typeface="Times New Roman" charset="0"/>
              </a:rPr>
              <a:t> ioni pesanti...) {&gt;105 </a:t>
            </a:r>
            <a:r>
              <a:rPr lang="it-IT" sz="2400" dirty="0" err="1">
                <a:cs typeface="Times New Roman" charset="0"/>
              </a:rPr>
              <a:t>MeV</a:t>
            </a:r>
            <a:r>
              <a:rPr lang="it-IT" sz="2400" dirty="0">
                <a:cs typeface="Times New Roman" charset="0"/>
              </a:rPr>
              <a:t>}</a:t>
            </a:r>
          </a:p>
          <a:p>
            <a:pPr marL="457200" indent="-457200" algn="just"/>
            <a:endParaRPr lang="it-IT" sz="2400" dirty="0">
              <a:cs typeface="Times New Roman" charset="0"/>
            </a:endParaRPr>
          </a:p>
          <a:p>
            <a:pPr marL="457200" indent="-457200" algn="just" eaLnBrk="0" hangingPunct="0">
              <a:buFontTx/>
              <a:buChar char="•"/>
            </a:pPr>
            <a:r>
              <a:rPr lang="it-IT" sz="2400" dirty="0">
                <a:cs typeface="Times New Roman" charset="0"/>
              </a:rPr>
              <a:t>Particelle cariche leggere (β</a:t>
            </a:r>
            <a:r>
              <a:rPr lang="en-US" sz="2400" baseline="30000" dirty="0">
                <a:cs typeface="Times New Roman" charset="0"/>
              </a:rPr>
              <a:t>±</a:t>
            </a:r>
            <a:r>
              <a:rPr lang="it-IT" sz="2400" dirty="0">
                <a:cs typeface="Times New Roman" charset="0"/>
              </a:rPr>
              <a:t>, e</a:t>
            </a:r>
            <a:r>
              <a:rPr lang="en-US" sz="2400" baseline="30000" dirty="0">
                <a:cs typeface="Times New Roman" charset="0"/>
              </a:rPr>
              <a:t>±</a:t>
            </a:r>
            <a:r>
              <a:rPr lang="en-US" sz="2400" dirty="0">
                <a:cs typeface="Times New Roman" charset="0"/>
              </a:rPr>
              <a:t>) </a:t>
            </a:r>
            <a:r>
              <a:rPr lang="it-IT" sz="2400" dirty="0"/>
              <a:t>{0.511 </a:t>
            </a:r>
            <a:r>
              <a:rPr lang="it-IT" sz="2400" dirty="0" err="1"/>
              <a:t>MeV</a:t>
            </a:r>
            <a:r>
              <a:rPr lang="it-IT" sz="2400" dirty="0"/>
              <a:t>}</a:t>
            </a:r>
            <a:endParaRPr lang="it-IT" sz="2400" dirty="0">
              <a:cs typeface="Times New Roman" charset="0"/>
            </a:endParaRPr>
          </a:p>
          <a:p>
            <a:pPr marL="457200" indent="-457200" algn="just" eaLnBrk="0" hangingPunct="0"/>
            <a:endParaRPr lang="it-IT" sz="2400" dirty="0">
              <a:solidFill>
                <a:srgbClr val="0000FF"/>
              </a:solidFill>
              <a:cs typeface="Times New Roman" charset="0"/>
            </a:endParaRPr>
          </a:p>
          <a:p>
            <a:pPr marL="457200" indent="-457200" algn="just" eaLnBrk="0" hangingPunct="0">
              <a:buFontTx/>
              <a:buChar char="•"/>
            </a:pPr>
            <a:r>
              <a:rPr lang="it-IT" sz="2400" dirty="0">
                <a:solidFill>
                  <a:srgbClr val="0000FF"/>
                </a:solidFill>
                <a:cs typeface="Times New Roman" charset="0"/>
              </a:rPr>
              <a:t>Particelle neutre (</a:t>
            </a:r>
            <a:r>
              <a:rPr lang="it-IT" sz="2400" dirty="0" err="1">
                <a:solidFill>
                  <a:srgbClr val="0000FF"/>
                </a:solidFill>
                <a:cs typeface="Times New Roman" charset="0"/>
              </a:rPr>
              <a:t>n</a:t>
            </a:r>
            <a:r>
              <a:rPr lang="it-IT" sz="2400" dirty="0">
                <a:solidFill>
                  <a:srgbClr val="0000FF"/>
                </a:solidFill>
                <a:cs typeface="Times New Roman" charset="0"/>
              </a:rPr>
              <a:t>,</a:t>
            </a:r>
            <a:r>
              <a:rPr lang="el-GR" sz="2400" dirty="0">
                <a:solidFill>
                  <a:srgbClr val="0000FF"/>
                </a:solidFill>
                <a:cs typeface="Times New Roman" charset="0"/>
              </a:rPr>
              <a:t>ν</a:t>
            </a:r>
            <a:r>
              <a:rPr lang="it-IT" sz="2400" dirty="0">
                <a:solidFill>
                  <a:srgbClr val="0000FF"/>
                </a:solidFill>
                <a:cs typeface="Times New Roman" charset="0"/>
              </a:rPr>
              <a:t>)</a:t>
            </a:r>
          </a:p>
          <a:p>
            <a:pPr marL="457200" indent="-457200" algn="just" eaLnBrk="0" hangingPunct="0"/>
            <a:endParaRPr lang="it-IT" sz="2400" dirty="0">
              <a:solidFill>
                <a:srgbClr val="0000FF"/>
              </a:solidFill>
              <a:cs typeface="Times New Roman" charset="0"/>
            </a:endParaRPr>
          </a:p>
          <a:p>
            <a:pPr marL="457200" indent="-457200" algn="just" eaLnBrk="0" hangingPunct="0">
              <a:buFontTx/>
              <a:buChar char="•"/>
            </a:pPr>
            <a:r>
              <a:rPr lang="it-IT" sz="2400" dirty="0">
                <a:solidFill>
                  <a:srgbClr val="0000FF"/>
                </a:solidFill>
                <a:cs typeface="Times New Roman" charset="0"/>
              </a:rPr>
              <a:t>Radiazione elettromagnetica (</a:t>
            </a:r>
            <a:r>
              <a:rPr lang="it-IT" sz="2400" dirty="0" err="1">
                <a:solidFill>
                  <a:srgbClr val="0000FF"/>
                </a:solidFill>
                <a:cs typeface="Times New Roman" charset="0"/>
              </a:rPr>
              <a:t>γ</a:t>
            </a:r>
            <a:r>
              <a:rPr lang="it-IT" sz="2400" dirty="0">
                <a:solidFill>
                  <a:srgbClr val="0000FF"/>
                </a:solidFill>
                <a:cs typeface="Times New Roman" charset="0"/>
              </a:rPr>
              <a:t>, X)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4154" y="3910887"/>
            <a:ext cx="5468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In queste lezioni </a:t>
            </a:r>
            <a:r>
              <a:rPr lang="it-IT" dirty="0" smtClean="0">
                <a:solidFill>
                  <a:srgbClr val="FF0000"/>
                </a:solidFill>
              </a:rPr>
              <a:t>siamo interessati alla perdita di energia da parte di </a:t>
            </a:r>
            <a:r>
              <a:rPr lang="it-IT" b="1" dirty="0" smtClean="0">
                <a:solidFill>
                  <a:srgbClr val="FF0000"/>
                </a:solidFill>
              </a:rPr>
              <a:t>particelle cariche</a:t>
            </a:r>
            <a:r>
              <a:rPr lang="it-IT" dirty="0" smtClean="0"/>
              <a:t>.</a:t>
            </a:r>
          </a:p>
          <a:p>
            <a:pPr algn="just"/>
            <a:endParaRPr lang="it-IT" dirty="0" smtClean="0"/>
          </a:p>
          <a:p>
            <a:pPr algn="just"/>
            <a:r>
              <a:rPr lang="it-IT" i="1" dirty="0" smtClean="0"/>
              <a:t>Tralasciamo pertanto l’interazione, con la materia, delle particelle neutre e della radiazione elettromagnetica.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Tratterremo dapprima l’interazione della particelle pesanti ed estenderemo poi la trattazione agli elettroni.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227978" y="4069046"/>
            <a:ext cx="283904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Particelle cariche pesanti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27978" y="4773050"/>
            <a:ext cx="283904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Particelle cariche leggere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227978" y="5489882"/>
            <a:ext cx="283904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Particelle neutre &amp; </a:t>
            </a:r>
            <a:r>
              <a:rPr lang="it-IT" dirty="0" err="1" smtClean="0"/>
              <a:t>Rad</a:t>
            </a:r>
            <a:r>
              <a:rPr lang="it-IT" dirty="0" smtClean="0"/>
              <a:t> </a:t>
            </a:r>
            <a:r>
              <a:rPr lang="it-IT" dirty="0" err="1" smtClean="0"/>
              <a:t>em</a:t>
            </a:r>
            <a:endParaRPr lang="it-IT" dirty="0"/>
          </a:p>
        </p:txBody>
      </p:sp>
      <p:sp>
        <p:nvSpPr>
          <p:cNvPr id="7" name="Freccia giù 6"/>
          <p:cNvSpPr/>
          <p:nvPr/>
        </p:nvSpPr>
        <p:spPr>
          <a:xfrm flipH="1">
            <a:off x="7563620" y="4438378"/>
            <a:ext cx="108231" cy="3346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ttore 1 9"/>
          <p:cNvCxnSpPr/>
          <p:nvPr/>
        </p:nvCxnSpPr>
        <p:spPr>
          <a:xfrm>
            <a:off x="6556530" y="5397416"/>
            <a:ext cx="2286223" cy="60593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6722492" y="5272178"/>
            <a:ext cx="1847402" cy="947033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97912" y="187337"/>
            <a:ext cx="829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Interazione delle particelle e della radiazione </a:t>
            </a:r>
            <a:r>
              <a:rPr lang="it-IT" sz="2400" b="1" dirty="0" err="1" smtClean="0">
                <a:solidFill>
                  <a:srgbClr val="FF0000"/>
                </a:solidFill>
              </a:rPr>
              <a:t>em</a:t>
            </a:r>
            <a:r>
              <a:rPr lang="it-IT" sz="2400" b="1" dirty="0" smtClean="0">
                <a:solidFill>
                  <a:srgbClr val="FF0000"/>
                </a:solidFill>
              </a:rPr>
              <a:t> con la materia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9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554" y="109467"/>
            <a:ext cx="433211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Esercizio:</a:t>
            </a:r>
          </a:p>
          <a:p>
            <a:pPr algn="just"/>
            <a:r>
              <a:rPr lang="it-IT" dirty="0" smtClean="0"/>
              <a:t>Quale è l’energia rilasciata da un fascio di elettroni relativistici di 4 </a:t>
            </a:r>
            <a:r>
              <a:rPr lang="it-IT" dirty="0" err="1" smtClean="0"/>
              <a:t>MeV</a:t>
            </a:r>
            <a:r>
              <a:rPr lang="it-IT" dirty="0" smtClean="0"/>
              <a:t> di energia cinetica in </a:t>
            </a:r>
            <a:r>
              <a:rPr lang="it-IT" dirty="0" smtClean="0">
                <a:solidFill>
                  <a:srgbClr val="0000FF"/>
                </a:solidFill>
              </a:rPr>
              <a:t>200 micron di silicio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9638" y="1773030"/>
            <a:ext cx="4281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Cerchiamo</a:t>
            </a:r>
            <a:r>
              <a:rPr lang="it-IT" dirty="0" smtClean="0"/>
              <a:t> il valore della perdita specifica di energia nelle tabelle (ad esempio quelle del </a:t>
            </a:r>
            <a:r>
              <a:rPr lang="it-IT" b="1" dirty="0" smtClean="0">
                <a:solidFill>
                  <a:srgbClr val="FF6600"/>
                </a:solidFill>
              </a:rPr>
              <a:t>NIST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3" y="567131"/>
            <a:ext cx="4402666" cy="297753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3" y="3804355"/>
            <a:ext cx="4388555" cy="27149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50" y="2864554"/>
            <a:ext cx="4583621" cy="354188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501443" y="127242"/>
            <a:ext cx="44915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6600"/>
                </a:solidFill>
              </a:rPr>
              <a:t>http://</a:t>
            </a:r>
            <a:r>
              <a:rPr lang="it-IT" dirty="0" err="1">
                <a:solidFill>
                  <a:srgbClr val="FF6600"/>
                </a:solidFill>
              </a:rPr>
              <a:t>physics.nist.gov</a:t>
            </a:r>
            <a:r>
              <a:rPr lang="it-IT" dirty="0">
                <a:solidFill>
                  <a:srgbClr val="FF6600"/>
                </a:solidFill>
              </a:rPr>
              <a:t>/</a:t>
            </a:r>
            <a:r>
              <a:rPr lang="it-IT" dirty="0" err="1">
                <a:solidFill>
                  <a:srgbClr val="FF6600"/>
                </a:solidFill>
              </a:rPr>
              <a:t>cgi</a:t>
            </a:r>
            <a:r>
              <a:rPr lang="it-IT" dirty="0">
                <a:solidFill>
                  <a:srgbClr val="FF6600"/>
                </a:solidFill>
              </a:rPr>
              <a:t>-bin/Star/</a:t>
            </a:r>
            <a:r>
              <a:rPr lang="it-IT" dirty="0" err="1">
                <a:solidFill>
                  <a:srgbClr val="FF6600"/>
                </a:solidFill>
              </a:rPr>
              <a:t>e_table.pl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8142110" y="5668818"/>
            <a:ext cx="917215" cy="427182"/>
          </a:xfrm>
          <a:prstGeom prst="ellipse">
            <a:avLst/>
          </a:prstGeom>
          <a:solidFill>
            <a:srgbClr val="FFFF00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2601234" y="3544670"/>
            <a:ext cx="0" cy="308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201124" y="643086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9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3389946" y="4562732"/>
            <a:ext cx="1114778" cy="108655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379118"/>
              </p:ext>
            </p:extLst>
          </p:nvPr>
        </p:nvGraphicFramePr>
        <p:xfrm>
          <a:off x="330202" y="2380440"/>
          <a:ext cx="19335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7" name="Equation" r:id="rId3" imgW="1130300" imgH="508000" progId="Equation.3">
                  <p:embed/>
                </p:oleObj>
              </mc:Choice>
              <mc:Fallback>
                <p:oleObj name="Equation" r:id="rId3" imgW="1130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2" y="2380440"/>
                        <a:ext cx="19335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66657"/>
              </p:ext>
            </p:extLst>
          </p:nvPr>
        </p:nvGraphicFramePr>
        <p:xfrm>
          <a:off x="2806701" y="2445528"/>
          <a:ext cx="17605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8" name="Equation" r:id="rId5" imgW="1028700" imgH="469900" progId="Equation.3">
                  <p:embed/>
                </p:oleObj>
              </mc:Choice>
              <mc:Fallback>
                <p:oleObj name="Equation" r:id="rId5" imgW="1028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1" y="2445528"/>
                        <a:ext cx="176053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664622"/>
              </p:ext>
            </p:extLst>
          </p:nvPr>
        </p:nvGraphicFramePr>
        <p:xfrm>
          <a:off x="2095852" y="1314186"/>
          <a:ext cx="428148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9" name="Equation" r:id="rId7" imgW="2501900" imgH="495300" progId="Equation.3">
                  <p:embed/>
                </p:oleObj>
              </mc:Choice>
              <mc:Fallback>
                <p:oleObj name="Equation" r:id="rId7" imgW="2501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852" y="1314186"/>
                        <a:ext cx="428148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24130"/>
              </p:ext>
            </p:extLst>
          </p:nvPr>
        </p:nvGraphicFramePr>
        <p:xfrm>
          <a:off x="461362" y="4761523"/>
          <a:ext cx="404336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0" name="Equation" r:id="rId9" imgW="2362200" imgH="431800" progId="Equation.3">
                  <p:embed/>
                </p:oleObj>
              </mc:Choice>
              <mc:Fallback>
                <p:oleObj name="Equation" r:id="rId9" imgW="2362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62" y="4761523"/>
                        <a:ext cx="4043362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556215" y="1302136"/>
            <a:ext cx="2319498" cy="1384995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Questo valore si riferisce alla perdita specifica di </a:t>
            </a:r>
            <a:r>
              <a:rPr lang="it-IT" sz="1400" b="1" dirty="0" smtClean="0">
                <a:solidFill>
                  <a:srgbClr val="000090"/>
                </a:solidFill>
              </a:rPr>
              <a:t>energia totale</a:t>
            </a:r>
            <a:r>
              <a:rPr lang="it-IT" sz="1400" dirty="0" smtClean="0"/>
              <a:t> somma  di quella persa per </a:t>
            </a:r>
            <a:r>
              <a:rPr lang="it-IT" sz="1400" u="sng" dirty="0" smtClean="0">
                <a:solidFill>
                  <a:srgbClr val="000090"/>
                </a:solidFill>
              </a:rPr>
              <a:t>collisione pari a 1.591 </a:t>
            </a:r>
            <a:r>
              <a:rPr lang="it-IT" sz="1400" dirty="0" smtClean="0"/>
              <a:t>e quella </a:t>
            </a:r>
            <a:r>
              <a:rPr lang="it-IT" sz="1400" dirty="0" smtClean="0">
                <a:solidFill>
                  <a:srgbClr val="000090"/>
                </a:solidFill>
              </a:rPr>
              <a:t>radiativa (trascurabile) pari a 0.108</a:t>
            </a:r>
            <a:endParaRPr lang="it-IT" sz="1400" dirty="0">
              <a:solidFill>
                <a:srgbClr val="00009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6013" y="333696"/>
            <a:ext cx="3435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oppure 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Calcolandolo</a:t>
            </a:r>
            <a:r>
              <a:rPr lang="it-IT" dirty="0" smtClean="0"/>
              <a:t> come fatto precedentemente troveremo un valore di:</a:t>
            </a:r>
            <a:endParaRPr lang="it-IT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417398"/>
              </p:ext>
            </p:extLst>
          </p:nvPr>
        </p:nvGraphicFramePr>
        <p:xfrm>
          <a:off x="243080" y="3734410"/>
          <a:ext cx="50387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1" name="Equation" r:id="rId11" imgW="2946400" imgH="431800" progId="Equation.3">
                  <p:embed/>
                </p:oleObj>
              </mc:Choice>
              <mc:Fallback>
                <p:oleObj name="Equation" r:id="rId11" imgW="294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80" y="3734410"/>
                        <a:ext cx="50387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01625" y="5776714"/>
            <a:ext cx="856297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Inoltre considerando </a:t>
            </a:r>
            <a:r>
              <a:rPr lang="it-IT" dirty="0"/>
              <a:t>che nel silicio sono necessari </a:t>
            </a:r>
            <a:r>
              <a:rPr lang="it-IT" dirty="0" smtClean="0">
                <a:solidFill>
                  <a:srgbClr val="FF0000"/>
                </a:solidFill>
              </a:rPr>
              <a:t>≈3.6 </a:t>
            </a:r>
            <a:r>
              <a:rPr lang="it-IT" dirty="0" err="1">
                <a:solidFill>
                  <a:srgbClr val="FF0000"/>
                </a:solidFill>
              </a:rPr>
              <a:t>eV</a:t>
            </a:r>
            <a:r>
              <a:rPr lang="it-IT" dirty="0">
                <a:solidFill>
                  <a:srgbClr val="FF0000"/>
                </a:solidFill>
              </a:rPr>
              <a:t> per generare una coppia elettrone-lacuna</a:t>
            </a:r>
            <a:r>
              <a:rPr lang="it-IT" dirty="0"/>
              <a:t>, </a:t>
            </a:r>
            <a:r>
              <a:rPr lang="it-IT" dirty="0" smtClean="0"/>
              <a:t>ne consegue </a:t>
            </a:r>
            <a:r>
              <a:rPr lang="it-IT" dirty="0"/>
              <a:t>che al passaggio di una </a:t>
            </a:r>
            <a:r>
              <a:rPr lang="it-IT" dirty="0" smtClean="0"/>
              <a:t>MIP </a:t>
            </a:r>
            <a:r>
              <a:rPr lang="it-IT" dirty="0"/>
              <a:t>sono prodotte in media </a:t>
            </a:r>
            <a:r>
              <a:rPr lang="it-IT" dirty="0">
                <a:solidFill>
                  <a:srgbClr val="FF0000"/>
                </a:solidFill>
              </a:rPr>
              <a:t>110 </a:t>
            </a:r>
            <a:r>
              <a:rPr lang="it-IT" dirty="0" smtClean="0">
                <a:solidFill>
                  <a:srgbClr val="FF0000"/>
                </a:solidFill>
              </a:rPr>
              <a:t>coppie </a:t>
            </a:r>
            <a:r>
              <a:rPr lang="it-IT" dirty="0">
                <a:solidFill>
                  <a:srgbClr val="FF0000"/>
                </a:solidFill>
              </a:rPr>
              <a:t>elettrone-lacuna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per µm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6207"/>
              </p:ext>
            </p:extLst>
          </p:nvPr>
        </p:nvGraphicFramePr>
        <p:xfrm>
          <a:off x="7053263" y="173038"/>
          <a:ext cx="18224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2" name="Equation" r:id="rId13" imgW="1066800" imgH="393700" progId="Equation.3">
                  <p:embed/>
                </p:oleObj>
              </mc:Choice>
              <mc:Fallback>
                <p:oleObj name="Equation" r:id="rId13" imgW="1066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263" y="173038"/>
                        <a:ext cx="18224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3"/>
          <p:cNvSpPr/>
          <p:nvPr/>
        </p:nvSpPr>
        <p:spPr>
          <a:xfrm>
            <a:off x="7362583" y="4364963"/>
            <a:ext cx="66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200 </a:t>
            </a:r>
            <a:r>
              <a:rPr lang="it-IT" sz="1200" dirty="0" err="1" smtClean="0">
                <a:solidFill>
                  <a:srgbClr val="FF0000"/>
                </a:solidFill>
              </a:rPr>
              <a:t>μm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endParaRPr lang="it-IT" sz="1200" dirty="0">
              <a:solidFill>
                <a:srgbClr val="FF0000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7540888" y="4746995"/>
            <a:ext cx="0" cy="711200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7832988" y="4759695"/>
            <a:ext cx="0" cy="711200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18"/>
          <p:cNvSpPr/>
          <p:nvPr/>
        </p:nvSpPr>
        <p:spPr>
          <a:xfrm>
            <a:off x="7540888" y="4759695"/>
            <a:ext cx="292100" cy="698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>
                <a:solidFill>
                  <a:srgbClr val="FF0000"/>
                </a:solidFill>
              </a:rPr>
              <a:t>Si</a:t>
            </a:r>
            <a:endParaRPr lang="it-IT" sz="1100" dirty="0">
              <a:solidFill>
                <a:srgbClr val="FF0000"/>
              </a:solidFill>
            </a:endParaRPr>
          </a:p>
        </p:txBody>
      </p:sp>
      <p:cxnSp>
        <p:nvCxnSpPr>
          <p:cNvPr id="19" name="Connettore 2 21"/>
          <p:cNvCxnSpPr/>
          <p:nvPr/>
        </p:nvCxnSpPr>
        <p:spPr>
          <a:xfrm>
            <a:off x="6880488" y="5127995"/>
            <a:ext cx="6731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22"/>
          <p:cNvCxnSpPr/>
          <p:nvPr/>
        </p:nvCxnSpPr>
        <p:spPr>
          <a:xfrm>
            <a:off x="7553588" y="4696195"/>
            <a:ext cx="2794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3"/>
          <p:cNvCxnSpPr/>
          <p:nvPr/>
        </p:nvCxnSpPr>
        <p:spPr>
          <a:xfrm>
            <a:off x="7858388" y="5127995"/>
            <a:ext cx="673100" cy="127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4"/>
          <p:cNvSpPr txBox="1"/>
          <p:nvPr/>
        </p:nvSpPr>
        <p:spPr>
          <a:xfrm>
            <a:off x="6573115" y="4848595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e</a:t>
            </a:r>
            <a:r>
              <a:rPr lang="it-IT" sz="1200" baseline="30000" dirty="0"/>
              <a:t>-</a:t>
            </a:r>
            <a:r>
              <a:rPr lang="it-IT" sz="1200" dirty="0" smtClean="0"/>
              <a:t>=4000 </a:t>
            </a:r>
            <a:r>
              <a:rPr lang="it-IT" sz="1200" dirty="0"/>
              <a:t>k</a:t>
            </a:r>
            <a:r>
              <a:rPr lang="it-IT" sz="1200" dirty="0" smtClean="0"/>
              <a:t>eV</a:t>
            </a:r>
            <a:endParaRPr lang="it-IT" sz="1200" dirty="0"/>
          </a:p>
        </p:txBody>
      </p:sp>
      <p:sp>
        <p:nvSpPr>
          <p:cNvPr id="24" name="CasellaDiTesto 4"/>
          <p:cNvSpPr txBox="1"/>
          <p:nvPr/>
        </p:nvSpPr>
        <p:spPr>
          <a:xfrm>
            <a:off x="7858388" y="483166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e</a:t>
            </a:r>
            <a:r>
              <a:rPr lang="it-IT" sz="1200" baseline="30000" dirty="0"/>
              <a:t>-</a:t>
            </a:r>
            <a:r>
              <a:rPr lang="it-IT" sz="1200" dirty="0" smtClean="0"/>
              <a:t>=3920 </a:t>
            </a:r>
            <a:r>
              <a:rPr lang="it-IT" sz="1200" dirty="0"/>
              <a:t>k</a:t>
            </a:r>
            <a:r>
              <a:rPr lang="it-IT" sz="1200" dirty="0" smtClean="0"/>
              <a:t>eV</a:t>
            </a:r>
            <a:endParaRPr lang="it-IT" sz="1200" dirty="0"/>
          </a:p>
        </p:txBody>
      </p:sp>
      <p:sp>
        <p:nvSpPr>
          <p:cNvPr id="25" name="CasellaDiTesto 4"/>
          <p:cNvSpPr txBox="1"/>
          <p:nvPr/>
        </p:nvSpPr>
        <p:spPr>
          <a:xfrm>
            <a:off x="7402883" y="539666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80 </a:t>
            </a:r>
            <a:r>
              <a:rPr lang="it-IT" sz="1200" dirty="0">
                <a:solidFill>
                  <a:srgbClr val="FF0000"/>
                </a:solidFill>
              </a:rPr>
              <a:t>k</a:t>
            </a:r>
            <a:r>
              <a:rPr lang="it-IT" sz="1200" dirty="0" smtClean="0">
                <a:solidFill>
                  <a:srgbClr val="FF0000"/>
                </a:solidFill>
              </a:rPr>
              <a:t>eV</a:t>
            </a:r>
            <a:endParaRPr lang="it-IT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5802" y="278931"/>
            <a:ext cx="312161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/>
              <a:t>Fluttuazioni (</a:t>
            </a:r>
            <a:r>
              <a:rPr lang="it-IT" sz="2400" dirty="0" err="1" smtClean="0"/>
              <a:t>straggling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8963" y="1106585"/>
            <a:ext cx="6211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perdita di energia è un fenomeno statistico.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Per </a:t>
            </a:r>
            <a:r>
              <a:rPr lang="it-IT" b="1" dirty="0" smtClean="0">
                <a:solidFill>
                  <a:srgbClr val="FF0000"/>
                </a:solidFill>
              </a:rPr>
              <a:t>grandi spessori </a:t>
            </a:r>
            <a:r>
              <a:rPr lang="it-IT" dirty="0" smtClean="0"/>
              <a:t>(≥ 1 g/cm</a:t>
            </a:r>
            <a:r>
              <a:rPr lang="it-IT" baseline="30000" dirty="0" smtClean="0"/>
              <a:t>2</a:t>
            </a:r>
            <a:r>
              <a:rPr lang="it-IT" dirty="0" smtClean="0"/>
              <a:t>), sotto l’ipotesi che le </a:t>
            </a:r>
            <a:r>
              <a:rPr lang="it-IT" u="sng" dirty="0" smtClean="0"/>
              <a:t>perdite di energia</a:t>
            </a:r>
            <a:r>
              <a:rPr lang="it-IT" dirty="0" smtClean="0"/>
              <a:t> siano </a:t>
            </a:r>
            <a:r>
              <a:rPr lang="it-IT" u="sng" dirty="0" smtClean="0"/>
              <a:t>piccole</a:t>
            </a:r>
            <a:r>
              <a:rPr lang="it-IT" dirty="0" smtClean="0"/>
              <a:t> rispetto all’energia totale, si ottiene una </a:t>
            </a:r>
            <a:r>
              <a:rPr lang="it-I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distribuzione gaussiana </a:t>
            </a:r>
            <a:r>
              <a:rPr lang="it-IT" dirty="0" smtClean="0"/>
              <a:t>di larghezza:</a:t>
            </a:r>
            <a:endParaRPr lang="it-IT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81876"/>
              </p:ext>
            </p:extLst>
          </p:nvPr>
        </p:nvGraphicFramePr>
        <p:xfrm>
          <a:off x="2298700" y="2760663"/>
          <a:ext cx="401637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" name="Equation" r:id="rId3" imgW="2349500" imgH="431800" progId="Equation.3">
                  <p:embed/>
                </p:oleObj>
              </mc:Choice>
              <mc:Fallback>
                <p:oleObj name="Equation" r:id="rId3" imgW="2349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2760663"/>
                        <a:ext cx="401637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181015" y="3881667"/>
            <a:ext cx="494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ove </a:t>
            </a:r>
            <a:r>
              <a:rPr lang="it-IT" dirty="0" smtClean="0">
                <a:solidFill>
                  <a:srgbClr val="0000FF"/>
                </a:solidFill>
              </a:rPr>
              <a:t>x</a:t>
            </a:r>
            <a:r>
              <a:rPr lang="it-IT" dirty="0" smtClean="0"/>
              <a:t> (cm) è lo </a:t>
            </a:r>
            <a:r>
              <a:rPr lang="it-IT" dirty="0" smtClean="0">
                <a:solidFill>
                  <a:srgbClr val="0000FF"/>
                </a:solidFill>
              </a:rPr>
              <a:t>spessore di materiale attraversato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8963" y="4480421"/>
            <a:ext cx="823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31859C"/>
                </a:solidFill>
              </a:rPr>
              <a:t>CASO RELATIVISTICO</a:t>
            </a:r>
            <a:r>
              <a:rPr lang="it-IT" dirty="0" smtClean="0"/>
              <a:t>. La precedente è valida per particelle pesanti non relativistiche.</a:t>
            </a:r>
          </a:p>
          <a:p>
            <a:r>
              <a:rPr lang="it-IT" dirty="0" smtClean="0"/>
              <a:t>Nel caso di particelle relativistiche si ha:</a:t>
            </a:r>
            <a:endParaRPr lang="it-IT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85488"/>
              </p:ext>
            </p:extLst>
          </p:nvPr>
        </p:nvGraphicFramePr>
        <p:xfrm>
          <a:off x="2197007" y="5342959"/>
          <a:ext cx="26924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" name="Equation" r:id="rId5" imgW="1574800" imgH="647700" progId="Equation.3">
                  <p:embed/>
                </p:oleObj>
              </mc:Choice>
              <mc:Fallback>
                <p:oleObj name="Equation" r:id="rId5" imgW="15748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007" y="5342959"/>
                        <a:ext cx="26924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metto 2 2"/>
          <p:cNvSpPr/>
          <p:nvPr/>
        </p:nvSpPr>
        <p:spPr>
          <a:xfrm>
            <a:off x="7154613" y="2441222"/>
            <a:ext cx="1947056" cy="860778"/>
          </a:xfrm>
          <a:prstGeom prst="wedgeRoundRectCallout">
            <a:avLst>
              <a:gd name="adj1" fmla="val -91706"/>
              <a:gd name="adj2" fmla="val 34631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rgbClr val="0000FF"/>
                </a:solidFill>
              </a:rPr>
              <a:t>particelle pesanti non relativistiche</a:t>
            </a:r>
          </a:p>
        </p:txBody>
      </p:sp>
      <p:sp>
        <p:nvSpPr>
          <p:cNvPr id="11" name="Fumetto 2 10"/>
          <p:cNvSpPr/>
          <p:nvPr/>
        </p:nvSpPr>
        <p:spPr>
          <a:xfrm>
            <a:off x="5916691" y="5359400"/>
            <a:ext cx="1947056" cy="860778"/>
          </a:xfrm>
          <a:prstGeom prst="wedgeRoundRectCallout">
            <a:avLst>
              <a:gd name="adj1" fmla="val -91706"/>
              <a:gd name="adj2" fmla="val 34631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rgbClr val="0000FF"/>
                </a:solidFill>
              </a:rPr>
              <a:t>Particelle relativistiche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85551" y="437444"/>
            <a:ext cx="3070071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Equivalente a: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1 cm di H</a:t>
            </a:r>
            <a:r>
              <a:rPr lang="it-IT" baseline="-25000" dirty="0" smtClean="0"/>
              <a:t>2</a:t>
            </a:r>
            <a:r>
              <a:rPr lang="it-IT" dirty="0" smtClean="0"/>
              <a:t>0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0.44 cm di Silicio = </a:t>
            </a:r>
            <a:r>
              <a:rPr lang="it-IT" b="1" dirty="0" smtClean="0"/>
              <a:t>4400 </a:t>
            </a:r>
            <a:r>
              <a:rPr lang="it-IT" b="1" dirty="0" err="1" smtClean="0"/>
              <a:t>μm</a:t>
            </a:r>
            <a:endParaRPr lang="it-IT" b="1" dirty="0"/>
          </a:p>
        </p:txBody>
      </p:sp>
      <p:cxnSp>
        <p:nvCxnSpPr>
          <p:cNvPr id="8" name="Connettore 2 7"/>
          <p:cNvCxnSpPr>
            <a:endCxn id="4" idx="1"/>
          </p:cNvCxnSpPr>
          <p:nvPr/>
        </p:nvCxnSpPr>
        <p:spPr>
          <a:xfrm flipV="1">
            <a:off x="3128869" y="899109"/>
            <a:ext cx="2556682" cy="822448"/>
          </a:xfrm>
          <a:prstGeom prst="straightConnector1">
            <a:avLst/>
          </a:prstGeom>
          <a:ln w="127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89407" y="3289969"/>
            <a:ext cx="497360" cy="69562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450273" y="4480421"/>
            <a:ext cx="8305349" cy="208894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5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279443" y="5428129"/>
            <a:ext cx="1738629" cy="4917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3076222" y="5451875"/>
            <a:ext cx="1073094" cy="4917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138332" y="3227880"/>
            <a:ext cx="635001" cy="62180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61656" y="396218"/>
            <a:ext cx="41073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Esempio: </a:t>
            </a:r>
            <a:r>
              <a:rPr lang="it-IT" dirty="0" smtClean="0"/>
              <a:t>Consideriamo 1 cm di </a:t>
            </a:r>
            <a:r>
              <a:rPr lang="it-IT" dirty="0" smtClean="0">
                <a:solidFill>
                  <a:srgbClr val="FF0000"/>
                </a:solidFill>
              </a:rPr>
              <a:t>alluminio</a:t>
            </a:r>
            <a:r>
              <a:rPr lang="it-IT" dirty="0" smtClean="0"/>
              <a:t>: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355455"/>
              </p:ext>
            </p:extLst>
          </p:nvPr>
        </p:nvGraphicFramePr>
        <p:xfrm>
          <a:off x="3262313" y="4235450"/>
          <a:ext cx="28463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1663700" imgH="444500" progId="Equation.3">
                  <p:embed/>
                </p:oleObj>
              </mc:Choice>
              <mc:Fallback>
                <p:oleObj name="Equation" r:id="rId3" imgW="1663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235450"/>
                        <a:ext cx="284638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79550" y="4391975"/>
            <a:ext cx="203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Avevamo visto che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051628"/>
              </p:ext>
            </p:extLst>
          </p:nvPr>
        </p:nvGraphicFramePr>
        <p:xfrm>
          <a:off x="1771650" y="1174750"/>
          <a:ext cx="401796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2349500" imgH="431800" progId="Equation.3">
                  <p:embed/>
                </p:oleObj>
              </mc:Choice>
              <mc:Fallback>
                <p:oleObj name="Equation" r:id="rId5" imgW="2349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1174750"/>
                        <a:ext cx="401796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816112"/>
              </p:ext>
            </p:extLst>
          </p:nvPr>
        </p:nvGraphicFramePr>
        <p:xfrm>
          <a:off x="1760538" y="2106613"/>
          <a:ext cx="35401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7" imgW="2070100" imgH="431800" progId="Equation.3">
                  <p:embed/>
                </p:oleObj>
              </mc:Choice>
              <mc:Fallback>
                <p:oleObj name="Equation" r:id="rId7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2106613"/>
                        <a:ext cx="35401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540371"/>
              </p:ext>
            </p:extLst>
          </p:nvPr>
        </p:nvGraphicFramePr>
        <p:xfrm>
          <a:off x="979488" y="3088476"/>
          <a:ext cx="73802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9" imgW="4318000" imgH="457200" progId="Equation.3">
                  <p:embed/>
                </p:oleObj>
              </mc:Choice>
              <mc:Fallback>
                <p:oleObj name="Equation" r:id="rId9" imgW="431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3088476"/>
                        <a:ext cx="73802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200265"/>
              </p:ext>
            </p:extLst>
          </p:nvPr>
        </p:nvGraphicFramePr>
        <p:xfrm>
          <a:off x="2813659" y="5451875"/>
          <a:ext cx="5411787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1" imgW="3162300" imgH="533400" progId="Equation.3">
                  <p:embed/>
                </p:oleObj>
              </mc:Choice>
              <mc:Fallback>
                <p:oleObj name="Equation" r:id="rId11" imgW="31623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659" y="5451875"/>
                        <a:ext cx="5411787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2 10"/>
          <p:cNvCxnSpPr/>
          <p:nvPr/>
        </p:nvCxnSpPr>
        <p:spPr>
          <a:xfrm>
            <a:off x="3076222" y="765550"/>
            <a:ext cx="3203222" cy="2462330"/>
          </a:xfrm>
          <a:prstGeom prst="straightConnector1">
            <a:avLst/>
          </a:prstGeom>
          <a:ln>
            <a:solidFill>
              <a:srgbClr val="FFFF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802956" y="5361943"/>
            <a:ext cx="189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Quindi per </a:t>
            </a:r>
            <a:r>
              <a:rPr lang="it-IT" dirty="0">
                <a:solidFill>
                  <a:srgbClr val="FF0000"/>
                </a:solidFill>
              </a:rPr>
              <a:t>x=1 cm 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1917700" y="5943600"/>
            <a:ext cx="0" cy="711200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209800" y="5956300"/>
            <a:ext cx="0" cy="711200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1917700" y="5956300"/>
            <a:ext cx="292100" cy="698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>
                <a:solidFill>
                  <a:schemeClr val="tx1"/>
                </a:solidFill>
              </a:rPr>
              <a:t>Al</a:t>
            </a:r>
            <a:endParaRPr lang="it-IT" sz="1100" dirty="0">
              <a:solidFill>
                <a:schemeClr val="tx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1244600" y="6159500"/>
            <a:ext cx="6731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1244600" y="6502400"/>
            <a:ext cx="6731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1257300" y="6324600"/>
            <a:ext cx="6731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1930400" y="5753100"/>
            <a:ext cx="2794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64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8762" y="104591"/>
            <a:ext cx="8503138" cy="273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 </a:t>
            </a:r>
            <a:r>
              <a:rPr lang="it-IT" b="1" dirty="0" smtClean="0">
                <a:solidFill>
                  <a:srgbClr val="FF0000"/>
                </a:solidFill>
              </a:rPr>
              <a:t>piccoli spessori </a:t>
            </a:r>
            <a:r>
              <a:rPr lang="it-IT" dirty="0" smtClean="0"/>
              <a:t>le fluttuazioni dell’energia diventano più importanti</a:t>
            </a:r>
          </a:p>
          <a:p>
            <a:pPr algn="just"/>
            <a:r>
              <a:rPr lang="en-US" dirty="0" smtClean="0"/>
              <a:t>Le </a:t>
            </a:r>
            <a:r>
              <a:rPr lang="en-US" dirty="0" err="1">
                <a:solidFill>
                  <a:srgbClr val="FF0000"/>
                </a:solidFill>
              </a:rPr>
              <a:t>fluttuazioni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statistiche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dovute</a:t>
            </a:r>
            <a:r>
              <a:rPr lang="en-US" dirty="0"/>
              <a:t> a:</a:t>
            </a:r>
          </a:p>
          <a:p>
            <a:pPr algn="just"/>
            <a:endParaRPr lang="en-US" sz="1200" dirty="0"/>
          </a:p>
          <a:p>
            <a:pPr lvl="1" algn="just"/>
            <a:r>
              <a:rPr lang="en-US" dirty="0"/>
              <a:t>1) </a:t>
            </a:r>
            <a:r>
              <a:rPr lang="en-US" dirty="0" err="1"/>
              <a:t>Numero</a:t>
            </a:r>
            <a:r>
              <a:rPr lang="en-US" dirty="0"/>
              <a:t> di </a:t>
            </a:r>
            <a:r>
              <a:rPr lang="en-US" dirty="0" err="1"/>
              <a:t>collisioni</a:t>
            </a:r>
            <a:endParaRPr lang="en-US" dirty="0"/>
          </a:p>
          <a:p>
            <a:pPr lvl="1" algn="just"/>
            <a:r>
              <a:rPr lang="en-US" dirty="0"/>
              <a:t>2)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trasferita</a:t>
            </a:r>
            <a:r>
              <a:rPr lang="en-US" dirty="0"/>
              <a:t> per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collisione</a:t>
            </a:r>
            <a:endParaRPr lang="en-US" dirty="0"/>
          </a:p>
          <a:p>
            <a:pPr algn="just"/>
            <a:endParaRPr lang="it-IT" sz="1200" dirty="0" smtClean="0"/>
          </a:p>
          <a:p>
            <a:pPr algn="just"/>
            <a:r>
              <a:rPr lang="it-IT" dirty="0" smtClean="0"/>
              <a:t>Si hanno grandi code ad alti trasferimenti di energia; ne consegue una distribuzione asimmetrica in cui il </a:t>
            </a:r>
            <a:r>
              <a:rPr lang="it-IT" dirty="0" smtClean="0">
                <a:solidFill>
                  <a:srgbClr val="000090"/>
                </a:solidFill>
              </a:rPr>
              <a:t>valore più probabile </a:t>
            </a:r>
            <a:r>
              <a:rPr lang="it-IT" dirty="0" smtClean="0"/>
              <a:t>(picco) </a:t>
            </a:r>
            <a:r>
              <a:rPr lang="it-IT" dirty="0" smtClean="0">
                <a:solidFill>
                  <a:srgbClr val="000090"/>
                </a:solidFill>
              </a:rPr>
              <a:t>&lt; del valore medio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				Queste distribuzioni sono dette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CURVE DI LANDAU</a:t>
            </a:r>
            <a:r>
              <a:rPr lang="it-IT" dirty="0" smtClean="0"/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64565" y="3477331"/>
            <a:ext cx="31754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it-IT" sz="1600" dirty="0" smtClean="0"/>
              <a:t>Gli elettroni </a:t>
            </a:r>
            <a:r>
              <a:rPr lang="it-IT" sz="1600" dirty="0"/>
              <a:t>che ricevono una grande energia (</a:t>
            </a:r>
            <a:r>
              <a:rPr lang="it-IT" sz="1600" dirty="0" err="1" smtClean="0"/>
              <a:t>δ</a:t>
            </a:r>
            <a:r>
              <a:rPr lang="it-IT" sz="1600" dirty="0" smtClean="0"/>
              <a:t> </a:t>
            </a:r>
            <a:r>
              <a:rPr lang="it-IT" sz="1600" dirty="0" err="1" smtClean="0"/>
              <a:t>electrons</a:t>
            </a:r>
            <a:r>
              <a:rPr lang="it-IT" sz="1600" dirty="0"/>
              <a:t>) possono sfuggire dal rivelatore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it-IT" sz="1600" dirty="0"/>
              <a:t>Energia rivelata minore dell’energia persa dalla particella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it-IT" sz="1600" dirty="0"/>
              <a:t>Fluttuazioni rivelate minori della fluttuazione di energia persa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1" y="2922466"/>
            <a:ext cx="5172114" cy="37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4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32" y="1751911"/>
            <a:ext cx="7697909" cy="29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2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9827"/>
              </p:ext>
            </p:extLst>
          </p:nvPr>
        </p:nvGraphicFramePr>
        <p:xfrm>
          <a:off x="4062413" y="2525602"/>
          <a:ext cx="268128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Equation" r:id="rId4" imgW="1308100" imgH="469900" progId="Equation.3">
                  <p:embed/>
                </p:oleObj>
              </mc:Choice>
              <mc:Fallback>
                <p:oleObj name="Equation" r:id="rId4" imgW="1308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2413" y="2525602"/>
                        <a:ext cx="2681287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986777"/>
              </p:ext>
            </p:extLst>
          </p:nvPr>
        </p:nvGraphicFramePr>
        <p:xfrm>
          <a:off x="404813" y="785813"/>
          <a:ext cx="239553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Equation" r:id="rId6" imgW="1168400" imgH="571500" progId="Equation.3">
                  <p:embed/>
                </p:oleObj>
              </mc:Choice>
              <mc:Fallback>
                <p:oleObj name="Equation" r:id="rId6" imgW="11684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813" y="785813"/>
                        <a:ext cx="2395537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54522"/>
              </p:ext>
            </p:extLst>
          </p:nvPr>
        </p:nvGraphicFramePr>
        <p:xfrm>
          <a:off x="3489325" y="1086499"/>
          <a:ext cx="32543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Equation" r:id="rId8" imgW="1587500" imgH="266700" progId="Equation.3">
                  <p:embed/>
                </p:oleObj>
              </mc:Choice>
              <mc:Fallback>
                <p:oleObj name="Equation" r:id="rId8" imgW="1587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89325" y="1086499"/>
                        <a:ext cx="325437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909898"/>
              </p:ext>
            </p:extLst>
          </p:nvPr>
        </p:nvGraphicFramePr>
        <p:xfrm>
          <a:off x="854075" y="2526507"/>
          <a:ext cx="2473326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Equation" r:id="rId10" imgW="1206500" imgH="393700" progId="Equation.3">
                  <p:embed/>
                </p:oleObj>
              </mc:Choice>
              <mc:Fallback>
                <p:oleObj name="Equation" r:id="rId10" imgW="1206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4075" y="2526507"/>
                        <a:ext cx="2473326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48489"/>
              </p:ext>
            </p:extLst>
          </p:nvPr>
        </p:nvGraphicFramePr>
        <p:xfrm>
          <a:off x="7318296" y="2691468"/>
          <a:ext cx="15890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Equation" r:id="rId12" imgW="774700" imgH="203200" progId="Equation.3">
                  <p:embed/>
                </p:oleObj>
              </mc:Choice>
              <mc:Fallback>
                <p:oleObj name="Equation" r:id="rId12" imgW="77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18296" y="2691468"/>
                        <a:ext cx="1589088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913241"/>
              </p:ext>
            </p:extLst>
          </p:nvPr>
        </p:nvGraphicFramePr>
        <p:xfrm>
          <a:off x="495300" y="4392613"/>
          <a:ext cx="36703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Equation" r:id="rId14" imgW="1790700" imgH="393700" progId="Equation.3">
                  <p:embed/>
                </p:oleObj>
              </mc:Choice>
              <mc:Fallback>
                <p:oleObj name="Equation" r:id="rId14" imgW="179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5300" y="4392613"/>
                        <a:ext cx="3670300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81937"/>
              </p:ext>
            </p:extLst>
          </p:nvPr>
        </p:nvGraphicFramePr>
        <p:xfrm>
          <a:off x="5753100" y="4318000"/>
          <a:ext cx="19780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Equation" r:id="rId16" imgW="965200" imgH="393700" progId="Equation.3">
                  <p:embed/>
                </p:oleObj>
              </mc:Choice>
              <mc:Fallback>
                <p:oleObj name="Equation" r:id="rId16" imgW="96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53100" y="4318000"/>
                        <a:ext cx="197802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61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27325" y="283708"/>
            <a:ext cx="7624645" cy="584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Interazione delle particelle cariche pesanti</a:t>
            </a:r>
            <a:endParaRPr lang="it-IT" sz="3200" i="1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542207" y="3236912"/>
            <a:ext cx="3145858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cs typeface="Times New Roman" charset="0"/>
              </a:rPr>
              <a:t>Le particelle interagenti sono poco deviate dalla loro traiettoria iniziale</a:t>
            </a:r>
            <a:r>
              <a:rPr lang="it-IT" sz="1400" dirty="0" smtClean="0">
                <a:cs typeface="Times New Roman" charset="0"/>
              </a:rPr>
              <a:t>.</a:t>
            </a:r>
          </a:p>
          <a:p>
            <a:pPr algn="just"/>
            <a:endParaRPr lang="it-IT" sz="1400" dirty="0">
              <a:cs typeface="Times New Roman" charset="0"/>
            </a:endParaRPr>
          </a:p>
          <a:p>
            <a:pPr algn="just"/>
            <a:r>
              <a:rPr lang="it-IT" sz="1400" dirty="0">
                <a:cs typeface="Times New Roman" charset="0"/>
              </a:rPr>
              <a:t>In prima approssimazione la traiettoria può essere considerata rettilinea.</a:t>
            </a:r>
            <a:r>
              <a:rPr lang="it-IT" sz="1400" dirty="0"/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97520" y="940880"/>
            <a:ext cx="622272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Quando una particella carica attraversa un mezzo subisce:</a:t>
            </a:r>
          </a:p>
          <a:p>
            <a:pPr marL="342900" indent="-342900">
              <a:buAutoNum type="alphaLcParenR"/>
            </a:pPr>
            <a:r>
              <a:rPr lang="it-IT" sz="2000" dirty="0" smtClean="0">
                <a:solidFill>
                  <a:srgbClr val="FF0000"/>
                </a:solidFill>
              </a:rPr>
              <a:t>Una </a:t>
            </a:r>
            <a:r>
              <a:rPr lang="it-IT" sz="2000" b="1" u="sng" dirty="0" smtClean="0">
                <a:solidFill>
                  <a:srgbClr val="FF0000"/>
                </a:solidFill>
              </a:rPr>
              <a:t>perdita di energia</a:t>
            </a:r>
          </a:p>
          <a:p>
            <a:pPr marL="342900" indent="-342900">
              <a:buAutoNum type="alphaLcParenR"/>
            </a:pPr>
            <a:r>
              <a:rPr lang="it-IT" sz="2000" dirty="0" smtClean="0">
                <a:solidFill>
                  <a:srgbClr val="FF0000"/>
                </a:solidFill>
              </a:rPr>
              <a:t>Una </a:t>
            </a:r>
            <a:r>
              <a:rPr lang="it-IT" sz="2000" b="1" u="sng" dirty="0" smtClean="0">
                <a:solidFill>
                  <a:srgbClr val="FF0000"/>
                </a:solidFill>
              </a:rPr>
              <a:t>deviazione</a:t>
            </a:r>
            <a:r>
              <a:rPr lang="it-IT" sz="2000" dirty="0" smtClean="0">
                <a:solidFill>
                  <a:srgbClr val="FF0000"/>
                </a:solidFill>
              </a:rPr>
              <a:t> dalla direzione incidente</a:t>
            </a:r>
          </a:p>
          <a:p>
            <a:pPr marL="342900" indent="-342900">
              <a:buAutoNum type="alphaLcParenR"/>
            </a:pPr>
            <a:endParaRPr lang="it-IT" sz="2000" dirty="0"/>
          </a:p>
          <a:p>
            <a:r>
              <a:rPr lang="it-IT" sz="2000" i="1" dirty="0" smtClean="0"/>
              <a:t>Questi effetti sono dovuti a due processi:</a:t>
            </a:r>
          </a:p>
          <a:p>
            <a:pPr marL="342900" indent="-342900">
              <a:buAutoNum type="arabicParenR"/>
            </a:pPr>
            <a:r>
              <a:rPr lang="it-IT" sz="2000" i="1" dirty="0" smtClean="0"/>
              <a:t>Collisioni inelastiche con gli </a:t>
            </a:r>
            <a:r>
              <a:rPr lang="it-IT" sz="2000" i="1" dirty="0" smtClean="0">
                <a:solidFill>
                  <a:srgbClr val="0000FF"/>
                </a:solidFill>
              </a:rPr>
              <a:t>elettroni</a:t>
            </a:r>
            <a:r>
              <a:rPr lang="it-IT" sz="2000" i="1" dirty="0" smtClean="0"/>
              <a:t> atomici</a:t>
            </a:r>
          </a:p>
          <a:p>
            <a:pPr marL="342900" indent="-342900">
              <a:buAutoNum type="arabicParenR"/>
            </a:pPr>
            <a:r>
              <a:rPr lang="it-IT" sz="2000" i="1" dirty="0" err="1" smtClean="0"/>
              <a:t>Scattering</a:t>
            </a:r>
            <a:r>
              <a:rPr lang="it-IT" sz="2000" i="1" dirty="0" smtClean="0"/>
              <a:t> elastico sui </a:t>
            </a:r>
            <a:r>
              <a:rPr lang="it-IT" sz="2000" i="1" dirty="0" smtClean="0">
                <a:solidFill>
                  <a:srgbClr val="0000FF"/>
                </a:solidFill>
              </a:rPr>
              <a:t>nuclei</a:t>
            </a:r>
            <a:r>
              <a:rPr lang="it-IT" sz="2000" i="1" dirty="0" smtClean="0"/>
              <a:t> atomici</a:t>
            </a:r>
          </a:p>
          <a:p>
            <a:pPr marL="342900" indent="-342900">
              <a:buAutoNum type="arabicParenR"/>
            </a:pPr>
            <a:endParaRPr lang="it-IT" sz="1600" i="1" dirty="0"/>
          </a:p>
          <a:p>
            <a:r>
              <a:rPr lang="it-IT" sz="2000" i="1" dirty="0" smtClean="0"/>
              <a:t>Vi sono inoltre altri processi in gioco:</a:t>
            </a:r>
          </a:p>
          <a:p>
            <a:r>
              <a:rPr lang="it-IT" sz="2000" i="1" dirty="0" smtClean="0"/>
              <a:t>3) Emissione di radiazione </a:t>
            </a:r>
            <a:r>
              <a:rPr lang="it-IT" sz="2000" i="1" dirty="0" err="1" smtClean="0"/>
              <a:t>Cherenkov</a:t>
            </a:r>
            <a:endParaRPr lang="it-IT" sz="2000" i="1" dirty="0" smtClean="0"/>
          </a:p>
          <a:p>
            <a:r>
              <a:rPr lang="it-IT" sz="2000" i="1" dirty="0" smtClean="0"/>
              <a:t>4) Bremsstrahlung</a:t>
            </a:r>
          </a:p>
          <a:p>
            <a:r>
              <a:rPr lang="it-IT" sz="2000" i="1" dirty="0" smtClean="0"/>
              <a:t>5) Reazioni nucleari</a:t>
            </a:r>
            <a:endParaRPr lang="it-IT" sz="2000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193370" y="1402365"/>
            <a:ext cx="3754437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Per le particelle pesanti gli effetti sono dovuti principalmente alle </a:t>
            </a:r>
            <a:r>
              <a:rPr lang="it-IT" sz="1600" dirty="0">
                <a:solidFill>
                  <a:srgbClr val="0000FF"/>
                </a:solidFill>
              </a:rPr>
              <a:t>c</a:t>
            </a:r>
            <a:r>
              <a:rPr lang="it-IT" sz="1600" dirty="0" smtClean="0">
                <a:solidFill>
                  <a:srgbClr val="0000FF"/>
                </a:solidFill>
              </a:rPr>
              <a:t>ollisioni inelastiche con gli elettroni atomici</a:t>
            </a:r>
          </a:p>
          <a:p>
            <a:pPr algn="just"/>
            <a:r>
              <a:rPr lang="it-IT" sz="1600" dirty="0" smtClean="0"/>
              <a:t>(Sezione d’urto = 10</a:t>
            </a:r>
            <a:r>
              <a:rPr lang="it-IT" sz="1600" baseline="30000" dirty="0" smtClean="0"/>
              <a:t>-17</a:t>
            </a:r>
            <a:r>
              <a:rPr lang="it-IT" sz="1600" dirty="0" smtClean="0"/>
              <a:t>-10</a:t>
            </a:r>
            <a:r>
              <a:rPr lang="it-IT" sz="1600" baseline="30000" dirty="0" smtClean="0"/>
              <a:t>-16</a:t>
            </a:r>
            <a:r>
              <a:rPr lang="it-IT" sz="1600" dirty="0" smtClean="0"/>
              <a:t> cm</a:t>
            </a:r>
            <a:r>
              <a:rPr lang="it-IT" sz="1600" baseline="30000" dirty="0" smtClean="0"/>
              <a:t>2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83745" y="4905374"/>
            <a:ext cx="1864276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L’</a:t>
            </a:r>
            <a:r>
              <a:rPr lang="it-IT" sz="1800" u="sng" dirty="0"/>
              <a:t>interazione</a:t>
            </a:r>
            <a:r>
              <a:rPr lang="it-IT" sz="1800" dirty="0"/>
              <a:t> </a:t>
            </a:r>
            <a:r>
              <a:rPr lang="it-IT" sz="1800" dirty="0" smtClean="0"/>
              <a:t>avviene </a:t>
            </a:r>
            <a:r>
              <a:rPr lang="it-IT" sz="1800" dirty="0"/>
              <a:t>principalmente con gli </a:t>
            </a:r>
            <a:r>
              <a:rPr lang="it-IT" sz="1800" u="sng" dirty="0"/>
              <a:t>elettroni</a:t>
            </a:r>
            <a:r>
              <a:rPr lang="it-IT" sz="1800" dirty="0"/>
              <a:t> del mezzo!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805370" y="5049836"/>
            <a:ext cx="1357313" cy="30480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ECCITAZIONE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805370" y="5913436"/>
            <a:ext cx="1435100" cy="30480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IONIZZAZIONE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 rot="21010509">
            <a:off x="2149608" y="5265736"/>
            <a:ext cx="1655762" cy="144463"/>
          </a:xfrm>
          <a:prstGeom prst="rightArrow">
            <a:avLst>
              <a:gd name="adj1" fmla="val 50000"/>
              <a:gd name="adj2" fmla="val 28653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 rot="709824">
            <a:off x="2149608" y="5841999"/>
            <a:ext cx="1655762" cy="144462"/>
          </a:xfrm>
          <a:prstGeom prst="rightArrow">
            <a:avLst>
              <a:gd name="adj1" fmla="val 50000"/>
              <a:gd name="adj2" fmla="val 286539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5316670" y="5075236"/>
            <a:ext cx="3035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200"/>
              <a:t>Se gli elettroni sono condotti a livelli superiori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316670" y="5913436"/>
            <a:ext cx="3678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200"/>
              <a:t>Se gli elettroni sono strappati all’atomo (o alla molecola)</a:t>
            </a:r>
          </a:p>
        </p:txBody>
      </p:sp>
    </p:spTree>
    <p:extLst>
      <p:ext uri="{BB962C8B-B14F-4D97-AF65-F5344CB8AC3E}">
        <p14:creationId xmlns:p14="http://schemas.microsoft.com/office/powerpoint/2010/main" val="303099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116464"/>
              </p:ext>
            </p:extLst>
          </p:nvPr>
        </p:nvGraphicFramePr>
        <p:xfrm>
          <a:off x="846138" y="3507074"/>
          <a:ext cx="74739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" name="Equation" r:id="rId3" imgW="4368800" imgH="495300" progId="Equation.3">
                  <p:embed/>
                </p:oleObj>
              </mc:Choice>
              <mc:Fallback>
                <p:oleObj name="Equation" r:id="rId3" imgW="4368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3507074"/>
                        <a:ext cx="74739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65539" y="452649"/>
            <a:ext cx="81880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Le collisioni inelastiche hanno una </a:t>
            </a:r>
            <a:r>
              <a:rPr lang="it-IT" dirty="0" smtClean="0">
                <a:solidFill>
                  <a:srgbClr val="FF0000"/>
                </a:solidFill>
              </a:rPr>
              <a:t>natura statistica</a:t>
            </a:r>
            <a:r>
              <a:rPr lang="it-IT" dirty="0" smtClean="0"/>
              <a:t>. </a:t>
            </a:r>
            <a:r>
              <a:rPr lang="it-IT" dirty="0" smtClean="0"/>
              <a:t>Nell’attraversare </a:t>
            </a:r>
            <a:r>
              <a:rPr lang="it-IT" dirty="0" smtClean="0"/>
              <a:t>uno spessore macroscopico le particelle interagiscono molte volte, pertanto le </a:t>
            </a:r>
            <a:r>
              <a:rPr lang="it-IT" dirty="0" smtClean="0">
                <a:solidFill>
                  <a:srgbClr val="FF0000"/>
                </a:solidFill>
              </a:rPr>
              <a:t>fluttuazioni sulla perdita di energia totale</a:t>
            </a:r>
            <a:r>
              <a:rPr lang="it-IT" dirty="0" smtClean="0"/>
              <a:t> sono piccole.</a:t>
            </a:r>
          </a:p>
          <a:p>
            <a:pPr algn="just"/>
            <a:r>
              <a:rPr lang="it-IT" dirty="0" smtClean="0"/>
              <a:t>Ha </a:t>
            </a:r>
            <a:r>
              <a:rPr lang="it-IT" dirty="0" smtClean="0"/>
              <a:t>senso pertanto introdurre la perdita media di energia per unità di lunghezza.</a:t>
            </a:r>
          </a:p>
          <a:p>
            <a:pPr algn="just"/>
            <a:endParaRPr lang="it-IT" dirty="0"/>
          </a:p>
          <a:p>
            <a:pPr algn="just"/>
            <a:r>
              <a:rPr lang="it-IT" dirty="0">
                <a:cs typeface="Times New Roman" charset="0"/>
              </a:rPr>
              <a:t>Indichiamo con </a:t>
            </a:r>
            <a:r>
              <a:rPr lang="it-IT" sz="2000" b="1" dirty="0" err="1">
                <a:cs typeface="Times New Roman" charset="0"/>
              </a:rPr>
              <a:t>dE</a:t>
            </a:r>
            <a:r>
              <a:rPr lang="it-IT" sz="2000" b="1" dirty="0">
                <a:cs typeface="Times New Roman" charset="0"/>
              </a:rPr>
              <a:t>/dx</a:t>
            </a:r>
            <a:r>
              <a:rPr lang="it-IT" sz="2000" dirty="0">
                <a:cs typeface="Times New Roman" charset="0"/>
              </a:rPr>
              <a:t> </a:t>
            </a:r>
            <a:r>
              <a:rPr lang="it-IT" dirty="0">
                <a:cs typeface="Times New Roman" charset="0"/>
              </a:rPr>
              <a:t>la quantità di </a:t>
            </a:r>
            <a:r>
              <a:rPr lang="it-IT" sz="2000" b="1" dirty="0">
                <a:cs typeface="Times New Roman" charset="0"/>
              </a:rPr>
              <a:t>energia persa per unità di </a:t>
            </a:r>
            <a:r>
              <a:rPr lang="it-IT" sz="2000" b="1" dirty="0" smtClean="0">
                <a:cs typeface="Times New Roman" charset="0"/>
              </a:rPr>
              <a:t>percorso</a:t>
            </a:r>
            <a:r>
              <a:rPr lang="it-IT" b="1" dirty="0" smtClean="0">
                <a:cs typeface="Times New Roman" charset="0"/>
              </a:rPr>
              <a:t>.</a:t>
            </a:r>
          </a:p>
          <a:p>
            <a:pPr algn="just"/>
            <a:endParaRPr lang="it-IT" i="1" dirty="0">
              <a:cs typeface="Times New Roman" charset="0"/>
            </a:endParaRPr>
          </a:p>
          <a:p>
            <a:pPr algn="just"/>
            <a:r>
              <a:rPr lang="it-IT" i="1" dirty="0" smtClean="0">
                <a:cs typeface="Times New Roman" charset="0"/>
              </a:rPr>
              <a:t>La perdita di energia per unità di percorso fu introdotta per la prima volta da </a:t>
            </a:r>
            <a:r>
              <a:rPr lang="it-IT" b="1" i="1" dirty="0" smtClean="0">
                <a:solidFill>
                  <a:srgbClr val="0000FF"/>
                </a:solidFill>
                <a:cs typeface="Times New Roman" charset="0"/>
              </a:rPr>
              <a:t>Bohr</a:t>
            </a:r>
            <a:r>
              <a:rPr lang="it-IT" i="1" dirty="0">
                <a:cs typeface="Times New Roman" charset="0"/>
              </a:rPr>
              <a:t> </a:t>
            </a:r>
            <a:r>
              <a:rPr lang="it-IT" i="1" dirty="0" smtClean="0">
                <a:cs typeface="Times New Roman" charset="0"/>
              </a:rPr>
              <a:t>utilizzando argomenti classici e venne poi estesa utilizzando la meccanica quantistica da </a:t>
            </a:r>
            <a:r>
              <a:rPr lang="it-IT" b="1" i="1" dirty="0" smtClean="0">
                <a:solidFill>
                  <a:srgbClr val="0000FF"/>
                </a:solidFill>
                <a:cs typeface="Times New Roman" charset="0"/>
              </a:rPr>
              <a:t>Bethe e Bloch</a:t>
            </a:r>
            <a:r>
              <a:rPr lang="it-IT" i="1" dirty="0" smtClean="0">
                <a:cs typeface="Times New Roman" charset="0"/>
              </a:rPr>
              <a:t>. Noi utilizzeremo quest’ultima.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935413" y="4836569"/>
            <a:ext cx="4012957" cy="1754327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dipendenza dal </a:t>
            </a:r>
            <a:r>
              <a:rPr lang="it-IT" dirty="0" smtClean="0">
                <a:solidFill>
                  <a:srgbClr val="FF0000"/>
                </a:solidFill>
              </a:rPr>
              <a:t>materiale</a:t>
            </a:r>
            <a:r>
              <a:rPr lang="it-IT" dirty="0" smtClean="0"/>
              <a:t> attraversato compare in </a:t>
            </a:r>
            <a:r>
              <a:rPr lang="it-IT" dirty="0" err="1" smtClean="0">
                <a:solidFill>
                  <a:srgbClr val="FF0000"/>
                </a:solidFill>
              </a:rPr>
              <a:t>A,Z,ρ,I</a:t>
            </a:r>
            <a:r>
              <a:rPr lang="it-IT" dirty="0" smtClean="0"/>
              <a:t> (e indirettamente in </a:t>
            </a:r>
            <a:r>
              <a:rPr lang="it-IT" dirty="0" err="1" smtClean="0"/>
              <a:t>δ</a:t>
            </a:r>
            <a:r>
              <a:rPr lang="it-IT" dirty="0" smtClean="0"/>
              <a:t>)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La dipendenza dalla </a:t>
            </a:r>
            <a:r>
              <a:rPr lang="it-IT" dirty="0" smtClean="0">
                <a:solidFill>
                  <a:srgbClr val="FF0000"/>
                </a:solidFill>
              </a:rPr>
              <a:t>particella</a:t>
            </a:r>
            <a:r>
              <a:rPr lang="it-IT" dirty="0" smtClean="0"/>
              <a:t> incidente compare in </a:t>
            </a:r>
            <a:r>
              <a:rPr lang="it-IT" dirty="0" err="1" smtClean="0">
                <a:solidFill>
                  <a:srgbClr val="FF0000"/>
                </a:solidFill>
              </a:rPr>
              <a:t>z</a:t>
            </a:r>
            <a:r>
              <a:rPr lang="it-IT" dirty="0" smtClean="0"/>
              <a:t> ed </a:t>
            </a:r>
            <a:r>
              <a:rPr lang="it-IT" dirty="0" smtClean="0">
                <a:solidFill>
                  <a:srgbClr val="FF0000"/>
                </a:solidFill>
              </a:rPr>
              <a:t>M</a:t>
            </a:r>
            <a:r>
              <a:rPr lang="it-IT" dirty="0" smtClean="0"/>
              <a:t> (all’interno dei parametri cinematici β,</a:t>
            </a:r>
            <a:r>
              <a:rPr lang="it-IT" dirty="0" err="1" smtClean="0"/>
              <a:t>γ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5" name="Immagine 4" descr="simbol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" y="4577411"/>
            <a:ext cx="4881365" cy="96914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771103" y="5823768"/>
            <a:ext cx="795410" cy="859455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destra 6"/>
          <p:cNvSpPr/>
          <p:nvPr/>
        </p:nvSpPr>
        <p:spPr>
          <a:xfrm>
            <a:off x="1436865" y="6182945"/>
            <a:ext cx="1270089" cy="51311"/>
          </a:xfrm>
          <a:prstGeom prst="rightArrow">
            <a:avLst/>
          </a:prstGeom>
          <a:ln w="31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791804" y="5864924"/>
            <a:ext cx="797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/>
              <a:t>A,Z,ρ,I</a:t>
            </a:r>
            <a:r>
              <a:rPr lang="it-IT" b="1" dirty="0"/>
              <a:t> </a:t>
            </a:r>
            <a:endParaRPr lang="en-US" b="1" dirty="0"/>
          </a:p>
        </p:txBody>
      </p:sp>
      <p:sp>
        <p:nvSpPr>
          <p:cNvPr id="9" name="Rettangolo 8"/>
          <p:cNvSpPr/>
          <p:nvPr/>
        </p:nvSpPr>
        <p:spPr>
          <a:xfrm>
            <a:off x="1862459" y="5834194"/>
            <a:ext cx="61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z</a:t>
            </a:r>
            <a:r>
              <a:rPr lang="it-IT" dirty="0" smtClean="0">
                <a:solidFill>
                  <a:srgbClr val="FF0000"/>
                </a:solidFill>
              </a:rPr>
              <a:t>,β</a:t>
            </a:r>
            <a:r>
              <a:rPr lang="it-IT" dirty="0">
                <a:solidFill>
                  <a:srgbClr val="FF0000"/>
                </a:solidFill>
              </a:rPr>
              <a:t>,</a:t>
            </a:r>
            <a:r>
              <a:rPr lang="it-IT" dirty="0" err="1">
                <a:solidFill>
                  <a:srgbClr val="FF0000"/>
                </a:solidFill>
              </a:rPr>
              <a:t>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91804" y="5143500"/>
            <a:ext cx="2116585" cy="37765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erditaVSene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7" b="25055"/>
          <a:stretch>
            <a:fillRect/>
          </a:stretch>
        </p:blipFill>
        <p:spPr bwMode="auto">
          <a:xfrm>
            <a:off x="344488" y="1610944"/>
            <a:ext cx="3960812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07934" y="2031908"/>
            <a:ext cx="42114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AutoNum type="arabicParenR"/>
            </a:pPr>
            <a:r>
              <a:rPr lang="it-IT" sz="1800" dirty="0"/>
              <a:t>A basse energie domina il termine 1/</a:t>
            </a:r>
            <a:r>
              <a:rPr lang="it-IT" sz="1800" dirty="0">
                <a:cs typeface="Times New Roman" charset="0"/>
              </a:rPr>
              <a:t>β</a:t>
            </a:r>
            <a:r>
              <a:rPr lang="it-IT" sz="1800" baseline="30000" dirty="0">
                <a:cs typeface="Times New Roman" charset="0"/>
              </a:rPr>
              <a:t>2</a:t>
            </a:r>
          </a:p>
          <a:p>
            <a:pPr>
              <a:buFontTx/>
              <a:buAutoNum type="arabicParenR"/>
            </a:pPr>
            <a:r>
              <a:rPr lang="it-IT" sz="1800" dirty="0"/>
              <a:t>Minimo di Ionizzazione: 2-3 m</a:t>
            </a:r>
            <a:r>
              <a:rPr lang="it-IT" sz="1800" baseline="-25000" dirty="0"/>
              <a:t>0</a:t>
            </a:r>
            <a:r>
              <a:rPr lang="it-IT" sz="1800" dirty="0"/>
              <a:t>c</a:t>
            </a:r>
            <a:r>
              <a:rPr lang="it-IT" sz="1800" baseline="30000" dirty="0"/>
              <a:t>2</a:t>
            </a:r>
            <a:endParaRPr lang="it-IT" sz="1800" dirty="0"/>
          </a:p>
          <a:p>
            <a:pPr>
              <a:buFontTx/>
              <a:buAutoNum type="arabicParenR"/>
            </a:pPr>
            <a:r>
              <a:rPr lang="it-IT" sz="1800" dirty="0"/>
              <a:t>Risalita </a:t>
            </a:r>
            <a:r>
              <a:rPr lang="it-IT" sz="1800" dirty="0" smtClean="0"/>
              <a:t>relativistica </a:t>
            </a:r>
            <a:endParaRPr lang="it-IT" sz="18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92188" y="2619007"/>
            <a:ext cx="33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1)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81113" y="3627069"/>
            <a:ext cx="33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2)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65438" y="3122244"/>
            <a:ext cx="33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3)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39224" y="4642849"/>
            <a:ext cx="5107915" cy="20313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0000FF"/>
                </a:solidFill>
              </a:rPr>
              <a:t>Correzioni</a:t>
            </a:r>
            <a:r>
              <a:rPr lang="it-IT" b="1" dirty="0" smtClean="0"/>
              <a:t> alla </a:t>
            </a:r>
            <a:r>
              <a:rPr lang="it-IT" b="1" dirty="0" err="1" smtClean="0"/>
              <a:t>Bethe</a:t>
            </a:r>
            <a:r>
              <a:rPr lang="it-IT" b="1" dirty="0" smtClean="0"/>
              <a:t>-Bloch ad alte e basse energie:</a:t>
            </a:r>
          </a:p>
          <a:p>
            <a:pPr algn="just"/>
            <a:endParaRPr lang="it-IT" dirty="0" smtClean="0"/>
          </a:p>
          <a:p>
            <a:pPr marL="342900" indent="-342900" algn="just">
              <a:buFont typeface="+mj-lt"/>
              <a:buAutoNum type="alphaLcPeriod"/>
            </a:pPr>
            <a:r>
              <a:rPr lang="it-IT" dirty="0" smtClean="0"/>
              <a:t>Il termine </a:t>
            </a:r>
            <a:r>
              <a:rPr lang="it-IT" dirty="0" err="1" smtClean="0"/>
              <a:t>δ</a:t>
            </a:r>
            <a:r>
              <a:rPr lang="it-IT" dirty="0" smtClean="0"/>
              <a:t> rappresenta una correzione alle </a:t>
            </a:r>
            <a:r>
              <a:rPr lang="it-IT" dirty="0" smtClean="0">
                <a:solidFill>
                  <a:srgbClr val="FF0000"/>
                </a:solidFill>
              </a:rPr>
              <a:t>alte energie </a:t>
            </a:r>
            <a:r>
              <a:rPr lang="it-IT" dirty="0" smtClean="0"/>
              <a:t>detta </a:t>
            </a:r>
            <a:r>
              <a:rPr lang="it-IT" b="1" dirty="0" smtClean="0">
                <a:solidFill>
                  <a:srgbClr val="0000FF"/>
                </a:solidFill>
              </a:rPr>
              <a:t>effetto densità</a:t>
            </a:r>
            <a:r>
              <a:rPr lang="it-IT" dirty="0" smtClean="0"/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it-IT" dirty="0" smtClean="0"/>
          </a:p>
          <a:p>
            <a:pPr marL="342900" indent="-342900" algn="just">
              <a:buFont typeface="+mj-lt"/>
              <a:buAutoNum type="alphaLcPeriod"/>
            </a:pPr>
            <a:r>
              <a:rPr lang="it-IT" dirty="0" smtClean="0"/>
              <a:t>Esiste un’altra correzione a </a:t>
            </a:r>
            <a:r>
              <a:rPr lang="it-IT" dirty="0" smtClean="0">
                <a:solidFill>
                  <a:srgbClr val="FF0000"/>
                </a:solidFill>
              </a:rPr>
              <a:t>basse energie</a:t>
            </a:r>
            <a:r>
              <a:rPr lang="it-IT" dirty="0" smtClean="0"/>
              <a:t> detta “</a:t>
            </a:r>
            <a:r>
              <a:rPr lang="it-IT" b="1" dirty="0" err="1" smtClean="0">
                <a:solidFill>
                  <a:srgbClr val="0000FF"/>
                </a:solidFill>
              </a:rPr>
              <a:t>shell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correction</a:t>
            </a:r>
            <a:r>
              <a:rPr lang="it-IT" dirty="0" smtClean="0"/>
              <a:t>”</a:t>
            </a:r>
            <a:endParaRPr lang="it-IT" dirty="0"/>
          </a:p>
        </p:txBody>
      </p:sp>
      <p:pic>
        <p:nvPicPr>
          <p:cNvPr id="10" name="Immagine 9" descr="hhh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98" y="3505618"/>
            <a:ext cx="3340100" cy="3157484"/>
          </a:xfrm>
          <a:prstGeom prst="rect">
            <a:avLst/>
          </a:prstGeom>
          <a:ln>
            <a:solidFill>
              <a:srgbClr val="558ED5"/>
            </a:solidFill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08749"/>
              </p:ext>
            </p:extLst>
          </p:nvPr>
        </p:nvGraphicFramePr>
        <p:xfrm>
          <a:off x="846138" y="751782"/>
          <a:ext cx="74739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" name="Equation" r:id="rId5" imgW="4368800" imgH="495300" progId="Equation.3">
                  <p:embed/>
                </p:oleObj>
              </mc:Choice>
              <mc:Fallback>
                <p:oleObj name="Equation" r:id="rId5" imgW="4368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751782"/>
                        <a:ext cx="74739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416984" y="139388"/>
            <a:ext cx="252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000FF"/>
                </a:solidFill>
                <a:cs typeface="Times New Roman" charset="0"/>
              </a:rPr>
              <a:t>Bethe</a:t>
            </a:r>
            <a:r>
              <a:rPr lang="it-IT" sz="2800" b="1" dirty="0">
                <a:solidFill>
                  <a:srgbClr val="0000FF"/>
                </a:solidFill>
                <a:cs typeface="Times New Roman" charset="0"/>
              </a:rPr>
              <a:t>-</a:t>
            </a:r>
            <a:r>
              <a:rPr lang="it-IT" sz="2800" b="1" dirty="0" smtClean="0">
                <a:solidFill>
                  <a:srgbClr val="0000FF"/>
                </a:solidFill>
                <a:cs typeface="Times New Roman" charset="0"/>
              </a:rPr>
              <a:t>Bloch</a:t>
            </a:r>
            <a:endParaRPr lang="it-IT" sz="2800" dirty="0"/>
          </a:p>
        </p:txBody>
      </p:sp>
      <p:cxnSp>
        <p:nvCxnSpPr>
          <p:cNvPr id="8" name="Connettore 2 7"/>
          <p:cNvCxnSpPr>
            <a:stCxn id="9" idx="3"/>
          </p:cNvCxnSpPr>
          <p:nvPr/>
        </p:nvCxnSpPr>
        <p:spPr>
          <a:xfrm flipV="1">
            <a:off x="5247139" y="5657008"/>
            <a:ext cx="307559" cy="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9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21388" y="340504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cs typeface="Times New Roman" charset="0"/>
              </a:rPr>
              <a:t>Curva di </a:t>
            </a:r>
            <a:r>
              <a:rPr lang="it-IT" sz="2400" b="1" dirty="0" err="1">
                <a:solidFill>
                  <a:schemeClr val="accent2"/>
                </a:solidFill>
                <a:cs typeface="Times New Roman" charset="0"/>
              </a:rPr>
              <a:t>Bragg</a:t>
            </a:r>
            <a:r>
              <a:rPr lang="it-IT" sz="2400" dirty="0">
                <a:cs typeface="Times New Roman" charset="0"/>
              </a:rPr>
              <a:t> per particelle alfa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1388" y="2686573"/>
            <a:ext cx="28929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cs typeface="Times New Roman" charset="0"/>
              </a:rPr>
              <a:t>Il </a:t>
            </a:r>
            <a:r>
              <a:rPr lang="it-IT" u="sng" dirty="0" smtClean="0">
                <a:solidFill>
                  <a:srgbClr val="0000FF"/>
                </a:solidFill>
                <a:cs typeface="Times New Roman" charset="0"/>
              </a:rPr>
              <a:t>numero di coppie create </a:t>
            </a:r>
            <a:r>
              <a:rPr lang="it-IT" u="sng" dirty="0" smtClean="0">
                <a:cs typeface="Times New Roman" charset="0"/>
              </a:rPr>
              <a:t>per unità di lunghezza di percorso</a:t>
            </a:r>
            <a:r>
              <a:rPr lang="it-IT" dirty="0" smtClean="0">
                <a:cs typeface="Times New Roman" charset="0"/>
              </a:rPr>
              <a:t> è proporzionale alla frazione </a:t>
            </a:r>
            <a:r>
              <a:rPr lang="it-IT" dirty="0" err="1" smtClean="0">
                <a:cs typeface="Times New Roman" charset="0"/>
              </a:rPr>
              <a:t>dE</a:t>
            </a:r>
            <a:r>
              <a:rPr lang="it-IT" dirty="0" smtClean="0">
                <a:cs typeface="Times New Roman" charset="0"/>
              </a:rPr>
              <a:t>/dx d’energia persa dalla particella.</a:t>
            </a:r>
          </a:p>
          <a:p>
            <a:pPr algn="just"/>
            <a:r>
              <a:rPr lang="it-IT" dirty="0" smtClean="0">
                <a:cs typeface="Times New Roman" charset="0"/>
              </a:rPr>
              <a:t> </a:t>
            </a:r>
          </a:p>
          <a:p>
            <a:pPr algn="just"/>
            <a:r>
              <a:rPr lang="it-IT" dirty="0" smtClean="0">
                <a:cs typeface="Times New Roman" charset="0"/>
              </a:rPr>
              <a:t>Quest’ultima aumenta man mano che l’energia della particella diminuisce passando per un massimo alla fine del percorso. </a:t>
            </a:r>
          </a:p>
        </p:txBody>
      </p:sp>
      <p:pic>
        <p:nvPicPr>
          <p:cNvPr id="9" name="Immagine 8" descr="curva di brag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3222517"/>
            <a:ext cx="5020647" cy="3554382"/>
          </a:xfrm>
          <a:prstGeom prst="rect">
            <a:avLst/>
          </a:prstGeom>
        </p:spPr>
      </p:pic>
      <p:pic>
        <p:nvPicPr>
          <p:cNvPr id="5" name="Picture 3" descr="perditaVSene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7" b="25055"/>
          <a:stretch>
            <a:fillRect/>
          </a:stretch>
        </p:blipFill>
        <p:spPr bwMode="auto">
          <a:xfrm>
            <a:off x="4906360" y="215900"/>
            <a:ext cx="3630376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circolare a destra 1"/>
          <p:cNvSpPr/>
          <p:nvPr/>
        </p:nvSpPr>
        <p:spPr>
          <a:xfrm>
            <a:off x="4089400" y="1485900"/>
            <a:ext cx="816960" cy="2984500"/>
          </a:xfrm>
          <a:prstGeom prst="curvedRightArrow">
            <a:avLst>
              <a:gd name="adj1" fmla="val 25000"/>
              <a:gd name="adj2" fmla="val 50000"/>
              <a:gd name="adj3" fmla="val 296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ccia destra 2"/>
          <p:cNvSpPr/>
          <p:nvPr/>
        </p:nvSpPr>
        <p:spPr>
          <a:xfrm>
            <a:off x="5080000" y="5511800"/>
            <a:ext cx="1955800" cy="2159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destra 10"/>
          <p:cNvSpPr/>
          <p:nvPr/>
        </p:nvSpPr>
        <p:spPr>
          <a:xfrm rot="10800000">
            <a:off x="6210300" y="901700"/>
            <a:ext cx="1955800" cy="2159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0233" y="351259"/>
            <a:ext cx="3661653" cy="31393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Molte volte la </a:t>
            </a:r>
            <a:r>
              <a:rPr lang="it-IT" dirty="0" err="1" smtClean="0">
                <a:solidFill>
                  <a:srgbClr val="0000FF"/>
                </a:solidFill>
              </a:rPr>
              <a:t>dE</a:t>
            </a:r>
            <a:r>
              <a:rPr lang="it-IT" dirty="0" smtClean="0">
                <a:solidFill>
                  <a:srgbClr val="0000FF"/>
                </a:solidFill>
              </a:rPr>
              <a:t>/dx</a:t>
            </a:r>
            <a:r>
              <a:rPr lang="it-IT" dirty="0" smtClean="0"/>
              <a:t> viene </a:t>
            </a:r>
            <a:r>
              <a:rPr lang="it-IT" dirty="0" err="1" smtClean="0"/>
              <a:t>graficata</a:t>
            </a:r>
            <a:r>
              <a:rPr lang="it-IT" dirty="0" smtClean="0"/>
              <a:t> in </a:t>
            </a:r>
            <a:r>
              <a:rPr lang="it-IT" dirty="0" smtClean="0">
                <a:solidFill>
                  <a:srgbClr val="0000FF"/>
                </a:solidFill>
              </a:rPr>
              <a:t>funzione di β</a:t>
            </a:r>
            <a:r>
              <a:rPr lang="it-IT" dirty="0" err="1" smtClean="0">
                <a:solidFill>
                  <a:srgbClr val="0000FF"/>
                </a:solidFill>
              </a:rPr>
              <a:t>γ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smtClean="0"/>
              <a:t>anziché in funzione dell’energia.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minimo di </a:t>
            </a:r>
            <a:r>
              <a:rPr lang="it-IT" dirty="0" err="1" smtClean="0"/>
              <a:t>dE</a:t>
            </a:r>
            <a:r>
              <a:rPr lang="it-IT" dirty="0" smtClean="0"/>
              <a:t>/dx lo si ha per β≈0.96 ossia βγ≈3.43</a:t>
            </a:r>
            <a:r>
              <a:rPr lang="it-IT" baseline="30000" dirty="0" smtClean="0"/>
              <a:t>(*)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Le particelle con questa energia vengono dette </a:t>
            </a:r>
            <a:r>
              <a:rPr lang="it-IT" dirty="0" smtClean="0">
                <a:solidFill>
                  <a:srgbClr val="FF0000"/>
                </a:solidFill>
              </a:rPr>
              <a:t>“particelle al minimo di ionizzazione” </a:t>
            </a:r>
            <a:r>
              <a:rPr lang="it-IT" dirty="0" smtClean="0"/>
              <a:t>o più semplicemente </a:t>
            </a:r>
            <a:r>
              <a:rPr lang="it-IT" b="1" dirty="0" smtClean="0">
                <a:solidFill>
                  <a:srgbClr val="FF0000"/>
                </a:solidFill>
              </a:rPr>
              <a:t>MIP</a:t>
            </a:r>
            <a:r>
              <a:rPr lang="it-IT" dirty="0" smtClean="0"/>
              <a:t> (Minimum-</a:t>
            </a:r>
            <a:r>
              <a:rPr lang="it-IT" dirty="0" err="1" smtClean="0"/>
              <a:t>Ionizing</a:t>
            </a:r>
            <a:r>
              <a:rPr lang="it-IT" dirty="0" smtClean="0"/>
              <a:t> </a:t>
            </a:r>
            <a:r>
              <a:rPr lang="it-IT" dirty="0" err="1" smtClean="0"/>
              <a:t>Particles</a:t>
            </a:r>
            <a:r>
              <a:rPr lang="it-IT" dirty="0" smtClean="0"/>
              <a:t>)</a:t>
            </a:r>
          </a:p>
        </p:txBody>
      </p:sp>
      <p:pic>
        <p:nvPicPr>
          <p:cNvPr id="4" name="Picture 45" descr="pd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94" y="765175"/>
            <a:ext cx="4524375" cy="513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5025149" y="395190"/>
            <a:ext cx="3025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u="sng" dirty="0"/>
              <a:t>Esempio da:</a:t>
            </a:r>
            <a:r>
              <a:rPr lang="it-IT" dirty="0"/>
              <a:t> </a:t>
            </a:r>
            <a:r>
              <a:rPr lang="it-IT" dirty="0" err="1"/>
              <a:t>Review</a:t>
            </a:r>
            <a:r>
              <a:rPr lang="it-IT" dirty="0"/>
              <a:t> of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Physics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7513" y="3732544"/>
            <a:ext cx="3661653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Molte volte la </a:t>
            </a:r>
            <a:r>
              <a:rPr lang="it-IT" dirty="0" smtClean="0">
                <a:solidFill>
                  <a:srgbClr val="FF0000"/>
                </a:solidFill>
              </a:rPr>
              <a:t>densità </a:t>
            </a:r>
            <a:r>
              <a:rPr lang="it-IT" dirty="0" err="1" smtClean="0">
                <a:solidFill>
                  <a:srgbClr val="FF0000"/>
                </a:solidFill>
              </a:rPr>
              <a:t>ρ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del materiale attraversato viene inglobato nella </a:t>
            </a:r>
            <a:r>
              <a:rPr lang="it-IT" dirty="0" err="1" smtClean="0"/>
              <a:t>dE</a:t>
            </a:r>
            <a:r>
              <a:rPr lang="it-IT" dirty="0" smtClean="0"/>
              <a:t>/dx come mostrato in figura.</a:t>
            </a:r>
          </a:p>
          <a:p>
            <a:pPr algn="just"/>
            <a:r>
              <a:rPr lang="it-IT" dirty="0" smtClean="0"/>
              <a:t>In questo caso la perdita di energia specifica avrà le dimensioni. 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59604"/>
              </p:ext>
            </p:extLst>
          </p:nvPr>
        </p:nvGraphicFramePr>
        <p:xfrm>
          <a:off x="1239838" y="5335225"/>
          <a:ext cx="21002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8" name="Equation" r:id="rId4" imgW="1854200" imgH="685800" progId="Equation.3">
                  <p:embed/>
                </p:oleObj>
              </mc:Choice>
              <mc:Fallback>
                <p:oleObj name="Equation" r:id="rId4" imgW="1854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5335225"/>
                        <a:ext cx="21002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e 1"/>
          <p:cNvSpPr/>
          <p:nvPr/>
        </p:nvSpPr>
        <p:spPr>
          <a:xfrm>
            <a:off x="6212191" y="3893218"/>
            <a:ext cx="993951" cy="26230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>
            <a:stCxn id="3" idx="3"/>
            <a:endCxn id="2" idx="2"/>
          </p:cNvCxnSpPr>
          <p:nvPr/>
        </p:nvCxnSpPr>
        <p:spPr>
          <a:xfrm>
            <a:off x="3931886" y="1920920"/>
            <a:ext cx="2280305" cy="2103453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4211959" y="1463408"/>
            <a:ext cx="440281" cy="1750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>
            <a:stCxn id="6" idx="3"/>
            <a:endCxn id="10" idx="4"/>
          </p:cNvCxnSpPr>
          <p:nvPr/>
        </p:nvCxnSpPr>
        <p:spPr>
          <a:xfrm flipV="1">
            <a:off x="3949166" y="3213582"/>
            <a:ext cx="482934" cy="1811624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851887"/>
              </p:ext>
            </p:extLst>
          </p:nvPr>
        </p:nvGraphicFramePr>
        <p:xfrm>
          <a:off x="1868319" y="1864537"/>
          <a:ext cx="1965097" cy="445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9" name="Equation" r:id="rId6" imgW="2070100" imgH="469900" progId="Equation.3">
                  <p:embed/>
                </p:oleObj>
              </mc:Choice>
              <mc:Fallback>
                <p:oleObj name="Equation" r:id="rId6" imgW="2070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319" y="1864537"/>
                        <a:ext cx="1965097" cy="44570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41016" y="6413837"/>
            <a:ext cx="7538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(*</a:t>
            </a:r>
            <a:r>
              <a:rPr lang="it-IT" baseline="30000" dirty="0" smtClean="0"/>
              <a:t>)</a:t>
            </a:r>
            <a:r>
              <a:rPr lang="it-IT" dirty="0" smtClean="0"/>
              <a:t> Il valore esatto dipende come vedremo più avanti dal materiale attraversato</a:t>
            </a:r>
            <a:endParaRPr lang="it-IT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307189"/>
              </p:ext>
            </p:extLst>
          </p:nvPr>
        </p:nvGraphicFramePr>
        <p:xfrm>
          <a:off x="6212191" y="4695937"/>
          <a:ext cx="2439404" cy="49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0" name="Equation" r:id="rId8" imgW="1955800" imgH="393700" progId="Equation.3">
                  <p:embed/>
                </p:oleObj>
              </mc:Choice>
              <mc:Fallback>
                <p:oleObj name="Equation" r:id="rId8" imgW="195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191" y="4695937"/>
                        <a:ext cx="2439404" cy="492051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chemeClr val="accent5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stCxn id="2" idx="4"/>
          </p:cNvCxnSpPr>
          <p:nvPr/>
        </p:nvCxnSpPr>
        <p:spPr>
          <a:xfrm>
            <a:off x="6709167" y="4155527"/>
            <a:ext cx="496975" cy="540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9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>
          <a:xfrm>
            <a:off x="6273470" y="327919"/>
            <a:ext cx="731264" cy="40325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10768" y="1671559"/>
            <a:ext cx="85670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sz="2000" b="1" dirty="0" smtClean="0">
                <a:solidFill>
                  <a:srgbClr val="0000FF"/>
                </a:solidFill>
              </a:rPr>
              <a:t>termine I </a:t>
            </a:r>
            <a:r>
              <a:rPr lang="it-IT" dirty="0" smtClean="0"/>
              <a:t>rappresenta l’energia media di eccitazione degli atomi del materiale attraversato e vale:</a:t>
            </a:r>
            <a:endParaRPr lang="it-IT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57782"/>
              </p:ext>
            </p:extLst>
          </p:nvPr>
        </p:nvGraphicFramePr>
        <p:xfrm>
          <a:off x="3917279" y="2160201"/>
          <a:ext cx="1582061" cy="394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2" name="Equation" r:id="rId3" imgW="914400" imgH="228600" progId="Equation.3">
                  <p:embed/>
                </p:oleObj>
              </mc:Choice>
              <mc:Fallback>
                <p:oleObj name="Equation" r:id="rId3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279" y="2160201"/>
                        <a:ext cx="1582061" cy="3949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10767" y="2812928"/>
            <a:ext cx="85670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sz="2000" b="1" dirty="0" smtClean="0">
                <a:solidFill>
                  <a:srgbClr val="0000FF"/>
                </a:solidFill>
              </a:rPr>
              <a:t>termine </a:t>
            </a:r>
            <a:r>
              <a:rPr lang="it-IT" sz="2000" b="1" dirty="0" err="1" smtClean="0">
                <a:solidFill>
                  <a:srgbClr val="0000FF"/>
                </a:solidFill>
              </a:rPr>
              <a:t>δ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dirty="0" smtClean="0"/>
              <a:t>è il più difficile da valutare (è dovuto all’appiattimento e all’allargamento del campo elettrico generato dalla particella ad alte energie).</a:t>
            </a:r>
          </a:p>
          <a:p>
            <a:pPr algn="just"/>
            <a:r>
              <a:rPr lang="it-IT" dirty="0" smtClean="0"/>
              <a:t>Questo termine porta la </a:t>
            </a:r>
            <a:r>
              <a:rPr lang="it-IT" dirty="0" err="1" smtClean="0"/>
              <a:t>dE</a:t>
            </a:r>
            <a:r>
              <a:rPr lang="it-IT" dirty="0" smtClean="0"/>
              <a:t>/dx a diventare pressoché costante a partire da βγ≈1000 (</a:t>
            </a:r>
            <a:r>
              <a:rPr lang="it-IT" dirty="0" smtClean="0">
                <a:solidFill>
                  <a:srgbClr val="0000FF"/>
                </a:solidFill>
              </a:rPr>
              <a:t>plateau di Fermi</a:t>
            </a:r>
            <a:r>
              <a:rPr lang="it-IT" dirty="0" smtClean="0"/>
              <a:t>). </a:t>
            </a:r>
            <a:r>
              <a:rPr lang="it-IT" i="1" dirty="0" smtClean="0"/>
              <a:t>Noi utilizzeremo </a:t>
            </a:r>
            <a:r>
              <a:rPr lang="it-IT" i="1" dirty="0" smtClean="0">
                <a:solidFill>
                  <a:srgbClr val="FF0000"/>
                </a:solidFill>
              </a:rPr>
              <a:t>elettroni da qualche </a:t>
            </a:r>
            <a:r>
              <a:rPr lang="it-IT" i="1" dirty="0" err="1" smtClean="0">
                <a:solidFill>
                  <a:srgbClr val="FF0000"/>
                </a:solidFill>
              </a:rPr>
              <a:t>MeV</a:t>
            </a:r>
            <a:r>
              <a:rPr lang="it-IT" i="1" dirty="0" smtClean="0"/>
              <a:t> e pertanto </a:t>
            </a:r>
            <a:r>
              <a:rPr lang="it-IT" b="1" i="1" u="sng" dirty="0" smtClean="0">
                <a:solidFill>
                  <a:srgbClr val="FF0000"/>
                </a:solidFill>
              </a:rPr>
              <a:t>possiamo trascurare il termine </a:t>
            </a:r>
            <a:r>
              <a:rPr lang="it-IT" b="1" i="1" u="sng" dirty="0" err="1" smtClean="0">
                <a:solidFill>
                  <a:srgbClr val="0000FF"/>
                </a:solidFill>
              </a:rPr>
              <a:t>δ</a:t>
            </a:r>
            <a:r>
              <a:rPr lang="it-IT" b="1" i="1" dirty="0" smtClean="0">
                <a:solidFill>
                  <a:srgbClr val="0000FF"/>
                </a:solidFill>
              </a:rPr>
              <a:t>.</a:t>
            </a:r>
            <a:endParaRPr lang="it-IT" b="1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492618" y="4614966"/>
            <a:ext cx="5561704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National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Institute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Standards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Technology (NIST)</a:t>
            </a:r>
          </a:p>
          <a:p>
            <a:endParaRPr lang="it-IT" dirty="0" smtClean="0"/>
          </a:p>
          <a:p>
            <a:r>
              <a:rPr lang="it-IT" dirty="0" err="1" smtClean="0"/>
              <a:t>Stopping</a:t>
            </a:r>
            <a:r>
              <a:rPr lang="it-IT" dirty="0" err="1"/>
              <a:t>-Power</a:t>
            </a:r>
            <a:r>
              <a:rPr lang="it-IT" dirty="0"/>
              <a:t> and </a:t>
            </a:r>
            <a:r>
              <a:rPr lang="it-IT" dirty="0" err="1"/>
              <a:t>Range</a:t>
            </a:r>
            <a:r>
              <a:rPr lang="it-IT" dirty="0"/>
              <a:t> </a:t>
            </a:r>
            <a:r>
              <a:rPr lang="it-IT" dirty="0" err="1" smtClean="0"/>
              <a:t>Tables</a:t>
            </a:r>
            <a:r>
              <a:rPr lang="it-IT" dirty="0" smtClean="0"/>
              <a:t> for </a:t>
            </a:r>
            <a:r>
              <a:rPr lang="it-IT" dirty="0" err="1"/>
              <a:t>Electrons</a:t>
            </a:r>
            <a:r>
              <a:rPr lang="it-IT" dirty="0"/>
              <a:t>, </a:t>
            </a:r>
            <a:r>
              <a:rPr lang="it-IT" dirty="0" err="1"/>
              <a:t>Protons</a:t>
            </a:r>
            <a:r>
              <a:rPr lang="it-IT" dirty="0"/>
              <a:t>, and </a:t>
            </a:r>
            <a:r>
              <a:rPr lang="it-IT" dirty="0" err="1"/>
              <a:t>Helium</a:t>
            </a:r>
            <a:r>
              <a:rPr lang="it-IT" dirty="0"/>
              <a:t> </a:t>
            </a:r>
            <a:r>
              <a:rPr lang="it-IT" dirty="0" err="1"/>
              <a:t>Ions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>
                <a:solidFill>
                  <a:srgbClr val="000090"/>
                </a:solidFill>
                <a:hlinkClick r:id="rId5"/>
              </a:rPr>
              <a:t>http://www.nist.gov/pml/data/star/</a:t>
            </a:r>
            <a:endParaRPr lang="it-IT" dirty="0" smtClean="0">
              <a:solidFill>
                <a:srgbClr val="000090"/>
              </a:solidFill>
            </a:endParaRPr>
          </a:p>
          <a:p>
            <a:endParaRPr lang="it-IT" dirty="0" smtClean="0">
              <a:solidFill>
                <a:srgbClr val="000090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4708310" y="731178"/>
            <a:ext cx="410534" cy="444466"/>
          </a:xfrm>
          <a:prstGeom prst="ellipse">
            <a:avLst/>
          </a:prstGeom>
          <a:solidFill>
            <a:srgbClr val="FFFF00"/>
          </a:solidFill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42477"/>
              </p:ext>
            </p:extLst>
          </p:nvPr>
        </p:nvGraphicFramePr>
        <p:xfrm>
          <a:off x="835706" y="327919"/>
          <a:ext cx="74739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" name="Equation" r:id="rId6" imgW="4368800" imgH="495300" progId="Equation.3">
                  <p:embed/>
                </p:oleObj>
              </mc:Choice>
              <mc:Fallback>
                <p:oleObj name="Equation" r:id="rId6" imgW="4368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706" y="327919"/>
                        <a:ext cx="74739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ttore 2 3"/>
          <p:cNvCxnSpPr/>
          <p:nvPr/>
        </p:nvCxnSpPr>
        <p:spPr>
          <a:xfrm flipV="1">
            <a:off x="1667794" y="1175644"/>
            <a:ext cx="2912224" cy="5914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1552331" y="606140"/>
            <a:ext cx="4779124" cy="23218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5" y="4341626"/>
            <a:ext cx="3348417" cy="24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1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51804" y="3816366"/>
            <a:ext cx="8358599" cy="29723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7925" y="1159918"/>
            <a:ext cx="5444374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</a:t>
            </a:r>
            <a:r>
              <a:rPr lang="it-IT" dirty="0">
                <a:solidFill>
                  <a:srgbClr val="0000FF"/>
                </a:solidFill>
              </a:rPr>
              <a:t>perdita di energia </a:t>
            </a:r>
            <a:r>
              <a:rPr lang="it-IT" dirty="0"/>
              <a:t>segue una </a:t>
            </a:r>
            <a:r>
              <a:rPr lang="it-IT" b="1" dirty="0">
                <a:solidFill>
                  <a:srgbClr val="FF0000"/>
                </a:solidFill>
              </a:rPr>
              <a:t>legge di scala</a:t>
            </a:r>
            <a:r>
              <a:rPr lang="it-IT" dirty="0"/>
              <a:t> ed è una </a:t>
            </a:r>
            <a:r>
              <a:rPr lang="it-IT" dirty="0">
                <a:solidFill>
                  <a:srgbClr val="0000FF"/>
                </a:solidFill>
              </a:rPr>
              <a:t>funzione della velocità </a:t>
            </a:r>
            <a:r>
              <a:rPr lang="it-IT" dirty="0" smtClean="0">
                <a:solidFill>
                  <a:srgbClr val="0000FF"/>
                </a:solidFill>
              </a:rPr>
              <a:t>β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Nota </a:t>
            </a:r>
            <a:r>
              <a:rPr lang="it-IT" dirty="0"/>
              <a:t>la funzione per una data particella, ad esempio protoni, è nota anche per le altre particelle, a β fissato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Infatti essendo: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Si ha:</a:t>
            </a:r>
          </a:p>
          <a:p>
            <a:pPr algn="just"/>
            <a:endParaRPr lang="it-IT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43913"/>
              </p:ext>
            </p:extLst>
          </p:nvPr>
        </p:nvGraphicFramePr>
        <p:xfrm>
          <a:off x="1777135" y="2349576"/>
          <a:ext cx="1524783" cy="63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" name="Equation" r:id="rId3" imgW="939800" imgH="393700" progId="Equation.3">
                  <p:embed/>
                </p:oleObj>
              </mc:Choice>
              <mc:Fallback>
                <p:oleObj name="Equation" r:id="rId3" imgW="939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135" y="2349576"/>
                        <a:ext cx="1524783" cy="63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991626"/>
              </p:ext>
            </p:extLst>
          </p:nvPr>
        </p:nvGraphicFramePr>
        <p:xfrm>
          <a:off x="799329" y="2987554"/>
          <a:ext cx="57467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" name="Equation" r:id="rId5" imgW="3543300" imgH="469900" progId="Equation.3">
                  <p:embed/>
                </p:oleObj>
              </mc:Choice>
              <mc:Fallback>
                <p:oleObj name="Equation" r:id="rId5" imgW="3543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29" y="2987554"/>
                        <a:ext cx="574675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 descr="B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19" y="76968"/>
            <a:ext cx="3444537" cy="2709488"/>
          </a:xfrm>
          <a:prstGeom prst="rect">
            <a:avLst/>
          </a:prstGeom>
          <a:solidFill>
            <a:srgbClr val="EEECE1"/>
          </a:solidFill>
          <a:ln>
            <a:solidFill>
              <a:schemeClr val="bg2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190045" y="257385"/>
            <a:ext cx="5171179" cy="707886"/>
          </a:xfrm>
          <a:prstGeom prst="rect">
            <a:avLst/>
          </a:prstGeom>
          <a:solidFill>
            <a:schemeClr val="bg2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 smtClean="0"/>
              <a:t>Bethe</a:t>
            </a:r>
            <a:r>
              <a:rPr lang="it-IT" sz="2000" dirty="0" smtClean="0"/>
              <a:t>-Bloch in funzione dell’</a:t>
            </a:r>
            <a:r>
              <a:rPr lang="it-IT" sz="2000" dirty="0" smtClean="0">
                <a:solidFill>
                  <a:srgbClr val="0000FF"/>
                </a:solidFill>
              </a:rPr>
              <a:t>energia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0000FF"/>
                </a:solidFill>
              </a:rPr>
              <a:t>cinetica</a:t>
            </a:r>
            <a:r>
              <a:rPr lang="it-IT" sz="2000" dirty="0" smtClean="0"/>
              <a:t> per differenti particelle. 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3924" y="3920042"/>
            <a:ext cx="482871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Ad esempio: </a:t>
            </a:r>
            <a:endParaRPr lang="it-IT" i="1" dirty="0"/>
          </a:p>
          <a:p>
            <a:pPr algn="just"/>
            <a:r>
              <a:rPr lang="it-IT" i="1" dirty="0" smtClean="0"/>
              <a:t>il valore di –</a:t>
            </a:r>
            <a:r>
              <a:rPr lang="it-IT" i="1" dirty="0" err="1" smtClean="0"/>
              <a:t>dE</a:t>
            </a:r>
            <a:r>
              <a:rPr lang="it-IT" i="1" dirty="0" smtClean="0"/>
              <a:t>/dx è lo stesso per protoni di momento </a:t>
            </a:r>
            <a:r>
              <a:rPr lang="it-IT" i="1" dirty="0" err="1" smtClean="0">
                <a:solidFill>
                  <a:srgbClr val="0000FF"/>
                </a:solidFill>
              </a:rPr>
              <a:t>p</a:t>
            </a:r>
            <a:r>
              <a:rPr lang="it-IT" i="1" baseline="-25000" dirty="0" err="1" smtClean="0">
                <a:solidFill>
                  <a:srgbClr val="0000FF"/>
                </a:solidFill>
              </a:rPr>
              <a:t>p</a:t>
            </a:r>
            <a:r>
              <a:rPr lang="it-IT" i="1" dirty="0"/>
              <a:t> </a:t>
            </a:r>
            <a:r>
              <a:rPr lang="it-IT" i="1" dirty="0" smtClean="0"/>
              <a:t>e per pioni di momento </a:t>
            </a:r>
            <a:r>
              <a:rPr lang="it-IT" i="1" dirty="0" err="1" smtClean="0">
                <a:solidFill>
                  <a:srgbClr val="0000FF"/>
                </a:solidFill>
              </a:rPr>
              <a:t>p</a:t>
            </a:r>
            <a:r>
              <a:rPr lang="it-IT" i="1" baseline="-25000" dirty="0" smtClean="0">
                <a:solidFill>
                  <a:srgbClr val="0000FF"/>
                </a:solidFill>
              </a:rPr>
              <a:t>π</a:t>
            </a:r>
            <a:r>
              <a:rPr lang="it-IT" i="1" dirty="0" smtClean="0">
                <a:solidFill>
                  <a:srgbClr val="0000FF"/>
                </a:solidFill>
              </a:rPr>
              <a:t>=</a:t>
            </a:r>
            <a:r>
              <a:rPr lang="it-IT" i="1" dirty="0" err="1" smtClean="0">
                <a:solidFill>
                  <a:srgbClr val="0000FF"/>
                </a:solidFill>
              </a:rPr>
              <a:t>p</a:t>
            </a:r>
            <a:r>
              <a:rPr lang="it-IT" i="1" baseline="-25000" dirty="0" err="1" smtClean="0">
                <a:solidFill>
                  <a:srgbClr val="0000FF"/>
                </a:solidFill>
              </a:rPr>
              <a:t>p</a:t>
            </a:r>
            <a:r>
              <a:rPr lang="it-IT" i="1" dirty="0" smtClean="0">
                <a:solidFill>
                  <a:srgbClr val="0000FF"/>
                </a:solidFill>
              </a:rPr>
              <a:t> m</a:t>
            </a:r>
            <a:r>
              <a:rPr lang="it-IT" i="1" baseline="-25000" dirty="0" smtClean="0">
                <a:solidFill>
                  <a:srgbClr val="0000FF"/>
                </a:solidFill>
              </a:rPr>
              <a:t>π</a:t>
            </a:r>
            <a:r>
              <a:rPr lang="it-IT" i="1" dirty="0" smtClean="0">
                <a:solidFill>
                  <a:srgbClr val="0000FF"/>
                </a:solidFill>
              </a:rPr>
              <a:t>/m</a:t>
            </a:r>
            <a:r>
              <a:rPr lang="it-IT" i="1" baseline="-25000" dirty="0" smtClean="0">
                <a:solidFill>
                  <a:srgbClr val="0000FF"/>
                </a:solidFill>
              </a:rPr>
              <a:t>p</a:t>
            </a:r>
            <a:endParaRPr lang="it-IT" i="1" baseline="-25000" dirty="0">
              <a:solidFill>
                <a:srgbClr val="0000FF"/>
              </a:solidFill>
            </a:endParaRPr>
          </a:p>
        </p:txBody>
      </p:sp>
      <p:pic>
        <p:nvPicPr>
          <p:cNvPr id="8" name="Picture 45" descr="pdg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98" y="3889632"/>
            <a:ext cx="2532877" cy="2872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177753"/>
              </p:ext>
            </p:extLst>
          </p:nvPr>
        </p:nvGraphicFramePr>
        <p:xfrm>
          <a:off x="753484" y="5156444"/>
          <a:ext cx="41798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" name="Equation" r:id="rId9" imgW="2578100" imgH="444500" progId="Equation.3">
                  <p:embed/>
                </p:oleObj>
              </mc:Choice>
              <mc:Fallback>
                <p:oleObj name="Equation" r:id="rId9" imgW="2578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84" y="5156444"/>
                        <a:ext cx="41798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4420612" y="6182234"/>
            <a:ext cx="146382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6.7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420612" y="5871811"/>
            <a:ext cx="1463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= 1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6964290" y="5108217"/>
            <a:ext cx="0" cy="1653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800389" y="6090345"/>
            <a:ext cx="1163901" cy="77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800389" y="6416464"/>
            <a:ext cx="1169757" cy="77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68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23469</TotalTime>
  <Words>1771</Words>
  <Application>Microsoft Macintosh PowerPoint</Application>
  <PresentationFormat>On-screen Show (4:3)</PresentationFormat>
  <Paragraphs>198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Tema di Office</vt:lpstr>
      <vt:lpstr>Equation</vt:lpstr>
      <vt:lpstr>Immagine</vt:lpstr>
      <vt:lpstr>Esperimento Curve di Landau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Lino Miramonti</dc:creator>
  <cp:lastModifiedBy>Lino Miramonti</cp:lastModifiedBy>
  <cp:revision>294</cp:revision>
  <dcterms:created xsi:type="dcterms:W3CDTF">2011-09-29T06:56:12Z</dcterms:created>
  <dcterms:modified xsi:type="dcterms:W3CDTF">2018-09-21T07:50:48Z</dcterms:modified>
</cp:coreProperties>
</file>