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5"/>
  </p:notesMasterIdLst>
  <p:handoutMasterIdLst>
    <p:handoutMasterId r:id="rId66"/>
  </p:handoutMasterIdLst>
  <p:sldIdLst>
    <p:sldId id="338" r:id="rId2"/>
    <p:sldId id="257" r:id="rId3"/>
    <p:sldId id="258" r:id="rId4"/>
    <p:sldId id="317" r:id="rId5"/>
    <p:sldId id="261" r:id="rId6"/>
    <p:sldId id="306" r:id="rId7"/>
    <p:sldId id="356" r:id="rId8"/>
    <p:sldId id="358" r:id="rId9"/>
    <p:sldId id="359" r:id="rId10"/>
    <p:sldId id="361" r:id="rId11"/>
    <p:sldId id="262" r:id="rId12"/>
    <p:sldId id="292" r:id="rId13"/>
    <p:sldId id="272" r:id="rId14"/>
    <p:sldId id="273" r:id="rId15"/>
    <p:sldId id="321" r:id="rId16"/>
    <p:sldId id="320" r:id="rId17"/>
    <p:sldId id="323" r:id="rId18"/>
    <p:sldId id="324" r:id="rId19"/>
    <p:sldId id="307" r:id="rId20"/>
    <p:sldId id="263" r:id="rId21"/>
    <p:sldId id="278" r:id="rId22"/>
    <p:sldId id="287" r:id="rId23"/>
    <p:sldId id="268" r:id="rId24"/>
    <p:sldId id="269" r:id="rId25"/>
    <p:sldId id="276" r:id="rId26"/>
    <p:sldId id="279" r:id="rId27"/>
    <p:sldId id="270" r:id="rId28"/>
    <p:sldId id="280" r:id="rId29"/>
    <p:sldId id="282" r:id="rId30"/>
    <p:sldId id="309" r:id="rId31"/>
    <p:sldId id="281" r:id="rId32"/>
    <p:sldId id="290" r:id="rId33"/>
    <p:sldId id="288" r:id="rId34"/>
    <p:sldId id="329" r:id="rId35"/>
    <p:sldId id="293" r:id="rId36"/>
    <p:sldId id="330" r:id="rId37"/>
    <p:sldId id="331" r:id="rId38"/>
    <p:sldId id="332" r:id="rId39"/>
    <p:sldId id="333" r:id="rId40"/>
    <p:sldId id="334" r:id="rId41"/>
    <p:sldId id="265" r:id="rId42"/>
    <p:sldId id="336" r:id="rId43"/>
    <p:sldId id="310" r:id="rId44"/>
    <p:sldId id="318" r:id="rId45"/>
    <p:sldId id="311" r:id="rId46"/>
    <p:sldId id="312" r:id="rId47"/>
    <p:sldId id="337" r:id="rId48"/>
    <p:sldId id="351" r:id="rId49"/>
    <p:sldId id="354" r:id="rId50"/>
    <p:sldId id="355" r:id="rId51"/>
    <p:sldId id="326" r:id="rId52"/>
    <p:sldId id="327" r:id="rId53"/>
    <p:sldId id="339" r:id="rId54"/>
    <p:sldId id="340" r:id="rId55"/>
    <p:sldId id="341" r:id="rId56"/>
    <p:sldId id="328" r:id="rId57"/>
    <p:sldId id="342" r:id="rId58"/>
    <p:sldId id="343" r:id="rId59"/>
    <p:sldId id="344" r:id="rId60"/>
    <p:sldId id="360" r:id="rId61"/>
    <p:sldId id="348" r:id="rId62"/>
    <p:sldId id="314" r:id="rId63"/>
    <p:sldId id="316" r:id="rId64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80008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Stile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Stile chiaro 1 - Color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57" autoAdjust="0"/>
    <p:restoredTop sz="94599" autoAdjust="0"/>
  </p:normalViewPr>
  <p:slideViewPr>
    <p:cSldViewPr snapToGrid="0" snapToObjects="1">
      <p:cViewPr varScale="1">
        <p:scale>
          <a:sx n="93" d="100"/>
          <a:sy n="93" d="100"/>
        </p:scale>
        <p:origin x="-1576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notesMaster" Target="notesMasters/notesMaster1.xml"/><Relationship Id="rId66" Type="http://schemas.openxmlformats.org/officeDocument/2006/relationships/handoutMaster" Target="handoutMasters/handoutMaster1.xml"/><Relationship Id="rId67" Type="http://schemas.openxmlformats.org/officeDocument/2006/relationships/printerSettings" Target="printerSettings/printerSettings1.bin"/><Relationship Id="rId68" Type="http://schemas.openxmlformats.org/officeDocument/2006/relationships/presProps" Target="presProps.xml"/><Relationship Id="rId69" Type="http://schemas.openxmlformats.org/officeDocument/2006/relationships/viewProps" Target="view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heme" Target="theme/theme1.xml"/><Relationship Id="rId71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Relationship Id="rId2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Relationship Id="rId2" Type="http://schemas.openxmlformats.org/officeDocument/2006/relationships/image" Target="../media/image11.emf"/><Relationship Id="rId3" Type="http://schemas.openxmlformats.org/officeDocument/2006/relationships/image" Target="../media/image1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Relationship Id="rId2" Type="http://schemas.openxmlformats.org/officeDocument/2006/relationships/image" Target="../media/image4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emf"/><Relationship Id="rId2" Type="http://schemas.openxmlformats.org/officeDocument/2006/relationships/image" Target="../media/image8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2.emf"/><Relationship Id="rId2" Type="http://schemas.openxmlformats.org/officeDocument/2006/relationships/image" Target="../media/image113.emf"/><Relationship Id="rId3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CFF3D9-7FCB-7349-A744-0F9C80C7CF54}" type="datetime1">
              <a:rPr lang="it-IT" smtClean="0"/>
              <a:t>03/12/15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FA7A9C-0F90-8C4D-B25A-7746DB82FF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86413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2841AE-2720-544D-8F38-4253D5C68A29}" type="datetime1">
              <a:rPr lang="it-IT" smtClean="0"/>
              <a:t>03/12/15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581EA1-7954-0049-ADCA-22DCCC7CEF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80711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4419A7D-A177-1A49-9644-08B4B7F0074C}" type="slidenum">
              <a:rPr lang="it-IT" sz="1200"/>
              <a:pPr eaLnBrk="1" hangingPunct="1"/>
              <a:t>1</a:t>
            </a:fld>
            <a:endParaRPr lang="it-IT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581EA1-7954-0049-ADCA-22DCCC7CEF9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4185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581EA1-7954-0049-ADCA-22DCCC7CEF9A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950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192A2-4578-9D47-839D-ECD09145A9BF}" type="datetime1">
              <a:rPr lang="it-IT" smtClean="0"/>
              <a:t>03/12/15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Lino Miramonti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2673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6DF80-F071-104B-8F68-0D82A6C46AF8}" type="datetime1">
              <a:rPr lang="it-IT" smtClean="0"/>
              <a:t>03/12/15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Lino Miramonti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3907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DFFBE-0CE1-6141-ABBA-27D9464D907A}" type="datetime1">
              <a:rPr lang="it-IT" smtClean="0"/>
              <a:t>03/12/15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Lino Miramonti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2160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CF54F-7CEF-A94E-87F5-B425D8C02770}" type="datetime1">
              <a:rPr lang="it-IT" smtClean="0"/>
              <a:t>03/12/15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Lino Miramonti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1056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AD888-A702-BF41-8435-B96A4DA4F4E3}" type="datetime1">
              <a:rPr lang="it-IT" smtClean="0"/>
              <a:t>03/12/15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Lino Miramonti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4060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A8075-8B27-4149-8805-F6A5A98670E4}" type="datetime1">
              <a:rPr lang="it-IT" smtClean="0"/>
              <a:t>03/12/15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Lino Miramonti</a:t>
            </a:r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0067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A92BF-2430-734E-B3FD-B18887AF649E}" type="datetime1">
              <a:rPr lang="it-IT" smtClean="0"/>
              <a:t>03/12/15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Lino Miramonti</a:t>
            </a:r>
            <a:endParaRPr lang="it-IT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9623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9FABF-C0E0-9743-ADED-486C51C59F67}" type="datetime1">
              <a:rPr lang="it-IT" smtClean="0"/>
              <a:t>03/12/15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Lino Miramonti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6654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EA581-316D-B34F-AA49-6368BC29FABE}" type="datetime1">
              <a:rPr lang="it-IT" smtClean="0"/>
              <a:t>03/12/15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Lino Miramonti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9821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0A34A-EFC5-CD4A-96D5-C79369E3F307}" type="datetime1">
              <a:rPr lang="it-IT" smtClean="0"/>
              <a:t>03/12/15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Lino Miramonti</a:t>
            </a:r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6723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66DBB-BAE9-D247-8AE7-F171257C0CC5}" type="datetime1">
              <a:rPr lang="it-IT" smtClean="0"/>
              <a:t>03/12/15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Lino Miramonti</a:t>
            </a:r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7798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 smtClean="0"/>
              <a:t>Fare clic per modificare gli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278402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641F31-C77B-CD49-B323-7A0CAB2F6F7C}" type="datetime1">
              <a:rPr lang="it-IT" smtClean="0"/>
              <a:t>03/12/15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1440" y="6566882"/>
            <a:ext cx="3317811" cy="2796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Lino Miramonti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DBA002-E1A6-3044-ABD4-F5A9F5D87774}" type="slidenum">
              <a:rPr lang="it-IT" smtClean="0"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85467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Relationship Id="rId3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1.emf"/><Relationship Id="rId6" Type="http://schemas.openxmlformats.org/officeDocument/2006/relationships/image" Target="../media/image3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4" Type="http://schemas.openxmlformats.org/officeDocument/2006/relationships/image" Target="../media/image38.png"/><Relationship Id="rId5" Type="http://schemas.openxmlformats.org/officeDocument/2006/relationships/image" Target="../media/image47.png"/><Relationship Id="rId6" Type="http://schemas.openxmlformats.org/officeDocument/2006/relationships/oleObject" Target="../embeddings/oleObject7.bin"/><Relationship Id="rId7" Type="http://schemas.openxmlformats.org/officeDocument/2006/relationships/image" Target="../media/image45.emf"/><Relationship Id="rId8" Type="http://schemas.openxmlformats.org/officeDocument/2006/relationships/image" Target="../media/image48.png"/><Relationship Id="rId9" Type="http://schemas.openxmlformats.org/officeDocument/2006/relationships/oleObject" Target="../embeddings/oleObject8.bin"/><Relationship Id="rId10" Type="http://schemas.openxmlformats.org/officeDocument/2006/relationships/image" Target="../media/image46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8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7" Type="http://schemas.openxmlformats.org/officeDocument/2006/relationships/image" Target="../media/image58.png"/><Relationship Id="rId8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59.png"/><Relationship Id="rId7" Type="http://schemas.openxmlformats.org/officeDocument/2006/relationships/oleObject" Target="../embeddings/oleObject9.bin"/><Relationship Id="rId8" Type="http://schemas.openxmlformats.org/officeDocument/2006/relationships/image" Target="../media/image67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6" Type="http://schemas.openxmlformats.org/officeDocument/2006/relationships/image" Target="../media/image73.png"/><Relationship Id="rId7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4" Type="http://schemas.openxmlformats.org/officeDocument/2006/relationships/image" Target="../media/image81.png"/><Relationship Id="rId5" Type="http://schemas.openxmlformats.org/officeDocument/2006/relationships/oleObject" Target="../embeddings/oleObject10.bin"/><Relationship Id="rId6" Type="http://schemas.openxmlformats.org/officeDocument/2006/relationships/image" Target="../media/image79.emf"/><Relationship Id="rId7" Type="http://schemas.openxmlformats.org/officeDocument/2006/relationships/oleObject" Target="../embeddings/oleObject11.bin"/><Relationship Id="rId8" Type="http://schemas.openxmlformats.org/officeDocument/2006/relationships/image" Target="../media/image80.emf"/><Relationship Id="rId9" Type="http://schemas.openxmlformats.org/officeDocument/2006/relationships/image" Target="../media/image82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5" Type="http://schemas.openxmlformats.org/officeDocument/2006/relationships/image" Target="../media/image85.png"/><Relationship Id="rId6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7.jpg"/><Relationship Id="rId3" Type="http://schemas.openxmlformats.org/officeDocument/2006/relationships/image" Target="../media/image8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1.png"/><Relationship Id="rId3" Type="http://schemas.openxmlformats.org/officeDocument/2006/relationships/image" Target="../media/image9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1.png"/><Relationship Id="rId3" Type="http://schemas.openxmlformats.org/officeDocument/2006/relationships/image" Target="../media/image9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1.png"/><Relationship Id="rId3" Type="http://schemas.openxmlformats.org/officeDocument/2006/relationships/image" Target="../media/image9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1.png"/><Relationship Id="rId3" Type="http://schemas.openxmlformats.org/officeDocument/2006/relationships/image" Target="../media/image9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oleObject" Target="../embeddings/oleObject2.bin"/><Relationship Id="rId7" Type="http://schemas.openxmlformats.org/officeDocument/2006/relationships/image" Target="../media/image5.emf"/><Relationship Id="rId8" Type="http://schemas.openxmlformats.org/officeDocument/2006/relationships/oleObject" Target="../embeddings/oleObject3.bin"/><Relationship Id="rId9" Type="http://schemas.openxmlformats.org/officeDocument/2006/relationships/image" Target="../media/image6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1.png"/><Relationship Id="rId3" Type="http://schemas.openxmlformats.org/officeDocument/2006/relationships/image" Target="../media/image9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97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4" Type="http://schemas.openxmlformats.org/officeDocument/2006/relationships/image" Target="../media/image100.wmf"/><Relationship Id="rId5" Type="http://schemas.openxmlformats.org/officeDocument/2006/relationships/image" Target="../media/image101.png"/><Relationship Id="rId6" Type="http://schemas.openxmlformats.org/officeDocument/2006/relationships/oleObject" Target="../embeddings/oleObject12.bin"/><Relationship Id="rId7" Type="http://schemas.openxmlformats.org/officeDocument/2006/relationships/image" Target="../media/image99.emf"/><Relationship Id="rId8" Type="http://schemas.openxmlformats.org/officeDocument/2006/relationships/image" Target="../media/image102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4" Type="http://schemas.openxmlformats.org/officeDocument/2006/relationships/image" Target="../media/image81.png"/><Relationship Id="rId5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4" Type="http://schemas.openxmlformats.org/officeDocument/2006/relationships/image" Target="../media/image107.png"/><Relationship Id="rId5" Type="http://schemas.openxmlformats.org/officeDocument/2006/relationships/image" Target="../media/image108.png"/><Relationship Id="rId6" Type="http://schemas.openxmlformats.org/officeDocument/2006/relationships/image" Target="../media/image109.png"/><Relationship Id="rId7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4" Type="http://schemas.openxmlformats.org/officeDocument/2006/relationships/image" Target="../media/image112.emf"/><Relationship Id="rId5" Type="http://schemas.openxmlformats.org/officeDocument/2006/relationships/image" Target="../media/image114.png"/><Relationship Id="rId6" Type="http://schemas.openxmlformats.org/officeDocument/2006/relationships/oleObject" Target="../embeddings/oleObject14.bin"/><Relationship Id="rId7" Type="http://schemas.openxmlformats.org/officeDocument/2006/relationships/image" Target="../media/image113.emf"/><Relationship Id="rId8" Type="http://schemas.openxmlformats.org/officeDocument/2006/relationships/oleObject" Target="../embeddings/oleObject15.bin"/><Relationship Id="rId9" Type="http://schemas.openxmlformats.org/officeDocument/2006/relationships/image" Target="../media/image1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5.png"/><Relationship Id="rId3" Type="http://schemas.openxmlformats.org/officeDocument/2006/relationships/image" Target="../media/image1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oleObject" Target="../embeddings/oleObject4.bin"/><Relationship Id="rId6" Type="http://schemas.openxmlformats.org/officeDocument/2006/relationships/image" Target="../media/image10.emf"/><Relationship Id="rId7" Type="http://schemas.openxmlformats.org/officeDocument/2006/relationships/oleObject" Target="../embeddings/oleObject5.bin"/><Relationship Id="rId8" Type="http://schemas.openxmlformats.org/officeDocument/2006/relationships/image" Target="../media/image11.emf"/><Relationship Id="rId9" Type="http://schemas.openxmlformats.org/officeDocument/2006/relationships/oleObject" Target="../embeddings/oleObject6.bin"/><Relationship Id="rId10" Type="http://schemas.openxmlformats.org/officeDocument/2006/relationships/image" Target="../media/image12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8.png"/><Relationship Id="rId3" Type="http://schemas.openxmlformats.org/officeDocument/2006/relationships/image" Target="../media/image119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4" Type="http://schemas.openxmlformats.org/officeDocument/2006/relationships/image" Target="../media/image123.png"/><Relationship Id="rId5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5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6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7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8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9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1.png"/><Relationship Id="rId3" Type="http://schemas.openxmlformats.org/officeDocument/2006/relationships/image" Target="../media/image132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3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4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D8E1D4A-F202-D644-A1FB-7C75546EF948}" type="slidenum">
              <a:rPr lang="it-IT" sz="1400">
                <a:solidFill>
                  <a:srgbClr val="FF0000"/>
                </a:solidFill>
              </a:rPr>
              <a:pPr eaLnBrk="1" hangingPunct="1"/>
              <a:t>1</a:t>
            </a:fld>
            <a:endParaRPr lang="it-IT" sz="1400">
              <a:solidFill>
                <a:srgbClr val="FF0000"/>
              </a:solidFill>
            </a:endParaRPr>
          </a:p>
        </p:txBody>
      </p:sp>
      <p:sp>
        <p:nvSpPr>
          <p:cNvPr id="1536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26035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it-IT" sz="8000" b="1" dirty="0" smtClean="0">
                <a:solidFill>
                  <a:srgbClr val="FF0000"/>
                </a:solidFill>
                <a:latin typeface="Arial" charset="0"/>
              </a:rPr>
              <a:t>I Raggi Cosmici</a:t>
            </a:r>
            <a:br>
              <a:rPr lang="it-IT" sz="8000" b="1" dirty="0" smtClean="0">
                <a:solidFill>
                  <a:srgbClr val="FF0000"/>
                </a:solidFill>
                <a:latin typeface="Arial" charset="0"/>
              </a:rPr>
            </a:br>
            <a:r>
              <a:rPr lang="it-IT" sz="6700" b="1" dirty="0" smtClean="0">
                <a:solidFill>
                  <a:srgbClr val="FF0000"/>
                </a:solidFill>
                <a:latin typeface="Arial" charset="0"/>
              </a:rPr>
              <a:t>di Ultra Alta Energia</a:t>
            </a:r>
            <a:endParaRPr lang="it-IT" sz="67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32234" y="3377493"/>
            <a:ext cx="624361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Corso</a:t>
            </a:r>
            <a:r>
              <a:rPr lang="en-US" sz="3200" dirty="0" smtClean="0"/>
              <a:t> di </a:t>
            </a:r>
            <a:r>
              <a:rPr lang="en-US" sz="3200" dirty="0" err="1" smtClean="0"/>
              <a:t>Astroparticelle</a:t>
            </a:r>
            <a:r>
              <a:rPr lang="en-US" sz="3200" dirty="0" smtClean="0"/>
              <a:t> </a:t>
            </a:r>
            <a:r>
              <a:rPr lang="en-US" sz="3200" dirty="0" err="1" smtClean="0"/>
              <a:t>a.a</a:t>
            </a:r>
            <a:r>
              <a:rPr lang="en-US" sz="3200" dirty="0" smtClean="0"/>
              <a:t>. 2015-16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Lino Miramonti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09337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Lino Miramonti</a:t>
            </a:r>
            <a:endParaRPr lang="it-I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10</a:t>
            </a:fld>
            <a:endParaRPr lang="it-IT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60809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346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1440" y="24103"/>
            <a:ext cx="416632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How to detect </a:t>
            </a:r>
            <a:r>
              <a:rPr lang="en-US" sz="3200" dirty="0" smtClean="0">
                <a:solidFill>
                  <a:srgbClr val="FF0000"/>
                </a:solidFill>
              </a:rPr>
              <a:t>UHE</a:t>
            </a:r>
            <a:r>
              <a:rPr lang="en-US" sz="3200" dirty="0" smtClean="0"/>
              <a:t>CRs?</a:t>
            </a:r>
            <a:endParaRPr lang="en-US" sz="3200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186449" y="926272"/>
            <a:ext cx="3696122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/>
              <a:buChar char="•"/>
            </a:pPr>
            <a:endParaRPr lang="en-US" sz="2400" dirty="0"/>
          </a:p>
          <a:p>
            <a:pPr marL="342900" indent="-342900" algn="just">
              <a:buFont typeface="Arial"/>
              <a:buChar char="•"/>
            </a:pPr>
            <a:r>
              <a:rPr lang="en-US" sz="2400" b="1" dirty="0" smtClean="0"/>
              <a:t>For higher energy </a:t>
            </a:r>
            <a:r>
              <a:rPr lang="en-US" sz="2400" dirty="0" smtClean="0"/>
              <a:t>the flux is too poor and we have to study the </a:t>
            </a:r>
            <a:r>
              <a:rPr lang="en-US" sz="2400" b="1" u="sng" dirty="0" smtClean="0"/>
              <a:t>showers</a:t>
            </a:r>
            <a:r>
              <a:rPr lang="en-US" sz="2400" dirty="0" smtClean="0"/>
              <a:t> (</a:t>
            </a:r>
            <a:r>
              <a:rPr lang="en-US" sz="2400" b="1" dirty="0" smtClean="0"/>
              <a:t>EAS</a:t>
            </a:r>
            <a:r>
              <a:rPr lang="en-US" sz="2400" dirty="0" smtClean="0"/>
              <a:t>) generated by primary CRs</a:t>
            </a:r>
          </a:p>
          <a:p>
            <a:pPr algn="just"/>
            <a:endParaRPr lang="en-US" sz="300" dirty="0" smtClean="0"/>
          </a:p>
          <a:p>
            <a:pPr lvl="1" algn="just"/>
            <a:r>
              <a:rPr lang="en-US" sz="1400" i="1" dirty="0" smtClean="0">
                <a:solidFill>
                  <a:srgbClr val="0000FF"/>
                </a:solidFill>
              </a:rPr>
              <a:t>The UHECR flux is less than 1 particle per km</a:t>
            </a:r>
            <a:r>
              <a:rPr lang="en-US" sz="1400" i="1" baseline="30000" dirty="0" smtClean="0">
                <a:solidFill>
                  <a:srgbClr val="0000FF"/>
                </a:solidFill>
              </a:rPr>
              <a:t>2</a:t>
            </a:r>
            <a:r>
              <a:rPr lang="en-US" sz="1400" i="1" dirty="0" smtClean="0">
                <a:solidFill>
                  <a:srgbClr val="0000FF"/>
                </a:solidFill>
              </a:rPr>
              <a:t> per century</a:t>
            </a:r>
            <a:endParaRPr lang="en-US" sz="1400" i="1" dirty="0">
              <a:solidFill>
                <a:srgbClr val="0000FF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86448" y="4938381"/>
            <a:ext cx="8899540" cy="1477328"/>
          </a:xfrm>
          <a:prstGeom prst="rect">
            <a:avLst/>
          </a:prstGeom>
          <a:solidFill>
            <a:srgbClr val="DCE6F2"/>
          </a:solidFill>
          <a:ln>
            <a:solidFill>
              <a:srgbClr val="E6E0EC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There are </a:t>
            </a:r>
            <a:r>
              <a:rPr lang="en-US" b="1" dirty="0" smtClean="0"/>
              <a:t>two main techniques </a:t>
            </a:r>
            <a:r>
              <a:rPr lang="en-US" dirty="0" smtClean="0"/>
              <a:t>to detect EAS from UHECRs:</a:t>
            </a:r>
          </a:p>
          <a:p>
            <a:endParaRPr lang="en-US" dirty="0"/>
          </a:p>
          <a:p>
            <a:r>
              <a:rPr lang="en-US" dirty="0" smtClean="0"/>
              <a:t>	A) To sample the EAS at ground with an </a:t>
            </a:r>
            <a:r>
              <a:rPr lang="en-US" b="1" dirty="0" smtClean="0">
                <a:solidFill>
                  <a:srgbClr val="FF0000"/>
                </a:solidFill>
              </a:rPr>
              <a:t>Array of surface detectors </a:t>
            </a:r>
            <a:r>
              <a:rPr lang="en-US" dirty="0" smtClean="0"/>
              <a:t>(</a:t>
            </a:r>
            <a:r>
              <a:rPr lang="en-US" b="1" dirty="0" smtClean="0">
                <a:solidFill>
                  <a:srgbClr val="FF0000"/>
                </a:solidFill>
              </a:rPr>
              <a:t>Lateral profile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B) To detect the fluorescence light with </a:t>
            </a:r>
            <a:r>
              <a:rPr lang="en-US" b="1" dirty="0" smtClean="0">
                <a:solidFill>
                  <a:srgbClr val="0000FF"/>
                </a:solidFill>
              </a:rPr>
              <a:t>Fluorescence telescopes (Longitudinal profile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446" y="24103"/>
            <a:ext cx="4237905" cy="3978705"/>
          </a:xfrm>
          <a:prstGeom prst="rect">
            <a:avLst/>
          </a:prstGeom>
        </p:spPr>
      </p:pic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11</a:t>
            </a:fld>
            <a:endParaRPr lang="it-IT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Lino Miramonti</a:t>
            </a:r>
            <a:endParaRPr lang="it-IT" dirty="0"/>
          </a:p>
        </p:txBody>
      </p:sp>
      <p:cxnSp>
        <p:nvCxnSpPr>
          <p:cNvPr id="9" name="Connettore 1 8"/>
          <p:cNvCxnSpPr/>
          <p:nvPr/>
        </p:nvCxnSpPr>
        <p:spPr>
          <a:xfrm>
            <a:off x="72500" y="109899"/>
            <a:ext cx="0" cy="6322030"/>
          </a:xfrm>
          <a:prstGeom prst="line">
            <a:avLst/>
          </a:prstGeom>
          <a:ln w="76200" cmpd="tri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2721" y="322049"/>
            <a:ext cx="1360286" cy="2858993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6395728" y="1440391"/>
            <a:ext cx="2690260" cy="2562417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857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CasellaDiTesto 1"/>
          <p:cNvSpPr txBox="1">
            <a:spLocks noChangeArrowheads="1"/>
          </p:cNvSpPr>
          <p:nvPr/>
        </p:nvSpPr>
        <p:spPr bwMode="auto">
          <a:xfrm>
            <a:off x="157749" y="1374484"/>
            <a:ext cx="4374926" cy="446276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en-US" dirty="0" smtClean="0"/>
              <a:t>The Surface Detector arrays samples the EAS at ground</a:t>
            </a:r>
          </a:p>
          <a:p>
            <a:pPr algn="just" eaLnBrk="1" hangingPunct="1"/>
            <a:endParaRPr lang="en-US" dirty="0" smtClean="0"/>
          </a:p>
          <a:p>
            <a:pPr algn="just" eaLnBrk="1" hangingPunct="1"/>
            <a:r>
              <a:rPr lang="en-US" dirty="0" smtClean="0"/>
              <a:t> 	- Time of arrival at each station</a:t>
            </a:r>
          </a:p>
          <a:p>
            <a:pPr marL="857250" lvl="3" indent="0" algn="just" eaLnBrk="1" hangingPunct="1"/>
            <a:r>
              <a:rPr lang="en-US" sz="1400" dirty="0">
                <a:solidFill>
                  <a:srgbClr val="3366FF"/>
                </a:solidFill>
              </a:rPr>
              <a:t>Thanks to the time of arrival it is possible to deduce the </a:t>
            </a:r>
            <a:r>
              <a:rPr lang="en-US" sz="1400" b="1" u="sng" dirty="0">
                <a:solidFill>
                  <a:srgbClr val="FF0000"/>
                </a:solidFill>
              </a:rPr>
              <a:t>arrival direction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smtClean="0">
                <a:solidFill>
                  <a:srgbClr val="3366FF"/>
                </a:solidFill>
              </a:rPr>
              <a:t>of </a:t>
            </a:r>
            <a:r>
              <a:rPr lang="en-US" sz="1400" dirty="0">
                <a:solidFill>
                  <a:srgbClr val="3366FF"/>
                </a:solidFill>
              </a:rPr>
              <a:t>primary cosmic ray. </a:t>
            </a:r>
            <a:endParaRPr lang="en-US" sz="1400" dirty="0" smtClean="0">
              <a:solidFill>
                <a:srgbClr val="3366FF"/>
              </a:solidFill>
            </a:endParaRPr>
          </a:p>
          <a:p>
            <a:pPr marL="400050" lvl="2" indent="0" algn="just" eaLnBrk="1" hangingPunct="1"/>
            <a:endParaRPr lang="en-US" dirty="0" smtClean="0">
              <a:solidFill>
                <a:srgbClr val="3366FF"/>
              </a:solidFill>
            </a:endParaRPr>
          </a:p>
          <a:p>
            <a:pPr algn="just" eaLnBrk="1" hangingPunct="1"/>
            <a:r>
              <a:rPr lang="en-US" dirty="0"/>
              <a:t>	- Number of particles</a:t>
            </a:r>
          </a:p>
          <a:p>
            <a:pPr marL="914400" lvl="5" indent="0" algn="just" eaLnBrk="1" hangingPunct="1"/>
            <a:r>
              <a:rPr lang="en-US" sz="1400" dirty="0">
                <a:solidFill>
                  <a:srgbClr val="3366FF"/>
                </a:solidFill>
              </a:rPr>
              <a:t>From the number of secondary particles it is possible to infer the </a:t>
            </a:r>
            <a:r>
              <a:rPr lang="en-US" sz="1400" b="1" u="sng" dirty="0">
                <a:solidFill>
                  <a:srgbClr val="FF0000"/>
                </a:solidFill>
              </a:rPr>
              <a:t>energy</a:t>
            </a:r>
            <a:r>
              <a:rPr lang="en-US" sz="1400" dirty="0">
                <a:solidFill>
                  <a:srgbClr val="3366FF"/>
                </a:solidFill>
              </a:rPr>
              <a:t> of primary cosmic ray.</a:t>
            </a:r>
          </a:p>
          <a:p>
            <a:pPr marL="400050" lvl="2" indent="0" algn="just" eaLnBrk="1" hangingPunct="1"/>
            <a:endParaRPr lang="en-US" dirty="0" smtClean="0"/>
          </a:p>
          <a:p>
            <a:pPr marL="400050" lvl="2" indent="0" algn="just" eaLnBrk="1" hangingPunct="1"/>
            <a:r>
              <a:rPr lang="en-US" dirty="0" smtClean="0"/>
              <a:t>- Muon number and Pulse rise time</a:t>
            </a:r>
            <a:endParaRPr lang="en-US" dirty="0"/>
          </a:p>
          <a:p>
            <a:pPr marL="857250" lvl="3" indent="0" algn="just" eaLnBrk="1" hangingPunct="1"/>
            <a:r>
              <a:rPr lang="en-US" sz="1400" dirty="0">
                <a:solidFill>
                  <a:srgbClr val="3366FF"/>
                </a:solidFill>
              </a:rPr>
              <a:t>Thanks to the </a:t>
            </a:r>
            <a:r>
              <a:rPr lang="en-US" sz="1400" dirty="0" smtClean="0">
                <a:solidFill>
                  <a:srgbClr val="3366FF"/>
                </a:solidFill>
              </a:rPr>
              <a:t>number of muons and the study of the pulse rise time it is possible to measure the </a:t>
            </a:r>
            <a:r>
              <a:rPr lang="en-US" sz="1400" b="1" u="sng" dirty="0" smtClean="0">
                <a:solidFill>
                  <a:srgbClr val="FF0000"/>
                </a:solidFill>
              </a:rPr>
              <a:t>mass</a:t>
            </a:r>
            <a:r>
              <a:rPr lang="en-US" sz="1400" dirty="0" smtClean="0">
                <a:solidFill>
                  <a:srgbClr val="3366FF"/>
                </a:solidFill>
              </a:rPr>
              <a:t> of </a:t>
            </a:r>
            <a:r>
              <a:rPr lang="en-US" sz="1400" dirty="0">
                <a:solidFill>
                  <a:srgbClr val="3366FF"/>
                </a:solidFill>
              </a:rPr>
              <a:t>primary cosmic ray. </a:t>
            </a:r>
          </a:p>
          <a:p>
            <a:pPr marL="857250" lvl="3" indent="0" algn="just" eaLnBrk="1" hangingPunct="1"/>
            <a:endParaRPr lang="en-US" sz="1400" dirty="0">
              <a:solidFill>
                <a:srgbClr val="3366FF"/>
              </a:solidFill>
            </a:endParaRPr>
          </a:p>
        </p:txBody>
      </p:sp>
      <p:sp>
        <p:nvSpPr>
          <p:cNvPr id="14341" name="CasellaDiTesto 5"/>
          <p:cNvSpPr txBox="1">
            <a:spLocks noChangeArrowheads="1"/>
          </p:cNvSpPr>
          <p:nvPr/>
        </p:nvSpPr>
        <p:spPr bwMode="auto">
          <a:xfrm>
            <a:off x="357189" y="285750"/>
            <a:ext cx="5993017" cy="461665"/>
          </a:xfrm>
          <a:prstGeom prst="rect">
            <a:avLst/>
          </a:prstGeom>
          <a:noFill/>
          <a:ln w="57150" cmpd="sng">
            <a:solidFill>
              <a:srgbClr val="FF00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2400" dirty="0" smtClean="0"/>
              <a:t>Array of surface detectors (</a:t>
            </a:r>
            <a:r>
              <a:rPr lang="en-US" sz="2400" b="1" dirty="0" smtClean="0">
                <a:solidFill>
                  <a:srgbClr val="FF0000"/>
                </a:solidFill>
              </a:rPr>
              <a:t>Lateral profile</a:t>
            </a:r>
            <a:r>
              <a:rPr lang="en-US" sz="2400" dirty="0" smtClean="0"/>
              <a:t>)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l="3741" t="10295" r="7815" b="7431"/>
          <a:stretch/>
        </p:blipFill>
        <p:spPr>
          <a:xfrm>
            <a:off x="4918524" y="1270054"/>
            <a:ext cx="4051011" cy="5336632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6019169" y="5057094"/>
            <a:ext cx="1822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</a:rPr>
              <a:t>Scintillators or </a:t>
            </a:r>
          </a:p>
          <a:p>
            <a:pPr algn="ctr"/>
            <a:r>
              <a:rPr lang="en-US" sz="1400" dirty="0">
                <a:solidFill>
                  <a:srgbClr val="0000FF"/>
                </a:solidFill>
              </a:rPr>
              <a:t>C</a:t>
            </a:r>
            <a:r>
              <a:rPr lang="en-US" sz="1400" dirty="0" smtClean="0">
                <a:solidFill>
                  <a:srgbClr val="0000FF"/>
                </a:solidFill>
              </a:rPr>
              <a:t>erenkov water tanks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12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Lino Miramonti</a:t>
            </a:r>
            <a:endParaRPr lang="it-IT" dirty="0"/>
          </a:p>
        </p:txBody>
      </p:sp>
      <p:cxnSp>
        <p:nvCxnSpPr>
          <p:cNvPr id="8" name="Connettore 1 7"/>
          <p:cNvCxnSpPr/>
          <p:nvPr/>
        </p:nvCxnSpPr>
        <p:spPr>
          <a:xfrm>
            <a:off x="72500" y="97688"/>
            <a:ext cx="0" cy="6322030"/>
          </a:xfrm>
          <a:prstGeom prst="line">
            <a:avLst/>
          </a:prstGeom>
          <a:ln w="76200" cmpd="tri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4681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asellaDiTesto 1"/>
          <p:cNvSpPr txBox="1">
            <a:spLocks noChangeArrowheads="1"/>
          </p:cNvSpPr>
          <p:nvPr/>
        </p:nvSpPr>
        <p:spPr bwMode="auto">
          <a:xfrm>
            <a:off x="254426" y="269230"/>
            <a:ext cx="6777517" cy="461665"/>
          </a:xfrm>
          <a:prstGeom prst="rect">
            <a:avLst/>
          </a:prstGeom>
          <a:noFill/>
          <a:ln w="57150" cmpd="sng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2400" dirty="0" smtClean="0"/>
              <a:t>Fluorescence telescopes </a:t>
            </a:r>
            <a:r>
              <a:rPr lang="en-US" sz="2400" b="1" dirty="0" smtClean="0">
                <a:solidFill>
                  <a:srgbClr val="0000FF"/>
                </a:solidFill>
              </a:rPr>
              <a:t>(Longitudinal profile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16387" name="CasellaDiTesto 2"/>
          <p:cNvSpPr txBox="1">
            <a:spLocks noChangeArrowheads="1"/>
          </p:cNvSpPr>
          <p:nvPr/>
        </p:nvSpPr>
        <p:spPr bwMode="auto">
          <a:xfrm>
            <a:off x="254426" y="1040220"/>
            <a:ext cx="5584825" cy="507831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en-US" dirty="0" smtClean="0"/>
              <a:t>Secondary charged particles </a:t>
            </a:r>
            <a:r>
              <a:rPr lang="en-US" dirty="0" smtClean="0">
                <a:solidFill>
                  <a:srgbClr val="0000FF"/>
                </a:solidFill>
              </a:rPr>
              <a:t>excite nitrogen</a:t>
            </a:r>
            <a:r>
              <a:rPr lang="en-US" dirty="0" smtClean="0"/>
              <a:t> molecules. The de-excitation process occurs in the UV (</a:t>
            </a:r>
            <a:r>
              <a:rPr lang="en-US" dirty="0" smtClean="0">
                <a:solidFill>
                  <a:srgbClr val="0000FF"/>
                </a:solidFill>
              </a:rPr>
              <a:t>fluorescence</a:t>
            </a:r>
            <a:r>
              <a:rPr lang="en-US" dirty="0" smtClean="0"/>
              <a:t>)</a:t>
            </a:r>
          </a:p>
          <a:p>
            <a:pPr algn="just" eaLnBrk="1" hangingPunct="1"/>
            <a:endParaRPr lang="en-US" dirty="0" smtClean="0"/>
          </a:p>
          <a:p>
            <a:pPr algn="just" eaLnBrk="1" hangingPunct="1"/>
            <a:endParaRPr lang="en-US" dirty="0"/>
          </a:p>
          <a:p>
            <a:pPr algn="just" eaLnBrk="1" hangingPunct="1"/>
            <a:endParaRPr lang="en-US" dirty="0" smtClean="0"/>
          </a:p>
          <a:p>
            <a:pPr algn="just" eaLnBrk="1" hangingPunct="1"/>
            <a:endParaRPr lang="en-US" dirty="0" smtClean="0"/>
          </a:p>
          <a:p>
            <a:pPr algn="just" eaLnBrk="1" hangingPunct="1"/>
            <a:endParaRPr lang="en-US" dirty="0"/>
          </a:p>
          <a:p>
            <a:pPr algn="just" eaLnBrk="1" hangingPunct="1"/>
            <a:endParaRPr lang="en-US" dirty="0" smtClean="0"/>
          </a:p>
          <a:p>
            <a:pPr algn="just" eaLnBrk="1" hangingPunct="1"/>
            <a:r>
              <a:rPr lang="en-US" dirty="0" smtClean="0"/>
              <a:t>The fluorescence technique allows to measure the ionization density of the EAS at different altitudes. This enables to detect the </a:t>
            </a:r>
            <a:r>
              <a:rPr lang="en-US" dirty="0" smtClean="0">
                <a:solidFill>
                  <a:srgbClr val="FF0000"/>
                </a:solidFill>
              </a:rPr>
              <a:t>longitudinal development </a:t>
            </a:r>
            <a:r>
              <a:rPr lang="en-US" dirty="0" smtClean="0"/>
              <a:t>of the shower.</a:t>
            </a:r>
          </a:p>
          <a:p>
            <a:pPr algn="just" eaLnBrk="1" hangingPunct="1"/>
            <a:endParaRPr lang="en-US" dirty="0"/>
          </a:p>
          <a:p>
            <a:pPr algn="just" eaLnBrk="1" hangingPunct="1"/>
            <a:endParaRPr lang="en-US" dirty="0" smtClean="0"/>
          </a:p>
          <a:p>
            <a:pPr algn="just" eaLnBrk="1" hangingPunct="1"/>
            <a:endParaRPr lang="en-US" dirty="0"/>
          </a:p>
          <a:p>
            <a:pPr algn="just" eaLnBrk="1" hangingPunct="1"/>
            <a:endParaRPr lang="en-US" dirty="0" smtClean="0"/>
          </a:p>
          <a:p>
            <a:pPr algn="just" eaLnBrk="1" hangingPunct="1"/>
            <a:endParaRPr lang="en-US" dirty="0" smtClean="0"/>
          </a:p>
        </p:txBody>
      </p:sp>
      <p:pic>
        <p:nvPicPr>
          <p:cNvPr id="16392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088" y="2046288"/>
            <a:ext cx="2633662" cy="399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7" descr="stere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316" y="83523"/>
            <a:ext cx="2096664" cy="146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6446" y="1764522"/>
            <a:ext cx="2449870" cy="1777269"/>
          </a:xfrm>
          <a:prstGeom prst="rect">
            <a:avLst/>
          </a:prstGeom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13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Lino Miramonti</a:t>
            </a:r>
            <a:endParaRPr lang="it-IT" dirty="0"/>
          </a:p>
        </p:txBody>
      </p:sp>
      <p:cxnSp>
        <p:nvCxnSpPr>
          <p:cNvPr id="9" name="Connettore 1 8"/>
          <p:cNvCxnSpPr/>
          <p:nvPr/>
        </p:nvCxnSpPr>
        <p:spPr>
          <a:xfrm>
            <a:off x="72500" y="109899"/>
            <a:ext cx="0" cy="6322030"/>
          </a:xfrm>
          <a:prstGeom prst="line">
            <a:avLst/>
          </a:prstGeom>
          <a:ln w="76200" cmpd="tri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Immagin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3594" y="4536275"/>
            <a:ext cx="2193037" cy="1504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365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CasellaDiTesto 2"/>
          <p:cNvSpPr txBox="1">
            <a:spLocks noChangeArrowheads="1"/>
          </p:cNvSpPr>
          <p:nvPr/>
        </p:nvSpPr>
        <p:spPr bwMode="auto">
          <a:xfrm>
            <a:off x="1504798" y="4871468"/>
            <a:ext cx="588429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sz="2400" dirty="0" smtClean="0"/>
              <a:t>The </a:t>
            </a:r>
            <a:r>
              <a:rPr lang="it-IT" sz="2800" dirty="0" smtClean="0">
                <a:solidFill>
                  <a:srgbClr val="0070C0"/>
                </a:solidFill>
              </a:rPr>
              <a:t>Pierre Auger </a:t>
            </a:r>
            <a:r>
              <a:rPr lang="it-IT" sz="2800" dirty="0" err="1" smtClean="0">
                <a:solidFill>
                  <a:srgbClr val="0070C0"/>
                </a:solidFill>
              </a:rPr>
              <a:t>Observatory</a:t>
            </a:r>
            <a:r>
              <a:rPr lang="it-IT" sz="2800" dirty="0" smtClean="0">
                <a:solidFill>
                  <a:srgbClr val="0070C0"/>
                </a:solidFill>
              </a:rPr>
              <a:t> </a:t>
            </a:r>
          </a:p>
          <a:p>
            <a:pPr algn="ctr" eaLnBrk="1" hangingPunct="1"/>
            <a:r>
              <a:rPr lang="en-US" sz="2800" dirty="0" smtClean="0"/>
              <a:t>is an </a:t>
            </a:r>
            <a:r>
              <a:rPr lang="en-US" sz="2800" dirty="0" smtClean="0">
                <a:solidFill>
                  <a:srgbClr val="00FF00"/>
                </a:solidFill>
              </a:rPr>
              <a:t>Hybrid detector </a:t>
            </a:r>
            <a:r>
              <a:rPr lang="en-US" sz="2800" dirty="0" smtClean="0"/>
              <a:t>that combines the two techniques. </a:t>
            </a:r>
            <a:endParaRPr lang="en-US" dirty="0"/>
          </a:p>
        </p:txBody>
      </p:sp>
      <p:sp>
        <p:nvSpPr>
          <p:cNvPr id="4" name="Freccia in giù 3"/>
          <p:cNvSpPr/>
          <p:nvPr/>
        </p:nvSpPr>
        <p:spPr>
          <a:xfrm>
            <a:off x="4365864" y="3520068"/>
            <a:ext cx="428625" cy="123643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/>
          </a:p>
        </p:txBody>
      </p:sp>
      <p:sp>
        <p:nvSpPr>
          <p:cNvPr id="5" name="CasellaDiTesto 1"/>
          <p:cNvSpPr txBox="1">
            <a:spLocks noChangeArrowheads="1"/>
          </p:cNvSpPr>
          <p:nvPr/>
        </p:nvSpPr>
        <p:spPr bwMode="auto">
          <a:xfrm>
            <a:off x="183116" y="269230"/>
            <a:ext cx="67775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2400" dirty="0" smtClean="0"/>
              <a:t>Pros and Cons of two techniques</a:t>
            </a:r>
            <a:endParaRPr lang="en-US" sz="2400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232437" y="1104459"/>
            <a:ext cx="4082587" cy="2739211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FF0000"/>
                </a:solidFill>
              </a:rPr>
              <a:t>Array of surface detectors </a:t>
            </a:r>
          </a:p>
          <a:p>
            <a:pPr algn="just"/>
            <a:endParaRPr lang="en-US" dirty="0"/>
          </a:p>
          <a:p>
            <a:pPr algn="just"/>
            <a:r>
              <a:rPr lang="en-US" dirty="0" smtClean="0">
                <a:solidFill>
                  <a:srgbClr val="008000"/>
                </a:solidFill>
              </a:rPr>
              <a:t>Pros</a:t>
            </a:r>
            <a:r>
              <a:rPr lang="en-US" dirty="0" smtClean="0">
                <a:solidFill>
                  <a:srgbClr val="000000"/>
                </a:solidFill>
              </a:rPr>
              <a:t> Duty cycle almost 100%</a:t>
            </a:r>
            <a:endParaRPr lang="en-US" dirty="0" smtClean="0">
              <a:solidFill>
                <a:srgbClr val="008000"/>
              </a:solidFill>
            </a:endParaRPr>
          </a:p>
          <a:p>
            <a:pPr algn="just"/>
            <a:endParaRPr lang="en-US" dirty="0"/>
          </a:p>
          <a:p>
            <a:pPr algn="just"/>
            <a:r>
              <a:rPr lang="en-US" dirty="0" smtClean="0">
                <a:solidFill>
                  <a:srgbClr val="FF0000"/>
                </a:solidFill>
              </a:rPr>
              <a:t>Cons </a:t>
            </a:r>
            <a:r>
              <a:rPr lang="en-US" dirty="0" smtClean="0"/>
              <a:t>Very strong dependence of nuclear interaction models (</a:t>
            </a:r>
            <a:r>
              <a:rPr lang="en-US" dirty="0" err="1" smtClean="0"/>
              <a:t>MonteCarlo</a:t>
            </a:r>
            <a:r>
              <a:rPr lang="en-US" dirty="0" smtClean="0"/>
              <a:t> simulations). Thus a big incertitude on the determination of the primary cosmic ray energy.</a:t>
            </a:r>
            <a:endParaRPr lang="en-US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4794489" y="1118802"/>
            <a:ext cx="4082587" cy="2462213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0000FF"/>
                </a:solidFill>
              </a:rPr>
              <a:t>Fluorescence telescopes </a:t>
            </a:r>
          </a:p>
          <a:p>
            <a:pPr algn="just"/>
            <a:endParaRPr lang="en-US" dirty="0"/>
          </a:p>
          <a:p>
            <a:pPr algn="just"/>
            <a:r>
              <a:rPr lang="en-US" dirty="0" smtClean="0">
                <a:solidFill>
                  <a:srgbClr val="008000"/>
                </a:solidFill>
              </a:rPr>
              <a:t>Pros</a:t>
            </a:r>
            <a:r>
              <a:rPr lang="en-US" dirty="0" smtClean="0">
                <a:solidFill>
                  <a:srgbClr val="000000"/>
                </a:solidFill>
              </a:rPr>
              <a:t> Less model dependent</a:t>
            </a:r>
            <a:endParaRPr lang="en-US" dirty="0" smtClean="0">
              <a:solidFill>
                <a:srgbClr val="008000"/>
              </a:solidFill>
            </a:endParaRPr>
          </a:p>
          <a:p>
            <a:pPr algn="just"/>
            <a:endParaRPr lang="en-US" dirty="0"/>
          </a:p>
          <a:p>
            <a:pPr algn="just"/>
            <a:r>
              <a:rPr lang="en-US" dirty="0" smtClean="0">
                <a:solidFill>
                  <a:srgbClr val="FF0000"/>
                </a:solidFill>
              </a:rPr>
              <a:t>Cons</a:t>
            </a:r>
            <a:r>
              <a:rPr lang="en-US" dirty="0" smtClean="0">
                <a:solidFill>
                  <a:srgbClr val="000000"/>
                </a:solidFill>
              </a:rPr>
              <a:t> Duty cycle of about 10-15 % (clear moonless nights)</a:t>
            </a:r>
          </a:p>
          <a:p>
            <a:pPr algn="just"/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14</a:t>
            </a:fld>
            <a:endParaRPr lang="it-IT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Lino Miramonti</a:t>
            </a:r>
            <a:endParaRPr lang="it-IT" dirty="0"/>
          </a:p>
        </p:txBody>
      </p:sp>
      <p:cxnSp>
        <p:nvCxnSpPr>
          <p:cNvPr id="9" name="Connettore 1 8"/>
          <p:cNvCxnSpPr/>
          <p:nvPr/>
        </p:nvCxnSpPr>
        <p:spPr>
          <a:xfrm>
            <a:off x="72500" y="109899"/>
            <a:ext cx="0" cy="6322030"/>
          </a:xfrm>
          <a:prstGeom prst="line">
            <a:avLst/>
          </a:prstGeom>
          <a:ln w="76200" cmpd="tri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8079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15</a:t>
            </a:fld>
            <a:endParaRPr lang="it-IT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Lino Miramonti</a:t>
            </a:r>
            <a:endParaRPr lang="it-IT" dirty="0"/>
          </a:p>
        </p:txBody>
      </p:sp>
      <p:cxnSp>
        <p:nvCxnSpPr>
          <p:cNvPr id="9" name="Connettore 1 8"/>
          <p:cNvCxnSpPr/>
          <p:nvPr/>
        </p:nvCxnSpPr>
        <p:spPr>
          <a:xfrm>
            <a:off x="72500" y="109899"/>
            <a:ext cx="0" cy="6322030"/>
          </a:xfrm>
          <a:prstGeom prst="line">
            <a:avLst/>
          </a:prstGeom>
          <a:ln w="76200" cmpd="tri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42358" y="42333"/>
            <a:ext cx="7812087" cy="1125538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dirty="0" err="1" smtClean="0"/>
              <a:t>A</a:t>
            </a:r>
            <a:r>
              <a:rPr lang="en-US" altLang="ja-JP" sz="2800" dirty="0" err="1" smtClean="0"/>
              <a:t>keno</a:t>
            </a:r>
            <a:r>
              <a:rPr lang="en-US" altLang="ja-JP" sz="2800" dirty="0" smtClean="0"/>
              <a:t> </a:t>
            </a:r>
            <a:r>
              <a:rPr lang="en-US" altLang="ja-JP" dirty="0" smtClean="0"/>
              <a:t>G</a:t>
            </a:r>
            <a:r>
              <a:rPr lang="en-US" altLang="ja-JP" sz="2800" dirty="0" smtClean="0"/>
              <a:t>iant </a:t>
            </a:r>
            <a:r>
              <a:rPr lang="en-US" altLang="ja-JP" dirty="0" smtClean="0"/>
              <a:t>A</a:t>
            </a:r>
            <a:r>
              <a:rPr lang="en-US" altLang="ja-JP" sz="2800" dirty="0" smtClean="0"/>
              <a:t>ir </a:t>
            </a:r>
            <a:r>
              <a:rPr lang="en-US" altLang="ja-JP" dirty="0" smtClean="0"/>
              <a:t>S</a:t>
            </a:r>
            <a:r>
              <a:rPr lang="en-US" altLang="ja-JP" sz="2800" dirty="0" smtClean="0"/>
              <a:t>hower </a:t>
            </a:r>
            <a:r>
              <a:rPr lang="en-US" altLang="ja-JP" dirty="0" smtClean="0"/>
              <a:t>A</a:t>
            </a:r>
            <a:r>
              <a:rPr lang="en-US" altLang="ja-JP" sz="2800" dirty="0" smtClean="0"/>
              <a:t>rray</a:t>
            </a:r>
            <a:br>
              <a:rPr lang="en-US" altLang="ja-JP" sz="2800" dirty="0" smtClean="0"/>
            </a:br>
            <a:r>
              <a:rPr lang="en-US" altLang="ja-JP" sz="2800" dirty="0" smtClean="0"/>
              <a:t>operated in 1991~2004</a:t>
            </a:r>
            <a:endParaRPr lang="en-US" altLang="ja-JP" sz="2800" dirty="0"/>
          </a:p>
        </p:txBody>
      </p:sp>
      <p:pic>
        <p:nvPicPr>
          <p:cNvPr id="11" name="Picture 3" descr="AB21_scinti_02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213100"/>
            <a:ext cx="4140200" cy="310515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13" name="Group 17"/>
          <p:cNvGrpSpPr>
            <a:grpSpLocks/>
          </p:cNvGrpSpPr>
          <p:nvPr/>
        </p:nvGrpSpPr>
        <p:grpSpPr bwMode="auto">
          <a:xfrm>
            <a:off x="323850" y="1196975"/>
            <a:ext cx="4240213" cy="5632450"/>
            <a:chOff x="198" y="300"/>
            <a:chExt cx="2858" cy="4053"/>
          </a:xfrm>
        </p:grpSpPr>
        <p:pic>
          <p:nvPicPr>
            <p:cNvPr id="14" name="Picture 5" descr="agasa_ma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82" t="9048" r="27437" b="14806"/>
            <a:stretch>
              <a:fillRect/>
            </a:stretch>
          </p:blipFill>
          <p:spPr bwMode="auto">
            <a:xfrm>
              <a:off x="198" y="300"/>
              <a:ext cx="2858" cy="40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80808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grpSp>
          <p:nvGrpSpPr>
            <p:cNvPr id="15" name="Group 6"/>
            <p:cNvGrpSpPr>
              <a:grpSpLocks/>
            </p:cNvGrpSpPr>
            <p:nvPr/>
          </p:nvGrpSpPr>
          <p:grpSpPr bwMode="auto">
            <a:xfrm>
              <a:off x="340" y="3929"/>
              <a:ext cx="998" cy="227"/>
              <a:chOff x="521" y="4008"/>
              <a:chExt cx="1104" cy="312"/>
            </a:xfrm>
          </p:grpSpPr>
          <p:sp>
            <p:nvSpPr>
              <p:cNvPr id="17" name="Rectangle 7"/>
              <p:cNvSpPr>
                <a:spLocks noChangeArrowheads="1"/>
              </p:cNvSpPr>
              <p:nvPr/>
            </p:nvSpPr>
            <p:spPr bwMode="auto">
              <a:xfrm>
                <a:off x="521" y="4008"/>
                <a:ext cx="1104" cy="312"/>
              </a:xfrm>
              <a:prstGeom prst="rect">
                <a:avLst/>
              </a:prstGeom>
              <a:solidFill>
                <a:schemeClr val="tx1">
                  <a:alpha val="38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2400">
                  <a:latin typeface="Times New Roman" charset="0"/>
                </a:endParaRPr>
              </a:p>
            </p:txBody>
          </p:sp>
          <p:sp>
            <p:nvSpPr>
              <p:cNvPr id="18" name="Line 8"/>
              <p:cNvSpPr>
                <a:spLocks noChangeShapeType="1"/>
              </p:cNvSpPr>
              <p:nvPr/>
            </p:nvSpPr>
            <p:spPr bwMode="auto">
              <a:xfrm>
                <a:off x="612" y="4156"/>
                <a:ext cx="907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9" name="Line 9"/>
              <p:cNvSpPr>
                <a:spLocks noChangeShapeType="1"/>
              </p:cNvSpPr>
              <p:nvPr/>
            </p:nvSpPr>
            <p:spPr bwMode="auto">
              <a:xfrm>
                <a:off x="612" y="4065"/>
                <a:ext cx="0" cy="91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0" name="Line 10"/>
              <p:cNvSpPr>
                <a:spLocks noChangeShapeType="1"/>
              </p:cNvSpPr>
              <p:nvPr/>
            </p:nvSpPr>
            <p:spPr bwMode="auto">
              <a:xfrm>
                <a:off x="839" y="4065"/>
                <a:ext cx="0" cy="91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1" name="Line 11"/>
              <p:cNvSpPr>
                <a:spLocks noChangeShapeType="1"/>
              </p:cNvSpPr>
              <p:nvPr/>
            </p:nvSpPr>
            <p:spPr bwMode="auto">
              <a:xfrm>
                <a:off x="1066" y="4065"/>
                <a:ext cx="0" cy="91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" name="Line 12"/>
              <p:cNvSpPr>
                <a:spLocks noChangeShapeType="1"/>
              </p:cNvSpPr>
              <p:nvPr/>
            </p:nvSpPr>
            <p:spPr bwMode="auto">
              <a:xfrm>
                <a:off x="1292" y="4065"/>
                <a:ext cx="0" cy="91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" name="Line 13"/>
              <p:cNvSpPr>
                <a:spLocks noChangeShapeType="1"/>
              </p:cNvSpPr>
              <p:nvPr/>
            </p:nvSpPr>
            <p:spPr bwMode="auto">
              <a:xfrm>
                <a:off x="1519" y="4065"/>
                <a:ext cx="0" cy="91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16" name="Text Box 14"/>
            <p:cNvSpPr txBox="1">
              <a:spLocks noChangeArrowheads="1"/>
            </p:cNvSpPr>
            <p:nvPr/>
          </p:nvSpPr>
          <p:spPr bwMode="auto">
            <a:xfrm>
              <a:off x="295" y="4067"/>
              <a:ext cx="1433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2000">
                  <a:solidFill>
                    <a:schemeClr val="bg2"/>
                  </a:solidFill>
                  <a:latin typeface="Arial Black" charset="0"/>
                </a:rPr>
                <a:t>0              4km</a:t>
              </a:r>
            </a:p>
          </p:txBody>
        </p:sp>
      </p:grpSp>
      <p:sp>
        <p:nvSpPr>
          <p:cNvPr id="24" name="Line 15"/>
          <p:cNvSpPr>
            <a:spLocks noChangeShapeType="1"/>
          </p:cNvSpPr>
          <p:nvPr/>
        </p:nvSpPr>
        <p:spPr bwMode="auto">
          <a:xfrm flipV="1">
            <a:off x="4067175" y="3213100"/>
            <a:ext cx="936625" cy="1223963"/>
          </a:xfrm>
          <a:prstGeom prst="line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5" name="Line 16"/>
          <p:cNvSpPr>
            <a:spLocks noChangeShapeType="1"/>
          </p:cNvSpPr>
          <p:nvPr/>
        </p:nvSpPr>
        <p:spPr bwMode="auto">
          <a:xfrm>
            <a:off x="4067175" y="4437063"/>
            <a:ext cx="936625" cy="1871662"/>
          </a:xfrm>
          <a:prstGeom prst="line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5483578" y="1167871"/>
            <a:ext cx="3203222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It covers an area of 100 km</a:t>
            </a:r>
            <a:r>
              <a:rPr lang="en-US" baseline="30000" dirty="0"/>
              <a:t>2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and </a:t>
            </a:r>
            <a:r>
              <a:rPr lang="en-US" dirty="0"/>
              <a:t>consists of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111 </a:t>
            </a:r>
            <a:r>
              <a:rPr lang="en-US" dirty="0"/>
              <a:t>surface detectors </a:t>
            </a:r>
            <a:r>
              <a:rPr lang="en-US" dirty="0" smtClean="0"/>
              <a:t>and</a:t>
            </a:r>
          </a:p>
          <a:p>
            <a:endParaRPr lang="en-US" dirty="0" smtClean="0"/>
          </a:p>
          <a:p>
            <a:r>
              <a:rPr lang="en-US" dirty="0" smtClean="0"/>
              <a:t>27 </a:t>
            </a:r>
            <a:r>
              <a:rPr lang="en-US" dirty="0" err="1"/>
              <a:t>muon</a:t>
            </a:r>
            <a:r>
              <a:rPr lang="en-US" dirty="0"/>
              <a:t> detectors.</a:t>
            </a:r>
          </a:p>
        </p:txBody>
      </p:sp>
    </p:spTree>
    <p:extLst>
      <p:ext uri="{BB962C8B-B14F-4D97-AF65-F5344CB8AC3E}">
        <p14:creationId xmlns:p14="http://schemas.microsoft.com/office/powerpoint/2010/main" val="640909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16</a:t>
            </a:fld>
            <a:endParaRPr lang="it-IT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Lino Miramonti</a:t>
            </a:r>
            <a:endParaRPr lang="it-IT" dirty="0"/>
          </a:p>
        </p:txBody>
      </p:sp>
      <p:cxnSp>
        <p:nvCxnSpPr>
          <p:cNvPr id="9" name="Connettore 1 8"/>
          <p:cNvCxnSpPr/>
          <p:nvPr/>
        </p:nvCxnSpPr>
        <p:spPr>
          <a:xfrm>
            <a:off x="72500" y="109899"/>
            <a:ext cx="0" cy="6322030"/>
          </a:xfrm>
          <a:prstGeom prst="line">
            <a:avLst/>
          </a:prstGeom>
          <a:ln w="76200" cmpd="tri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31" descr="[Spectrum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60" y="1542630"/>
            <a:ext cx="4081462" cy="410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 Box 5"/>
          <p:cNvSpPr txBox="1">
            <a:spLocks noChangeArrowheads="1"/>
          </p:cNvSpPr>
          <p:nvPr/>
        </p:nvSpPr>
        <p:spPr bwMode="auto">
          <a:xfrm>
            <a:off x="1125185" y="4479043"/>
            <a:ext cx="1582484" cy="33855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600" dirty="0">
                <a:latin typeface="Times New Roman" charset="0"/>
              </a:rPr>
              <a:t>5.1 x 10</a:t>
            </a:r>
            <a:r>
              <a:rPr lang="en-US" altLang="ja-JP" sz="1600" baseline="30000" dirty="0">
                <a:latin typeface="Times New Roman" charset="0"/>
              </a:rPr>
              <a:t>16</a:t>
            </a:r>
            <a:r>
              <a:rPr lang="en-US" altLang="ja-JP" sz="1600" dirty="0">
                <a:latin typeface="Times New Roman" charset="0"/>
              </a:rPr>
              <a:t> m</a:t>
            </a:r>
            <a:r>
              <a:rPr lang="en-US" altLang="ja-JP" sz="1600" baseline="30000" dirty="0">
                <a:latin typeface="Times New Roman" charset="0"/>
              </a:rPr>
              <a:t>2 </a:t>
            </a:r>
            <a:r>
              <a:rPr lang="en-US" altLang="ja-JP" sz="1600" dirty="0">
                <a:latin typeface="Times New Roman" charset="0"/>
              </a:rPr>
              <a:t>s </a:t>
            </a:r>
            <a:r>
              <a:rPr lang="en-US" altLang="ja-JP" sz="1600" dirty="0" err="1">
                <a:latin typeface="Times New Roman" charset="0"/>
              </a:rPr>
              <a:t>sr</a:t>
            </a:r>
            <a:endParaRPr lang="en-US" altLang="ja-JP" sz="1600" dirty="0">
              <a:latin typeface="Times New Roman" charset="0"/>
            </a:endParaRPr>
          </a:p>
        </p:txBody>
      </p:sp>
      <p:sp>
        <p:nvSpPr>
          <p:cNvPr id="39" name="AutoShape 2"/>
          <p:cNvSpPr>
            <a:spLocks noChangeArrowheads="1"/>
          </p:cNvSpPr>
          <p:nvPr/>
        </p:nvSpPr>
        <p:spPr bwMode="auto">
          <a:xfrm>
            <a:off x="288573" y="571189"/>
            <a:ext cx="6288087" cy="790222"/>
          </a:xfrm>
          <a:prstGeom prst="flowChartProcess">
            <a:avLst/>
          </a:prstGeom>
          <a:gradFill rotWithShape="0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158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ja-JP" sz="2400" dirty="0">
                <a:solidFill>
                  <a:srgbClr val="FFCC00"/>
                </a:solidFill>
                <a:latin typeface="Arial Black" charset="0"/>
              </a:rPr>
              <a:t>Energy Spectrum by AGASA (</a:t>
            </a:r>
            <a:r>
              <a:rPr lang="en-US" altLang="ja-JP" sz="2400" dirty="0" err="1">
                <a:solidFill>
                  <a:srgbClr val="FFCC00"/>
                </a:solidFill>
                <a:latin typeface="Arial Black" charset="0"/>
              </a:rPr>
              <a:t>θ</a:t>
            </a:r>
            <a:r>
              <a:rPr lang="en-US" altLang="ja-JP" sz="2400" dirty="0">
                <a:solidFill>
                  <a:srgbClr val="FFCC00"/>
                </a:solidFill>
                <a:latin typeface="Arial Black" charset="0"/>
              </a:rPr>
              <a:t>&lt;45)</a:t>
            </a:r>
          </a:p>
        </p:txBody>
      </p:sp>
      <p:sp>
        <p:nvSpPr>
          <p:cNvPr id="40" name="Rectangle 3"/>
          <p:cNvSpPr txBox="1">
            <a:spLocks noChangeArrowheads="1"/>
          </p:cNvSpPr>
          <p:nvPr/>
        </p:nvSpPr>
        <p:spPr>
          <a:xfrm>
            <a:off x="5178778" y="1522799"/>
            <a:ext cx="3516135" cy="447442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ja-JP" sz="1600" smtClean="0"/>
              <a:t>Super GZK particles</a:t>
            </a:r>
          </a:p>
          <a:p>
            <a:pPr lvl="1">
              <a:lnSpc>
                <a:spcPct val="90000"/>
              </a:lnSpc>
            </a:pPr>
            <a:r>
              <a:rPr lang="en-US" altLang="ja-JP" sz="1400" smtClean="0"/>
              <a:t>Preliminary study with recent CORSIKA</a:t>
            </a:r>
          </a:p>
          <a:p>
            <a:pPr lvl="2">
              <a:lnSpc>
                <a:spcPct val="90000"/>
              </a:lnSpc>
            </a:pPr>
            <a:r>
              <a:rPr lang="en-US" altLang="ja-JP" sz="1200" smtClean="0"/>
              <a:t>If we evaluate energies with the recent CORSIKA</a:t>
            </a:r>
          </a:p>
          <a:p>
            <a:pPr lvl="3">
              <a:lnSpc>
                <a:spcPct val="90000"/>
              </a:lnSpc>
            </a:pPr>
            <a:r>
              <a:rPr lang="en-US" altLang="ja-JP" sz="1100" smtClean="0"/>
              <a:t>Energy scale shift down </a:t>
            </a:r>
            <a:r>
              <a:rPr lang="en-US" altLang="ja-JP" sz="1100" smtClean="0">
                <a:sym typeface="Wingdings" charset="0"/>
              </a:rPr>
              <a:t>by ~10% at 10</a:t>
            </a:r>
            <a:r>
              <a:rPr lang="en-US" altLang="ja-JP" sz="1100" baseline="30000" smtClean="0">
                <a:sym typeface="Wingdings" charset="0"/>
              </a:rPr>
              <a:t>19</a:t>
            </a:r>
            <a:r>
              <a:rPr lang="en-US" altLang="ja-JP" sz="1100" smtClean="0">
                <a:sym typeface="Wingdings" charset="0"/>
              </a:rPr>
              <a:t>eV and by ~15% at 10</a:t>
            </a:r>
            <a:r>
              <a:rPr lang="en-US" altLang="ja-JP" sz="1100" baseline="30000" smtClean="0">
                <a:sym typeface="Wingdings" charset="0"/>
              </a:rPr>
              <a:t>20</a:t>
            </a:r>
            <a:r>
              <a:rPr lang="en-US" altLang="ja-JP" sz="1100" smtClean="0">
                <a:sym typeface="Wingdings" charset="0"/>
              </a:rPr>
              <a:t>eV</a:t>
            </a:r>
          </a:p>
          <a:p>
            <a:pPr lvl="3">
              <a:lnSpc>
                <a:spcPct val="90000"/>
              </a:lnSpc>
            </a:pPr>
            <a:r>
              <a:rPr lang="en-US" altLang="ja-JP" sz="1100" smtClean="0"/>
              <a:t>11 events above 10</a:t>
            </a:r>
            <a:r>
              <a:rPr lang="en-US" altLang="ja-JP" sz="1100" baseline="30000" smtClean="0"/>
              <a:t>20</a:t>
            </a:r>
            <a:r>
              <a:rPr lang="en-US" altLang="ja-JP" sz="1100" smtClean="0"/>
              <a:t>eV / 1.3~2.6 expected 			</a:t>
            </a:r>
            <a:r>
              <a:rPr lang="en-US" altLang="ja-JP" sz="1100" smtClean="0">
                <a:sym typeface="Wingdings" charset="0"/>
              </a:rPr>
              <a:t> 5~6 events / 1.0~1.9 expected</a:t>
            </a:r>
          </a:p>
          <a:p>
            <a:pPr lvl="2">
              <a:lnSpc>
                <a:spcPct val="90000"/>
              </a:lnSpc>
            </a:pPr>
            <a:endParaRPr lang="en-US" altLang="ja-JP" sz="1200" smtClean="0"/>
          </a:p>
          <a:p>
            <a:pPr>
              <a:lnSpc>
                <a:spcPct val="90000"/>
              </a:lnSpc>
            </a:pPr>
            <a:r>
              <a:rPr lang="en-US" altLang="ja-JP" sz="1600" smtClean="0"/>
              <a:t>Small scale anisotropy of UHECR</a:t>
            </a:r>
          </a:p>
          <a:p>
            <a:pPr lvl="1">
              <a:lnSpc>
                <a:spcPct val="90000"/>
              </a:lnSpc>
            </a:pPr>
            <a:r>
              <a:rPr lang="en-US" altLang="ja-JP" sz="1400" smtClean="0"/>
              <a:t>The arrival direction of UHECRs is uniform in large scale</a:t>
            </a:r>
          </a:p>
          <a:p>
            <a:pPr lvl="1">
              <a:lnSpc>
                <a:spcPct val="90000"/>
              </a:lnSpc>
            </a:pPr>
            <a:r>
              <a:rPr lang="en-US" altLang="ja-JP" sz="1400" smtClean="0"/>
              <a:t>But AGASA data shows clusters, 1 triplets and 6 doublets </a:t>
            </a:r>
            <a:r>
              <a:rPr lang="en-US" altLang="ja-JP" sz="1400" smtClean="0">
                <a:sym typeface="Wingdings" charset="0"/>
              </a:rPr>
              <a:t> granularity</a:t>
            </a:r>
            <a:endParaRPr lang="en-US" altLang="ja-JP" sz="1400" smtClean="0"/>
          </a:p>
          <a:p>
            <a:pPr lvl="1">
              <a:lnSpc>
                <a:spcPct val="90000"/>
              </a:lnSpc>
            </a:pPr>
            <a:r>
              <a:rPr lang="en-US" altLang="ja-JP" sz="1400" smtClean="0"/>
              <a:t>Source density ~10</a:t>
            </a:r>
            <a:r>
              <a:rPr lang="en-US" altLang="ja-JP" sz="1400" baseline="30000" smtClean="0"/>
              <a:t>-5</a:t>
            </a:r>
            <a:r>
              <a:rPr lang="en-US" altLang="ja-JP" sz="1400" smtClean="0"/>
              <a:t>/Mpc</a:t>
            </a:r>
            <a:r>
              <a:rPr lang="en-US" altLang="ja-JP" sz="1400" baseline="30000" smtClean="0"/>
              <a:t>3 </a:t>
            </a:r>
            <a:r>
              <a:rPr lang="en-US" altLang="ja-JP" sz="1400" smtClean="0"/>
              <a:t> ~ density of AGNs</a:t>
            </a:r>
          </a:p>
          <a:p>
            <a:pPr>
              <a:lnSpc>
                <a:spcPct val="90000"/>
              </a:lnSpc>
            </a:pPr>
            <a:endParaRPr lang="en-US" altLang="ja-JP" sz="1600" dirty="0"/>
          </a:p>
        </p:txBody>
      </p:sp>
    </p:spTree>
    <p:extLst>
      <p:ext uri="{BB962C8B-B14F-4D97-AF65-F5344CB8AC3E}">
        <p14:creationId xmlns:p14="http://schemas.microsoft.com/office/powerpoint/2010/main" val="3029866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17</a:t>
            </a:fld>
            <a:endParaRPr lang="it-IT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Lino Miramonti</a:t>
            </a:r>
            <a:endParaRPr lang="it-IT" dirty="0"/>
          </a:p>
        </p:txBody>
      </p:sp>
      <p:cxnSp>
        <p:nvCxnSpPr>
          <p:cNvPr id="9" name="Connettore 1 8"/>
          <p:cNvCxnSpPr/>
          <p:nvPr/>
        </p:nvCxnSpPr>
        <p:spPr>
          <a:xfrm>
            <a:off x="72500" y="109899"/>
            <a:ext cx="0" cy="6322030"/>
          </a:xfrm>
          <a:prstGeom prst="line">
            <a:avLst/>
          </a:prstGeom>
          <a:ln w="76200" cmpd="tri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110" y="771068"/>
            <a:ext cx="4487333" cy="29010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5046" y="963016"/>
            <a:ext cx="3321754" cy="220585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5110" y="109899"/>
            <a:ext cx="5783604" cy="523220"/>
          </a:xfrm>
          <a:prstGeom prst="rect">
            <a:avLst/>
          </a:prstGeom>
          <a:solidFill>
            <a:srgbClr val="CCFFCC"/>
          </a:solidFill>
        </p:spPr>
        <p:txBody>
          <a:bodyPr wrap="none">
            <a:spAutoFit/>
          </a:bodyPr>
          <a:lstStyle/>
          <a:p>
            <a:r>
              <a:rPr lang="en-US" sz="2800" dirty="0"/>
              <a:t>The Fly's Eye Observatory (1981-1993)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3356" y="3769633"/>
            <a:ext cx="3993444" cy="266229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44674" y="4189779"/>
            <a:ext cx="5027137" cy="584776"/>
          </a:xfrm>
          <a:prstGeom prst="rect">
            <a:avLst/>
          </a:prstGeom>
          <a:solidFill>
            <a:srgbClr val="CCFFCC"/>
          </a:solidFill>
        </p:spPr>
        <p:txBody>
          <a:bodyPr wrap="none">
            <a:spAutoFit/>
          </a:bodyPr>
          <a:lstStyle/>
          <a:p>
            <a:r>
              <a:rPr lang="en-US" sz="2400" dirty="0"/>
              <a:t>The High Resolution Fly's Eye (</a:t>
            </a:r>
            <a:r>
              <a:rPr lang="en-US" sz="3200" b="1" dirty="0" err="1"/>
              <a:t>HiRes</a:t>
            </a:r>
            <a:r>
              <a:rPr lang="en-US" sz="2400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640909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18</a:t>
            </a:fld>
            <a:endParaRPr lang="it-IT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Lino Miramonti</a:t>
            </a:r>
            <a:endParaRPr lang="it-IT" dirty="0"/>
          </a:p>
        </p:txBody>
      </p:sp>
      <p:cxnSp>
        <p:nvCxnSpPr>
          <p:cNvPr id="9" name="Connettore 1 8"/>
          <p:cNvCxnSpPr/>
          <p:nvPr/>
        </p:nvCxnSpPr>
        <p:spPr>
          <a:xfrm>
            <a:off x="72500" y="109899"/>
            <a:ext cx="0" cy="6322030"/>
          </a:xfrm>
          <a:prstGeom prst="line">
            <a:avLst/>
          </a:prstGeom>
          <a:ln w="76200" cmpd="tri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0" y="1527934"/>
            <a:ext cx="8078554" cy="414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989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72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Lino Miramonti</a:t>
            </a:r>
            <a:endParaRPr lang="it-IT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19</a:t>
            </a:fld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710779" y="1153437"/>
            <a:ext cx="525015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b="1" dirty="0" smtClean="0">
                <a:solidFill>
                  <a:srgbClr val="FF0000"/>
                </a:solidFill>
              </a:rPr>
              <a:t>The </a:t>
            </a:r>
            <a:r>
              <a:rPr lang="en-US" sz="3200" b="1" dirty="0">
                <a:solidFill>
                  <a:srgbClr val="FF0000"/>
                </a:solidFill>
              </a:rPr>
              <a:t>Pierre Auger </a:t>
            </a:r>
            <a:r>
              <a:rPr lang="en-US" sz="3200" b="1" dirty="0" smtClean="0">
                <a:solidFill>
                  <a:srgbClr val="FF0000"/>
                </a:solidFill>
              </a:rPr>
              <a:t>Observatory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323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4586754" y="871371"/>
            <a:ext cx="4100046" cy="229293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>
              <a:spcAft>
                <a:spcPts val="1800"/>
              </a:spcAft>
            </a:pPr>
            <a:r>
              <a:rPr lang="en-US" dirty="0" smtClean="0">
                <a:solidFill>
                  <a:srgbClr val="FF0000"/>
                </a:solidFill>
              </a:rPr>
              <a:t>OPEN QUESTIONS:</a:t>
            </a:r>
          </a:p>
          <a:p>
            <a:pPr algn="just">
              <a:spcAft>
                <a:spcPts val="1800"/>
              </a:spcAft>
            </a:pPr>
            <a:r>
              <a:rPr lang="en-US" sz="1600" u="sng" dirty="0" smtClean="0"/>
              <a:t>Where</a:t>
            </a:r>
            <a:r>
              <a:rPr lang="en-US" sz="1600" dirty="0" smtClean="0"/>
              <a:t> and </a:t>
            </a:r>
            <a:r>
              <a:rPr lang="en-US" sz="1600" u="sng" dirty="0" smtClean="0"/>
              <a:t>how</a:t>
            </a:r>
            <a:r>
              <a:rPr lang="en-US" sz="1600" dirty="0" smtClean="0"/>
              <a:t> these cosmic rays are accelerated to these energies</a:t>
            </a:r>
          </a:p>
          <a:p>
            <a:pPr algn="just">
              <a:spcAft>
                <a:spcPts val="1800"/>
              </a:spcAft>
            </a:pPr>
            <a:r>
              <a:rPr lang="en-US" sz="1600" dirty="0" smtClean="0"/>
              <a:t>Which are the </a:t>
            </a:r>
            <a:r>
              <a:rPr lang="en-US" sz="1600" u="sng" dirty="0" smtClean="0"/>
              <a:t>sources</a:t>
            </a:r>
            <a:r>
              <a:rPr lang="en-US" sz="1600" dirty="0" smtClean="0"/>
              <a:t> that generated these cosmic rays</a:t>
            </a:r>
          </a:p>
          <a:p>
            <a:pPr algn="just">
              <a:spcAft>
                <a:spcPts val="1800"/>
              </a:spcAft>
            </a:pPr>
            <a:r>
              <a:rPr lang="en-US" sz="1600" dirty="0" smtClean="0"/>
              <a:t>The </a:t>
            </a:r>
            <a:r>
              <a:rPr lang="en-US" sz="1600" u="sng" dirty="0"/>
              <a:t>c</a:t>
            </a:r>
            <a:r>
              <a:rPr lang="en-US" sz="1600" u="sng" dirty="0" smtClean="0"/>
              <a:t>hemical composition</a:t>
            </a:r>
            <a:r>
              <a:rPr lang="en-US" sz="1600" dirty="0" smtClean="0"/>
              <a:t> is unknown</a:t>
            </a:r>
            <a:endParaRPr lang="en-US" sz="16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4894263" y="3739547"/>
            <a:ext cx="3590925" cy="107721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600" u="sng" dirty="0" smtClean="0">
                <a:solidFill>
                  <a:srgbClr val="FF0000"/>
                </a:solidFill>
              </a:rPr>
              <a:t>From a </a:t>
            </a:r>
            <a:r>
              <a:rPr lang="en-US" sz="1600" b="1" u="sng" dirty="0" smtClean="0">
                <a:solidFill>
                  <a:srgbClr val="0000FF"/>
                </a:solidFill>
              </a:rPr>
              <a:t>Particle Physics</a:t>
            </a:r>
            <a:r>
              <a:rPr lang="en-US" sz="1600" u="sng" dirty="0" smtClean="0">
                <a:solidFill>
                  <a:srgbClr val="0000FF"/>
                </a:solidFill>
              </a:rPr>
              <a:t> </a:t>
            </a:r>
            <a:r>
              <a:rPr lang="en-US" sz="1600" u="sng" dirty="0" smtClean="0">
                <a:solidFill>
                  <a:srgbClr val="FF0000"/>
                </a:solidFill>
              </a:rPr>
              <a:t>point of view</a:t>
            </a:r>
            <a:r>
              <a:rPr lang="en-US" sz="1600" dirty="0" smtClean="0"/>
              <a:t>:</a:t>
            </a:r>
          </a:p>
          <a:p>
            <a:pPr algn="just"/>
            <a:r>
              <a:rPr lang="en-US" sz="1600" dirty="0" smtClean="0"/>
              <a:t>UHE Cosmic Rays probe physics at energies out of reach of any man made accelerator</a:t>
            </a:r>
            <a:endParaRPr lang="en-US" sz="16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1970345" y="37381"/>
            <a:ext cx="597038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UHECRs: CRs with E&gt; 10</a:t>
            </a:r>
            <a:r>
              <a:rPr lang="en-US" sz="3200" u="sng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18</a:t>
            </a:r>
            <a:r>
              <a:rPr lang="en-US" sz="3200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eV</a:t>
            </a:r>
            <a:endParaRPr lang="en-US" sz="3200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872" y="681507"/>
            <a:ext cx="3712950" cy="4455540"/>
          </a:xfrm>
          <a:prstGeom prst="rect">
            <a:avLst/>
          </a:prstGeom>
        </p:spPr>
      </p:pic>
      <p:sp>
        <p:nvSpPr>
          <p:cNvPr id="11" name="Ovale 10"/>
          <p:cNvSpPr/>
          <p:nvPr/>
        </p:nvSpPr>
        <p:spPr>
          <a:xfrm>
            <a:off x="3008300" y="3908366"/>
            <a:ext cx="786002" cy="1077218"/>
          </a:xfrm>
          <a:prstGeom prst="ellipse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2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Lino Miramonti</a:t>
            </a:r>
            <a:endParaRPr lang="it-IT" dirty="0"/>
          </a:p>
        </p:txBody>
      </p:sp>
      <p:graphicFrame>
        <p:nvGraphicFramePr>
          <p:cNvPr id="10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3185372"/>
              </p:ext>
            </p:extLst>
          </p:nvPr>
        </p:nvGraphicFramePr>
        <p:xfrm>
          <a:off x="4894263" y="4838700"/>
          <a:ext cx="3590925" cy="76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42" name="Equation" r:id="rId4" imgW="2286000" imgH="508000" progId="Equation.3">
                  <p:embed/>
                </p:oleObj>
              </mc:Choice>
              <mc:Fallback>
                <p:oleObj name="Equation" r:id="rId4" imgW="2286000" imgH="508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4263" y="4838700"/>
                        <a:ext cx="3590925" cy="766763"/>
                      </a:xfrm>
                      <a:prstGeom prst="rect">
                        <a:avLst/>
                      </a:prstGeom>
                      <a:solidFill>
                        <a:srgbClr val="DBEEF4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ttangolo 1"/>
          <p:cNvSpPr/>
          <p:nvPr/>
        </p:nvSpPr>
        <p:spPr>
          <a:xfrm>
            <a:off x="326046" y="5300562"/>
            <a:ext cx="397358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/>
              <a:t>Nearly </a:t>
            </a:r>
            <a:r>
              <a:rPr lang="en-US" dirty="0"/>
              <a:t>uniform </a:t>
            </a:r>
            <a:r>
              <a:rPr lang="en-US" b="1" dirty="0">
                <a:solidFill>
                  <a:srgbClr val="FF0000"/>
                </a:solidFill>
              </a:rPr>
              <a:t>power-</a:t>
            </a:r>
            <a:r>
              <a:rPr lang="en-US" b="1" dirty="0" smtClean="0">
                <a:solidFill>
                  <a:srgbClr val="FF0000"/>
                </a:solidFill>
              </a:rPr>
              <a:t>law spectrum E</a:t>
            </a:r>
            <a:r>
              <a:rPr lang="en-US" b="1" baseline="30000" dirty="0" smtClean="0">
                <a:solidFill>
                  <a:srgbClr val="FF0000"/>
                </a:solidFill>
              </a:rPr>
              <a:t>-γ</a:t>
            </a:r>
            <a:r>
              <a:rPr lang="en-US" dirty="0" smtClean="0"/>
              <a:t>:</a:t>
            </a:r>
          </a:p>
          <a:p>
            <a:pPr marL="742950" lvl="1" indent="-285750" algn="just">
              <a:buFont typeface="Arial"/>
              <a:buChar char="•"/>
            </a:pPr>
            <a:r>
              <a:rPr lang="en-US" sz="1600" dirty="0" smtClean="0"/>
              <a:t>10 </a:t>
            </a:r>
            <a:r>
              <a:rPr lang="en-US" sz="1600" dirty="0"/>
              <a:t>orders </a:t>
            </a:r>
            <a:r>
              <a:rPr lang="en-US" sz="1600" dirty="0" smtClean="0"/>
              <a:t>of magnitude </a:t>
            </a:r>
            <a:r>
              <a:rPr lang="en-US" sz="1600" dirty="0"/>
              <a:t>in </a:t>
            </a:r>
            <a:r>
              <a:rPr lang="en-US" sz="1600" dirty="0" smtClean="0"/>
              <a:t>Energy </a:t>
            </a:r>
          </a:p>
          <a:p>
            <a:pPr marL="742950" lvl="1" indent="-285750" algn="just">
              <a:buFont typeface="Arial"/>
              <a:buChar char="•"/>
            </a:pPr>
            <a:r>
              <a:rPr lang="en-US" sz="1600" dirty="0" smtClean="0"/>
              <a:t>32 </a:t>
            </a:r>
            <a:r>
              <a:rPr lang="en-US" sz="1600" dirty="0"/>
              <a:t>orders of magnitude </a:t>
            </a:r>
            <a:r>
              <a:rPr lang="en-US" sz="1600" dirty="0" smtClean="0"/>
              <a:t>in flux</a:t>
            </a:r>
            <a:endParaRPr lang="en-US" sz="1600" dirty="0"/>
          </a:p>
        </p:txBody>
      </p:sp>
      <p:cxnSp>
        <p:nvCxnSpPr>
          <p:cNvPr id="12" name="Connettore 2 11"/>
          <p:cNvCxnSpPr>
            <a:endCxn id="11" idx="0"/>
          </p:cNvCxnSpPr>
          <p:nvPr/>
        </p:nvCxnSpPr>
        <p:spPr>
          <a:xfrm>
            <a:off x="2836821" y="622157"/>
            <a:ext cx="564480" cy="32862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238" y="5674830"/>
            <a:ext cx="2228064" cy="774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859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72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-1064" y="7465"/>
            <a:ext cx="4203468" cy="1323439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The Pierre Auger Observatory</a:t>
            </a:r>
            <a:endParaRPr lang="en-US" sz="40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488" y="1929194"/>
            <a:ext cx="7219946" cy="3186413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5948" y="61026"/>
            <a:ext cx="4182877" cy="1781149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" y="5280454"/>
            <a:ext cx="91388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 smtClean="0">
                <a:solidFill>
                  <a:srgbClr val="FF0000"/>
                </a:solidFill>
              </a:rPr>
              <a:t>1600 water Cherenkov tanks </a:t>
            </a:r>
            <a:r>
              <a:rPr lang="en-GB" sz="2200" dirty="0" smtClean="0"/>
              <a:t>(1.5 km distance in a triangular grid) = </a:t>
            </a:r>
            <a:r>
              <a:rPr lang="en-GB" sz="2200" b="1" dirty="0" smtClean="0"/>
              <a:t>3000 km</a:t>
            </a:r>
            <a:r>
              <a:rPr lang="en-GB" sz="2200" b="1" baseline="30000" dirty="0" smtClean="0"/>
              <a:t>2</a:t>
            </a:r>
          </a:p>
          <a:p>
            <a:endParaRPr lang="en-GB" sz="2200" dirty="0" smtClean="0"/>
          </a:p>
          <a:p>
            <a:r>
              <a:rPr lang="en-GB" sz="2200" b="1" dirty="0" smtClean="0">
                <a:solidFill>
                  <a:srgbClr val="3366FF"/>
                </a:solidFill>
              </a:rPr>
              <a:t>24 fluorescence telescopes stations </a:t>
            </a:r>
            <a:r>
              <a:rPr lang="en-GB" sz="2200" dirty="0" smtClean="0"/>
              <a:t>(4 building)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2484877" y="2076312"/>
            <a:ext cx="1449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1400m </a:t>
            </a:r>
            <a:r>
              <a:rPr lang="es-ES_tradnl" dirty="0"/>
              <a:t>a.s.l. </a:t>
            </a:r>
            <a:endParaRPr lang="es-ES_tradnl" dirty="0" smtClean="0"/>
          </a:p>
          <a:p>
            <a:r>
              <a:rPr lang="es-ES_tradnl" dirty="0" smtClean="0"/>
              <a:t> </a:t>
            </a:r>
            <a:r>
              <a:rPr lang="es-ES_tradnl" dirty="0"/>
              <a:t>latitude: 35°</a:t>
            </a:r>
            <a:endParaRPr lang="en-US" dirty="0"/>
          </a:p>
        </p:txBody>
      </p:sp>
      <p:sp>
        <p:nvSpPr>
          <p:cNvPr id="6" name="Rettangolo 5"/>
          <p:cNvSpPr/>
          <p:nvPr/>
        </p:nvSpPr>
        <p:spPr>
          <a:xfrm rot="16200000">
            <a:off x="6844386" y="3294767"/>
            <a:ext cx="33774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Physics data since 2004, inauguration November 2008</a:t>
            </a:r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20</a:t>
            </a:fld>
            <a:endParaRPr lang="it-IT" dirty="0"/>
          </a:p>
        </p:txBody>
      </p:sp>
      <p:sp>
        <p:nvSpPr>
          <p:cNvPr id="11" name="Segnaposto piè di pagina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Lino Miramonti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18467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72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864738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/>
          <a:srcRect l="12379" r="17524"/>
          <a:stretch/>
        </p:blipFill>
        <p:spPr>
          <a:xfrm>
            <a:off x="4908071" y="2475818"/>
            <a:ext cx="4130102" cy="423254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55975"/>
            <a:ext cx="5244672" cy="415235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603" y="5008289"/>
            <a:ext cx="3651494" cy="182574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4969" y="1018437"/>
            <a:ext cx="2474940" cy="2495565"/>
          </a:xfrm>
          <a:prstGeom prst="rect">
            <a:avLst/>
          </a:prstGeom>
        </p:spPr>
      </p:pic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21</a:t>
            </a:fld>
            <a:endParaRPr lang="it-IT" dirty="0"/>
          </a:p>
        </p:txBody>
      </p:sp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Lino Miramonti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63694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72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864738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4" name="CasellaDiTesto 3"/>
          <p:cNvSpPr txBox="1"/>
          <p:nvPr/>
        </p:nvSpPr>
        <p:spPr>
          <a:xfrm>
            <a:off x="322713" y="2229969"/>
            <a:ext cx="54104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/>
              <a:t>The reconstruction of </a:t>
            </a:r>
            <a:r>
              <a:rPr lang="en-US" sz="2000" b="1" dirty="0" smtClean="0">
                <a:solidFill>
                  <a:srgbClr val="FF0000"/>
                </a:solidFill>
              </a:rPr>
              <a:t>arrival direction </a:t>
            </a:r>
            <a:r>
              <a:rPr lang="en-US" sz="2000" dirty="0"/>
              <a:t>o</a:t>
            </a:r>
            <a:r>
              <a:rPr lang="en-US" sz="2000" dirty="0" smtClean="0"/>
              <a:t>f primary cosmic rays is obtained by fitting the </a:t>
            </a:r>
            <a:r>
              <a:rPr lang="en-US" sz="2000" u="sng" dirty="0" smtClean="0">
                <a:solidFill>
                  <a:srgbClr val="3366FF"/>
                </a:solidFill>
              </a:rPr>
              <a:t>arrival </a:t>
            </a:r>
            <a:r>
              <a:rPr lang="en-US" sz="2000" u="sng" dirty="0">
                <a:solidFill>
                  <a:srgbClr val="3366FF"/>
                </a:solidFill>
              </a:rPr>
              <a:t>times sequence</a:t>
            </a:r>
            <a:r>
              <a:rPr lang="en-US" sz="2000" dirty="0"/>
              <a:t> of particles in shower </a:t>
            </a:r>
            <a:r>
              <a:rPr lang="en-US" sz="2000" dirty="0" smtClean="0"/>
              <a:t>front</a:t>
            </a:r>
            <a:r>
              <a:rPr lang="en-US" sz="2000" dirty="0"/>
              <a:t>.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184828" y="4153639"/>
            <a:ext cx="5984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 “SD only” reconstruction the </a:t>
            </a:r>
            <a:r>
              <a:rPr lang="en-US" b="1" dirty="0" smtClean="0">
                <a:solidFill>
                  <a:srgbClr val="FF0000"/>
                </a:solidFill>
              </a:rPr>
              <a:t>angular resolution </a:t>
            </a:r>
            <a:r>
              <a:rPr lang="en-US" dirty="0" smtClean="0"/>
              <a:t>is:</a:t>
            </a:r>
          </a:p>
        </p:txBody>
      </p:sp>
      <p:graphicFrame>
        <p:nvGraphicFramePr>
          <p:cNvPr id="6" name="Tabel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432589"/>
              </p:ext>
            </p:extLst>
          </p:nvPr>
        </p:nvGraphicFramePr>
        <p:xfrm>
          <a:off x="184828" y="4580104"/>
          <a:ext cx="6096000" cy="111252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tableStyleId>{3B4B98B0-60AC-42C2-AFA5-B58CD77FA1E5}</a:tableStyleId>
              </a:tblPr>
              <a:tblGrid>
                <a:gridCol w="2032000"/>
                <a:gridCol w="2269293"/>
                <a:gridCol w="179470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 dirty="0" smtClean="0"/>
                        <a:t>Better than 2.2°</a:t>
                      </a:r>
                      <a:endParaRPr lang="en-US" b="0" dirty="0"/>
                    </a:p>
                  </a:txBody>
                  <a:tcPr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3-fold events</a:t>
                      </a:r>
                      <a:endParaRPr lang="en-US" b="0" dirty="0"/>
                    </a:p>
                  </a:txBody>
                  <a:tcPr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E &lt; 4 EeV</a:t>
                      </a:r>
                      <a:endParaRPr lang="en-US" b="0" dirty="0"/>
                    </a:p>
                  </a:txBody>
                  <a:tcPr>
                    <a:solidFill>
                      <a:srgbClr val="B7DEE8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Better than 1.7°</a:t>
                      </a:r>
                      <a:endParaRPr lang="en-US" dirty="0"/>
                    </a:p>
                  </a:txBody>
                  <a:tcPr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4-fold events</a:t>
                      </a:r>
                      <a:endParaRPr lang="en-US" dirty="0"/>
                    </a:p>
                  </a:txBody>
                  <a:tcPr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 &lt; E &lt; 10 EeV</a:t>
                      </a:r>
                      <a:endParaRPr lang="en-US" dirty="0"/>
                    </a:p>
                  </a:txBody>
                  <a:tcPr>
                    <a:solidFill>
                      <a:srgbClr val="B7DEE8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Better than 1.4°</a:t>
                      </a:r>
                      <a:endParaRPr lang="en-US" dirty="0"/>
                    </a:p>
                  </a:txBody>
                  <a:tcPr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For higher multiplicity</a:t>
                      </a:r>
                      <a:endParaRPr lang="en-US" dirty="0"/>
                    </a:p>
                  </a:txBody>
                  <a:tcPr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 &gt; 8 EeV</a:t>
                      </a:r>
                      <a:endParaRPr lang="en-US" dirty="0"/>
                    </a:p>
                  </a:txBody>
                  <a:tcPr>
                    <a:solidFill>
                      <a:srgbClr val="B7DEE8"/>
                    </a:solidFill>
                  </a:tcPr>
                </a:tc>
              </a:tr>
            </a:tbl>
          </a:graphicData>
        </a:graphic>
      </p:graphicFrame>
      <p:sp>
        <p:nvSpPr>
          <p:cNvPr id="7" name="Rettangolo 6"/>
          <p:cNvSpPr/>
          <p:nvPr/>
        </p:nvSpPr>
        <p:spPr>
          <a:xfrm>
            <a:off x="322714" y="1072089"/>
            <a:ext cx="4281566" cy="52322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</a:t>
            </a:r>
            <a:r>
              <a:rPr lang="en-US" sz="2800" dirty="0" smtClean="0">
                <a:solidFill>
                  <a:srgbClr val="FF0000"/>
                </a:solidFill>
              </a:rPr>
              <a:t>D </a:t>
            </a:r>
            <a:r>
              <a:rPr lang="en-US" sz="2800" b="1" dirty="0" smtClean="0">
                <a:solidFill>
                  <a:srgbClr val="FF0000"/>
                </a:solidFill>
              </a:rPr>
              <a:t>geometry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>
                <a:solidFill>
                  <a:srgbClr val="FF0000"/>
                </a:solidFill>
              </a:rPr>
              <a:t>reconstruction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4"/>
          <a:srcRect t="10239" r="8331" b="5514"/>
          <a:stretch/>
        </p:blipFill>
        <p:spPr>
          <a:xfrm>
            <a:off x="6450158" y="993302"/>
            <a:ext cx="2428223" cy="3160337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3324" y="4370253"/>
            <a:ext cx="2710676" cy="2194684"/>
          </a:xfrm>
          <a:prstGeom prst="rect">
            <a:avLst/>
          </a:prstGeom>
        </p:spPr>
      </p:pic>
      <p:sp>
        <p:nvSpPr>
          <p:cNvPr id="12" name="Segnaposto numero diapositiva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22</a:t>
            </a:fld>
            <a:endParaRPr lang="it-IT" dirty="0"/>
          </a:p>
        </p:txBody>
      </p:sp>
      <p:sp>
        <p:nvSpPr>
          <p:cNvPr id="13" name="Segnaposto piè di pagina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Lino Miramonti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47716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72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864738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4" name="Rettangolo 3"/>
          <p:cNvSpPr/>
          <p:nvPr/>
        </p:nvSpPr>
        <p:spPr>
          <a:xfrm>
            <a:off x="322714" y="1072089"/>
            <a:ext cx="3835004" cy="52322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SD </a:t>
            </a:r>
            <a:r>
              <a:rPr lang="en-US" sz="2800" b="1" dirty="0" smtClean="0">
                <a:solidFill>
                  <a:srgbClr val="FF0000"/>
                </a:solidFill>
              </a:rPr>
              <a:t>energy</a:t>
            </a:r>
            <a:r>
              <a:rPr lang="en-US" sz="2800" dirty="0" smtClean="0">
                <a:solidFill>
                  <a:srgbClr val="FF0000"/>
                </a:solidFill>
              </a:rPr>
              <a:t> determination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4370580" y="1072089"/>
            <a:ext cx="468656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rgbClr val="FF0000"/>
                </a:solidFill>
              </a:rPr>
              <a:t>Energy estimator</a:t>
            </a:r>
            <a:r>
              <a:rPr lang="en-US" dirty="0"/>
              <a:t>: </a:t>
            </a:r>
            <a:r>
              <a:rPr lang="en-US" sz="2000" b="1" dirty="0">
                <a:solidFill>
                  <a:srgbClr val="FF0000"/>
                </a:solidFill>
              </a:rPr>
              <a:t>S(1000</a:t>
            </a:r>
            <a:r>
              <a:rPr lang="en-US" sz="2000" b="1" dirty="0" smtClean="0">
                <a:solidFill>
                  <a:srgbClr val="FF0000"/>
                </a:solidFill>
              </a:rPr>
              <a:t>) </a:t>
            </a:r>
            <a:r>
              <a:rPr lang="en-US" dirty="0" smtClean="0"/>
              <a:t>that is the</a:t>
            </a:r>
            <a:r>
              <a:rPr lang="en-US" dirty="0"/>
              <a:t> </a:t>
            </a:r>
            <a:r>
              <a:rPr lang="en-US" dirty="0" smtClean="0"/>
              <a:t>particle </a:t>
            </a:r>
            <a:r>
              <a:rPr lang="en-US" dirty="0"/>
              <a:t>density at 1000 m from shower axis</a:t>
            </a:r>
          </a:p>
        </p:txBody>
      </p:sp>
      <p:sp>
        <p:nvSpPr>
          <p:cNvPr id="7" name="Rettangolo 6"/>
          <p:cNvSpPr/>
          <p:nvPr/>
        </p:nvSpPr>
        <p:spPr>
          <a:xfrm>
            <a:off x="4370580" y="3484643"/>
            <a:ext cx="46865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S(1000) </a:t>
            </a:r>
            <a:r>
              <a:rPr lang="en-US" dirty="0" smtClean="0"/>
              <a:t>is converted into </a:t>
            </a:r>
            <a:r>
              <a:rPr lang="en-US" sz="2000" b="1" dirty="0" smtClean="0">
                <a:solidFill>
                  <a:srgbClr val="FF0000"/>
                </a:solidFill>
              </a:rPr>
              <a:t>S38</a:t>
            </a:r>
            <a:r>
              <a:rPr lang="en-US" dirty="0"/>
              <a:t> </a:t>
            </a:r>
            <a:r>
              <a:rPr lang="en-US" dirty="0" smtClean="0"/>
              <a:t>that is the S(1000) </a:t>
            </a:r>
            <a:r>
              <a:rPr lang="en-US" dirty="0"/>
              <a:t>that a shower would have produced </a:t>
            </a:r>
            <a:r>
              <a:rPr lang="en-US" dirty="0" smtClean="0"/>
              <a:t>if </a:t>
            </a:r>
            <a:r>
              <a:rPr lang="en-US" dirty="0"/>
              <a:t>it </a:t>
            </a:r>
            <a:r>
              <a:rPr lang="en-US" dirty="0" smtClean="0"/>
              <a:t>had arrived </a:t>
            </a:r>
            <a:r>
              <a:rPr lang="en-US" dirty="0"/>
              <a:t>with a zenith angle of 38</a:t>
            </a:r>
            <a:r>
              <a:rPr lang="en-US" b="1" dirty="0"/>
              <a:t>°</a:t>
            </a:r>
            <a:endParaRPr lang="en-US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07" y="1936797"/>
            <a:ext cx="4032631" cy="2993768"/>
          </a:xfrm>
          <a:prstGeom prst="rect">
            <a:avLst/>
          </a:prstGeom>
        </p:spPr>
      </p:pic>
      <p:graphicFrame>
        <p:nvGraphicFramePr>
          <p:cNvPr id="9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3811176"/>
              </p:ext>
            </p:extLst>
          </p:nvPr>
        </p:nvGraphicFramePr>
        <p:xfrm>
          <a:off x="4754695" y="1936797"/>
          <a:ext cx="3629025" cy="124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49" name="Equation" r:id="rId6" imgW="2413000" imgH="825500" progId="Equation.3">
                  <p:embed/>
                </p:oleObj>
              </mc:Choice>
              <mc:Fallback>
                <p:oleObj name="Equation" r:id="rId6" imgW="2413000" imgH="825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54695" y="1936797"/>
                        <a:ext cx="3629025" cy="1244600"/>
                      </a:xfrm>
                      <a:prstGeom prst="rect">
                        <a:avLst/>
                      </a:prstGeom>
                      <a:solidFill>
                        <a:srgbClr val="DBEEF4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Immagin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5265" y="4491847"/>
            <a:ext cx="2859101" cy="2030669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7617228" y="5514148"/>
            <a:ext cx="11523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Attenuation</a:t>
            </a:r>
          </a:p>
          <a:p>
            <a:pPr algn="ctr"/>
            <a:r>
              <a:rPr lang="en-US" sz="1400" dirty="0"/>
              <a:t>curve (CIC)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166970" y="4930565"/>
            <a:ext cx="21704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VEM : Vertical Equivalent Muon</a:t>
            </a:r>
            <a:endParaRPr lang="en-US" sz="1200" dirty="0"/>
          </a:p>
        </p:txBody>
      </p:sp>
      <p:graphicFrame>
        <p:nvGraphicFramePr>
          <p:cNvPr id="14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0299205"/>
              </p:ext>
            </p:extLst>
          </p:nvPr>
        </p:nvGraphicFramePr>
        <p:xfrm>
          <a:off x="4029753" y="4930565"/>
          <a:ext cx="2195512" cy="1474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50" name="Equation" r:id="rId9" imgW="1460500" imgH="977900" progId="Equation.3">
                  <p:embed/>
                </p:oleObj>
              </mc:Choice>
              <mc:Fallback>
                <p:oleObj name="Equation" r:id="rId9" imgW="1460500" imgH="977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29753" y="4930565"/>
                        <a:ext cx="2195512" cy="1474787"/>
                      </a:xfrm>
                      <a:prstGeom prst="rect">
                        <a:avLst/>
                      </a:prstGeom>
                      <a:solidFill>
                        <a:srgbClr val="DBEEF4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CasellaDiTesto 14"/>
          <p:cNvSpPr txBox="1"/>
          <p:nvPr/>
        </p:nvSpPr>
        <p:spPr>
          <a:xfrm>
            <a:off x="166970" y="6139292"/>
            <a:ext cx="3614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The SD is full efficient from 3 10</a:t>
            </a:r>
            <a:r>
              <a:rPr lang="en-US" baseline="30000" dirty="0" smtClean="0">
                <a:solidFill>
                  <a:srgbClr val="0000FF"/>
                </a:solidFill>
              </a:rPr>
              <a:t>18</a:t>
            </a:r>
            <a:r>
              <a:rPr lang="en-US" dirty="0" smtClean="0">
                <a:solidFill>
                  <a:srgbClr val="0000FF"/>
                </a:solidFill>
              </a:rPr>
              <a:t> eV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7" name="Segnaposto numero diapositiva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23</a:t>
            </a:fld>
            <a:endParaRPr lang="it-IT" dirty="0"/>
          </a:p>
        </p:txBody>
      </p:sp>
      <p:sp>
        <p:nvSpPr>
          <p:cNvPr id="18" name="Segnaposto piè di pagina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Lino Miramonti</a:t>
            </a:r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1685476" y="4622788"/>
            <a:ext cx="18558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Distance from the core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56215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72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447"/>
            <a:ext cx="9144000" cy="877401"/>
          </a:xfrm>
          <a:prstGeom prst="rect">
            <a:avLst/>
          </a:prstGeom>
          <a:solidFill>
            <a:srgbClr val="3366FF"/>
          </a:solidFill>
        </p:spPr>
      </p:pic>
      <p:sp>
        <p:nvSpPr>
          <p:cNvPr id="7" name="CasellaDiTesto 6"/>
          <p:cNvSpPr txBox="1"/>
          <p:nvPr/>
        </p:nvSpPr>
        <p:spPr>
          <a:xfrm>
            <a:off x="2749567" y="4891718"/>
            <a:ext cx="622380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24 Fluorescence </a:t>
            </a:r>
            <a:r>
              <a:rPr lang="en-US" sz="2000" b="1" dirty="0" smtClean="0">
                <a:solidFill>
                  <a:srgbClr val="FF0000"/>
                </a:solidFill>
              </a:rPr>
              <a:t>telescopes in 4 buildings:</a:t>
            </a:r>
          </a:p>
          <a:p>
            <a:endParaRPr lang="en-US" dirty="0"/>
          </a:p>
          <a:p>
            <a:r>
              <a:rPr lang="en-US" dirty="0"/>
              <a:t>Mirrors: 3.6 m x 3.6 m </a:t>
            </a:r>
            <a:r>
              <a:rPr lang="en-US" dirty="0" smtClean="0"/>
              <a:t>with </a:t>
            </a:r>
            <a:r>
              <a:rPr lang="en-US" dirty="0" smtClean="0">
                <a:solidFill>
                  <a:srgbClr val="0000FF"/>
                </a:solidFill>
              </a:rPr>
              <a:t>field </a:t>
            </a:r>
            <a:r>
              <a:rPr lang="en-US" dirty="0">
                <a:solidFill>
                  <a:srgbClr val="0000FF"/>
                </a:solidFill>
              </a:rPr>
              <a:t>of view </a:t>
            </a:r>
            <a:r>
              <a:rPr lang="en-US" dirty="0" smtClean="0">
                <a:solidFill>
                  <a:srgbClr val="0000FF"/>
                </a:solidFill>
              </a:rPr>
              <a:t>30° </a:t>
            </a:r>
            <a:r>
              <a:rPr lang="en-US" dirty="0">
                <a:solidFill>
                  <a:srgbClr val="0000FF"/>
                </a:solidFill>
              </a:rPr>
              <a:t>x </a:t>
            </a:r>
            <a:r>
              <a:rPr lang="en-US" dirty="0" smtClean="0">
                <a:solidFill>
                  <a:srgbClr val="0000FF"/>
                </a:solidFill>
              </a:rPr>
              <a:t>30° </a:t>
            </a:r>
            <a:r>
              <a:rPr lang="en-US" dirty="0" smtClean="0"/>
              <a:t>from </a:t>
            </a:r>
            <a:r>
              <a:rPr lang="en-US" dirty="0">
                <a:solidFill>
                  <a:srgbClr val="0000FF"/>
                </a:solidFill>
              </a:rPr>
              <a:t>1</a:t>
            </a:r>
            <a:r>
              <a:rPr lang="en-US" dirty="0" smtClean="0">
                <a:solidFill>
                  <a:srgbClr val="0000FF"/>
                </a:solidFill>
              </a:rPr>
              <a:t>° to 31° in elevation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Each telescope </a:t>
            </a:r>
            <a:r>
              <a:rPr lang="en-US" dirty="0"/>
              <a:t>is equipped </a:t>
            </a:r>
            <a:r>
              <a:rPr lang="en-US" dirty="0" smtClean="0"/>
              <a:t>with </a:t>
            </a:r>
            <a:r>
              <a:rPr lang="en-US" dirty="0" smtClean="0">
                <a:solidFill>
                  <a:srgbClr val="FF0000"/>
                </a:solidFill>
              </a:rPr>
              <a:t>440 </a:t>
            </a:r>
            <a:r>
              <a:rPr lang="en-US" dirty="0">
                <a:solidFill>
                  <a:srgbClr val="FF0000"/>
                </a:solidFill>
              </a:rPr>
              <a:t>photomultipliers</a:t>
            </a:r>
            <a:r>
              <a:rPr lang="en-US" dirty="0"/>
              <a:t>.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6769" y="1165075"/>
            <a:ext cx="1946605" cy="1302212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949" y="1045226"/>
            <a:ext cx="5704886" cy="3867254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866477" y="1305720"/>
            <a:ext cx="14168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Diaphragm </a:t>
            </a:r>
            <a:endParaRPr lang="en-US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and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Optical Filter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2537503" y="1944790"/>
            <a:ext cx="12283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Camera</a:t>
            </a:r>
          </a:p>
          <a:p>
            <a:pPr algn="ctr"/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(440 PMts)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4691781" y="2229050"/>
            <a:ext cx="8804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Mirror</a:t>
            </a:r>
          </a:p>
          <a:p>
            <a:pPr algn="ctr"/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(13 m</a:t>
            </a:r>
            <a:r>
              <a:rPr lang="en-US" b="1" baseline="30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)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6456" y="3080215"/>
            <a:ext cx="2266919" cy="1665272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048" y="4438305"/>
            <a:ext cx="2171703" cy="2419695"/>
          </a:xfrm>
          <a:prstGeom prst="rect">
            <a:avLst/>
          </a:prstGeom>
        </p:spPr>
      </p:pic>
      <p:sp>
        <p:nvSpPr>
          <p:cNvPr id="13" name="Segnaposto numero diapositiva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24</a:t>
            </a:fld>
            <a:endParaRPr lang="it-IT" dirty="0"/>
          </a:p>
        </p:txBody>
      </p:sp>
      <p:sp>
        <p:nvSpPr>
          <p:cNvPr id="14" name="Segnaposto piè di pagina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Lino Miramonti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27835" y="2229050"/>
            <a:ext cx="2541482" cy="134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215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72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447"/>
            <a:ext cx="9144000" cy="877401"/>
          </a:xfrm>
          <a:prstGeom prst="rect">
            <a:avLst/>
          </a:prstGeom>
          <a:solidFill>
            <a:srgbClr val="3366FF"/>
          </a:solidFill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4104" y="1196572"/>
            <a:ext cx="3904878" cy="293401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415" y="1512219"/>
            <a:ext cx="3636360" cy="2722702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3438849" y="2476237"/>
            <a:ext cx="1665255" cy="1015663"/>
          </a:xfrm>
          <a:prstGeom prst="rect">
            <a:avLst/>
          </a:prstGeom>
          <a:solidFill>
            <a:schemeClr val="bg1"/>
          </a:solidFill>
          <a:ln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600" b="1" dirty="0" smtClean="0">
                <a:solidFill>
                  <a:srgbClr val="0000FF"/>
                </a:solidFill>
              </a:rPr>
              <a:t>Shower Detector</a:t>
            </a:r>
            <a:r>
              <a:rPr lang="en-US" sz="1600" b="1" dirty="0">
                <a:solidFill>
                  <a:srgbClr val="0000FF"/>
                </a:solidFill>
              </a:rPr>
              <a:t> </a:t>
            </a:r>
            <a:r>
              <a:rPr lang="en-US" sz="1600" b="1" dirty="0" smtClean="0">
                <a:solidFill>
                  <a:srgbClr val="0000FF"/>
                </a:solidFill>
              </a:rPr>
              <a:t>Plane </a:t>
            </a:r>
            <a:r>
              <a:rPr lang="en-US" sz="1600" b="1" dirty="0">
                <a:solidFill>
                  <a:srgbClr val="0000FF"/>
                </a:solidFill>
              </a:rPr>
              <a:t>(SDP) </a:t>
            </a:r>
            <a:r>
              <a:rPr lang="en-US" sz="1400" dirty="0"/>
              <a:t>using </a:t>
            </a:r>
            <a:r>
              <a:rPr lang="en-US" sz="1400" dirty="0" smtClean="0"/>
              <a:t>the directions </a:t>
            </a:r>
            <a:r>
              <a:rPr lang="en-US" sz="1400" dirty="0"/>
              <a:t>of the triggered pixels</a:t>
            </a:r>
          </a:p>
        </p:txBody>
      </p:sp>
      <p:sp>
        <p:nvSpPr>
          <p:cNvPr id="7" name="Rettangolo 6"/>
          <p:cNvSpPr/>
          <p:nvPr/>
        </p:nvSpPr>
        <p:spPr>
          <a:xfrm>
            <a:off x="322714" y="1072089"/>
            <a:ext cx="4281566" cy="523220"/>
          </a:xfrm>
          <a:prstGeom prst="rect">
            <a:avLst/>
          </a:prstGeom>
          <a:ln>
            <a:solidFill>
              <a:srgbClr val="3366FF"/>
            </a:solidFill>
          </a:ln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FD </a:t>
            </a:r>
            <a:r>
              <a:rPr lang="en-US" sz="2800" b="1" dirty="0" smtClean="0">
                <a:solidFill>
                  <a:srgbClr val="0000FF"/>
                </a:solidFill>
              </a:rPr>
              <a:t>geometry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>
                <a:solidFill>
                  <a:srgbClr val="0000FF"/>
                </a:solidFill>
              </a:rPr>
              <a:t>reconstruction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384" y="4232386"/>
            <a:ext cx="4039896" cy="2616093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6269" y="4738729"/>
            <a:ext cx="2143648" cy="448303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1247396" y="5530912"/>
            <a:ext cx="871700" cy="338554"/>
          </a:xfrm>
          <a:prstGeom prst="rect">
            <a:avLst/>
          </a:prstGeom>
          <a:solidFill>
            <a:schemeClr val="bg1"/>
          </a:solidFill>
          <a:ln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600" b="1" dirty="0" smtClean="0">
                <a:solidFill>
                  <a:srgbClr val="0000FF"/>
                </a:solidFill>
              </a:rPr>
              <a:t>Time Fit</a:t>
            </a:r>
            <a:endParaRPr lang="en-US" sz="1400" dirty="0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04104" y="4332128"/>
            <a:ext cx="2264664" cy="227412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7580137" y="4442027"/>
            <a:ext cx="14288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 smtClean="0"/>
              <a:t>In the PAO the </a:t>
            </a:r>
            <a:r>
              <a:rPr lang="en-US" sz="1400" dirty="0"/>
              <a:t>reconstruction of direction </a:t>
            </a:r>
            <a:r>
              <a:rPr lang="en-US" sz="1400" dirty="0" smtClean="0"/>
              <a:t>is performed in hybrid mode (</a:t>
            </a:r>
            <a:r>
              <a:rPr lang="en-US" sz="1400" u="sng" dirty="0" smtClean="0"/>
              <a:t>see later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14" name="Segnaposto numero diapositiva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25</a:t>
            </a:fld>
            <a:endParaRPr lang="it-IT" dirty="0"/>
          </a:p>
        </p:txBody>
      </p:sp>
      <p:sp>
        <p:nvSpPr>
          <p:cNvPr id="15" name="Segnaposto piè di pagina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Lino Miramonti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70431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72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447"/>
            <a:ext cx="9144000" cy="877401"/>
          </a:xfrm>
          <a:prstGeom prst="rect">
            <a:avLst/>
          </a:prstGeom>
          <a:solidFill>
            <a:srgbClr val="3366FF"/>
          </a:solidFill>
        </p:spPr>
      </p:pic>
      <p:sp>
        <p:nvSpPr>
          <p:cNvPr id="4" name="Rettangolo 3"/>
          <p:cNvSpPr/>
          <p:nvPr/>
        </p:nvSpPr>
        <p:spPr>
          <a:xfrm>
            <a:off x="322714" y="1072089"/>
            <a:ext cx="3835004" cy="523220"/>
          </a:xfrm>
          <a:prstGeom prst="rect">
            <a:avLst/>
          </a:prstGeom>
          <a:ln>
            <a:solidFill>
              <a:srgbClr val="3366FF"/>
            </a:solidFill>
          </a:ln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FD </a:t>
            </a:r>
            <a:r>
              <a:rPr lang="en-US" sz="2800" b="1" dirty="0" smtClean="0">
                <a:solidFill>
                  <a:srgbClr val="0000FF"/>
                </a:solidFill>
              </a:rPr>
              <a:t>energy</a:t>
            </a:r>
            <a:r>
              <a:rPr lang="en-US" sz="2800" dirty="0" smtClean="0">
                <a:solidFill>
                  <a:srgbClr val="0000FF"/>
                </a:solidFill>
              </a:rPr>
              <a:t> determination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4259" y="897718"/>
            <a:ext cx="4001637" cy="2939418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5254889" y="1621585"/>
            <a:ext cx="1273359" cy="584776"/>
          </a:xfrm>
          <a:prstGeom prst="rect">
            <a:avLst/>
          </a:prstGeom>
          <a:solidFill>
            <a:schemeClr val="bg1"/>
          </a:solidFill>
          <a:ln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FF"/>
                </a:solidFill>
              </a:rPr>
              <a:t>Longitudinal profile</a:t>
            </a:r>
            <a:endParaRPr lang="en-US" sz="1400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968" y="1722403"/>
            <a:ext cx="4601545" cy="3133567"/>
          </a:xfrm>
          <a:prstGeom prst="rect">
            <a:avLst/>
          </a:prstGeom>
          <a:ln>
            <a:solidFill>
              <a:srgbClr val="4F81BD"/>
            </a:solidFill>
          </a:ln>
        </p:spPr>
      </p:pic>
      <p:sp>
        <p:nvSpPr>
          <p:cNvPr id="9" name="CasellaDiTesto 8"/>
          <p:cNvSpPr txBox="1"/>
          <p:nvPr/>
        </p:nvSpPr>
        <p:spPr>
          <a:xfrm>
            <a:off x="4756551" y="3806021"/>
            <a:ext cx="415107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The </a:t>
            </a:r>
            <a:r>
              <a:rPr lang="en-US" dirty="0" smtClean="0">
                <a:solidFill>
                  <a:srgbClr val="0000FF"/>
                </a:solidFill>
              </a:rPr>
              <a:t>number of photons </a:t>
            </a:r>
            <a:r>
              <a:rPr lang="en-US" b="1" dirty="0" smtClean="0">
                <a:solidFill>
                  <a:srgbClr val="0000FF"/>
                </a:solidFill>
              </a:rPr>
              <a:t>N</a:t>
            </a:r>
            <a:r>
              <a:rPr lang="en-US" b="1" baseline="-25000" dirty="0" smtClean="0">
                <a:solidFill>
                  <a:srgbClr val="0000FF"/>
                </a:solidFill>
              </a:rPr>
              <a:t>γ</a:t>
            </a:r>
            <a:r>
              <a:rPr lang="en-US" b="1" dirty="0" smtClean="0">
                <a:solidFill>
                  <a:srgbClr val="0000FF"/>
                </a:solidFill>
              </a:rPr>
              <a:t>(λ)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/>
              <a:t>is proportional to the </a:t>
            </a:r>
            <a:r>
              <a:rPr lang="en-US" dirty="0" smtClean="0">
                <a:solidFill>
                  <a:srgbClr val="FF0000"/>
                </a:solidFill>
              </a:rPr>
              <a:t>deposited Energy E</a:t>
            </a:r>
            <a:r>
              <a:rPr lang="en-US" baseline="-25000" dirty="0" smtClean="0">
                <a:solidFill>
                  <a:srgbClr val="FF0000"/>
                </a:solidFill>
              </a:rPr>
              <a:t>dep</a:t>
            </a:r>
            <a:r>
              <a:rPr lang="en-US" dirty="0" smtClean="0"/>
              <a:t> </a:t>
            </a:r>
            <a:r>
              <a:rPr lang="en-US" sz="1400" b="1" i="1" dirty="0" smtClean="0"/>
              <a:t>(from laboratory measurements – Fluorescence yield)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85152" y="4939262"/>
            <a:ext cx="533317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0000FF"/>
                </a:solidFill>
              </a:rPr>
              <a:t>Geometry</a:t>
            </a:r>
            <a:r>
              <a:rPr lang="en-US" sz="1600" dirty="0" smtClean="0"/>
              <a:t> – n° of photons in the FD FOV depend on A/R</a:t>
            </a:r>
            <a:r>
              <a:rPr lang="en-US" sz="1600" baseline="-25000" dirty="0" smtClean="0"/>
              <a:t>i</a:t>
            </a:r>
            <a:r>
              <a:rPr lang="en-US" sz="1600" baseline="30000" dirty="0" smtClean="0"/>
              <a:t>2</a:t>
            </a:r>
            <a:endParaRPr lang="en-US" sz="1600" dirty="0" smtClean="0"/>
          </a:p>
          <a:p>
            <a:pPr marL="285750" indent="-285750">
              <a:buFont typeface="Arial"/>
              <a:buChar char="•"/>
            </a:pPr>
            <a:endParaRPr lang="en-US" sz="1600" dirty="0" smtClean="0"/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0000FF"/>
                </a:solidFill>
              </a:rPr>
              <a:t>Atmosphere</a:t>
            </a:r>
            <a:r>
              <a:rPr lang="en-US" sz="1600" dirty="0" smtClean="0"/>
              <a:t>– n° of photons at diaphragm depend on T(λ)</a:t>
            </a:r>
          </a:p>
          <a:p>
            <a:pPr marL="285750" indent="-285750">
              <a:buFont typeface="Arial"/>
              <a:buChar char="•"/>
            </a:pPr>
            <a:endParaRPr lang="en-US" sz="1600" dirty="0" smtClean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The ADC count depend on Detector Calibration </a:t>
            </a:r>
            <a:endParaRPr lang="en-US" sz="1600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0083" y="4680066"/>
            <a:ext cx="2816383" cy="2104550"/>
          </a:xfrm>
          <a:prstGeom prst="rect">
            <a:avLst/>
          </a:prstGeom>
        </p:spPr>
      </p:pic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26</a:t>
            </a:fld>
            <a:endParaRPr lang="it-IT" dirty="0"/>
          </a:p>
        </p:txBody>
      </p:sp>
      <p:sp>
        <p:nvSpPr>
          <p:cNvPr id="12" name="Segnaposto piè di pagina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Lino Miramonti</a:t>
            </a:r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49542" y="6356350"/>
            <a:ext cx="624131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F</a:t>
            </a:r>
            <a:r>
              <a:rPr lang="en-US" sz="1400" b="1" dirty="0" smtClean="0">
                <a:solidFill>
                  <a:srgbClr val="FF0000"/>
                </a:solidFill>
              </a:rPr>
              <a:t>acilities</a:t>
            </a:r>
            <a:r>
              <a:rPr lang="en-US" sz="1400" dirty="0" smtClean="0"/>
              <a:t> in the field to monitor the </a:t>
            </a:r>
            <a:r>
              <a:rPr lang="en-US" sz="1400" b="1" dirty="0" smtClean="0">
                <a:solidFill>
                  <a:srgbClr val="FF0000"/>
                </a:solidFill>
              </a:rPr>
              <a:t>transparency of the air </a:t>
            </a:r>
            <a:r>
              <a:rPr lang="en-US" sz="1400" dirty="0" smtClean="0"/>
              <a:t>and the </a:t>
            </a:r>
            <a:r>
              <a:rPr lang="en-US" sz="1400" b="1" dirty="0" smtClean="0">
                <a:solidFill>
                  <a:srgbClr val="FF0000"/>
                </a:solidFill>
              </a:rPr>
              <a:t>cloud coverage</a:t>
            </a:r>
            <a:endParaRPr 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889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72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41"/>
            <a:ext cx="9144000" cy="685180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9274" y="2139243"/>
            <a:ext cx="3627867" cy="2423724"/>
          </a:xfrm>
          <a:prstGeom prst="rect">
            <a:avLst/>
          </a:prstGeom>
          <a:ln w="38100" cmpd="sng">
            <a:solidFill>
              <a:srgbClr val="000090"/>
            </a:solidFill>
          </a:ln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7277" y="3901618"/>
            <a:ext cx="3196656" cy="2665264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sp>
        <p:nvSpPr>
          <p:cNvPr id="5" name="CasellaDiTesto 4"/>
          <p:cNvSpPr txBox="1"/>
          <p:nvPr/>
        </p:nvSpPr>
        <p:spPr>
          <a:xfrm>
            <a:off x="0" y="-341"/>
            <a:ext cx="5129830" cy="830997"/>
          </a:xfrm>
          <a:prstGeom prst="rect">
            <a:avLst/>
          </a:prstGeom>
          <a:solidFill>
            <a:srgbClr val="00FF00"/>
          </a:solidFill>
        </p:spPr>
        <p:txBody>
          <a:bodyPr wrap="none" rtlCol="0">
            <a:spAutoFit/>
          </a:bodyPr>
          <a:lstStyle/>
          <a:p>
            <a:r>
              <a:rPr lang="en-US" sz="4800" dirty="0" smtClean="0"/>
              <a:t>The Hybrid Concept</a:t>
            </a:r>
            <a:endParaRPr lang="en-US" sz="4800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3787" y="-341"/>
            <a:ext cx="2830213" cy="2010941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11440" y="1689416"/>
            <a:ext cx="50078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Accurate </a:t>
            </a:r>
            <a:r>
              <a:rPr lang="en-US" u="sng" dirty="0">
                <a:solidFill>
                  <a:srgbClr val="FF0000"/>
                </a:solidFill>
              </a:rPr>
              <a:t>energy</a:t>
            </a:r>
            <a:r>
              <a:rPr lang="en-US" u="sng" dirty="0"/>
              <a:t> </a:t>
            </a:r>
            <a:r>
              <a:rPr lang="en-US" u="sng" dirty="0" smtClean="0"/>
              <a:t>and </a:t>
            </a:r>
            <a:r>
              <a:rPr lang="en-US" u="sng" dirty="0" smtClean="0">
                <a:solidFill>
                  <a:srgbClr val="FF0000"/>
                </a:solidFill>
              </a:rPr>
              <a:t>direction</a:t>
            </a:r>
            <a:r>
              <a:rPr lang="en-US" dirty="0" smtClean="0"/>
              <a:t> measurement </a:t>
            </a:r>
          </a:p>
          <a:p>
            <a:pPr algn="ctr"/>
            <a:r>
              <a:rPr lang="en-US" dirty="0" smtClean="0"/>
              <a:t>and </a:t>
            </a:r>
          </a:p>
          <a:p>
            <a:pPr algn="ctr"/>
            <a:r>
              <a:rPr lang="en-US" u="sng" dirty="0" smtClean="0">
                <a:solidFill>
                  <a:srgbClr val="FF0000"/>
                </a:solidFill>
              </a:rPr>
              <a:t>Mass</a:t>
            </a:r>
            <a:r>
              <a:rPr lang="en-US" dirty="0" smtClean="0"/>
              <a:t> composition </a:t>
            </a:r>
            <a:r>
              <a:rPr lang="en-US" dirty="0"/>
              <a:t>studies </a:t>
            </a:r>
            <a:r>
              <a:rPr lang="en-US" dirty="0" smtClean="0"/>
              <a:t>in a </a:t>
            </a:r>
            <a:r>
              <a:rPr lang="en-US" dirty="0"/>
              <a:t>complementary way</a:t>
            </a: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27</a:t>
            </a:fld>
            <a:endParaRPr lang="it-IT" dirty="0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Lino Miramonti</a:t>
            </a:r>
            <a:endParaRPr lang="it-IT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188601" y="945179"/>
            <a:ext cx="4481933" cy="707886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SD and FD combined in the hybrid mode</a:t>
            </a:r>
          </a:p>
          <a:p>
            <a:pPr algn="ctr"/>
            <a:r>
              <a:rPr lang="en-US" sz="2000" i="1" dirty="0" smtClean="0">
                <a:solidFill>
                  <a:srgbClr val="FF0000"/>
                </a:solidFill>
              </a:rPr>
              <a:t>(i.e. FD + at least 1 SD station)</a:t>
            </a:r>
            <a:endParaRPr lang="en-US" sz="2000" i="1" dirty="0">
              <a:solidFill>
                <a:srgbClr val="FF0000"/>
              </a:solidFill>
            </a:endParaRPr>
          </a:p>
        </p:txBody>
      </p:sp>
      <p:cxnSp>
        <p:nvCxnSpPr>
          <p:cNvPr id="11" name="Connettore 2 10"/>
          <p:cNvCxnSpPr>
            <a:stCxn id="3" idx="1"/>
          </p:cNvCxnSpPr>
          <p:nvPr/>
        </p:nvCxnSpPr>
        <p:spPr>
          <a:xfrm flipH="1" flipV="1">
            <a:off x="3845732" y="3050638"/>
            <a:ext cx="1563542" cy="300467"/>
          </a:xfrm>
          <a:prstGeom prst="straightConnector1">
            <a:avLst/>
          </a:prstGeom>
          <a:ln w="38100" cmpd="sng"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>
            <a:stCxn id="4" idx="3"/>
          </p:cNvCxnSpPr>
          <p:nvPr/>
        </p:nvCxnSpPr>
        <p:spPr>
          <a:xfrm>
            <a:off x="4343933" y="5234250"/>
            <a:ext cx="1065341" cy="439699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6215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72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arrotondato 1"/>
          <p:cNvSpPr/>
          <p:nvPr/>
        </p:nvSpPr>
        <p:spPr>
          <a:xfrm>
            <a:off x="3454981" y="4020051"/>
            <a:ext cx="5650603" cy="270142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0" y="-341"/>
            <a:ext cx="5129830" cy="830997"/>
          </a:xfrm>
          <a:prstGeom prst="rect">
            <a:avLst/>
          </a:prstGeom>
          <a:solidFill>
            <a:srgbClr val="00FF00"/>
          </a:solidFill>
        </p:spPr>
        <p:txBody>
          <a:bodyPr wrap="none" rtlCol="0">
            <a:spAutoFit/>
          </a:bodyPr>
          <a:lstStyle/>
          <a:p>
            <a:r>
              <a:rPr lang="en-US" sz="4800" dirty="0" smtClean="0"/>
              <a:t>The Hybrid Concept</a:t>
            </a:r>
            <a:endParaRPr lang="en-US" sz="48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5444279" y="86635"/>
            <a:ext cx="371129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Energy Calibration for SD events using </a:t>
            </a:r>
            <a:r>
              <a:rPr lang="en-US" sz="1600" i="1" dirty="0" smtClean="0">
                <a:solidFill>
                  <a:srgbClr val="FF0000"/>
                </a:solidFill>
              </a:rPr>
              <a:t>golden hybrid </a:t>
            </a:r>
            <a:r>
              <a:rPr lang="en-US" sz="1600" i="1" dirty="0" smtClean="0"/>
              <a:t>data (FD + ≥ 3 SD stations)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8876" y="844847"/>
            <a:ext cx="3525241" cy="3073493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627" y="2149079"/>
            <a:ext cx="3091401" cy="4115911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6014133" y="966733"/>
            <a:ext cx="1648668" cy="600164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100" dirty="0"/>
              <a:t>S</a:t>
            </a:r>
            <a:r>
              <a:rPr lang="en-US" sz="1100" baseline="-25000" dirty="0"/>
              <a:t>38</a:t>
            </a:r>
            <a:r>
              <a:rPr lang="en-US" sz="1100" dirty="0"/>
              <a:t>: SD signal at 1000m </a:t>
            </a:r>
            <a:r>
              <a:rPr lang="en-US" sz="1100" dirty="0" smtClean="0"/>
              <a:t>from the</a:t>
            </a:r>
            <a:r>
              <a:rPr lang="en-US" sz="1100" dirty="0"/>
              <a:t> </a:t>
            </a:r>
            <a:r>
              <a:rPr lang="en-US" sz="1100" dirty="0" smtClean="0"/>
              <a:t>core </a:t>
            </a:r>
            <a:r>
              <a:rPr lang="en-US" sz="1100" dirty="0"/>
              <a:t>if the shower had θ = </a:t>
            </a:r>
            <a:r>
              <a:rPr lang="en-US" sz="1100" dirty="0" smtClean="0"/>
              <a:t>38°</a:t>
            </a:r>
            <a:endParaRPr lang="en-US" sz="1100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161524" y="964667"/>
            <a:ext cx="49683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Using hybrid events, the </a:t>
            </a:r>
            <a:r>
              <a:rPr lang="en-US" dirty="0" smtClean="0">
                <a:solidFill>
                  <a:srgbClr val="FF0000"/>
                </a:solidFill>
              </a:rPr>
              <a:t>SD energy </a:t>
            </a:r>
            <a:r>
              <a:rPr lang="en-US" dirty="0">
                <a:solidFill>
                  <a:srgbClr val="FF0000"/>
                </a:solidFill>
              </a:rPr>
              <a:t>estimator </a:t>
            </a:r>
            <a:r>
              <a:rPr lang="en-US" dirty="0" smtClean="0">
                <a:solidFill>
                  <a:srgbClr val="FF0000"/>
                </a:solidFill>
              </a:rPr>
              <a:t>S38</a:t>
            </a:r>
            <a:r>
              <a:rPr lang="en-US" dirty="0" smtClean="0"/>
              <a:t> is </a:t>
            </a:r>
            <a:r>
              <a:rPr lang="en-US" sz="2000" b="1" dirty="0" smtClean="0"/>
              <a:t>calibrated</a:t>
            </a:r>
            <a:r>
              <a:rPr lang="en-US" dirty="0" smtClean="0"/>
              <a:t> without </a:t>
            </a:r>
            <a:r>
              <a:rPr lang="en-US" dirty="0"/>
              <a:t>relying on Monte </a:t>
            </a:r>
            <a:r>
              <a:rPr lang="en-US" dirty="0" smtClean="0"/>
              <a:t>Carlo simulation with an </a:t>
            </a:r>
            <a:r>
              <a:rPr lang="en-US" dirty="0" smtClean="0">
                <a:solidFill>
                  <a:srgbClr val="FF0000"/>
                </a:solidFill>
              </a:rPr>
              <a:t>accuracy of 14%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 rot="16200000">
            <a:off x="-635003" y="2829086"/>
            <a:ext cx="1541580" cy="25391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050" dirty="0"/>
              <a:t>Valerio </a:t>
            </a:r>
            <a:r>
              <a:rPr lang="en-US" sz="1050" dirty="0" smtClean="0"/>
              <a:t>Verzi – ICRC2013</a:t>
            </a:r>
            <a:endParaRPr lang="en-US" sz="1050" dirty="0"/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7366" y="4195896"/>
            <a:ext cx="2369948" cy="2379844"/>
          </a:xfrm>
          <a:prstGeom prst="rect">
            <a:avLst/>
          </a:prstGeom>
        </p:spPr>
      </p:pic>
      <p:graphicFrame>
        <p:nvGraphicFramePr>
          <p:cNvPr id="18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784391"/>
              </p:ext>
            </p:extLst>
          </p:nvPr>
        </p:nvGraphicFramePr>
        <p:xfrm>
          <a:off x="3958993" y="2706402"/>
          <a:ext cx="1485286" cy="8794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5" name="Equation" r:id="rId7" imgW="1282700" imgH="762000" progId="Equation.3">
                  <p:embed/>
                </p:oleObj>
              </mc:Choice>
              <mc:Fallback>
                <p:oleObj name="Equation" r:id="rId7" imgW="1282700" imgH="762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8993" y="2706402"/>
                        <a:ext cx="1485286" cy="879497"/>
                      </a:xfrm>
                      <a:prstGeom prst="rect">
                        <a:avLst/>
                      </a:prstGeom>
                      <a:solidFill>
                        <a:srgbClr val="DBEEF4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CasellaDiTesto 18"/>
          <p:cNvSpPr txBox="1"/>
          <p:nvPr/>
        </p:nvSpPr>
        <p:spPr>
          <a:xfrm>
            <a:off x="6039791" y="4565997"/>
            <a:ext cx="2949753" cy="181588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u="sng" dirty="0" smtClean="0"/>
              <a:t>Thanks to hybrid mode:</a:t>
            </a:r>
          </a:p>
          <a:p>
            <a:endParaRPr lang="en-US" sz="1400" dirty="0"/>
          </a:p>
          <a:p>
            <a:r>
              <a:rPr lang="en-US" sz="1400" dirty="0"/>
              <a:t>T</a:t>
            </a:r>
            <a:r>
              <a:rPr lang="en-US" sz="1400" dirty="0" smtClean="0"/>
              <a:t>he </a:t>
            </a:r>
            <a:r>
              <a:rPr lang="en-US" sz="1400" dirty="0" smtClean="0">
                <a:solidFill>
                  <a:srgbClr val="0000FF"/>
                </a:solidFill>
              </a:rPr>
              <a:t>Hybrid </a:t>
            </a:r>
            <a:r>
              <a:rPr lang="en-US" sz="1400" dirty="0">
                <a:solidFill>
                  <a:srgbClr val="0000FF"/>
                </a:solidFill>
              </a:rPr>
              <a:t>angular resolution </a:t>
            </a:r>
            <a:r>
              <a:rPr lang="en-US" sz="1400" dirty="0" smtClean="0">
                <a:solidFill>
                  <a:srgbClr val="0000FF"/>
                </a:solidFill>
              </a:rPr>
              <a:t>is ≈ 0.6</a:t>
            </a:r>
            <a:r>
              <a:rPr lang="en-US" sz="1400" dirty="0">
                <a:solidFill>
                  <a:srgbClr val="0000FF"/>
                </a:solidFill>
              </a:rPr>
              <a:t>°</a:t>
            </a:r>
          </a:p>
          <a:p>
            <a:endParaRPr lang="en-US" sz="1400" dirty="0" smtClean="0"/>
          </a:p>
          <a:p>
            <a:r>
              <a:rPr lang="en-US" sz="1400" dirty="0" smtClean="0"/>
              <a:t>and</a:t>
            </a:r>
          </a:p>
          <a:p>
            <a:endParaRPr lang="en-US" sz="1400" dirty="0"/>
          </a:p>
          <a:p>
            <a:r>
              <a:rPr lang="en-US" sz="1400" dirty="0" smtClean="0"/>
              <a:t>The </a:t>
            </a:r>
            <a:r>
              <a:rPr lang="en-US" sz="1400" dirty="0" smtClean="0">
                <a:solidFill>
                  <a:srgbClr val="0000FF"/>
                </a:solidFill>
              </a:rPr>
              <a:t>core </a:t>
            </a:r>
            <a:r>
              <a:rPr lang="en-US" sz="1400" dirty="0">
                <a:solidFill>
                  <a:srgbClr val="0000FF"/>
                </a:solidFill>
              </a:rPr>
              <a:t>resolution is ≈ </a:t>
            </a:r>
            <a:r>
              <a:rPr lang="en-US" sz="1400" dirty="0" smtClean="0">
                <a:solidFill>
                  <a:srgbClr val="0000FF"/>
                </a:solidFill>
              </a:rPr>
              <a:t> </a:t>
            </a:r>
            <a:r>
              <a:rPr lang="en-US" sz="1400" dirty="0">
                <a:solidFill>
                  <a:srgbClr val="0000FF"/>
                </a:solidFill>
              </a:rPr>
              <a:t>50 meters</a:t>
            </a:r>
          </a:p>
          <a:p>
            <a:endParaRPr lang="en-US" sz="1400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6678930" y="6356350"/>
            <a:ext cx="2133600" cy="365125"/>
          </a:xfrm>
        </p:spPr>
        <p:txBody>
          <a:bodyPr/>
          <a:lstStyle/>
          <a:p>
            <a:fld id="{89DBA002-E1A6-3044-ABD4-F5A9F5D87774}" type="slidenum">
              <a:rPr lang="it-IT" smtClean="0"/>
              <a:t>28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Lino Miramonti</a:t>
            </a:r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6039791" y="4166115"/>
            <a:ext cx="2648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Geometry Reconstruction</a:t>
            </a:r>
            <a:endParaRPr lang="en-US" b="1" dirty="0">
              <a:solidFill>
                <a:srgbClr val="FFFFFF"/>
              </a:solidFill>
            </a:endParaRPr>
          </a:p>
        </p:txBody>
      </p:sp>
      <p:cxnSp>
        <p:nvCxnSpPr>
          <p:cNvPr id="15" name="Connettore 2 14"/>
          <p:cNvCxnSpPr>
            <a:endCxn id="16" idx="7"/>
          </p:cNvCxnSpPr>
          <p:nvPr/>
        </p:nvCxnSpPr>
        <p:spPr>
          <a:xfrm flipH="1">
            <a:off x="3177973" y="1887358"/>
            <a:ext cx="145056" cy="416903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e 15"/>
          <p:cNvSpPr/>
          <p:nvPr/>
        </p:nvSpPr>
        <p:spPr>
          <a:xfrm>
            <a:off x="2540081" y="5994443"/>
            <a:ext cx="747337" cy="423046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737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72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-341"/>
            <a:ext cx="8223525" cy="830997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sz="4800" dirty="0" smtClean="0"/>
              <a:t>The Pierre Auger Enhancements</a:t>
            </a:r>
            <a:endParaRPr lang="en-US" sz="48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99451" y="1509970"/>
            <a:ext cx="5556621" cy="1077218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i="1" dirty="0"/>
              <a:t>T</a:t>
            </a:r>
            <a:r>
              <a:rPr lang="en-US" i="1" dirty="0" smtClean="0"/>
              <a:t>he </a:t>
            </a:r>
            <a:r>
              <a:rPr lang="en-US" i="1" dirty="0"/>
              <a:t>transition from </a:t>
            </a:r>
            <a:r>
              <a:rPr lang="en-US" i="1" dirty="0">
                <a:solidFill>
                  <a:srgbClr val="FF0000"/>
                </a:solidFill>
              </a:rPr>
              <a:t>galactic to extra-galactic </a:t>
            </a:r>
            <a:r>
              <a:rPr lang="en-US" i="1" dirty="0" smtClean="0"/>
              <a:t>cosmic rays </a:t>
            </a:r>
            <a:r>
              <a:rPr lang="en-US" i="1" dirty="0"/>
              <a:t>may occur between 10</a:t>
            </a:r>
            <a:r>
              <a:rPr lang="en-US" i="1" baseline="30000" dirty="0"/>
              <a:t>17</a:t>
            </a:r>
            <a:r>
              <a:rPr lang="en-US" i="1" dirty="0"/>
              <a:t> eV and the </a:t>
            </a:r>
            <a:r>
              <a:rPr lang="en-US" i="1" dirty="0" smtClean="0"/>
              <a:t>ankle (4 10</a:t>
            </a:r>
            <a:r>
              <a:rPr lang="en-US" i="1" baseline="30000" dirty="0" smtClean="0"/>
              <a:t>18</a:t>
            </a:r>
            <a:r>
              <a:rPr lang="en-US" i="1" dirty="0" smtClean="0"/>
              <a:t> </a:t>
            </a:r>
            <a:r>
              <a:rPr lang="en-US" i="1" dirty="0"/>
              <a:t>eV</a:t>
            </a:r>
            <a:r>
              <a:rPr lang="en-US" i="1" dirty="0" smtClean="0"/>
              <a:t>). </a:t>
            </a:r>
          </a:p>
          <a:p>
            <a:pPr algn="just"/>
            <a:r>
              <a:rPr lang="en-US" sz="1400" i="1" dirty="0" smtClean="0">
                <a:solidFill>
                  <a:srgbClr val="FF0000"/>
                </a:solidFill>
              </a:rPr>
              <a:t>A precise </a:t>
            </a:r>
            <a:r>
              <a:rPr lang="en-US" sz="1400" i="1" dirty="0">
                <a:solidFill>
                  <a:srgbClr val="FF0000"/>
                </a:solidFill>
              </a:rPr>
              <a:t>measurement of the flux at energies </a:t>
            </a:r>
            <a:r>
              <a:rPr lang="en-US" sz="1400" i="1" dirty="0" smtClean="0">
                <a:solidFill>
                  <a:srgbClr val="FF0000"/>
                </a:solidFill>
              </a:rPr>
              <a:t>above 10</a:t>
            </a:r>
            <a:r>
              <a:rPr lang="en-US" sz="1400" i="1" baseline="30000" dirty="0" smtClean="0">
                <a:solidFill>
                  <a:srgbClr val="FF0000"/>
                </a:solidFill>
              </a:rPr>
              <a:t>17</a:t>
            </a:r>
            <a:r>
              <a:rPr lang="en-US" sz="1400" i="1" dirty="0" smtClean="0">
                <a:solidFill>
                  <a:srgbClr val="FF0000"/>
                </a:solidFill>
              </a:rPr>
              <a:t> </a:t>
            </a:r>
            <a:r>
              <a:rPr lang="en-US" sz="1400" i="1" dirty="0">
                <a:solidFill>
                  <a:srgbClr val="FF0000"/>
                </a:solidFill>
              </a:rPr>
              <a:t>eV is important for discriminating </a:t>
            </a:r>
            <a:r>
              <a:rPr lang="en-US" sz="1400" i="1" dirty="0" smtClean="0">
                <a:solidFill>
                  <a:srgbClr val="FF0000"/>
                </a:solidFill>
              </a:rPr>
              <a:t>between different </a:t>
            </a:r>
            <a:r>
              <a:rPr lang="en-US" sz="1400" i="1" dirty="0">
                <a:solidFill>
                  <a:srgbClr val="FF0000"/>
                </a:solidFill>
              </a:rPr>
              <a:t>theoretical models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/>
          <a:srcRect l="3897" t="1971" r="5147" b="32602"/>
          <a:stretch/>
        </p:blipFill>
        <p:spPr>
          <a:xfrm>
            <a:off x="5826838" y="830656"/>
            <a:ext cx="3332420" cy="2319781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111663" y="952458"/>
            <a:ext cx="55444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The SD </a:t>
            </a:r>
            <a:r>
              <a:rPr lang="en-US" dirty="0">
                <a:solidFill>
                  <a:srgbClr val="0000FF"/>
                </a:solidFill>
              </a:rPr>
              <a:t>array is fully efficient at energies above </a:t>
            </a:r>
            <a:r>
              <a:rPr lang="en-US" dirty="0" smtClean="0">
                <a:solidFill>
                  <a:srgbClr val="0000FF"/>
                </a:solidFill>
              </a:rPr>
              <a:t>3 10</a:t>
            </a:r>
            <a:r>
              <a:rPr lang="en-US" baseline="30000" dirty="0" smtClean="0">
                <a:solidFill>
                  <a:srgbClr val="0000FF"/>
                </a:solidFill>
              </a:rPr>
              <a:t>18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>
                <a:solidFill>
                  <a:srgbClr val="0000FF"/>
                </a:solidFill>
              </a:rPr>
              <a:t>eV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85488" y="2688465"/>
            <a:ext cx="5556620" cy="95410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49 additional detectors with 750 m spacing have been nested within the 1500 m array to cover an area of </a:t>
            </a:r>
            <a:r>
              <a:rPr lang="en-US" dirty="0" smtClean="0"/>
              <a:t>about 25 km</a:t>
            </a:r>
            <a:r>
              <a:rPr lang="en-US" baseline="30000" dirty="0" smtClean="0"/>
              <a:t>2</a:t>
            </a:r>
            <a:r>
              <a:rPr lang="en-US" dirty="0"/>
              <a:t>:</a:t>
            </a:r>
            <a:r>
              <a:rPr lang="en-US" dirty="0" smtClean="0"/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INFILL has a full </a:t>
            </a:r>
            <a:r>
              <a:rPr lang="en-US" sz="2000" b="1" dirty="0">
                <a:solidFill>
                  <a:srgbClr val="FF0000"/>
                </a:solidFill>
              </a:rPr>
              <a:t>efficiency above </a:t>
            </a:r>
            <a:r>
              <a:rPr lang="en-US" sz="2000" b="1" dirty="0" smtClean="0">
                <a:solidFill>
                  <a:srgbClr val="FF0000"/>
                </a:solidFill>
              </a:rPr>
              <a:t>3 10</a:t>
            </a:r>
            <a:r>
              <a:rPr lang="en-US" sz="2000" b="1" baseline="30000" dirty="0" smtClean="0">
                <a:solidFill>
                  <a:srgbClr val="FF0000"/>
                </a:solidFill>
              </a:rPr>
              <a:t>17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>
                <a:solidFill>
                  <a:srgbClr val="FF0000"/>
                </a:solidFill>
              </a:rPr>
              <a:t>eV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7381" y="3814614"/>
            <a:ext cx="2630782" cy="237363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8180" y="3814614"/>
            <a:ext cx="2861834" cy="2373638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50" y="4514804"/>
            <a:ext cx="2625649" cy="1358901"/>
          </a:xfrm>
          <a:prstGeom prst="rect">
            <a:avLst/>
          </a:prstGeom>
          <a:solidFill>
            <a:srgbClr val="CCFFCC"/>
          </a:solidFill>
          <a:ln w="28575" cmpd="sng">
            <a:solidFill>
              <a:srgbClr val="0000FF"/>
            </a:solidFill>
          </a:ln>
        </p:spPr>
      </p:pic>
      <p:sp>
        <p:nvSpPr>
          <p:cNvPr id="11" name="CasellaDiTesto 10"/>
          <p:cNvSpPr txBox="1"/>
          <p:nvPr/>
        </p:nvSpPr>
        <p:spPr>
          <a:xfrm>
            <a:off x="47050" y="3683015"/>
            <a:ext cx="2625649" cy="830997"/>
          </a:xfrm>
          <a:prstGeom prst="rect">
            <a:avLst/>
          </a:prstGeom>
          <a:solidFill>
            <a:srgbClr val="CCFFCC"/>
          </a:solidFill>
          <a:ln w="38100" cmpd="sng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 smtClean="0">
                <a:solidFill>
                  <a:srgbClr val="FF0000"/>
                </a:solidFill>
              </a:rPr>
              <a:t>HEAT</a:t>
            </a:r>
            <a:r>
              <a:rPr lang="en-US" sz="1600" dirty="0" smtClean="0"/>
              <a:t> High </a:t>
            </a:r>
            <a:r>
              <a:rPr lang="en-US" sz="1600" dirty="0"/>
              <a:t>Elevation </a:t>
            </a:r>
            <a:r>
              <a:rPr lang="en-US" sz="1600" dirty="0" smtClean="0"/>
              <a:t>Auger Telescopes (near Coihuecuo)</a:t>
            </a:r>
          </a:p>
          <a:p>
            <a:pPr algn="just"/>
            <a:r>
              <a:rPr lang="en-US" sz="1600" dirty="0" smtClean="0">
                <a:solidFill>
                  <a:srgbClr val="FF0000"/>
                </a:solidFill>
              </a:rPr>
              <a:t>Field of view from 30° to 60°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13" name="Connettore 2 12"/>
          <p:cNvCxnSpPr/>
          <p:nvPr/>
        </p:nvCxnSpPr>
        <p:spPr>
          <a:xfrm flipH="1" flipV="1">
            <a:off x="4106683" y="4637456"/>
            <a:ext cx="2029627" cy="36397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Immagin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8738" y="5545288"/>
            <a:ext cx="1521352" cy="1021594"/>
          </a:xfrm>
          <a:prstGeom prst="rect">
            <a:avLst/>
          </a:prstGeom>
        </p:spPr>
      </p:pic>
      <p:sp>
        <p:nvSpPr>
          <p:cNvPr id="20" name="Segnaposto numero diapositiva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29</a:t>
            </a:fld>
            <a:endParaRPr lang="it-IT" dirty="0"/>
          </a:p>
        </p:txBody>
      </p:sp>
      <p:sp>
        <p:nvSpPr>
          <p:cNvPr id="21" name="Segnaposto piè di pagina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Lino Miramonti</a:t>
            </a:r>
            <a:endParaRPr lang="it-IT" dirty="0"/>
          </a:p>
        </p:txBody>
      </p:sp>
      <p:cxnSp>
        <p:nvCxnSpPr>
          <p:cNvPr id="12" name="Connettore 2 11"/>
          <p:cNvCxnSpPr/>
          <p:nvPr/>
        </p:nvCxnSpPr>
        <p:spPr>
          <a:xfrm>
            <a:off x="2563822" y="4154565"/>
            <a:ext cx="937693" cy="482891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3007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-1" y="6955"/>
            <a:ext cx="627770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Possible UHECR Sources: </a:t>
            </a:r>
            <a:r>
              <a:rPr lang="en-US" sz="3200" b="1" dirty="0" smtClean="0">
                <a:solidFill>
                  <a:srgbClr val="FF0000"/>
                </a:solidFill>
              </a:rPr>
              <a:t>2 scenarios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93268" y="3569614"/>
            <a:ext cx="4983557" cy="2677656"/>
          </a:xfrm>
          <a:prstGeom prst="rect">
            <a:avLst/>
          </a:prstGeom>
          <a:solidFill>
            <a:srgbClr val="DCE6F2"/>
          </a:solidFill>
          <a:ln>
            <a:solidFill>
              <a:srgbClr val="E6E0EC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FF0000"/>
                </a:solidFill>
              </a:rPr>
              <a:t>Top–Down </a:t>
            </a:r>
            <a:r>
              <a:rPr lang="en-US" sz="2400" dirty="0" smtClean="0"/>
              <a:t>Decay</a:t>
            </a:r>
          </a:p>
          <a:p>
            <a:pPr algn="just"/>
            <a:r>
              <a:rPr lang="en-US" b="1" i="1" u="sng" dirty="0" smtClean="0"/>
              <a:t>(</a:t>
            </a:r>
            <a:r>
              <a:rPr lang="en-US" i="1" u="sng" dirty="0" smtClean="0"/>
              <a:t>Physics Beyond the Standard Model)</a:t>
            </a:r>
            <a:endParaRPr lang="en-US" i="1" u="sng" dirty="0"/>
          </a:p>
          <a:p>
            <a:pPr algn="just"/>
            <a:endParaRPr lang="en-US" dirty="0" smtClean="0"/>
          </a:p>
          <a:p>
            <a:pPr lvl="1" algn="just"/>
            <a:r>
              <a:rPr lang="en-US" dirty="0" smtClean="0"/>
              <a:t>Decay of topological defects</a:t>
            </a:r>
          </a:p>
          <a:p>
            <a:pPr lvl="1" algn="just"/>
            <a:r>
              <a:rPr lang="en-US" dirty="0" smtClean="0"/>
              <a:t>Monopoles Relics</a:t>
            </a:r>
          </a:p>
          <a:p>
            <a:pPr lvl="1" algn="just"/>
            <a:r>
              <a:rPr lang="en-US" dirty="0" smtClean="0"/>
              <a:t>Supersymmetric particles</a:t>
            </a:r>
          </a:p>
          <a:p>
            <a:pPr lvl="1" algn="just"/>
            <a:r>
              <a:rPr lang="en-US" dirty="0" smtClean="0"/>
              <a:t>Strongly interacting neutrinos</a:t>
            </a:r>
          </a:p>
          <a:p>
            <a:pPr lvl="1" algn="just"/>
            <a:r>
              <a:rPr lang="en-US" dirty="0" smtClean="0"/>
              <a:t>Decay of massive new long lived particles</a:t>
            </a:r>
          </a:p>
          <a:p>
            <a:pPr lvl="1" algn="just"/>
            <a:r>
              <a:rPr lang="en-US" dirty="0" smtClean="0"/>
              <a:t>Etc.</a:t>
            </a:r>
            <a:endParaRPr lang="en-US" dirty="0"/>
          </a:p>
        </p:txBody>
      </p:sp>
      <p:sp>
        <p:nvSpPr>
          <p:cNvPr id="8" name="Rettangolo 7"/>
          <p:cNvSpPr/>
          <p:nvPr/>
        </p:nvSpPr>
        <p:spPr>
          <a:xfrm>
            <a:off x="5649391" y="2691669"/>
            <a:ext cx="3423608" cy="1077218"/>
          </a:xfrm>
          <a:prstGeom prst="rect">
            <a:avLst/>
          </a:prstGeom>
          <a:ln>
            <a:solidFill>
              <a:srgbClr val="E6E0EC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Experimental evidence:</a:t>
            </a:r>
          </a:p>
          <a:p>
            <a:pPr marL="285750" indent="-285750">
              <a:spcAft>
                <a:spcPts val="600"/>
              </a:spcAft>
              <a:buFont typeface="Wingdings" charset="2"/>
              <a:buChar char="ü"/>
            </a:pPr>
            <a:r>
              <a:rPr lang="en-US" dirty="0" smtClean="0"/>
              <a:t>anisotropy in arrival directions</a:t>
            </a:r>
          </a:p>
          <a:p>
            <a:pPr marL="285750" indent="-285750">
              <a:spcAft>
                <a:spcPts val="600"/>
              </a:spcAft>
              <a:buFont typeface="Wingdings" charset="2"/>
              <a:buChar char="ü"/>
            </a:pPr>
            <a:r>
              <a:rPr lang="en-US" dirty="0" smtClean="0"/>
              <a:t>Photons &lt; ≈1%</a:t>
            </a:r>
            <a:endParaRPr lang="en-US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5674345" y="4588364"/>
            <a:ext cx="3188925" cy="1077218"/>
          </a:xfrm>
          <a:prstGeom prst="rect">
            <a:avLst/>
          </a:prstGeom>
          <a:noFill/>
          <a:ln>
            <a:solidFill>
              <a:srgbClr val="E6E0EC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Experimental evidence:</a:t>
            </a:r>
          </a:p>
          <a:p>
            <a:pPr marL="285750" indent="-285750">
              <a:spcAft>
                <a:spcPts val="600"/>
              </a:spcAft>
              <a:buFont typeface="Wingdings" charset="2"/>
              <a:buChar char="ü"/>
            </a:pPr>
            <a:r>
              <a:rPr lang="en-US" dirty="0" smtClean="0"/>
              <a:t>isotropy in arrival directions</a:t>
            </a:r>
          </a:p>
          <a:p>
            <a:pPr marL="285750" indent="-285750">
              <a:spcAft>
                <a:spcPts val="600"/>
              </a:spcAft>
              <a:buFont typeface="Wingdings" charset="2"/>
              <a:buChar char="ü"/>
            </a:pPr>
            <a:r>
              <a:rPr lang="en-US" dirty="0" smtClean="0"/>
              <a:t>Photons &gt; ≈10%</a:t>
            </a:r>
            <a:endParaRPr lang="en-US" dirty="0"/>
          </a:p>
        </p:txBody>
      </p:sp>
      <p:sp>
        <p:nvSpPr>
          <p:cNvPr id="11" name="Freccia destra 10"/>
          <p:cNvSpPr/>
          <p:nvPr/>
        </p:nvSpPr>
        <p:spPr>
          <a:xfrm>
            <a:off x="4848709" y="5006689"/>
            <a:ext cx="800682" cy="22089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/>
          <a:srcRect t="1" b="710"/>
          <a:stretch/>
        </p:blipFill>
        <p:spPr>
          <a:xfrm>
            <a:off x="6377121" y="38050"/>
            <a:ext cx="2720302" cy="2625352"/>
          </a:xfrm>
          <a:prstGeom prst="rect">
            <a:avLst/>
          </a:prstGeom>
        </p:spPr>
      </p:pic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3</a:t>
            </a:fld>
            <a:endParaRPr lang="it-IT" dirty="0"/>
          </a:p>
        </p:txBody>
      </p:sp>
      <p:sp>
        <p:nvSpPr>
          <p:cNvPr id="12" name="Segnaposto piè di pagina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Lino Miramonti</a:t>
            </a:r>
            <a:endParaRPr lang="it-IT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193268" y="1190021"/>
            <a:ext cx="4983556" cy="184665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FF0000"/>
                </a:solidFill>
              </a:rPr>
              <a:t>Bottom-Up </a:t>
            </a:r>
            <a:r>
              <a:rPr lang="en-US" sz="2400" dirty="0" smtClean="0"/>
              <a:t>Acceleration</a:t>
            </a:r>
          </a:p>
          <a:p>
            <a:pPr algn="just"/>
            <a:r>
              <a:rPr lang="en-US" b="1" i="1" u="sng" dirty="0" smtClean="0"/>
              <a:t>(</a:t>
            </a:r>
            <a:r>
              <a:rPr lang="en-US" i="1" u="sng" dirty="0" smtClean="0"/>
              <a:t>Astrophysical Acceleration Mechanisms)</a:t>
            </a:r>
          </a:p>
          <a:p>
            <a:pPr algn="just"/>
            <a:endParaRPr lang="en-US" i="1" u="sng" dirty="0" smtClean="0"/>
          </a:p>
          <a:p>
            <a:pPr lvl="1" algn="just"/>
            <a:r>
              <a:rPr lang="en-US" dirty="0" smtClean="0"/>
              <a:t>UHECR’s are accelerated in </a:t>
            </a:r>
            <a:r>
              <a:rPr lang="en-US" u="sng" dirty="0" smtClean="0"/>
              <a:t>extended objects</a:t>
            </a:r>
            <a:r>
              <a:rPr lang="en-US" dirty="0" smtClean="0"/>
              <a:t> or </a:t>
            </a:r>
            <a:r>
              <a:rPr lang="en-US" u="sng" dirty="0" smtClean="0"/>
              <a:t>catastrophic events</a:t>
            </a:r>
            <a:r>
              <a:rPr lang="en-US" dirty="0" smtClean="0"/>
              <a:t> (</a:t>
            </a:r>
            <a:r>
              <a:rPr lang="en-US" dirty="0"/>
              <a:t>supernova remnants, rotating neutron stars, AGNs, radio galaxies</a:t>
            </a:r>
            <a:r>
              <a:rPr lang="en-US" dirty="0" smtClean="0"/>
              <a:t>)</a:t>
            </a:r>
            <a:endParaRPr lang="en-US" u="sng" dirty="0" smtClean="0"/>
          </a:p>
        </p:txBody>
      </p:sp>
      <p:sp>
        <p:nvSpPr>
          <p:cNvPr id="10" name="Freccia destra 9"/>
          <p:cNvSpPr/>
          <p:nvPr/>
        </p:nvSpPr>
        <p:spPr>
          <a:xfrm>
            <a:off x="4849757" y="2865050"/>
            <a:ext cx="800682" cy="22089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asellaDiTesto 2"/>
          <p:cNvSpPr txBox="1"/>
          <p:nvPr/>
        </p:nvSpPr>
        <p:spPr>
          <a:xfrm rot="18915884">
            <a:off x="3488461" y="4074556"/>
            <a:ext cx="236162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Now disfavored</a:t>
            </a:r>
          </a:p>
          <a:p>
            <a:pPr algn="ctr"/>
            <a:r>
              <a:rPr lang="en-US" sz="1400" dirty="0">
                <a:solidFill>
                  <a:srgbClr val="000090"/>
                </a:solidFill>
              </a:rPr>
              <a:t>f</a:t>
            </a:r>
            <a:r>
              <a:rPr lang="en-US" sz="1400" dirty="0" smtClean="0">
                <a:solidFill>
                  <a:srgbClr val="000090"/>
                </a:solidFill>
              </a:rPr>
              <a:t>rom the measurement of the </a:t>
            </a:r>
            <a:r>
              <a:rPr lang="en-US" sz="1400" b="1" dirty="0" smtClean="0">
                <a:solidFill>
                  <a:srgbClr val="000090"/>
                </a:solidFill>
              </a:rPr>
              <a:t>photon flux </a:t>
            </a:r>
            <a:r>
              <a:rPr lang="en-US" sz="1400" dirty="0" smtClean="0">
                <a:solidFill>
                  <a:srgbClr val="000090"/>
                </a:solidFill>
              </a:rPr>
              <a:t>with the PAO</a:t>
            </a:r>
            <a:endParaRPr lang="en-US" sz="1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538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6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Lino Miramonti</a:t>
            </a:r>
            <a:endParaRPr lang="it-IT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30</a:t>
            </a:fld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710779" y="1153437"/>
            <a:ext cx="695014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b="1" dirty="0" smtClean="0">
                <a:solidFill>
                  <a:srgbClr val="FF0000"/>
                </a:solidFill>
              </a:rPr>
              <a:t>Results </a:t>
            </a:r>
            <a:r>
              <a:rPr lang="en-US" sz="3200" b="1" dirty="0">
                <a:solidFill>
                  <a:srgbClr val="FF0000"/>
                </a:solidFill>
              </a:rPr>
              <a:t>of the Pierre Auger </a:t>
            </a:r>
            <a:r>
              <a:rPr lang="en-US" sz="3200" b="1" dirty="0" smtClean="0">
                <a:solidFill>
                  <a:srgbClr val="FF0000"/>
                </a:solidFill>
              </a:rPr>
              <a:t>Observatory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316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6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85486" y="1228148"/>
            <a:ext cx="2774695" cy="543611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ttangolo 5"/>
          <p:cNvSpPr/>
          <p:nvPr/>
        </p:nvSpPr>
        <p:spPr>
          <a:xfrm>
            <a:off x="85486" y="85540"/>
            <a:ext cx="90585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The measurement of the </a:t>
            </a:r>
            <a:r>
              <a:rPr lang="en-US" sz="3200" dirty="0">
                <a:solidFill>
                  <a:srgbClr val="FF0000"/>
                </a:solidFill>
              </a:rPr>
              <a:t>energy spectrum </a:t>
            </a:r>
            <a:r>
              <a:rPr lang="en-US" sz="3200" dirty="0"/>
              <a:t>of cosmic rays above </a:t>
            </a:r>
            <a:r>
              <a:rPr lang="en-US" sz="3200" dirty="0" smtClean="0"/>
              <a:t>3 10</a:t>
            </a:r>
            <a:r>
              <a:rPr lang="en-US" sz="3200" baseline="30000" dirty="0" smtClean="0"/>
              <a:t>17</a:t>
            </a:r>
            <a:r>
              <a:rPr lang="en-US" sz="3200" dirty="0" smtClean="0"/>
              <a:t> eV</a:t>
            </a:r>
            <a:endParaRPr lang="en-US" sz="3200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865" y="2116355"/>
            <a:ext cx="2571035" cy="2056827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3329251" y="1982652"/>
            <a:ext cx="3771441" cy="830997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200" i="1" dirty="0"/>
              <a:t>I</a:t>
            </a:r>
            <a:r>
              <a:rPr lang="en-US" sz="1200" i="1" dirty="0" smtClean="0"/>
              <a:t>ntegrated </a:t>
            </a:r>
            <a:r>
              <a:rPr lang="en-US" sz="1200" i="1" dirty="0"/>
              <a:t>exposure of the different detectors at the Pierre Auger Observatory as a function of energy</a:t>
            </a:r>
            <a:r>
              <a:rPr lang="en-US" sz="1200" i="1" dirty="0" smtClean="0"/>
              <a:t>.</a:t>
            </a:r>
          </a:p>
          <a:p>
            <a:pPr algn="just"/>
            <a:r>
              <a:rPr lang="en-US" sz="1200" i="1" dirty="0" smtClean="0"/>
              <a:t>We have to </a:t>
            </a:r>
            <a:r>
              <a:rPr lang="en-US" sz="1200" i="1" dirty="0"/>
              <a:t>distinguish between vertical events </a:t>
            </a:r>
            <a:r>
              <a:rPr lang="en-US" sz="1200" i="1" dirty="0" smtClean="0"/>
              <a:t>(</a:t>
            </a:r>
            <a:r>
              <a:rPr lang="en-US" sz="1200" i="1" dirty="0"/>
              <a:t>θ &lt; </a:t>
            </a:r>
            <a:r>
              <a:rPr lang="en-US" sz="1200" i="1" dirty="0" smtClean="0"/>
              <a:t>60°) </a:t>
            </a:r>
            <a:r>
              <a:rPr lang="en-US" sz="1200" i="1" dirty="0"/>
              <a:t>and inclined events (</a:t>
            </a:r>
            <a:r>
              <a:rPr lang="en-US" sz="1200" i="1" dirty="0" smtClean="0"/>
              <a:t>62° </a:t>
            </a:r>
            <a:r>
              <a:rPr lang="en-US" sz="1200" i="1" dirty="0"/>
              <a:t>≤ θ &lt; </a:t>
            </a:r>
            <a:r>
              <a:rPr lang="en-US" sz="1200" i="1" dirty="0" smtClean="0"/>
              <a:t>80°)</a:t>
            </a:r>
            <a:endParaRPr lang="en-US" sz="1200" i="1" dirty="0"/>
          </a:p>
        </p:txBody>
      </p:sp>
      <p:cxnSp>
        <p:nvCxnSpPr>
          <p:cNvPr id="12" name="Connettore 4 11"/>
          <p:cNvCxnSpPr>
            <a:stCxn id="10" idx="1"/>
          </p:cNvCxnSpPr>
          <p:nvPr/>
        </p:nvCxnSpPr>
        <p:spPr>
          <a:xfrm rot="10800000" flipV="1">
            <a:off x="2442457" y="2398151"/>
            <a:ext cx="886794" cy="414778"/>
          </a:xfrm>
          <a:prstGeom prst="bentConnector3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Immagin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3334" y="2856297"/>
            <a:ext cx="4208837" cy="1236791"/>
          </a:xfrm>
          <a:prstGeom prst="rect">
            <a:avLst/>
          </a:prstGeom>
        </p:spPr>
      </p:pic>
      <p:sp>
        <p:nvSpPr>
          <p:cNvPr id="15" name="Segnaposto numero diapositiva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31</a:t>
            </a:fld>
            <a:endParaRPr lang="it-IT" dirty="0"/>
          </a:p>
        </p:txBody>
      </p:sp>
      <p:sp>
        <p:nvSpPr>
          <p:cNvPr id="16" name="Segnaposto piè di pagina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Lino Miramonti</a:t>
            </a:r>
            <a:endParaRPr lang="it-IT" dirty="0"/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865" y="4328091"/>
            <a:ext cx="2571035" cy="2296413"/>
          </a:xfrm>
          <a:prstGeom prst="rect">
            <a:avLst/>
          </a:prstGeom>
        </p:spPr>
      </p:pic>
      <p:sp>
        <p:nvSpPr>
          <p:cNvPr id="18" name="Rettangolo 17"/>
          <p:cNvSpPr/>
          <p:nvPr/>
        </p:nvSpPr>
        <p:spPr>
          <a:xfrm>
            <a:off x="3134422" y="5149105"/>
            <a:ext cx="2050772" cy="830997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200" i="1" dirty="0">
                <a:solidFill>
                  <a:srgbClr val="000000"/>
                </a:solidFill>
              </a:rPr>
              <a:t>C</a:t>
            </a:r>
            <a:r>
              <a:rPr lang="en-US" sz="1200" i="1" dirty="0" smtClean="0">
                <a:solidFill>
                  <a:srgbClr val="000000"/>
                </a:solidFill>
              </a:rPr>
              <a:t>orrelation </a:t>
            </a:r>
            <a:r>
              <a:rPr lang="en-US" sz="1200" i="1" dirty="0">
                <a:solidFill>
                  <a:srgbClr val="000000"/>
                </a:solidFill>
              </a:rPr>
              <a:t>between the different </a:t>
            </a:r>
            <a:r>
              <a:rPr lang="en-US" sz="1200" i="1" dirty="0" smtClean="0">
                <a:solidFill>
                  <a:srgbClr val="000000"/>
                </a:solidFill>
              </a:rPr>
              <a:t>energy estimators S</a:t>
            </a:r>
            <a:r>
              <a:rPr lang="en-US" sz="1200" i="1" baseline="-25000" dirty="0" smtClean="0">
                <a:solidFill>
                  <a:srgbClr val="000000"/>
                </a:solidFill>
              </a:rPr>
              <a:t>38</a:t>
            </a:r>
            <a:r>
              <a:rPr lang="en-US" sz="1200" i="1" dirty="0">
                <a:solidFill>
                  <a:srgbClr val="000000"/>
                </a:solidFill>
              </a:rPr>
              <a:t>, S</a:t>
            </a:r>
            <a:r>
              <a:rPr lang="en-US" sz="1200" i="1" baseline="-25000" dirty="0">
                <a:solidFill>
                  <a:srgbClr val="000000"/>
                </a:solidFill>
              </a:rPr>
              <a:t>35</a:t>
            </a:r>
            <a:r>
              <a:rPr lang="en-US" sz="1200" i="1" dirty="0">
                <a:solidFill>
                  <a:srgbClr val="000000"/>
                </a:solidFill>
              </a:rPr>
              <a:t> and </a:t>
            </a:r>
            <a:r>
              <a:rPr lang="en-US" sz="1200" i="1" dirty="0" smtClean="0">
                <a:solidFill>
                  <a:srgbClr val="000000"/>
                </a:solidFill>
              </a:rPr>
              <a:t>N</a:t>
            </a:r>
            <a:r>
              <a:rPr lang="en-US" sz="1200" i="1" baseline="-25000" dirty="0" smtClean="0">
                <a:solidFill>
                  <a:srgbClr val="000000"/>
                </a:solidFill>
              </a:rPr>
              <a:t>19</a:t>
            </a:r>
            <a:r>
              <a:rPr lang="en-US" sz="1200" i="1" dirty="0" smtClean="0">
                <a:solidFill>
                  <a:srgbClr val="000000"/>
                </a:solidFill>
              </a:rPr>
              <a:t> and </a:t>
            </a:r>
            <a:r>
              <a:rPr lang="en-US" sz="1200" i="1" dirty="0">
                <a:solidFill>
                  <a:srgbClr val="000000"/>
                </a:solidFill>
              </a:rPr>
              <a:t>the </a:t>
            </a:r>
            <a:r>
              <a:rPr lang="en-US" sz="1200" i="1" dirty="0" smtClean="0">
                <a:solidFill>
                  <a:srgbClr val="000000"/>
                </a:solidFill>
              </a:rPr>
              <a:t>energy determined </a:t>
            </a:r>
            <a:r>
              <a:rPr lang="en-US" sz="1200" i="1" dirty="0">
                <a:solidFill>
                  <a:srgbClr val="000000"/>
                </a:solidFill>
              </a:rPr>
              <a:t>by FD</a:t>
            </a:r>
            <a:r>
              <a:rPr lang="en-US" sz="1200" dirty="0">
                <a:solidFill>
                  <a:srgbClr val="000000"/>
                </a:solidFill>
              </a:rPr>
              <a:t>.</a:t>
            </a:r>
          </a:p>
        </p:txBody>
      </p:sp>
      <p:cxnSp>
        <p:nvCxnSpPr>
          <p:cNvPr id="19" name="Connettore 4 18"/>
          <p:cNvCxnSpPr>
            <a:stCxn id="18" idx="1"/>
          </p:cNvCxnSpPr>
          <p:nvPr/>
        </p:nvCxnSpPr>
        <p:spPr>
          <a:xfrm rot="10800000" flipV="1">
            <a:off x="1400270" y="5564603"/>
            <a:ext cx="1734152" cy="415497"/>
          </a:xfrm>
          <a:prstGeom prst="bentConnector3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ttangolo 21"/>
          <p:cNvSpPr/>
          <p:nvPr/>
        </p:nvSpPr>
        <p:spPr>
          <a:xfrm>
            <a:off x="5400023" y="4207149"/>
            <a:ext cx="3685717" cy="67710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400" b="1" dirty="0" smtClean="0">
                <a:solidFill>
                  <a:srgbClr val="FF0000"/>
                </a:solidFill>
              </a:rPr>
              <a:t>Energy estimators: S</a:t>
            </a:r>
            <a:r>
              <a:rPr lang="en-US" sz="1400" b="1" baseline="-25000" dirty="0" smtClean="0">
                <a:solidFill>
                  <a:srgbClr val="FF0000"/>
                </a:solidFill>
              </a:rPr>
              <a:t>38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dirty="0" smtClean="0">
                <a:solidFill>
                  <a:srgbClr val="FF0000"/>
                </a:solidFill>
              </a:rPr>
              <a:t>and</a:t>
            </a:r>
            <a:r>
              <a:rPr lang="en-US" sz="1400" b="1" dirty="0" smtClean="0">
                <a:solidFill>
                  <a:srgbClr val="FF0000"/>
                </a:solidFill>
              </a:rPr>
              <a:t> S</a:t>
            </a:r>
            <a:r>
              <a:rPr lang="en-US" sz="1400" b="1" baseline="-25000" dirty="0" smtClean="0">
                <a:solidFill>
                  <a:srgbClr val="FF0000"/>
                </a:solidFill>
              </a:rPr>
              <a:t>35</a:t>
            </a:r>
          </a:p>
          <a:p>
            <a:pPr algn="just"/>
            <a:r>
              <a:rPr lang="en-US" sz="1200" dirty="0" smtClean="0"/>
              <a:t>The equivalent </a:t>
            </a:r>
            <a:r>
              <a:rPr lang="en-US" sz="1200" dirty="0"/>
              <a:t>signal at median zenith </a:t>
            </a:r>
            <a:r>
              <a:rPr lang="en-US" sz="1200" dirty="0" smtClean="0"/>
              <a:t>angle of 38° (35°) </a:t>
            </a:r>
            <a:r>
              <a:rPr lang="en-US" sz="1200" dirty="0"/>
              <a:t>is </a:t>
            </a:r>
            <a:r>
              <a:rPr lang="en-US" sz="1200" dirty="0" smtClean="0"/>
              <a:t>used to </a:t>
            </a:r>
            <a:r>
              <a:rPr lang="en-US" sz="1200" dirty="0"/>
              <a:t>infer the energy for the </a:t>
            </a:r>
            <a:r>
              <a:rPr lang="en-US" sz="1200" dirty="0" smtClean="0"/>
              <a:t>1500 m </a:t>
            </a:r>
            <a:r>
              <a:rPr lang="en-US" sz="1200" dirty="0"/>
              <a:t>(750 m) array</a:t>
            </a:r>
          </a:p>
        </p:txBody>
      </p:sp>
      <p:sp>
        <p:nvSpPr>
          <p:cNvPr id="23" name="Rettangolo 22"/>
          <p:cNvSpPr/>
          <p:nvPr/>
        </p:nvSpPr>
        <p:spPr>
          <a:xfrm>
            <a:off x="5400023" y="4951038"/>
            <a:ext cx="3685717" cy="160043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400" b="1" dirty="0" smtClean="0">
                <a:solidFill>
                  <a:srgbClr val="FF0000"/>
                </a:solidFill>
              </a:rPr>
              <a:t>Energy estimator for </a:t>
            </a:r>
            <a:r>
              <a:rPr lang="en-US" sz="1400" b="1" dirty="0">
                <a:solidFill>
                  <a:srgbClr val="FF0000"/>
                </a:solidFill>
              </a:rPr>
              <a:t>i</a:t>
            </a:r>
            <a:r>
              <a:rPr lang="en-US" sz="1400" b="1" dirty="0" smtClean="0">
                <a:solidFill>
                  <a:srgbClr val="FF0000"/>
                </a:solidFill>
              </a:rPr>
              <a:t>nclined </a:t>
            </a:r>
            <a:r>
              <a:rPr lang="en-US" sz="1400" b="1" dirty="0">
                <a:solidFill>
                  <a:srgbClr val="FF0000"/>
                </a:solidFill>
              </a:rPr>
              <a:t>air-</a:t>
            </a:r>
            <a:r>
              <a:rPr lang="en-US" sz="1400" b="1" dirty="0" smtClean="0">
                <a:solidFill>
                  <a:srgbClr val="FF0000"/>
                </a:solidFill>
              </a:rPr>
              <a:t>showers:  N</a:t>
            </a:r>
            <a:r>
              <a:rPr lang="en-US" sz="1400" b="1" baseline="-25000" dirty="0" smtClean="0">
                <a:solidFill>
                  <a:srgbClr val="FF0000"/>
                </a:solidFill>
              </a:rPr>
              <a:t>19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just"/>
            <a:r>
              <a:rPr lang="en-US" sz="1200" dirty="0" smtClean="0"/>
              <a:t>Inclined air-showers are </a:t>
            </a:r>
            <a:r>
              <a:rPr lang="en-US" sz="1200" dirty="0"/>
              <a:t>characterized by </a:t>
            </a:r>
            <a:r>
              <a:rPr lang="en-US" sz="1200" dirty="0" smtClean="0"/>
              <a:t>the dominance</a:t>
            </a:r>
            <a:r>
              <a:rPr lang="en-US" sz="1200" dirty="0"/>
              <a:t> </a:t>
            </a:r>
            <a:r>
              <a:rPr lang="en-US" sz="1200" dirty="0" smtClean="0"/>
              <a:t>of </a:t>
            </a:r>
            <a:r>
              <a:rPr lang="en-US" sz="1200" dirty="0"/>
              <a:t>secondary </a:t>
            </a:r>
            <a:r>
              <a:rPr lang="en-US" sz="1200" u="sng" dirty="0">
                <a:solidFill>
                  <a:srgbClr val="FF0000"/>
                </a:solidFill>
              </a:rPr>
              <a:t>muons at ground</a:t>
            </a:r>
            <a:r>
              <a:rPr lang="en-US" sz="1200" dirty="0"/>
              <a:t>, </a:t>
            </a:r>
            <a:r>
              <a:rPr lang="en-US" sz="1200" dirty="0" smtClean="0"/>
              <a:t>as the </a:t>
            </a:r>
            <a:r>
              <a:rPr lang="en-US" sz="1200" dirty="0"/>
              <a:t>electromagnetic </a:t>
            </a:r>
            <a:r>
              <a:rPr lang="en-US" sz="1200" dirty="0" smtClean="0"/>
              <a:t>component is largely absorbed </a:t>
            </a:r>
            <a:r>
              <a:rPr lang="en-US" sz="1200" dirty="0"/>
              <a:t>in the large atmospheric </a:t>
            </a:r>
            <a:r>
              <a:rPr lang="en-US" sz="1200" dirty="0" smtClean="0"/>
              <a:t>depth traversed </a:t>
            </a:r>
            <a:r>
              <a:rPr lang="en-US" sz="1200" dirty="0"/>
              <a:t>by the </a:t>
            </a:r>
            <a:r>
              <a:rPr lang="en-US" sz="1200" dirty="0" smtClean="0"/>
              <a:t>shower. </a:t>
            </a:r>
          </a:p>
          <a:p>
            <a:pPr algn="just"/>
            <a:r>
              <a:rPr lang="en-US" sz="1200" dirty="0" smtClean="0"/>
              <a:t>The </a:t>
            </a:r>
            <a:r>
              <a:rPr lang="en-US" sz="1200" dirty="0"/>
              <a:t>reconstruction is based </a:t>
            </a:r>
            <a:r>
              <a:rPr lang="en-US" sz="1200" dirty="0" smtClean="0"/>
              <a:t>on the </a:t>
            </a:r>
            <a:r>
              <a:rPr lang="en-US" sz="1200" dirty="0"/>
              <a:t>estimation of the relative </a:t>
            </a:r>
            <a:r>
              <a:rPr lang="en-US" sz="1200" dirty="0">
                <a:solidFill>
                  <a:srgbClr val="FF0000"/>
                </a:solidFill>
              </a:rPr>
              <a:t>muon content N</a:t>
            </a:r>
            <a:r>
              <a:rPr lang="en-US" sz="1200" baseline="-25000" dirty="0">
                <a:solidFill>
                  <a:srgbClr val="FF0000"/>
                </a:solidFill>
              </a:rPr>
              <a:t>19</a:t>
            </a:r>
            <a:r>
              <a:rPr lang="en-US" sz="1200" dirty="0"/>
              <a:t>  with </a:t>
            </a:r>
            <a:r>
              <a:rPr lang="en-US" sz="1200" dirty="0" smtClean="0"/>
              <a:t>respect to </a:t>
            </a:r>
            <a:r>
              <a:rPr lang="en-US" sz="1200" dirty="0"/>
              <a:t>a simulated proton shower with </a:t>
            </a:r>
            <a:r>
              <a:rPr lang="en-US" sz="1200" dirty="0" smtClean="0"/>
              <a:t>energy 10</a:t>
            </a:r>
            <a:r>
              <a:rPr lang="en-US" sz="1200" baseline="30000" dirty="0" smtClean="0"/>
              <a:t>19</a:t>
            </a:r>
            <a:r>
              <a:rPr lang="en-US" sz="1200" dirty="0" smtClean="0"/>
              <a:t> </a:t>
            </a:r>
            <a:r>
              <a:rPr lang="en-US" sz="1200" dirty="0"/>
              <a:t>eV</a:t>
            </a:r>
          </a:p>
        </p:txBody>
      </p:sp>
      <p:sp>
        <p:nvSpPr>
          <p:cNvPr id="26" name="CasellaDiTesto 25"/>
          <p:cNvSpPr txBox="1"/>
          <p:nvPr/>
        </p:nvSpPr>
        <p:spPr>
          <a:xfrm>
            <a:off x="459964" y="2676345"/>
            <a:ext cx="120571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EXPOSURE</a:t>
            </a:r>
            <a:endParaRPr lang="en-US" b="1" dirty="0"/>
          </a:p>
        </p:txBody>
      </p:sp>
      <p:sp>
        <p:nvSpPr>
          <p:cNvPr id="27" name="CasellaDiTesto 26"/>
          <p:cNvSpPr txBox="1"/>
          <p:nvPr/>
        </p:nvSpPr>
        <p:spPr>
          <a:xfrm>
            <a:off x="1787086" y="4226789"/>
            <a:ext cx="148907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CALIBRATION</a:t>
            </a:r>
            <a:endParaRPr lang="en-US" b="1" dirty="0"/>
          </a:p>
        </p:txBody>
      </p:sp>
      <p:sp>
        <p:nvSpPr>
          <p:cNvPr id="20" name="Rettangolo 19"/>
          <p:cNvSpPr/>
          <p:nvPr/>
        </p:nvSpPr>
        <p:spPr>
          <a:xfrm>
            <a:off x="3935610" y="735705"/>
            <a:ext cx="5116561" cy="984885"/>
          </a:xfrm>
          <a:prstGeom prst="rect">
            <a:avLst/>
          </a:prstGeom>
          <a:solidFill>
            <a:srgbClr val="CCFFCC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400" b="1" dirty="0" smtClean="0"/>
              <a:t>Combining</a:t>
            </a:r>
            <a:r>
              <a:rPr lang="en-US" sz="1400" dirty="0" smtClean="0"/>
              <a:t> the </a:t>
            </a:r>
            <a:r>
              <a:rPr lang="en-US" sz="1400" b="1" dirty="0" smtClean="0"/>
              <a:t>SD regular array data</a:t>
            </a:r>
            <a:r>
              <a:rPr lang="en-US" sz="1400" dirty="0" smtClean="0"/>
              <a:t> and the </a:t>
            </a:r>
            <a:r>
              <a:rPr lang="en-US" sz="1400" b="1" dirty="0" smtClean="0"/>
              <a:t>INFILL array data </a:t>
            </a:r>
            <a:r>
              <a:rPr lang="en-US" sz="1400" dirty="0" smtClean="0"/>
              <a:t>(plus the hybrid ones) it is possible to obtain the </a:t>
            </a:r>
            <a:r>
              <a:rPr lang="en-US" sz="1400" u="sng" dirty="0" smtClean="0"/>
              <a:t>measurement </a:t>
            </a:r>
            <a:r>
              <a:rPr lang="en-US" sz="1400" u="sng" dirty="0"/>
              <a:t>of the </a:t>
            </a:r>
            <a:r>
              <a:rPr lang="en-US" sz="1400" b="1" u="sng" dirty="0" smtClean="0">
                <a:solidFill>
                  <a:srgbClr val="FF0000"/>
                </a:solidFill>
              </a:rPr>
              <a:t>cosmic ray flux </a:t>
            </a:r>
            <a:r>
              <a:rPr lang="en-US" sz="1400" u="sng" dirty="0" smtClean="0"/>
              <a:t>starting from </a:t>
            </a:r>
            <a:r>
              <a:rPr lang="en-US" sz="1400" u="sng" dirty="0"/>
              <a:t>3 10</a:t>
            </a:r>
            <a:r>
              <a:rPr lang="en-US" sz="1400" u="sng" baseline="30000" dirty="0"/>
              <a:t>17</a:t>
            </a:r>
            <a:r>
              <a:rPr lang="en-US" sz="1400" u="sng" dirty="0"/>
              <a:t> </a:t>
            </a:r>
            <a:r>
              <a:rPr lang="en-US" sz="1400" u="sng" dirty="0" smtClean="0"/>
              <a:t>eV</a:t>
            </a:r>
            <a:r>
              <a:rPr lang="en-US" sz="1400" dirty="0" smtClean="0"/>
              <a:t>.</a:t>
            </a:r>
          </a:p>
          <a:p>
            <a:pPr algn="just"/>
            <a:r>
              <a:rPr lang="en-US" sz="1200" i="1" dirty="0" smtClean="0">
                <a:solidFill>
                  <a:srgbClr val="0000FF"/>
                </a:solidFill>
              </a:rPr>
              <a:t>The </a:t>
            </a:r>
            <a:r>
              <a:rPr lang="en-US" sz="1200" i="1" dirty="0">
                <a:solidFill>
                  <a:srgbClr val="0000FF"/>
                </a:solidFill>
              </a:rPr>
              <a:t>dataset extends from 1 January 2004 to 31 December </a:t>
            </a:r>
            <a:r>
              <a:rPr lang="en-US" sz="1200" i="1" dirty="0" smtClean="0">
                <a:solidFill>
                  <a:srgbClr val="0000FF"/>
                </a:solidFill>
              </a:rPr>
              <a:t>2012</a:t>
            </a:r>
            <a:r>
              <a:rPr lang="en-US" sz="1600" i="1" dirty="0" smtClean="0"/>
              <a:t>.</a:t>
            </a:r>
            <a:endParaRPr lang="en-US" sz="1600" i="1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178865" y="1285358"/>
            <a:ext cx="25710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/>
              <a:t>The </a:t>
            </a:r>
            <a:r>
              <a:rPr lang="en-US" sz="1600" b="1" dirty="0" smtClean="0">
                <a:solidFill>
                  <a:srgbClr val="FF0000"/>
                </a:solidFill>
              </a:rPr>
              <a:t>exposure</a:t>
            </a:r>
            <a:r>
              <a:rPr lang="en-US" sz="1600" dirty="0" smtClean="0"/>
              <a:t> and the </a:t>
            </a:r>
            <a:r>
              <a:rPr lang="en-US" sz="1600" b="1" dirty="0" smtClean="0">
                <a:solidFill>
                  <a:srgbClr val="FF0000"/>
                </a:solidFill>
              </a:rPr>
              <a:t>calibration</a:t>
            </a:r>
            <a:r>
              <a:rPr lang="en-US" sz="1600" dirty="0" smtClean="0"/>
              <a:t> are different for the different data sets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16733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6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85486" y="85540"/>
            <a:ext cx="90585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The measurement of the </a:t>
            </a:r>
            <a:r>
              <a:rPr lang="en-US" sz="3200" dirty="0">
                <a:solidFill>
                  <a:srgbClr val="FF0000"/>
                </a:solidFill>
              </a:rPr>
              <a:t>energy spectrum </a:t>
            </a:r>
            <a:r>
              <a:rPr lang="en-US" sz="3200" dirty="0"/>
              <a:t>of cosmic rays above </a:t>
            </a:r>
            <a:r>
              <a:rPr lang="en-US" sz="3200" dirty="0" smtClean="0"/>
              <a:t>3 10</a:t>
            </a:r>
            <a:r>
              <a:rPr lang="en-US" sz="3200" baseline="30000" dirty="0" smtClean="0"/>
              <a:t>17</a:t>
            </a:r>
            <a:r>
              <a:rPr lang="en-US" sz="3200" dirty="0" smtClean="0"/>
              <a:t> eV</a:t>
            </a:r>
            <a:endParaRPr lang="en-US" sz="3200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1053" y="1382633"/>
            <a:ext cx="5125545" cy="3867627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2" name="Rettangolo 11"/>
          <p:cNvSpPr/>
          <p:nvPr/>
        </p:nvSpPr>
        <p:spPr>
          <a:xfrm>
            <a:off x="4860042" y="4164062"/>
            <a:ext cx="2249710" cy="530915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900" i="1" dirty="0" smtClean="0"/>
              <a:t>The </a:t>
            </a:r>
            <a:r>
              <a:rPr lang="en-US" sz="900" i="1" dirty="0"/>
              <a:t>numbers give the </a:t>
            </a:r>
            <a:r>
              <a:rPr lang="en-US" sz="900" i="1" dirty="0" smtClean="0"/>
              <a:t>total number </a:t>
            </a:r>
            <a:r>
              <a:rPr lang="en-US" sz="900" i="1" dirty="0"/>
              <a:t>of </a:t>
            </a:r>
            <a:r>
              <a:rPr lang="en-US" sz="900" i="1" dirty="0" smtClean="0"/>
              <a:t>events inside </a:t>
            </a:r>
            <a:r>
              <a:rPr lang="en-US" sz="900" i="1" dirty="0"/>
              <a:t>each bin. The last three </a:t>
            </a:r>
            <a:r>
              <a:rPr lang="en-US" sz="900" i="1" dirty="0" smtClean="0"/>
              <a:t>arrows represent</a:t>
            </a:r>
            <a:r>
              <a:rPr lang="en-US" sz="900" i="1" dirty="0"/>
              <a:t> </a:t>
            </a:r>
            <a:r>
              <a:rPr lang="en-US" sz="900" i="1" dirty="0" smtClean="0"/>
              <a:t>upper </a:t>
            </a:r>
            <a:r>
              <a:rPr lang="en-US" sz="900" i="1" dirty="0"/>
              <a:t>limits at 84% C.L</a:t>
            </a:r>
            <a:r>
              <a:rPr lang="en-US" sz="1050" i="1" dirty="0"/>
              <a:t>.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3991054" y="736902"/>
            <a:ext cx="5125544" cy="64633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</a:t>
            </a:r>
            <a:r>
              <a:rPr lang="en-US" b="1" dirty="0" smtClean="0">
                <a:solidFill>
                  <a:srgbClr val="FF0000"/>
                </a:solidFill>
              </a:rPr>
              <a:t>ombined </a:t>
            </a:r>
            <a:r>
              <a:rPr lang="en-US" b="1" dirty="0">
                <a:solidFill>
                  <a:srgbClr val="FF0000"/>
                </a:solidFill>
              </a:rPr>
              <a:t>energy spectrum of UHECRs </a:t>
            </a:r>
            <a:r>
              <a:rPr lang="en-US" b="1" dirty="0" smtClean="0">
                <a:solidFill>
                  <a:srgbClr val="FF0000"/>
                </a:solidFill>
              </a:rPr>
              <a:t>as measured </a:t>
            </a:r>
            <a:r>
              <a:rPr lang="en-US" b="1" dirty="0">
                <a:solidFill>
                  <a:srgbClr val="FF0000"/>
                </a:solidFill>
              </a:rPr>
              <a:t>at the Pierre Auger Observatory. </a:t>
            </a:r>
          </a:p>
        </p:txBody>
      </p:sp>
      <p:sp>
        <p:nvSpPr>
          <p:cNvPr id="16" name="Rettangolo 15"/>
          <p:cNvSpPr/>
          <p:nvPr/>
        </p:nvSpPr>
        <p:spPr>
          <a:xfrm>
            <a:off x="135847" y="1218979"/>
            <a:ext cx="3747666" cy="40318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/>
              <a:t>To </a:t>
            </a:r>
            <a:r>
              <a:rPr lang="en-US" sz="1600" dirty="0"/>
              <a:t>characterize the spectral </a:t>
            </a:r>
            <a:r>
              <a:rPr lang="en-US" sz="1600" dirty="0" smtClean="0"/>
              <a:t>features, data are described with </a:t>
            </a:r>
            <a:r>
              <a:rPr lang="en-US" sz="1600" dirty="0"/>
              <a:t>a </a:t>
            </a:r>
            <a:r>
              <a:rPr lang="en-US" sz="1600" u="sng" dirty="0"/>
              <a:t>power law</a:t>
            </a:r>
            <a:r>
              <a:rPr lang="en-US" sz="1600" dirty="0"/>
              <a:t> below the </a:t>
            </a:r>
            <a:r>
              <a:rPr lang="en-US" sz="1600" dirty="0" smtClean="0"/>
              <a:t>ankle</a:t>
            </a:r>
          </a:p>
          <a:p>
            <a:pPr algn="just"/>
            <a:endParaRPr lang="en-US" sz="1600" dirty="0"/>
          </a:p>
          <a:p>
            <a:pPr algn="just"/>
            <a:r>
              <a:rPr lang="en-US" sz="1600" dirty="0" smtClean="0"/>
              <a:t>and </a:t>
            </a:r>
            <a:r>
              <a:rPr lang="en-US" sz="1600" dirty="0"/>
              <a:t>a </a:t>
            </a:r>
            <a:r>
              <a:rPr lang="en-US" sz="1600" u="sng" dirty="0" smtClean="0"/>
              <a:t>power law </a:t>
            </a:r>
            <a:r>
              <a:rPr lang="en-US" sz="1600" u="sng" dirty="0"/>
              <a:t>with smooth suppression </a:t>
            </a:r>
            <a:r>
              <a:rPr lang="en-US" sz="1600" dirty="0" smtClean="0"/>
              <a:t>above</a:t>
            </a:r>
          </a:p>
          <a:p>
            <a:pPr algn="just"/>
            <a:endParaRPr lang="en-US" sz="1600" dirty="0" smtClean="0"/>
          </a:p>
          <a:p>
            <a:pPr algn="just"/>
            <a:endParaRPr lang="en-US" sz="1600" dirty="0"/>
          </a:p>
          <a:p>
            <a:pPr algn="just"/>
            <a:endParaRPr lang="en-US" sz="1600" dirty="0" smtClean="0"/>
          </a:p>
          <a:p>
            <a:pPr algn="just"/>
            <a:endParaRPr lang="en-US" sz="1600" dirty="0" smtClean="0"/>
          </a:p>
          <a:p>
            <a:pPr algn="just"/>
            <a:r>
              <a:rPr lang="en-US" sz="1600" dirty="0" smtClean="0"/>
              <a:t>γ</a:t>
            </a:r>
            <a:r>
              <a:rPr lang="en-US" sz="1600" baseline="-25000" dirty="0" smtClean="0"/>
              <a:t>1</a:t>
            </a:r>
            <a:r>
              <a:rPr lang="en-US" sz="1600" dirty="0" smtClean="0"/>
              <a:t>, γ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 are </a:t>
            </a:r>
            <a:r>
              <a:rPr lang="en-US" sz="1600" dirty="0"/>
              <a:t>the spectral indices below/above the ankle at E</a:t>
            </a:r>
            <a:r>
              <a:rPr lang="en-US" sz="1600" baseline="-25000" dirty="0"/>
              <a:t>a</a:t>
            </a:r>
            <a:r>
              <a:rPr lang="en-US" sz="1600" dirty="0"/>
              <a:t>.</a:t>
            </a:r>
          </a:p>
          <a:p>
            <a:pPr algn="just"/>
            <a:r>
              <a:rPr lang="en-US" sz="1600" dirty="0" smtClean="0"/>
              <a:t>E</a:t>
            </a:r>
            <a:r>
              <a:rPr lang="en-US" sz="1600" baseline="-25000" dirty="0" smtClean="0"/>
              <a:t>½</a:t>
            </a:r>
            <a:r>
              <a:rPr lang="en-US" sz="1600" dirty="0" smtClean="0"/>
              <a:t> </a:t>
            </a:r>
            <a:r>
              <a:rPr lang="en-US" sz="1600" dirty="0"/>
              <a:t>is the energy at which the flux has dropped to </a:t>
            </a:r>
            <a:r>
              <a:rPr lang="en-US" sz="1600" dirty="0" smtClean="0"/>
              <a:t>half of </a:t>
            </a:r>
            <a:r>
              <a:rPr lang="en-US" sz="1600" dirty="0"/>
              <a:t>its peak value before the suppression, the steepness </a:t>
            </a:r>
            <a:r>
              <a:rPr lang="en-US" sz="1600" dirty="0" smtClean="0"/>
              <a:t>of which </a:t>
            </a:r>
            <a:r>
              <a:rPr lang="en-US" sz="1600" dirty="0"/>
              <a:t>is described with log</a:t>
            </a:r>
            <a:r>
              <a:rPr lang="en-US" sz="1600" baseline="-25000" dirty="0"/>
              <a:t>10</a:t>
            </a:r>
            <a:r>
              <a:rPr lang="en-US" sz="1600" dirty="0"/>
              <a:t>W</a:t>
            </a:r>
            <a:r>
              <a:rPr lang="en-US" sz="1600" baseline="-25000" dirty="0"/>
              <a:t>c</a:t>
            </a:r>
            <a:r>
              <a:rPr lang="en-US" sz="1600" dirty="0" smtClean="0"/>
              <a:t>.</a:t>
            </a:r>
          </a:p>
        </p:txBody>
      </p:sp>
      <p:graphicFrame>
        <p:nvGraphicFramePr>
          <p:cNvPr id="14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9092670"/>
              </p:ext>
            </p:extLst>
          </p:nvPr>
        </p:nvGraphicFramePr>
        <p:xfrm>
          <a:off x="1240595" y="1899377"/>
          <a:ext cx="901838" cy="3046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38" name="Equation" r:id="rId5" imgW="749300" imgH="254000" progId="Equation.3">
                  <p:embed/>
                </p:oleObj>
              </mc:Choice>
              <mc:Fallback>
                <p:oleObj name="Equation" r:id="rId5" imgW="7493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0595" y="1899377"/>
                        <a:ext cx="901838" cy="304657"/>
                      </a:xfrm>
                      <a:prstGeom prst="rect">
                        <a:avLst/>
                      </a:prstGeom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5383102"/>
              </p:ext>
            </p:extLst>
          </p:nvPr>
        </p:nvGraphicFramePr>
        <p:xfrm>
          <a:off x="245058" y="2833874"/>
          <a:ext cx="3637283" cy="7402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39" name="Equation" r:id="rId7" imgW="3048000" imgH="622300" progId="Equation.3">
                  <p:embed/>
                </p:oleObj>
              </mc:Choice>
              <mc:Fallback>
                <p:oleObj name="Equation" r:id="rId7" imgW="3048000" imgH="622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058" y="2833874"/>
                        <a:ext cx="3637283" cy="740285"/>
                      </a:xfrm>
                      <a:prstGeom prst="rect">
                        <a:avLst/>
                      </a:prstGeom>
                      <a:solidFill>
                        <a:srgbClr val="DCE6F2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32</a:t>
            </a:fld>
            <a:endParaRPr lang="it-IT" dirty="0"/>
          </a:p>
        </p:txBody>
      </p:sp>
      <p:sp>
        <p:nvSpPr>
          <p:cNvPr id="18" name="Segnaposto piè di pagina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Lino Miramonti</a:t>
            </a:r>
            <a:endParaRPr lang="it-IT" dirty="0"/>
          </a:p>
        </p:txBody>
      </p:sp>
      <p:sp>
        <p:nvSpPr>
          <p:cNvPr id="15" name="Rettangolo 14"/>
          <p:cNvSpPr/>
          <p:nvPr/>
        </p:nvSpPr>
        <p:spPr>
          <a:xfrm>
            <a:off x="7305909" y="1046013"/>
            <a:ext cx="1774845" cy="307777"/>
          </a:xfrm>
          <a:prstGeom prst="rect">
            <a:avLst/>
          </a:prstGeom>
          <a:solidFill>
            <a:srgbClr val="CCC1DA"/>
          </a:solidFill>
        </p:spPr>
        <p:txBody>
          <a:bodyPr wrap="none">
            <a:spAutoFit/>
          </a:bodyPr>
          <a:lstStyle/>
          <a:p>
            <a:r>
              <a:rPr lang="en-US" sz="1400" dirty="0" smtClean="0"/>
              <a:t>A. Schulz @ ICRC2013</a:t>
            </a:r>
            <a:endParaRPr lang="en-US" sz="1400" dirty="0"/>
          </a:p>
        </p:txBody>
      </p:sp>
      <p:sp>
        <p:nvSpPr>
          <p:cNvPr id="19" name="Rettangolo 18"/>
          <p:cNvSpPr/>
          <p:nvPr/>
        </p:nvSpPr>
        <p:spPr>
          <a:xfrm>
            <a:off x="135847" y="5433020"/>
            <a:ext cx="8944907" cy="923330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lphaUcPeriod"/>
            </a:pPr>
            <a:r>
              <a:rPr lang="en-US" dirty="0" smtClean="0"/>
              <a:t>The </a:t>
            </a:r>
            <a:r>
              <a:rPr lang="en-US" b="1" dirty="0">
                <a:solidFill>
                  <a:srgbClr val="558ED5"/>
                </a:solidFill>
              </a:rPr>
              <a:t>ankle</a:t>
            </a:r>
            <a:r>
              <a:rPr lang="en-US" dirty="0"/>
              <a:t> has been clearly </a:t>
            </a:r>
            <a:r>
              <a:rPr lang="en-US" dirty="0" smtClean="0"/>
              <a:t>seen</a:t>
            </a:r>
          </a:p>
          <a:p>
            <a:pPr marL="342900" indent="-342900">
              <a:buFont typeface="+mj-lt"/>
              <a:buAutoNum type="alphaUcPeriod"/>
            </a:pPr>
            <a:endParaRPr lang="en-US" dirty="0" smtClean="0"/>
          </a:p>
          <a:p>
            <a:pPr marL="342900" indent="-342900">
              <a:buFont typeface="+mj-lt"/>
              <a:buAutoNum type="alphaUcPeriod"/>
            </a:pPr>
            <a:r>
              <a:rPr lang="en-US" dirty="0" smtClean="0"/>
              <a:t>The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suppression</a:t>
            </a:r>
            <a:r>
              <a:rPr lang="en-US" dirty="0" smtClean="0"/>
              <a:t> </a:t>
            </a:r>
            <a:r>
              <a:rPr lang="en-US" dirty="0"/>
              <a:t>in the flux of UHECRs </a:t>
            </a:r>
            <a:r>
              <a:rPr lang="en-US" dirty="0" smtClean="0"/>
              <a:t>has been </a:t>
            </a:r>
            <a:r>
              <a:rPr lang="en-US" dirty="0"/>
              <a:t>firmly established with </a:t>
            </a:r>
            <a:r>
              <a:rPr lang="en-US" dirty="0" smtClean="0"/>
              <a:t>(</a:t>
            </a:r>
            <a:r>
              <a:rPr lang="en-US" dirty="0"/>
              <a:t>&gt;20 σ)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28766" y="3040224"/>
            <a:ext cx="2177143" cy="1024222"/>
          </a:xfrm>
          <a:prstGeom prst="rect">
            <a:avLst/>
          </a:prstGeom>
          <a:solidFill>
            <a:srgbClr val="FF0000"/>
          </a:solidFill>
          <a:ln w="19050" cmpd="sng">
            <a:solidFill>
              <a:srgbClr val="FF0000"/>
            </a:solidFill>
          </a:ln>
        </p:spPr>
      </p:pic>
      <p:sp>
        <p:nvSpPr>
          <p:cNvPr id="3" name="CasellaDiTesto 2"/>
          <p:cNvSpPr txBox="1"/>
          <p:nvPr/>
        </p:nvSpPr>
        <p:spPr>
          <a:xfrm>
            <a:off x="7801429" y="2191939"/>
            <a:ext cx="1255660" cy="307777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130000 events</a:t>
            </a:r>
            <a:endParaRPr lang="en-US" sz="1400" dirty="0"/>
          </a:p>
        </p:txBody>
      </p:sp>
      <p:cxnSp>
        <p:nvCxnSpPr>
          <p:cNvPr id="5" name="Connettore 2 4"/>
          <p:cNvCxnSpPr/>
          <p:nvPr/>
        </p:nvCxnSpPr>
        <p:spPr>
          <a:xfrm flipV="1">
            <a:off x="1378857" y="2921533"/>
            <a:ext cx="5085672" cy="261808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/>
          <p:cNvCxnSpPr/>
          <p:nvPr/>
        </p:nvCxnSpPr>
        <p:spPr>
          <a:xfrm flipV="1">
            <a:off x="1606248" y="3217333"/>
            <a:ext cx="6328228" cy="28627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1569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6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46396" y="4847924"/>
            <a:ext cx="4964015" cy="182694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33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Lino Miramonti</a:t>
            </a:r>
            <a:endParaRPr lang="it-IT" dirty="0"/>
          </a:p>
        </p:txBody>
      </p:sp>
      <p:sp>
        <p:nvSpPr>
          <p:cNvPr id="5" name="Rettangolo 4"/>
          <p:cNvSpPr/>
          <p:nvPr/>
        </p:nvSpPr>
        <p:spPr>
          <a:xfrm>
            <a:off x="85486" y="85540"/>
            <a:ext cx="90585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The measurements of the depth of shower maximum </a:t>
            </a:r>
            <a:r>
              <a:rPr lang="en-US" sz="3200" dirty="0" smtClean="0"/>
              <a:t>for the </a:t>
            </a:r>
            <a:r>
              <a:rPr lang="en-US" sz="3200" dirty="0" smtClean="0">
                <a:solidFill>
                  <a:srgbClr val="FF0000"/>
                </a:solidFill>
              </a:rPr>
              <a:t>study of mass composition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4152600" y="1663227"/>
            <a:ext cx="4906733" cy="121571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BBE0E3"/>
            </a:solidFill>
          </a:ln>
          <a:effectLst>
            <a:softEdge rad="88900"/>
          </a:effectLst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US" sz="1400" b="1" u="sng" dirty="0"/>
              <a:t>Superposition </a:t>
            </a:r>
            <a:r>
              <a:rPr lang="en-US" sz="1400" b="1" u="sng" dirty="0" smtClean="0"/>
              <a:t>principle:</a:t>
            </a:r>
            <a:endParaRPr lang="en-US" sz="1400" b="1" u="sng" dirty="0"/>
          </a:p>
          <a:p>
            <a:pPr>
              <a:spcAft>
                <a:spcPts val="300"/>
              </a:spcAft>
            </a:pPr>
            <a:r>
              <a:rPr lang="en-US" sz="1400" dirty="0">
                <a:solidFill>
                  <a:srgbClr val="0000FF"/>
                </a:solidFill>
              </a:rPr>
              <a:t>I</a:t>
            </a:r>
            <a:r>
              <a:rPr lang="en-US" sz="1400" dirty="0" smtClean="0">
                <a:solidFill>
                  <a:srgbClr val="0000FF"/>
                </a:solidFill>
              </a:rPr>
              <a:t>ron </a:t>
            </a:r>
            <a:r>
              <a:rPr lang="en-US" sz="1400" dirty="0">
                <a:solidFill>
                  <a:srgbClr val="0000FF"/>
                </a:solidFill>
              </a:rPr>
              <a:t>shower of energy E </a:t>
            </a:r>
            <a:r>
              <a:rPr lang="en-US" sz="1400" dirty="0" smtClean="0"/>
              <a:t>“is equal to” </a:t>
            </a:r>
            <a:r>
              <a:rPr lang="en-US" sz="1400" dirty="0" smtClean="0">
                <a:solidFill>
                  <a:srgbClr val="FF0000"/>
                </a:solidFill>
              </a:rPr>
              <a:t>56 </a:t>
            </a:r>
            <a:r>
              <a:rPr lang="en-US" sz="1400" dirty="0">
                <a:solidFill>
                  <a:srgbClr val="FF0000"/>
                </a:solidFill>
              </a:rPr>
              <a:t>proton showers of E/56</a:t>
            </a:r>
          </a:p>
          <a:p>
            <a:pPr>
              <a:spcAft>
                <a:spcPts val="300"/>
              </a:spcAft>
            </a:pPr>
            <a:endParaRPr lang="en-US" sz="600" dirty="0" smtClean="0"/>
          </a:p>
          <a:p>
            <a:pPr>
              <a:spcAft>
                <a:spcPts val="300"/>
              </a:spcAft>
            </a:pPr>
            <a:r>
              <a:rPr lang="en-US" sz="1400" dirty="0" smtClean="0"/>
              <a:t>• </a:t>
            </a:r>
            <a:r>
              <a:rPr lang="en-US" sz="1400" i="1" dirty="0" smtClean="0">
                <a:solidFill>
                  <a:srgbClr val="FF0000"/>
                </a:solidFill>
              </a:rPr>
              <a:t>proton </a:t>
            </a:r>
            <a:r>
              <a:rPr lang="en-US" sz="1400" i="1" dirty="0">
                <a:solidFill>
                  <a:srgbClr val="FF0000"/>
                </a:solidFill>
              </a:rPr>
              <a:t>showers </a:t>
            </a:r>
            <a:r>
              <a:rPr lang="en-US" sz="1400" i="1" dirty="0"/>
              <a:t>penetrate </a:t>
            </a:r>
            <a:r>
              <a:rPr lang="en-US" sz="1400" i="1" dirty="0" smtClean="0"/>
              <a:t>deeper </a:t>
            </a:r>
            <a:r>
              <a:rPr lang="en-US" sz="1400" i="1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400" i="1" dirty="0" smtClean="0"/>
              <a:t>  higher X</a:t>
            </a:r>
            <a:r>
              <a:rPr lang="en-US" sz="1400" i="1" baseline="-25000" dirty="0" smtClean="0"/>
              <a:t>max</a:t>
            </a:r>
            <a:endParaRPr lang="en-US" sz="1400" i="1" baseline="-25000" dirty="0"/>
          </a:p>
          <a:p>
            <a:pPr>
              <a:spcAft>
                <a:spcPts val="300"/>
              </a:spcAft>
            </a:pPr>
            <a:r>
              <a:rPr lang="en-US" sz="1400" i="1" dirty="0"/>
              <a:t>• </a:t>
            </a:r>
            <a:r>
              <a:rPr lang="en-US" sz="1400" i="1" dirty="0">
                <a:solidFill>
                  <a:srgbClr val="0000FF"/>
                </a:solidFill>
              </a:rPr>
              <a:t>iron showers </a:t>
            </a:r>
            <a:r>
              <a:rPr lang="en-US" sz="1400" i="1" dirty="0"/>
              <a:t>have less fluctuations </a:t>
            </a:r>
            <a:r>
              <a:rPr lang="en-US" sz="1400" i="1" dirty="0" smtClean="0">
                <a:latin typeface="Wingdings"/>
                <a:ea typeface="Wingdings"/>
                <a:cs typeface="Wingdings"/>
                <a:sym typeface="Wingdings"/>
              </a:rPr>
              <a:t> </a:t>
            </a:r>
            <a:r>
              <a:rPr lang="en-US" sz="1400" i="1" dirty="0" smtClean="0"/>
              <a:t>smaller RMS(X</a:t>
            </a:r>
            <a:r>
              <a:rPr lang="en-US" sz="1400" i="1" baseline="-25000" dirty="0" smtClean="0"/>
              <a:t>max</a:t>
            </a:r>
            <a:r>
              <a:rPr lang="en-US" sz="1400" i="1" dirty="0"/>
              <a:t>)</a:t>
            </a: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5485" y="4018500"/>
            <a:ext cx="2622389" cy="2653241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5866189" y="701093"/>
            <a:ext cx="3193144" cy="830997"/>
          </a:xfrm>
          <a:prstGeom prst="rect">
            <a:avLst/>
          </a:prstGeom>
          <a:solidFill>
            <a:srgbClr val="CCFFCC"/>
          </a:solidFill>
          <a:ln>
            <a:solidFill>
              <a:srgbClr val="4F81BD"/>
            </a:solidFill>
          </a:ln>
          <a:effectLst>
            <a:softEdge rad="101600"/>
          </a:effectLst>
        </p:spPr>
        <p:txBody>
          <a:bodyPr wrap="square">
            <a:spAutoFit/>
          </a:bodyPr>
          <a:lstStyle/>
          <a:p>
            <a:pPr algn="just"/>
            <a:r>
              <a:rPr lang="en-US" sz="1600" dirty="0"/>
              <a:t>Mass determination is mandatory </a:t>
            </a:r>
            <a:r>
              <a:rPr lang="en-US" sz="1600" dirty="0" smtClean="0"/>
              <a:t>to reach </a:t>
            </a:r>
            <a:r>
              <a:rPr lang="en-US" sz="1600" dirty="0"/>
              <a:t>reliable conclusion on </a:t>
            </a:r>
            <a:r>
              <a:rPr lang="en-US" sz="1600" dirty="0" smtClean="0"/>
              <a:t>energy spectrum</a:t>
            </a:r>
            <a:r>
              <a:rPr lang="en-US" sz="1600" dirty="0"/>
              <a:t>, sources and acceleration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4"/>
          <a:srcRect t="17117"/>
          <a:stretch/>
        </p:blipFill>
        <p:spPr>
          <a:xfrm>
            <a:off x="85486" y="5017174"/>
            <a:ext cx="2536241" cy="1561359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97138" y="4783800"/>
            <a:ext cx="25194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Data selection and Quality Cuts</a:t>
            </a:r>
            <a:endParaRPr lang="en-US" sz="1400" b="1" dirty="0"/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5528" y="5017173"/>
            <a:ext cx="2157758" cy="1561359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178702" y="1364323"/>
            <a:ext cx="3973898" cy="2862323"/>
          </a:xfrm>
          <a:prstGeom prst="rect">
            <a:avLst/>
          </a:prstGeom>
          <a:solidFill>
            <a:srgbClr val="B7DEE8"/>
          </a:solidFill>
          <a:ln>
            <a:solidFill>
              <a:srgbClr val="4F81BD"/>
            </a:solidFill>
          </a:ln>
          <a:effectLst>
            <a:softEdge rad="88900"/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There are </a:t>
            </a:r>
            <a:r>
              <a:rPr lang="en-US" u="sng" dirty="0" smtClean="0"/>
              <a:t>several ways to study the composition</a:t>
            </a:r>
            <a:r>
              <a:rPr lang="en-US" dirty="0" smtClean="0"/>
              <a:t> of the primary cosmic rays:</a:t>
            </a:r>
          </a:p>
          <a:p>
            <a:pPr algn="just"/>
            <a:endParaRPr lang="en-US" dirty="0" smtClean="0"/>
          </a:p>
          <a:p>
            <a:pPr algn="just"/>
            <a:r>
              <a:rPr lang="en-US" dirty="0" smtClean="0"/>
              <a:t>a) X</a:t>
            </a:r>
            <a:r>
              <a:rPr lang="en-US" baseline="-25000" dirty="0" smtClean="0"/>
              <a:t>max</a:t>
            </a:r>
            <a:r>
              <a:rPr lang="en-US" dirty="0" smtClean="0"/>
              <a:t> measurement</a:t>
            </a:r>
          </a:p>
          <a:p>
            <a:pPr algn="just"/>
            <a:r>
              <a:rPr lang="en-US" dirty="0" smtClean="0"/>
              <a:t>b</a:t>
            </a:r>
            <a:r>
              <a:rPr lang="en-US" dirty="0"/>
              <a:t>) muon production </a:t>
            </a:r>
            <a:r>
              <a:rPr lang="en-US" dirty="0" smtClean="0"/>
              <a:t>depth</a:t>
            </a:r>
          </a:p>
          <a:p>
            <a:pPr algn="just"/>
            <a:r>
              <a:rPr lang="en-US" dirty="0" smtClean="0"/>
              <a:t>c</a:t>
            </a:r>
            <a:r>
              <a:rPr lang="en-US" dirty="0"/>
              <a:t>) rise-time asymmetry </a:t>
            </a:r>
            <a:r>
              <a:rPr lang="en-US" dirty="0" smtClean="0"/>
              <a:t>measurements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/>
              <a:t>best way </a:t>
            </a:r>
            <a:r>
              <a:rPr lang="en-US" sz="1400" dirty="0" smtClean="0"/>
              <a:t>(</a:t>
            </a:r>
            <a:r>
              <a:rPr lang="en-US" sz="1400" dirty="0"/>
              <a:t>smallest systematic </a:t>
            </a:r>
            <a:r>
              <a:rPr lang="en-US" sz="1400" dirty="0" smtClean="0"/>
              <a:t>uncertainties)</a:t>
            </a:r>
            <a:r>
              <a:rPr lang="en-US" dirty="0" smtClean="0"/>
              <a:t> is to </a:t>
            </a:r>
            <a:r>
              <a:rPr lang="en-US" b="1" dirty="0" smtClean="0">
                <a:solidFill>
                  <a:srgbClr val="0000FF"/>
                </a:solidFill>
              </a:rPr>
              <a:t>measure the </a:t>
            </a:r>
            <a:r>
              <a:rPr lang="en-US" b="1" dirty="0">
                <a:solidFill>
                  <a:srgbClr val="0000FF"/>
                </a:solidFill>
              </a:rPr>
              <a:t>X</a:t>
            </a:r>
            <a:r>
              <a:rPr lang="en-US" b="1" baseline="-25000" dirty="0">
                <a:solidFill>
                  <a:srgbClr val="0000FF"/>
                </a:solidFill>
              </a:rPr>
              <a:t>max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dirty="0"/>
              <a:t>distribution using </a:t>
            </a:r>
            <a:r>
              <a:rPr lang="en-US" b="1" u="sng" dirty="0">
                <a:solidFill>
                  <a:srgbClr val="0000FF"/>
                </a:solidFill>
              </a:rPr>
              <a:t>fluorescence telescopes</a:t>
            </a:r>
            <a:r>
              <a:rPr lang="en-US" u="sng" dirty="0">
                <a:solidFill>
                  <a:srgbClr val="0000FF"/>
                </a:solidFill>
              </a:rPr>
              <a:t> in hybrid </a:t>
            </a:r>
            <a:r>
              <a:rPr lang="en-US" u="sng" dirty="0" smtClean="0">
                <a:solidFill>
                  <a:srgbClr val="0000FF"/>
                </a:solidFill>
              </a:rPr>
              <a:t>mode</a:t>
            </a:r>
            <a:r>
              <a:rPr lang="en-US" dirty="0" smtClean="0"/>
              <a:t>.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6620" y="2855644"/>
            <a:ext cx="1987669" cy="1571040"/>
          </a:xfrm>
          <a:prstGeom prst="rect">
            <a:avLst/>
          </a:prstGeom>
        </p:spPr>
      </p:pic>
      <p:cxnSp>
        <p:nvCxnSpPr>
          <p:cNvPr id="16" name="Connettore 2 15"/>
          <p:cNvCxnSpPr/>
          <p:nvPr/>
        </p:nvCxnSpPr>
        <p:spPr>
          <a:xfrm>
            <a:off x="7469008" y="2539892"/>
            <a:ext cx="278866" cy="53594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/>
          <p:nvPr/>
        </p:nvCxnSpPr>
        <p:spPr>
          <a:xfrm>
            <a:off x="7469008" y="2809040"/>
            <a:ext cx="0" cy="8027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6989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6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Lino Miramonti</a:t>
            </a:r>
            <a:endParaRPr lang="it-I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34</a:t>
            </a:fld>
            <a:endParaRPr lang="it-IT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327" y="1274323"/>
            <a:ext cx="6553200" cy="490532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85486" y="85540"/>
            <a:ext cx="90585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The measurements of the depth of shower maximum </a:t>
            </a:r>
            <a:r>
              <a:rPr lang="en-US" sz="3200" dirty="0" smtClean="0"/>
              <a:t>for the </a:t>
            </a:r>
            <a:r>
              <a:rPr lang="en-US" sz="3200" dirty="0" smtClean="0">
                <a:solidFill>
                  <a:srgbClr val="FF0000"/>
                </a:solidFill>
              </a:rPr>
              <a:t>study of mass composition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38830" y="4814834"/>
            <a:ext cx="1982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Compatibile</a:t>
            </a:r>
            <a:r>
              <a:rPr lang="en-US" dirty="0" smtClean="0"/>
              <a:t> con </a:t>
            </a:r>
            <a:r>
              <a:rPr lang="en-US" dirty="0" smtClean="0">
                <a:solidFill>
                  <a:srgbClr val="FF0000"/>
                </a:solidFill>
              </a:rPr>
              <a:t>Fe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38831" y="1420125"/>
            <a:ext cx="198229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err="1" smtClean="0">
                <a:solidFill>
                  <a:srgbClr val="FF0000"/>
                </a:solidFill>
              </a:rPr>
              <a:t>Compatibile</a:t>
            </a:r>
            <a:r>
              <a:rPr lang="en-US" dirty="0" smtClean="0"/>
              <a:t> con </a:t>
            </a:r>
            <a:r>
              <a:rPr lang="en-US" dirty="0" smtClean="0">
                <a:solidFill>
                  <a:srgbClr val="FF0000"/>
                </a:solidFill>
              </a:rPr>
              <a:t>p</a:t>
            </a:r>
            <a:r>
              <a:rPr lang="en-US" dirty="0" smtClean="0"/>
              <a:t> e Mixed, ma se </a:t>
            </a:r>
            <a:r>
              <a:rPr lang="en-US" dirty="0" err="1" smtClean="0"/>
              <a:t>si</a:t>
            </a:r>
            <a:r>
              <a:rPr lang="en-US" dirty="0" smtClean="0"/>
              <a:t> </a:t>
            </a:r>
            <a:r>
              <a:rPr lang="en-US" dirty="0" err="1" smtClean="0"/>
              <a:t>guarda</a:t>
            </a:r>
            <a:r>
              <a:rPr lang="en-US" dirty="0" smtClean="0"/>
              <a:t> la RMS di </a:t>
            </a:r>
            <a:r>
              <a:rPr lang="en-US" dirty="0" err="1" smtClean="0"/>
              <a:t>Xmax</a:t>
            </a:r>
            <a:r>
              <a:rPr lang="en-US" dirty="0" smtClean="0"/>
              <a:t> </a:t>
            </a:r>
            <a:r>
              <a:rPr lang="en-US" dirty="0" err="1" smtClean="0"/>
              <a:t>risulta</a:t>
            </a:r>
            <a:r>
              <a:rPr lang="en-US" dirty="0" smtClean="0"/>
              <a:t> </a:t>
            </a:r>
            <a:r>
              <a:rPr lang="en-US" dirty="0" err="1" smtClean="0"/>
              <a:t>compatibile</a:t>
            </a:r>
            <a:r>
              <a:rPr lang="en-US" dirty="0" smtClean="0"/>
              <a:t> solo con p.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896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6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35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Lino Miramonti</a:t>
            </a:r>
            <a:endParaRPr lang="it-IT" dirty="0"/>
          </a:p>
        </p:txBody>
      </p:sp>
      <p:sp>
        <p:nvSpPr>
          <p:cNvPr id="5" name="Rettangolo 4"/>
          <p:cNvSpPr/>
          <p:nvPr/>
        </p:nvSpPr>
        <p:spPr>
          <a:xfrm>
            <a:off x="85486" y="85540"/>
            <a:ext cx="90585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The measurements of the depth of shower maximum </a:t>
            </a:r>
            <a:r>
              <a:rPr lang="en-US" sz="3200" dirty="0" smtClean="0"/>
              <a:t>for the </a:t>
            </a:r>
            <a:r>
              <a:rPr lang="en-US" sz="3200" dirty="0" smtClean="0">
                <a:solidFill>
                  <a:srgbClr val="FF0000"/>
                </a:solidFill>
              </a:rPr>
              <a:t>study of mass composition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/>
          <a:srcRect t="8243" r="41490"/>
          <a:stretch/>
        </p:blipFill>
        <p:spPr>
          <a:xfrm>
            <a:off x="239796" y="1159905"/>
            <a:ext cx="3522855" cy="5386366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6553200" y="663298"/>
            <a:ext cx="2178238" cy="307777"/>
          </a:xfrm>
          <a:prstGeom prst="rect">
            <a:avLst/>
          </a:prstGeom>
          <a:solidFill>
            <a:srgbClr val="CCC1DA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Vitor de </a:t>
            </a:r>
            <a:r>
              <a:rPr lang="en-US" sz="1400" dirty="0" smtClean="0"/>
              <a:t>Souza @ ICRC2013</a:t>
            </a:r>
            <a:endParaRPr lang="en-US" sz="1400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2610" y="1162758"/>
            <a:ext cx="4455530" cy="2886877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3904855" y="4143929"/>
            <a:ext cx="4769850" cy="2369880"/>
          </a:xfrm>
          <a:prstGeom prst="rect">
            <a:avLst/>
          </a:prstGeom>
          <a:solidFill>
            <a:srgbClr val="B7DEE8">
              <a:alpha val="66000"/>
            </a:srgbClr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charset="2"/>
              <a:buChar char="ü"/>
            </a:pPr>
            <a:r>
              <a:rPr lang="en-US" sz="1600" dirty="0" smtClean="0"/>
              <a:t>At </a:t>
            </a:r>
            <a:r>
              <a:rPr lang="en-US" sz="1600" dirty="0">
                <a:solidFill>
                  <a:srgbClr val="FF0000"/>
                </a:solidFill>
              </a:rPr>
              <a:t>low energy </a:t>
            </a:r>
            <a:r>
              <a:rPr lang="en-US" sz="1600" dirty="0"/>
              <a:t>data is compatible with a significant fraction of </a:t>
            </a:r>
            <a:r>
              <a:rPr lang="en-US" sz="1600" dirty="0">
                <a:solidFill>
                  <a:srgbClr val="FF0000"/>
                </a:solidFill>
              </a:rPr>
              <a:t>protons</a:t>
            </a:r>
          </a:p>
          <a:p>
            <a:pPr marL="285750" indent="-285750" algn="just">
              <a:buFont typeface="Wingdings" charset="2"/>
              <a:buChar char="ü"/>
            </a:pPr>
            <a:endParaRPr lang="en-US" sz="1600" dirty="0" smtClean="0"/>
          </a:p>
          <a:p>
            <a:pPr marL="285750" indent="-285750" algn="just">
              <a:buFont typeface="Wingdings" charset="2"/>
              <a:buChar char="ü"/>
            </a:pPr>
            <a:r>
              <a:rPr lang="en-US" sz="1600" u="sng" dirty="0" smtClean="0"/>
              <a:t>Break</a:t>
            </a:r>
            <a:r>
              <a:rPr lang="en-US" sz="1600" dirty="0" smtClean="0"/>
              <a:t> </a:t>
            </a:r>
            <a:r>
              <a:rPr lang="en-US" sz="1600" dirty="0"/>
              <a:t>on the elongation rate slope seems to </a:t>
            </a:r>
            <a:r>
              <a:rPr lang="en-US" sz="1600" u="sng" dirty="0"/>
              <a:t>indicate a change in composition</a:t>
            </a:r>
            <a:r>
              <a:rPr lang="en-US" sz="1600" dirty="0"/>
              <a:t> towards a predominance of heavier nuclei at higher </a:t>
            </a:r>
            <a:r>
              <a:rPr lang="en-US" sz="1600" dirty="0" smtClean="0"/>
              <a:t>energies</a:t>
            </a:r>
          </a:p>
          <a:p>
            <a:pPr marL="285750" indent="-285750" algn="just">
              <a:buFont typeface="Wingdings" charset="2"/>
              <a:buChar char="ü"/>
            </a:pPr>
            <a:endParaRPr lang="en-US" sz="1600" dirty="0"/>
          </a:p>
          <a:p>
            <a:pPr marL="285750" indent="-285750" algn="just">
              <a:buFont typeface="Wingdings" charset="2"/>
              <a:buChar char="ü"/>
            </a:pPr>
            <a:r>
              <a:rPr lang="en-US" sz="1600" dirty="0"/>
              <a:t>&lt; X</a:t>
            </a:r>
            <a:r>
              <a:rPr lang="en-US" sz="1600" baseline="-25000" dirty="0"/>
              <a:t>max</a:t>
            </a:r>
            <a:r>
              <a:rPr lang="en-US" sz="1600" dirty="0"/>
              <a:t> &gt; and RMS(X</a:t>
            </a:r>
            <a:r>
              <a:rPr lang="en-US" sz="1600" baseline="-25000" dirty="0"/>
              <a:t>max</a:t>
            </a:r>
            <a:r>
              <a:rPr lang="en-US" sz="1600" dirty="0"/>
              <a:t>) show similar trends towards </a:t>
            </a:r>
            <a:r>
              <a:rPr lang="en-US" sz="1600" dirty="0">
                <a:solidFill>
                  <a:srgbClr val="0000FF"/>
                </a:solidFill>
              </a:rPr>
              <a:t>heavy-like showers at high </a:t>
            </a:r>
            <a:r>
              <a:rPr lang="en-US" sz="1600" dirty="0" smtClean="0">
                <a:solidFill>
                  <a:srgbClr val="0000FF"/>
                </a:solidFill>
              </a:rPr>
              <a:t>energies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7003141" y="2353287"/>
            <a:ext cx="2068286" cy="523220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400" dirty="0"/>
              <a:t>Composition </a:t>
            </a:r>
            <a:r>
              <a:rPr lang="en-US" sz="1400" dirty="0" smtClean="0"/>
              <a:t>becomes heavier with </a:t>
            </a:r>
            <a:r>
              <a:rPr lang="en-US" sz="1400" dirty="0"/>
              <a:t>increasing E</a:t>
            </a:r>
          </a:p>
        </p:txBody>
      </p:sp>
      <p:cxnSp>
        <p:nvCxnSpPr>
          <p:cNvPr id="11" name="Connettore 1 10"/>
          <p:cNvCxnSpPr/>
          <p:nvPr/>
        </p:nvCxnSpPr>
        <p:spPr>
          <a:xfrm>
            <a:off x="1901515" y="1159905"/>
            <a:ext cx="0" cy="516082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/>
          <p:cNvSpPr txBox="1"/>
          <p:nvPr/>
        </p:nvSpPr>
        <p:spPr>
          <a:xfrm>
            <a:off x="1569121" y="3605267"/>
            <a:ext cx="712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Ankle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5" name="Connettore 1 14"/>
          <p:cNvCxnSpPr/>
          <p:nvPr/>
        </p:nvCxnSpPr>
        <p:spPr>
          <a:xfrm>
            <a:off x="3074735" y="1162758"/>
            <a:ext cx="0" cy="515606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/>
          <p:cNvSpPr txBox="1"/>
          <p:nvPr/>
        </p:nvSpPr>
        <p:spPr>
          <a:xfrm>
            <a:off x="2611771" y="3603357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Cut off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807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Lino Miramonti</a:t>
            </a:r>
            <a:endParaRPr lang="it-I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36</a:t>
            </a:fld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85486" y="85540"/>
            <a:ext cx="90585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The measurements of the depth of shower maximum </a:t>
            </a:r>
            <a:r>
              <a:rPr lang="en-US" sz="3200" dirty="0" smtClean="0"/>
              <a:t>for the </a:t>
            </a:r>
            <a:r>
              <a:rPr lang="en-US" sz="3200" dirty="0" smtClean="0">
                <a:solidFill>
                  <a:srgbClr val="FF0000"/>
                </a:solidFill>
              </a:rPr>
              <a:t>study of mass composition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8554" y="0"/>
            <a:ext cx="1073201" cy="9630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313" y="1334766"/>
            <a:ext cx="6241546" cy="484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807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Lino Miramonti</a:t>
            </a:r>
            <a:endParaRPr lang="it-I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37</a:t>
            </a:fld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85486" y="85540"/>
            <a:ext cx="90585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The measurements of the depth of shower maximum </a:t>
            </a:r>
            <a:r>
              <a:rPr lang="en-US" sz="3200" dirty="0" smtClean="0"/>
              <a:t>for the </a:t>
            </a:r>
            <a:r>
              <a:rPr lang="en-US" sz="3200" dirty="0" smtClean="0">
                <a:solidFill>
                  <a:srgbClr val="FF0000"/>
                </a:solidFill>
              </a:rPr>
              <a:t>study of mass composition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8554" y="0"/>
            <a:ext cx="1073201" cy="9630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697" y="1286557"/>
            <a:ext cx="7056857" cy="543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163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Lino Miramonti</a:t>
            </a:r>
            <a:endParaRPr lang="it-I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38</a:t>
            </a:fld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85486" y="85540"/>
            <a:ext cx="90585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The measurements of the depth of shower maximum </a:t>
            </a:r>
            <a:r>
              <a:rPr lang="en-US" sz="3200" dirty="0" smtClean="0"/>
              <a:t>for the </a:t>
            </a:r>
            <a:r>
              <a:rPr lang="en-US" sz="3200" dirty="0" smtClean="0">
                <a:solidFill>
                  <a:srgbClr val="FF0000"/>
                </a:solidFill>
              </a:rPr>
              <a:t>study of mass composition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8554" y="0"/>
            <a:ext cx="1073201" cy="9630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4565" y="1274913"/>
            <a:ext cx="7000784" cy="50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163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Lino Miramonti</a:t>
            </a:r>
            <a:endParaRPr lang="it-I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39</a:t>
            </a:fld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85486" y="85540"/>
            <a:ext cx="90585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The measurements of the depth of shower maximum </a:t>
            </a:r>
            <a:r>
              <a:rPr lang="en-US" sz="3200" dirty="0" smtClean="0"/>
              <a:t>for the </a:t>
            </a:r>
            <a:r>
              <a:rPr lang="en-US" sz="3200" dirty="0" smtClean="0">
                <a:solidFill>
                  <a:srgbClr val="FF0000"/>
                </a:solidFill>
              </a:rPr>
              <a:t>study of mass composition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8554" y="0"/>
            <a:ext cx="1073201" cy="9630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943" y="1162758"/>
            <a:ext cx="6820196" cy="530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67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2112" y="29956"/>
            <a:ext cx="2291088" cy="2250012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2212" y="2411899"/>
            <a:ext cx="6387063" cy="4062651"/>
          </a:xfrm>
          <a:prstGeom prst="rect">
            <a:avLst/>
          </a:prstGeom>
          <a:noFill/>
          <a:ln w="28575" cmpd="sng">
            <a:noFill/>
          </a:ln>
        </p:spPr>
        <p:txBody>
          <a:bodyPr wrap="square" rtlCol="0">
            <a:sp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en-US" b="1" i="1" dirty="0" smtClean="0">
                <a:solidFill>
                  <a:srgbClr val="0000FF"/>
                </a:solidFill>
              </a:rPr>
              <a:t>propagation scenario</a:t>
            </a:r>
          </a:p>
          <a:p>
            <a:pPr lvl="1" algn="just"/>
            <a:r>
              <a:rPr lang="en-US" sz="1600" dirty="0"/>
              <a:t>t</a:t>
            </a:r>
            <a:r>
              <a:rPr lang="en-US" sz="1600" dirty="0" smtClean="0"/>
              <a:t>he interaction </a:t>
            </a:r>
            <a:r>
              <a:rPr lang="en-US" sz="1600" dirty="0"/>
              <a:t>with Cosmic Microwave Background (CBM</a:t>
            </a:r>
            <a:r>
              <a:rPr lang="en-US" sz="1600" dirty="0" smtClean="0"/>
              <a:t>)</a:t>
            </a:r>
          </a:p>
          <a:p>
            <a:pPr lvl="1" algn="just"/>
            <a:endParaRPr lang="en-US" sz="1400" dirty="0"/>
          </a:p>
          <a:p>
            <a:pPr lvl="2" algn="just"/>
            <a:endParaRPr lang="en-US" sz="1400" dirty="0" smtClean="0"/>
          </a:p>
          <a:p>
            <a:pPr lvl="2" algn="just"/>
            <a:endParaRPr lang="en-US" sz="1400" dirty="0"/>
          </a:p>
          <a:p>
            <a:pPr lvl="2" algn="just"/>
            <a:endParaRPr lang="en-US" sz="1400" dirty="0" smtClean="0"/>
          </a:p>
          <a:p>
            <a:pPr lvl="2" algn="just"/>
            <a:endParaRPr lang="en-US" sz="1400" dirty="0"/>
          </a:p>
          <a:p>
            <a:pPr lvl="2" algn="just"/>
            <a:endParaRPr lang="en-US" sz="1400" dirty="0" smtClean="0"/>
          </a:p>
          <a:p>
            <a:pPr lvl="2" algn="just"/>
            <a:endParaRPr lang="en-US" sz="1400" dirty="0" smtClean="0"/>
          </a:p>
          <a:p>
            <a:pPr lvl="1" algn="just"/>
            <a:r>
              <a:rPr lang="en-US" sz="1600" dirty="0"/>
              <a:t>a</a:t>
            </a:r>
            <a:r>
              <a:rPr lang="en-US" sz="1600" dirty="0" smtClean="0"/>
              <a:t>s </a:t>
            </a:r>
            <a:r>
              <a:rPr lang="en-US" sz="1600" dirty="0" err="1" smtClean="0"/>
              <a:t>forseen</a:t>
            </a:r>
            <a:r>
              <a:rPr lang="en-US" sz="1600" dirty="0" smtClean="0"/>
              <a:t> by Greisen, </a:t>
            </a:r>
            <a:r>
              <a:rPr lang="en-US" sz="1600" dirty="0" err="1" smtClean="0"/>
              <a:t>Zatsepin</a:t>
            </a:r>
            <a:r>
              <a:rPr lang="en-US" sz="1600" dirty="0"/>
              <a:t>, </a:t>
            </a:r>
            <a:r>
              <a:rPr lang="en-US" sz="1600" dirty="0" err="1"/>
              <a:t>Kuzmin</a:t>
            </a:r>
            <a:r>
              <a:rPr lang="en-US" sz="1600" dirty="0"/>
              <a:t> </a:t>
            </a:r>
            <a:r>
              <a:rPr lang="en-US" sz="1600" dirty="0" smtClean="0"/>
              <a:t>in 1966 (the </a:t>
            </a:r>
            <a:r>
              <a:rPr lang="en-US" sz="1600" b="1" dirty="0">
                <a:solidFill>
                  <a:srgbClr val="FF0000"/>
                </a:solidFill>
              </a:rPr>
              <a:t>GZK </a:t>
            </a:r>
            <a:r>
              <a:rPr lang="en-US" sz="1600" b="1" dirty="0" smtClean="0">
                <a:solidFill>
                  <a:srgbClr val="FF0000"/>
                </a:solidFill>
              </a:rPr>
              <a:t>cutoff</a:t>
            </a:r>
            <a:r>
              <a:rPr lang="en-US" sz="1600" dirty="0" smtClean="0"/>
              <a:t>)</a:t>
            </a:r>
          </a:p>
          <a:p>
            <a:pPr lvl="1" algn="just"/>
            <a:endParaRPr lang="en-US" sz="1600" dirty="0" smtClean="0"/>
          </a:p>
          <a:p>
            <a:pPr lvl="1" algn="just"/>
            <a:r>
              <a:rPr lang="en-US" sz="1400" i="1" dirty="0" smtClean="0"/>
              <a:t>The </a:t>
            </a:r>
            <a:r>
              <a:rPr lang="en-US" sz="1400" b="1" i="1" u="sng" dirty="0" smtClean="0"/>
              <a:t>Universe </a:t>
            </a:r>
            <a:r>
              <a:rPr lang="en-US" sz="1400" b="1" i="1" u="sng" dirty="0"/>
              <a:t>is opaque</a:t>
            </a:r>
            <a:r>
              <a:rPr lang="en-US" sz="1400" dirty="0"/>
              <a:t> </a:t>
            </a:r>
            <a:r>
              <a:rPr lang="en-US" sz="1400" i="1" dirty="0" smtClean="0"/>
              <a:t>for </a:t>
            </a:r>
            <a:r>
              <a:rPr lang="en-US" sz="1400" i="1" dirty="0"/>
              <a:t>protons </a:t>
            </a:r>
            <a:r>
              <a:rPr lang="en-US" sz="1400" i="1" dirty="0" smtClean="0"/>
              <a:t>with </a:t>
            </a:r>
            <a:r>
              <a:rPr lang="en-US" sz="1400" i="1" dirty="0"/>
              <a:t>energy &gt; 6 10</a:t>
            </a:r>
            <a:r>
              <a:rPr lang="en-US" sz="1400" i="1" baseline="30000" dirty="0"/>
              <a:t>19</a:t>
            </a:r>
            <a:r>
              <a:rPr lang="en-US" sz="1400" i="1" dirty="0"/>
              <a:t> </a:t>
            </a:r>
            <a:r>
              <a:rPr lang="en-US" sz="1400" i="1" dirty="0" smtClean="0"/>
              <a:t>eV </a:t>
            </a:r>
          </a:p>
          <a:p>
            <a:pPr lvl="1" algn="just"/>
            <a:r>
              <a:rPr lang="en-US" sz="1400" i="1" dirty="0" smtClean="0"/>
              <a:t> </a:t>
            </a:r>
            <a:r>
              <a:rPr lang="en-US" sz="1600" u="sng" dirty="0" smtClean="0">
                <a:solidFill>
                  <a:srgbClr val="008000"/>
                </a:solidFill>
              </a:rPr>
              <a:t>“</a:t>
            </a:r>
            <a:r>
              <a:rPr lang="en-US" sz="1600" b="1" u="sng" dirty="0" smtClean="0">
                <a:solidFill>
                  <a:srgbClr val="008000"/>
                </a:solidFill>
              </a:rPr>
              <a:t>horizon</a:t>
            </a:r>
            <a:r>
              <a:rPr lang="en-US" sz="1600" u="sng" dirty="0" smtClean="0">
                <a:solidFill>
                  <a:srgbClr val="008000"/>
                </a:solidFill>
              </a:rPr>
              <a:t>” </a:t>
            </a:r>
            <a:r>
              <a:rPr lang="en-US" sz="1600" u="sng" dirty="0" smtClean="0"/>
              <a:t>(p and nuclei) </a:t>
            </a:r>
            <a:r>
              <a:rPr lang="en-US" sz="1600" u="sng" dirty="0" smtClean="0">
                <a:solidFill>
                  <a:srgbClr val="008000"/>
                </a:solidFill>
              </a:rPr>
              <a:t>≈100 Mpc </a:t>
            </a:r>
            <a:r>
              <a:rPr lang="en-US" sz="1600" u="sng" dirty="0" smtClean="0"/>
              <a:t>(≈10</a:t>
            </a:r>
            <a:r>
              <a:rPr lang="en-US" sz="1600" u="sng" baseline="30000" dirty="0" smtClean="0"/>
              <a:t>20</a:t>
            </a:r>
            <a:r>
              <a:rPr lang="en-US" sz="1600" u="sng" dirty="0" smtClean="0"/>
              <a:t> eV )</a:t>
            </a:r>
          </a:p>
          <a:p>
            <a:pPr marL="285750" indent="-285750" algn="just">
              <a:buFont typeface="Wingdings" charset="0"/>
              <a:buChar char="è"/>
            </a:pPr>
            <a:endParaRPr lang="en-US" sz="1400" dirty="0" smtClean="0"/>
          </a:p>
          <a:p>
            <a:pPr marL="457200" indent="-457200" algn="just">
              <a:buFont typeface="+mj-lt"/>
              <a:buAutoNum type="arabicPeriod"/>
            </a:pPr>
            <a:r>
              <a:rPr lang="en-US" b="1" i="1" dirty="0" smtClean="0">
                <a:solidFill>
                  <a:srgbClr val="0000FF"/>
                </a:solidFill>
              </a:rPr>
              <a:t>source scenario</a:t>
            </a:r>
          </a:p>
          <a:p>
            <a:pPr algn="just"/>
            <a:r>
              <a:rPr lang="en-US" sz="1400" dirty="0" smtClean="0"/>
              <a:t>	</a:t>
            </a:r>
            <a:r>
              <a:rPr lang="en-US" sz="1600" dirty="0" smtClean="0"/>
              <a:t>to </a:t>
            </a:r>
            <a:r>
              <a:rPr lang="en-US" sz="1600" dirty="0"/>
              <a:t>the reach of </a:t>
            </a:r>
            <a:r>
              <a:rPr lang="en-US" sz="1600" dirty="0" smtClean="0"/>
              <a:t>the maximum energy </a:t>
            </a:r>
            <a:r>
              <a:rPr lang="en-US" sz="1600" dirty="0"/>
              <a:t>in the </a:t>
            </a:r>
            <a:r>
              <a:rPr lang="en-US" sz="1600" dirty="0" smtClean="0"/>
              <a:t>celestial accelerators:</a:t>
            </a:r>
          </a:p>
          <a:p>
            <a:pPr algn="just"/>
            <a:r>
              <a:rPr lang="en-US" sz="1600" dirty="0" smtClean="0"/>
              <a:t> 	</a:t>
            </a:r>
            <a:r>
              <a:rPr lang="en-US" sz="1600" b="1" dirty="0">
                <a:solidFill>
                  <a:srgbClr val="FF0000"/>
                </a:solidFill>
              </a:rPr>
              <a:t>“source exhaustion</a:t>
            </a:r>
            <a:r>
              <a:rPr lang="en-US" sz="1600" b="1" dirty="0" smtClean="0">
                <a:solidFill>
                  <a:srgbClr val="FF0000"/>
                </a:solidFill>
              </a:rPr>
              <a:t>” </a:t>
            </a:r>
            <a:r>
              <a:rPr lang="en-US" sz="1600" dirty="0" smtClean="0"/>
              <a:t>(i.e. maximum </a:t>
            </a:r>
            <a:r>
              <a:rPr lang="en-US" sz="1600" dirty="0"/>
              <a:t>injection </a:t>
            </a:r>
            <a:r>
              <a:rPr lang="en-US" sz="1600" dirty="0" smtClean="0"/>
              <a:t>energy)</a:t>
            </a:r>
            <a:endParaRPr lang="en-US" sz="1600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19706" y="27422"/>
            <a:ext cx="4419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End to the cosmic ray spectrum?</a:t>
            </a:r>
            <a:endParaRPr lang="en-US" sz="2400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4"/>
          <a:srcRect l="5109"/>
          <a:stretch/>
        </p:blipFill>
        <p:spPr>
          <a:xfrm>
            <a:off x="6718162" y="12095"/>
            <a:ext cx="2413742" cy="2951238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9390" y="3981730"/>
            <a:ext cx="2732515" cy="2769275"/>
          </a:xfrm>
          <a:prstGeom prst="rect">
            <a:avLst/>
          </a:prstGeom>
        </p:spPr>
      </p:pic>
      <p:sp>
        <p:nvSpPr>
          <p:cNvPr id="13" name="Rettangolo 12"/>
          <p:cNvSpPr/>
          <p:nvPr/>
        </p:nvSpPr>
        <p:spPr>
          <a:xfrm>
            <a:off x="7681567" y="2335429"/>
            <a:ext cx="1367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/>
              <a:t>Size of the </a:t>
            </a:r>
            <a:r>
              <a:rPr lang="en-US" sz="900" dirty="0" smtClean="0"/>
              <a:t>observable Universe </a:t>
            </a:r>
            <a:r>
              <a:rPr lang="de-DE" sz="900" dirty="0" smtClean="0"/>
              <a:t>≈ </a:t>
            </a:r>
            <a:r>
              <a:rPr lang="de-DE" sz="900" dirty="0"/>
              <a:t>4.000 MPc</a:t>
            </a:r>
            <a:endParaRPr lang="en-US" sz="900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4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Lino Miramonti</a:t>
            </a:r>
            <a:endParaRPr lang="it-IT" dirty="0"/>
          </a:p>
        </p:txBody>
      </p:sp>
      <p:graphicFrame>
        <p:nvGraphicFramePr>
          <p:cNvPr id="15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1408543"/>
              </p:ext>
            </p:extLst>
          </p:nvPr>
        </p:nvGraphicFramePr>
        <p:xfrm>
          <a:off x="1095337" y="3112204"/>
          <a:ext cx="4352421" cy="11330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74" name="Equation" r:id="rId6" imgW="5143500" imgH="1333500" progId="Equation.3">
                  <p:embed/>
                </p:oleObj>
              </mc:Choice>
              <mc:Fallback>
                <p:oleObj name="Equation" r:id="rId6" imgW="5143500" imgH="1333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5337" y="3112204"/>
                        <a:ext cx="4352421" cy="1133006"/>
                      </a:xfrm>
                      <a:prstGeom prst="rect">
                        <a:avLst/>
                      </a:prstGeom>
                      <a:solidFill>
                        <a:srgbClr val="DBEEF4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084956"/>
              </p:ext>
            </p:extLst>
          </p:nvPr>
        </p:nvGraphicFramePr>
        <p:xfrm>
          <a:off x="5041732" y="6132128"/>
          <a:ext cx="1031875" cy="31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75" name="Equation" r:id="rId8" imgW="838200" imgH="254000" progId="Equation.3">
                  <p:embed/>
                </p:oleObj>
              </mc:Choice>
              <mc:Fallback>
                <p:oleObj name="Equation" r:id="rId8" imgW="8382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1732" y="6132128"/>
                        <a:ext cx="1031875" cy="314325"/>
                      </a:xfrm>
                      <a:prstGeom prst="rect">
                        <a:avLst/>
                      </a:prstGeom>
                      <a:solidFill>
                        <a:srgbClr val="DBEEF4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ttangolo 1"/>
          <p:cNvSpPr/>
          <p:nvPr/>
        </p:nvSpPr>
        <p:spPr>
          <a:xfrm>
            <a:off x="7034077" y="3283158"/>
            <a:ext cx="1976874" cy="738664"/>
          </a:xfrm>
          <a:prstGeom prst="rect">
            <a:avLst/>
          </a:prstGeom>
          <a:ln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400" dirty="0"/>
              <a:t>I</a:t>
            </a:r>
            <a:r>
              <a:rPr lang="en-US" sz="1400" dirty="0" smtClean="0"/>
              <a:t>ntermediate </a:t>
            </a:r>
            <a:r>
              <a:rPr lang="en-US" sz="1400" dirty="0"/>
              <a:t>nuclei disappear at </a:t>
            </a:r>
            <a:r>
              <a:rPr lang="en-US" sz="1400" dirty="0" smtClean="0"/>
              <a:t>UHE: </a:t>
            </a:r>
            <a:r>
              <a:rPr lang="en-US" sz="1400" dirty="0"/>
              <a:t>mostly </a:t>
            </a:r>
            <a:r>
              <a:rPr lang="en-US" sz="1400" dirty="0">
                <a:solidFill>
                  <a:srgbClr val="FF0000"/>
                </a:solidFill>
              </a:rPr>
              <a:t>p</a:t>
            </a:r>
            <a:r>
              <a:rPr lang="en-US" sz="1400" dirty="0"/>
              <a:t> and </a:t>
            </a:r>
            <a:r>
              <a:rPr lang="en-US" sz="1400" dirty="0">
                <a:solidFill>
                  <a:srgbClr val="FF0000"/>
                </a:solidFill>
              </a:rPr>
              <a:t>Fe</a:t>
            </a:r>
          </a:p>
        </p:txBody>
      </p:sp>
      <p:cxnSp>
        <p:nvCxnSpPr>
          <p:cNvPr id="7" name="Connettore 2 6"/>
          <p:cNvCxnSpPr/>
          <p:nvPr/>
        </p:nvCxnSpPr>
        <p:spPr>
          <a:xfrm>
            <a:off x="7765648" y="4018015"/>
            <a:ext cx="180923" cy="1255508"/>
          </a:xfrm>
          <a:prstGeom prst="straightConnector1">
            <a:avLst/>
          </a:prstGeom>
          <a:ln w="9525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2930925" y="2243096"/>
            <a:ext cx="1735571" cy="461665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GZK or E</a:t>
            </a:r>
            <a:r>
              <a:rPr lang="en-US" sz="2400" baseline="-25000" dirty="0" smtClean="0"/>
              <a:t>max</a:t>
            </a:r>
            <a:r>
              <a:rPr lang="en-US" sz="2400" dirty="0" smtClean="0"/>
              <a:t>?</a:t>
            </a:r>
            <a:endParaRPr lang="en-US" sz="24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134336" y="708236"/>
            <a:ext cx="39812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/>
              <a:t>Before AUGER it wasn’t know if there were an end to the CR spectrum or not.</a:t>
            </a:r>
          </a:p>
          <a:p>
            <a:pPr algn="just"/>
            <a:r>
              <a:rPr lang="en-US" sz="1600" dirty="0" smtClean="0"/>
              <a:t>Now, we know (see later) that there is a suppression but we do not know its nature.</a:t>
            </a:r>
          </a:p>
          <a:p>
            <a:pPr algn="just"/>
            <a:r>
              <a:rPr lang="en-US" sz="1600" dirty="0" smtClean="0"/>
              <a:t>The suppression may be due to: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50032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Lino Miramonti</a:t>
            </a:r>
            <a:endParaRPr lang="it-I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40</a:t>
            </a:fld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85486" y="85540"/>
            <a:ext cx="90585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The measurements of the depth of shower maximum </a:t>
            </a:r>
            <a:r>
              <a:rPr lang="en-US" sz="3200" dirty="0" smtClean="0"/>
              <a:t>for the </a:t>
            </a:r>
            <a:r>
              <a:rPr lang="en-US" sz="3200" dirty="0" smtClean="0">
                <a:solidFill>
                  <a:srgbClr val="FF0000"/>
                </a:solidFill>
              </a:rPr>
              <a:t>study of mass composition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8554" y="0"/>
            <a:ext cx="1073201" cy="9630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585" y="1276857"/>
            <a:ext cx="6938830" cy="507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67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6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41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Lino Miramonti</a:t>
            </a:r>
            <a:endParaRPr lang="it-IT" dirty="0"/>
          </a:p>
        </p:txBody>
      </p:sp>
      <p:sp>
        <p:nvSpPr>
          <p:cNvPr id="9" name="Rettangolo 8"/>
          <p:cNvSpPr/>
          <p:nvPr/>
        </p:nvSpPr>
        <p:spPr>
          <a:xfrm>
            <a:off x="85486" y="85540"/>
            <a:ext cx="9058514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Anisotropy studies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21704" y="1027157"/>
            <a:ext cx="4410971" cy="458587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smtClean="0"/>
              <a:t>If</a:t>
            </a:r>
            <a:r>
              <a:rPr lang="en-US" sz="1600" dirty="0" smtClean="0"/>
              <a:t> the observed cosmic ray flux </a:t>
            </a:r>
            <a:r>
              <a:rPr lang="en-US" sz="1600" u="sng" dirty="0" smtClean="0">
                <a:solidFill>
                  <a:srgbClr val="000090"/>
                </a:solidFill>
              </a:rPr>
              <a:t>suppression</a:t>
            </a:r>
            <a:r>
              <a:rPr lang="en-US" sz="1600" dirty="0" smtClean="0"/>
              <a:t> is interpreted in term of </a:t>
            </a:r>
            <a:r>
              <a:rPr lang="en-US" sz="1600" u="sng" dirty="0" smtClean="0">
                <a:solidFill>
                  <a:srgbClr val="000090"/>
                </a:solidFill>
              </a:rPr>
              <a:t>GZK-effect</a:t>
            </a:r>
            <a:r>
              <a:rPr lang="en-US" sz="1600" dirty="0" smtClean="0"/>
              <a:t> than the closest sources of UHECRs are situated within the </a:t>
            </a:r>
            <a:r>
              <a:rPr lang="en-US" sz="1600" b="1" dirty="0" smtClean="0">
                <a:solidFill>
                  <a:srgbClr val="FF0000"/>
                </a:solidFill>
              </a:rPr>
              <a:t>GZK Volume </a:t>
            </a:r>
            <a:r>
              <a:rPr lang="en-US" sz="1600" dirty="0" smtClean="0"/>
              <a:t>of </a:t>
            </a:r>
            <a:r>
              <a:rPr lang="en-US" sz="1600" b="1" dirty="0" smtClean="0">
                <a:solidFill>
                  <a:srgbClr val="FF0000"/>
                </a:solidFill>
              </a:rPr>
              <a:t>d</a:t>
            </a:r>
            <a:r>
              <a:rPr lang="en-US" sz="1600" b="1" baseline="-25000" dirty="0" smtClean="0">
                <a:solidFill>
                  <a:srgbClr val="FF0000"/>
                </a:solidFill>
              </a:rPr>
              <a:t>GZK</a:t>
            </a:r>
            <a:r>
              <a:rPr lang="en-US" sz="1600" b="1" dirty="0" smtClean="0">
                <a:solidFill>
                  <a:srgbClr val="FF0000"/>
                </a:solidFill>
              </a:rPr>
              <a:t> &lt; 100 Mpc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400" i="1" dirty="0" smtClean="0"/>
              <a:t>(Within the GZK VOLUME the matter distribution in the Universe is inhomogeneous, and so must be the distribution of the UHECR sources)</a:t>
            </a:r>
          </a:p>
          <a:p>
            <a:pPr marL="285750" indent="-285750" algn="just">
              <a:buFont typeface="Wingdings" charset="2"/>
              <a:buChar char="Ø"/>
            </a:pPr>
            <a:endParaRPr lang="en-US" sz="1600" dirty="0" smtClean="0"/>
          </a:p>
          <a:p>
            <a:pPr marL="285750" indent="-285750" algn="just">
              <a:buFont typeface="Wingdings" charset="2"/>
              <a:buChar char="Ø"/>
            </a:pPr>
            <a:endParaRPr lang="en-US" sz="1600" dirty="0"/>
          </a:p>
          <a:p>
            <a:pPr marL="285750" indent="-285750" algn="just">
              <a:buFont typeface="Wingdings" charset="2"/>
              <a:buChar char="Ø"/>
            </a:pPr>
            <a:endParaRPr lang="en-US" sz="1600" dirty="0" smtClean="0"/>
          </a:p>
          <a:p>
            <a:pPr marL="285750" indent="-285750" algn="just">
              <a:buFont typeface="Wingdings" charset="2"/>
              <a:buChar char="Ø"/>
            </a:pPr>
            <a:endParaRPr lang="en-US" sz="1600" dirty="0" smtClean="0"/>
          </a:p>
          <a:p>
            <a:pPr marL="285750" indent="-285750" algn="just">
              <a:buFont typeface="Wingdings" charset="2"/>
              <a:buChar char="Ø"/>
            </a:pPr>
            <a:endParaRPr lang="en-US" sz="1600" dirty="0"/>
          </a:p>
          <a:p>
            <a:pPr marL="285750" indent="-285750" algn="just">
              <a:buFont typeface="Wingdings" charset="2"/>
              <a:buChar char="Ø"/>
            </a:pPr>
            <a:endParaRPr lang="en-US" sz="1600" dirty="0" smtClean="0"/>
          </a:p>
          <a:p>
            <a:pPr marL="285750" indent="-285750" algn="just">
              <a:buFont typeface="Wingdings" charset="2"/>
              <a:buChar char="Ø"/>
            </a:pPr>
            <a:endParaRPr lang="en-US" sz="1600" dirty="0" smtClean="0"/>
          </a:p>
          <a:p>
            <a:pPr marL="285750" indent="-285750" algn="just">
              <a:buFont typeface="Wingdings" charset="2"/>
              <a:buChar char="Ø"/>
            </a:pPr>
            <a:endParaRPr lang="en-US" sz="1600" dirty="0"/>
          </a:p>
          <a:p>
            <a:pPr algn="just"/>
            <a:r>
              <a:rPr lang="en-US" sz="3600" b="1" dirty="0" smtClean="0"/>
              <a:t>If</a:t>
            </a:r>
            <a:r>
              <a:rPr lang="en-US" sz="1600" dirty="0" smtClean="0"/>
              <a:t> </a:t>
            </a:r>
            <a:r>
              <a:rPr lang="en-US" sz="1600" u="sng" dirty="0" smtClean="0">
                <a:solidFill>
                  <a:srgbClr val="000090"/>
                </a:solidFill>
              </a:rPr>
              <a:t>propagation</a:t>
            </a:r>
            <a:r>
              <a:rPr lang="en-US" sz="1600" dirty="0" smtClean="0"/>
              <a:t> of UHECRs at these distances is </a:t>
            </a:r>
            <a:r>
              <a:rPr lang="en-US" sz="1600" u="sng" dirty="0" smtClean="0">
                <a:solidFill>
                  <a:srgbClr val="000090"/>
                </a:solidFill>
              </a:rPr>
              <a:t>quasi-rectilinear</a:t>
            </a:r>
            <a:endParaRPr lang="en-US" sz="1600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4516" y="4252962"/>
            <a:ext cx="2104604" cy="1919914"/>
          </a:xfrm>
          <a:prstGeom prst="rect">
            <a:avLst/>
          </a:prstGeom>
        </p:spPr>
      </p:pic>
      <p:sp>
        <p:nvSpPr>
          <p:cNvPr id="10" name="Ovale 9"/>
          <p:cNvSpPr/>
          <p:nvPr/>
        </p:nvSpPr>
        <p:spPr>
          <a:xfrm>
            <a:off x="4747289" y="1027157"/>
            <a:ext cx="1899127" cy="1851749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>
            <a:glow rad="381000">
              <a:schemeClr val="accent2">
                <a:lumMod val="40000"/>
                <a:lumOff val="60000"/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Connettore 2 11"/>
          <p:cNvCxnSpPr/>
          <p:nvPr/>
        </p:nvCxnSpPr>
        <p:spPr>
          <a:xfrm flipV="1">
            <a:off x="5673114" y="1298339"/>
            <a:ext cx="695181" cy="654694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5835810" y="1715866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</a:t>
            </a:r>
            <a:r>
              <a:rPr lang="en-US" baseline="-25000" dirty="0" smtClean="0">
                <a:solidFill>
                  <a:srgbClr val="FF0000"/>
                </a:solidFill>
              </a:rPr>
              <a:t>GZK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" name="Immagine 1" descr="superammassi di galassie[4]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316" y="85540"/>
            <a:ext cx="1890130" cy="1768543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4750710" y="3331064"/>
            <a:ext cx="42968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600" b="1" dirty="0" smtClean="0">
                <a:sym typeface="Wingdings"/>
              </a:rPr>
              <a:t>Then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/>
              <a:t>anisotropies </a:t>
            </a:r>
            <a:r>
              <a:rPr lang="en-US" dirty="0"/>
              <a:t>would be expected.</a:t>
            </a:r>
          </a:p>
        </p:txBody>
      </p:sp>
    </p:spTree>
    <p:extLst>
      <p:ext uri="{BB962C8B-B14F-4D97-AF65-F5344CB8AC3E}">
        <p14:creationId xmlns:p14="http://schemas.microsoft.com/office/powerpoint/2010/main" val="1518467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Lino Miramonti</a:t>
            </a:r>
            <a:endParaRPr lang="it-I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42</a:t>
            </a:fld>
            <a:endParaRPr lang="it-I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352257" y="3949836"/>
            <a:ext cx="2200943" cy="20291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573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6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Lino Miramonti</a:t>
            </a:r>
            <a:endParaRPr lang="it-IT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43</a:t>
            </a:fld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138549" y="381055"/>
            <a:ext cx="6181607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In 2007, the Pierre Auger Collaboration reported directional correlations of UHECRs at </a:t>
            </a:r>
            <a:r>
              <a:rPr lang="en-US" dirty="0" smtClean="0">
                <a:solidFill>
                  <a:srgbClr val="FF0000"/>
                </a:solidFill>
              </a:rPr>
              <a:t>E&gt;55 EeV </a:t>
            </a:r>
            <a:r>
              <a:rPr lang="en-US" dirty="0" smtClean="0"/>
              <a:t>with AGN from the Véron-Cetty-Véron catalog within </a:t>
            </a:r>
            <a:r>
              <a:rPr lang="en-US" dirty="0" smtClean="0">
                <a:solidFill>
                  <a:srgbClr val="FF0000"/>
                </a:solidFill>
              </a:rPr>
              <a:t>75 Mpc </a:t>
            </a:r>
            <a:r>
              <a:rPr lang="en-US" dirty="0" smtClean="0"/>
              <a:t>on an angular scale of </a:t>
            </a:r>
            <a:r>
              <a:rPr lang="en-US" dirty="0" smtClean="0">
                <a:solidFill>
                  <a:srgbClr val="FF0000"/>
                </a:solidFill>
              </a:rPr>
              <a:t>3.1°</a:t>
            </a:r>
            <a:r>
              <a:rPr lang="en-US" dirty="0" smtClean="0"/>
              <a:t> at 99% CL.</a:t>
            </a:r>
            <a:endParaRPr lang="en-US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13085"/>
            <a:ext cx="1320717" cy="1758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197" y="870463"/>
            <a:ext cx="1955803" cy="1000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138549" y="1927058"/>
            <a:ext cx="8861956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1400" dirty="0" smtClean="0"/>
              <a:t>From the 27 events collected up to July 2007 with energy greater than 55 </a:t>
            </a:r>
            <a:r>
              <a:rPr lang="en-US" sz="1400" dirty="0" err="1" smtClean="0"/>
              <a:t>EeV</a:t>
            </a:r>
            <a:endParaRPr lang="en-US" sz="1400" dirty="0" smtClean="0"/>
          </a:p>
          <a:p>
            <a:pPr marL="285750" indent="-285750" algn="just">
              <a:spcBef>
                <a:spcPts val="600"/>
              </a:spcBef>
              <a:buFont typeface="Arial"/>
              <a:buChar char="•"/>
            </a:pPr>
            <a:r>
              <a:rPr lang="en-US" sz="1400" dirty="0"/>
              <a:t>(</a:t>
            </a:r>
            <a:r>
              <a:rPr lang="en-US" sz="1400" i="1" dirty="0"/>
              <a:t>Period I</a:t>
            </a:r>
            <a:r>
              <a:rPr lang="en-US" sz="1400" dirty="0"/>
              <a:t>) </a:t>
            </a:r>
            <a:r>
              <a:rPr lang="en-US" sz="1400" dirty="0" smtClean="0"/>
              <a:t>the firsts </a:t>
            </a:r>
            <a:r>
              <a:rPr lang="en-US" sz="1400" dirty="0" smtClean="0">
                <a:solidFill>
                  <a:srgbClr val="800080"/>
                </a:solidFill>
              </a:rPr>
              <a:t>14 events </a:t>
            </a:r>
            <a:r>
              <a:rPr lang="en-US" sz="1400" dirty="0" smtClean="0"/>
              <a:t>were used as </a:t>
            </a:r>
            <a:r>
              <a:rPr lang="en-US" sz="1400" b="1" dirty="0" smtClean="0">
                <a:solidFill>
                  <a:srgbClr val="660066"/>
                </a:solidFill>
              </a:rPr>
              <a:t>exploratory </a:t>
            </a:r>
            <a:r>
              <a:rPr lang="en-US" sz="1400" b="1" dirty="0">
                <a:solidFill>
                  <a:srgbClr val="660066"/>
                </a:solidFill>
              </a:rPr>
              <a:t>scan </a:t>
            </a:r>
            <a:r>
              <a:rPr lang="en-US" sz="1400" dirty="0" smtClean="0"/>
              <a:t>in order to determine the optimal parameters.</a:t>
            </a:r>
          </a:p>
          <a:p>
            <a:pPr marL="285750" indent="-285750" algn="just">
              <a:spcBef>
                <a:spcPts val="600"/>
              </a:spcBef>
              <a:buFont typeface="Arial"/>
              <a:buChar char="•"/>
            </a:pPr>
            <a:r>
              <a:rPr lang="en-US" sz="1400" dirty="0"/>
              <a:t>(</a:t>
            </a:r>
            <a:r>
              <a:rPr lang="en-US" sz="1400" i="1" dirty="0"/>
              <a:t>Period II</a:t>
            </a:r>
            <a:r>
              <a:rPr lang="en-US" sz="1400" dirty="0"/>
              <a:t>) </a:t>
            </a:r>
            <a:r>
              <a:rPr lang="en-US" sz="1400" dirty="0" smtClean="0"/>
              <a:t>among the remaining </a:t>
            </a:r>
            <a:r>
              <a:rPr lang="en-US" sz="1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13 events </a:t>
            </a:r>
            <a:r>
              <a:rPr lang="en-US" sz="1400" dirty="0" smtClean="0"/>
              <a:t>9 events correlating with AGNs </a:t>
            </a:r>
            <a:r>
              <a:rPr lang="en-US" sz="1400" i="1" dirty="0" smtClean="0"/>
              <a:t>(to be compared with 2.7 events if they had been isotropic) </a:t>
            </a:r>
            <a:r>
              <a:rPr lang="en-US" sz="1400" dirty="0" smtClean="0"/>
              <a:t>corresponding to a </a:t>
            </a:r>
            <a:r>
              <a:rPr lang="en-US" sz="1400" dirty="0" smtClean="0">
                <a:solidFill>
                  <a:srgbClr val="FFFF00"/>
                </a:solidFill>
              </a:rPr>
              <a:t>correlation of (69</a:t>
            </a:r>
            <a:r>
              <a:rPr lang="en-US" sz="1400" baseline="30000" dirty="0" smtClean="0">
                <a:solidFill>
                  <a:srgbClr val="FFFF00"/>
                </a:solidFill>
              </a:rPr>
              <a:t>+13</a:t>
            </a:r>
            <a:r>
              <a:rPr lang="en-US" sz="1400" baseline="-25000" dirty="0" smtClean="0">
                <a:solidFill>
                  <a:srgbClr val="FFFF00"/>
                </a:solidFill>
              </a:rPr>
              <a:t>-11</a:t>
            </a:r>
            <a:r>
              <a:rPr lang="en-US" sz="1400" dirty="0" smtClean="0">
                <a:solidFill>
                  <a:srgbClr val="FFFF00"/>
                </a:solidFill>
              </a:rPr>
              <a:t>)%</a:t>
            </a:r>
            <a:r>
              <a:rPr lang="en-US" sz="1400" dirty="0" smtClean="0"/>
              <a:t>.</a:t>
            </a:r>
            <a:r>
              <a:rPr lang="en-US" sz="1400" dirty="0"/>
              <a:t> </a:t>
            </a:r>
            <a:endParaRPr lang="en-US" sz="1400" dirty="0" smtClean="0"/>
          </a:p>
          <a:p>
            <a:pPr algn="just">
              <a:spcBef>
                <a:spcPts val="600"/>
              </a:spcBef>
            </a:pPr>
            <a:r>
              <a:rPr lang="en-US" sz="1400" dirty="0" smtClean="0"/>
              <a:t>Being the</a:t>
            </a:r>
            <a:r>
              <a:rPr lang="en-US" sz="1400" b="1" dirty="0">
                <a:solidFill>
                  <a:srgbClr val="CCFFCC"/>
                </a:solidFill>
              </a:rPr>
              <a:t> </a:t>
            </a:r>
            <a:r>
              <a:rPr lang="en-US" sz="1400" b="1" dirty="0" smtClean="0">
                <a:solidFill>
                  <a:srgbClr val="CCFFCC"/>
                </a:solidFill>
              </a:rPr>
              <a:t>chance correlation </a:t>
            </a:r>
            <a:r>
              <a:rPr lang="en-US" sz="1400" b="1" dirty="0" err="1" smtClean="0">
                <a:solidFill>
                  <a:srgbClr val="CCFFCC"/>
                </a:solidFill>
              </a:rPr>
              <a:t>p</a:t>
            </a:r>
            <a:r>
              <a:rPr lang="en-US" sz="1400" b="1" baseline="-25000" dirty="0" err="1" smtClean="0">
                <a:solidFill>
                  <a:srgbClr val="CCFFCC"/>
                </a:solidFill>
              </a:rPr>
              <a:t>iso</a:t>
            </a:r>
            <a:r>
              <a:rPr lang="en-US" sz="1400" b="1" dirty="0" smtClean="0">
                <a:solidFill>
                  <a:srgbClr val="CCFFCC"/>
                </a:solidFill>
              </a:rPr>
              <a:t>= 21%  </a:t>
            </a:r>
            <a:r>
              <a:rPr lang="en-US" sz="1400" dirty="0" smtClean="0"/>
              <a:t>the </a:t>
            </a:r>
            <a:r>
              <a:rPr lang="en-US" sz="1400" b="1" dirty="0">
                <a:solidFill>
                  <a:srgbClr val="000090"/>
                </a:solidFill>
              </a:rPr>
              <a:t>chance probability of observing such a </a:t>
            </a:r>
            <a:r>
              <a:rPr lang="en-US" sz="1400" b="1" dirty="0" smtClean="0">
                <a:solidFill>
                  <a:srgbClr val="000090"/>
                </a:solidFill>
              </a:rPr>
              <a:t>correlation is 1.7 10</a:t>
            </a:r>
            <a:r>
              <a:rPr lang="en-US" sz="1400" b="1" baseline="30000" dirty="0" smtClean="0">
                <a:solidFill>
                  <a:srgbClr val="000090"/>
                </a:solidFill>
              </a:rPr>
              <a:t>-3</a:t>
            </a:r>
            <a:r>
              <a:rPr lang="en-US" sz="1400" b="1" dirty="0" smtClean="0">
                <a:solidFill>
                  <a:srgbClr val="000090"/>
                </a:solidFill>
              </a:rPr>
              <a:t>.</a:t>
            </a:r>
            <a:endParaRPr lang="en-US" sz="1400" b="1" dirty="0">
              <a:solidFill>
                <a:srgbClr val="000090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8048828" y="113085"/>
            <a:ext cx="1095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July 2007</a:t>
            </a:r>
          </a:p>
          <a:p>
            <a:r>
              <a:rPr lang="en-US" dirty="0" smtClean="0"/>
              <a:t>27 events</a:t>
            </a:r>
            <a:endParaRPr lang="en-US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138547" y="3697622"/>
            <a:ext cx="86937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 smtClean="0"/>
              <a:t>The latest update including data up to June 2011 which yields a total of 28 </a:t>
            </a:r>
            <a:r>
              <a:rPr lang="en-US" sz="1400" dirty="0"/>
              <a:t>AGNs </a:t>
            </a:r>
            <a:r>
              <a:rPr lang="en-US" sz="1400" i="1" dirty="0"/>
              <a:t>(to be compared with </a:t>
            </a:r>
            <a:r>
              <a:rPr lang="en-US" sz="1400" i="1" dirty="0" smtClean="0"/>
              <a:t>17.6 </a:t>
            </a:r>
            <a:r>
              <a:rPr lang="en-US" sz="1400" i="1" dirty="0"/>
              <a:t>events if they had been isotropic) </a:t>
            </a:r>
            <a:r>
              <a:rPr lang="en-US" sz="1400" dirty="0" smtClean="0"/>
              <a:t>of 84 events (</a:t>
            </a:r>
            <a:r>
              <a:rPr lang="en-US" sz="1400" i="1" dirty="0" smtClean="0"/>
              <a:t>Period II+III+IV</a:t>
            </a:r>
            <a:r>
              <a:rPr lang="en-US" sz="1400" dirty="0" smtClean="0"/>
              <a:t>) shows a </a:t>
            </a:r>
            <a:r>
              <a:rPr lang="en-US" sz="1400" dirty="0" smtClean="0">
                <a:solidFill>
                  <a:srgbClr val="FFFF00"/>
                </a:solidFill>
              </a:rPr>
              <a:t>correlation of (33±5)%</a:t>
            </a:r>
            <a:r>
              <a:rPr lang="en-US" sz="1400" dirty="0" smtClean="0"/>
              <a:t>.  </a:t>
            </a:r>
          </a:p>
          <a:p>
            <a:pPr algn="just"/>
            <a:r>
              <a:rPr lang="en-US" sz="1400" dirty="0" smtClean="0"/>
              <a:t>The </a:t>
            </a:r>
            <a:r>
              <a:rPr lang="en-US" sz="1400" b="1" dirty="0" smtClean="0">
                <a:solidFill>
                  <a:srgbClr val="000090"/>
                </a:solidFill>
              </a:rPr>
              <a:t>chance probability of observing such a correlation remain below 1%</a:t>
            </a:r>
            <a:r>
              <a:rPr lang="en-US" sz="1400" dirty="0" smtClean="0"/>
              <a:t>.</a:t>
            </a:r>
            <a:endParaRPr lang="en-US" sz="1400" dirty="0"/>
          </a:p>
        </p:txBody>
      </p:sp>
      <p:graphicFrame>
        <p:nvGraphicFramePr>
          <p:cNvPr id="15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9375060"/>
              </p:ext>
            </p:extLst>
          </p:nvPr>
        </p:nvGraphicFramePr>
        <p:xfrm>
          <a:off x="143415" y="4795736"/>
          <a:ext cx="5802313" cy="1466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23" name="Equation" r:id="rId6" imgW="7543800" imgH="1371600" progId="Equation.3">
                  <p:embed/>
                </p:oleObj>
              </mc:Choice>
              <mc:Fallback>
                <p:oleObj name="Equation" r:id="rId6" imgW="7543800" imgH="1371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415" y="4795736"/>
                        <a:ext cx="5802313" cy="1466850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Immagin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06177" y="4668360"/>
            <a:ext cx="2985682" cy="1731612"/>
          </a:xfrm>
          <a:prstGeom prst="rect">
            <a:avLst/>
          </a:prstGeom>
        </p:spPr>
      </p:pic>
      <p:sp>
        <p:nvSpPr>
          <p:cNvPr id="17" name="Rettangolo 16"/>
          <p:cNvSpPr/>
          <p:nvPr/>
        </p:nvSpPr>
        <p:spPr>
          <a:xfrm>
            <a:off x="3383287" y="6379986"/>
            <a:ext cx="4415546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Inconclusive </a:t>
            </a:r>
            <a:r>
              <a:rPr lang="en-US" b="1" dirty="0" smtClean="0">
                <a:solidFill>
                  <a:srgbClr val="FF0000"/>
                </a:solidFill>
              </a:rPr>
              <a:t>evidence with </a:t>
            </a:r>
            <a:r>
              <a:rPr lang="en-US" b="1" dirty="0">
                <a:solidFill>
                  <a:srgbClr val="FF0000"/>
                </a:solidFill>
              </a:rPr>
              <a:t>current statistics</a:t>
            </a:r>
          </a:p>
        </p:txBody>
      </p:sp>
    </p:spTree>
    <p:extLst>
      <p:ext uri="{BB962C8B-B14F-4D97-AF65-F5344CB8AC3E}">
        <p14:creationId xmlns:p14="http://schemas.microsoft.com/office/powerpoint/2010/main" val="3589895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Lino Miramonti</a:t>
            </a:r>
            <a:endParaRPr lang="it-IT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44</a:t>
            </a:fld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00"/>
            <a:ext cx="9144000" cy="632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72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Lino Miramonti</a:t>
            </a:r>
            <a:endParaRPr lang="it-IT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45</a:t>
            </a:fld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t="8243" r="41490"/>
          <a:stretch/>
        </p:blipFill>
        <p:spPr>
          <a:xfrm>
            <a:off x="387079" y="2832687"/>
            <a:ext cx="1683205" cy="2573582"/>
          </a:xfrm>
          <a:prstGeom prst="rect">
            <a:avLst/>
          </a:prstGeom>
        </p:spPr>
      </p:pic>
      <p:cxnSp>
        <p:nvCxnSpPr>
          <p:cNvPr id="7" name="Connettore 1 6"/>
          <p:cNvCxnSpPr/>
          <p:nvPr/>
        </p:nvCxnSpPr>
        <p:spPr>
          <a:xfrm>
            <a:off x="1740162" y="2832687"/>
            <a:ext cx="0" cy="246354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1351643" y="5321604"/>
            <a:ext cx="71864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rgbClr val="FF0000"/>
                </a:solidFill>
              </a:rPr>
              <a:t>Cut off</a:t>
            </a:r>
            <a:endParaRPr lang="en-US" sz="1050" dirty="0">
              <a:solidFill>
                <a:srgbClr val="FF0000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2298097" y="2870936"/>
            <a:ext cx="27819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/>
              <a:t>The </a:t>
            </a:r>
            <a:r>
              <a:rPr lang="en-US" sz="1600" b="1" dirty="0" smtClean="0">
                <a:solidFill>
                  <a:srgbClr val="0000FF"/>
                </a:solidFill>
              </a:rPr>
              <a:t>Fluorescence Detector</a:t>
            </a:r>
            <a:r>
              <a:rPr lang="en-US" sz="1600" b="1" dirty="0" smtClean="0"/>
              <a:t> </a:t>
            </a:r>
            <a:r>
              <a:rPr lang="en-US" sz="1600" dirty="0" smtClean="0"/>
              <a:t>has a </a:t>
            </a:r>
            <a:r>
              <a:rPr lang="en-US" sz="1600" u="sng" dirty="0" smtClean="0"/>
              <a:t>very low statistic</a:t>
            </a:r>
            <a:r>
              <a:rPr lang="en-US" sz="1600" dirty="0" smtClean="0"/>
              <a:t> and </a:t>
            </a:r>
            <a:r>
              <a:rPr lang="en-US" sz="1600" dirty="0"/>
              <a:t>“sees” </a:t>
            </a:r>
            <a:r>
              <a:rPr lang="en-US" sz="1600" dirty="0" smtClean="0"/>
              <a:t>only the </a:t>
            </a:r>
            <a:r>
              <a:rPr lang="en-US" sz="1600" dirty="0" err="1" smtClean="0"/>
              <a:t>e.m</a:t>
            </a:r>
            <a:r>
              <a:rPr lang="en-US" sz="1600" dirty="0" smtClean="0"/>
              <a:t>. component of the shower.</a:t>
            </a:r>
            <a:endParaRPr lang="en-US" sz="1600" dirty="0"/>
          </a:p>
        </p:txBody>
      </p:sp>
      <p:cxnSp>
        <p:nvCxnSpPr>
          <p:cNvPr id="13" name="Connettore 2 12"/>
          <p:cNvCxnSpPr/>
          <p:nvPr/>
        </p:nvCxnSpPr>
        <p:spPr>
          <a:xfrm flipH="1">
            <a:off x="1814286" y="3403127"/>
            <a:ext cx="1490775" cy="254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/>
          <p:cNvSpPr txBox="1"/>
          <p:nvPr/>
        </p:nvSpPr>
        <p:spPr>
          <a:xfrm>
            <a:off x="4186523" y="3869172"/>
            <a:ext cx="27819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/>
              <a:t>The </a:t>
            </a:r>
            <a:r>
              <a:rPr lang="en-US" sz="1600" b="1" dirty="0" smtClean="0">
                <a:solidFill>
                  <a:srgbClr val="FF0000"/>
                </a:solidFill>
              </a:rPr>
              <a:t>Surface Detector</a:t>
            </a:r>
            <a:r>
              <a:rPr lang="en-US" sz="1600" b="1" dirty="0" smtClean="0"/>
              <a:t> </a:t>
            </a:r>
            <a:r>
              <a:rPr lang="en-US" sz="1600" dirty="0" smtClean="0"/>
              <a:t>is not optimized to study the mass composition:</a:t>
            </a:r>
          </a:p>
          <a:p>
            <a:pPr algn="just"/>
            <a:endParaRPr lang="en-US" sz="1600" dirty="0" smtClean="0"/>
          </a:p>
          <a:p>
            <a:r>
              <a:rPr lang="en-US" sz="1600" b="1" dirty="0" smtClean="0">
                <a:solidFill>
                  <a:srgbClr val="FF0000"/>
                </a:solidFill>
              </a:rPr>
              <a:t>Rise</a:t>
            </a:r>
            <a:r>
              <a:rPr lang="en-US" sz="1600" b="1" dirty="0">
                <a:solidFill>
                  <a:srgbClr val="FF0000"/>
                </a:solidFill>
              </a:rPr>
              <a:t>-</a:t>
            </a:r>
            <a:r>
              <a:rPr lang="en-US" sz="1600" b="1" dirty="0" smtClean="0">
                <a:solidFill>
                  <a:srgbClr val="FF0000"/>
                </a:solidFill>
              </a:rPr>
              <a:t>time measurements</a:t>
            </a:r>
            <a:endParaRPr lang="en-US" sz="1600" b="1" dirty="0">
              <a:solidFill>
                <a:srgbClr val="FF0000"/>
              </a:solidFill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7241" y="2700809"/>
            <a:ext cx="2079478" cy="2579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7" name="Connettore 2 16"/>
          <p:cNvCxnSpPr/>
          <p:nvPr/>
        </p:nvCxnSpPr>
        <p:spPr>
          <a:xfrm flipV="1">
            <a:off x="6472522" y="4649738"/>
            <a:ext cx="1052286" cy="3779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ttangolo 17"/>
          <p:cNvSpPr/>
          <p:nvPr/>
        </p:nvSpPr>
        <p:spPr>
          <a:xfrm>
            <a:off x="5950856" y="781677"/>
            <a:ext cx="3193144" cy="830997"/>
          </a:xfrm>
          <a:prstGeom prst="rect">
            <a:avLst/>
          </a:prstGeom>
          <a:solidFill>
            <a:srgbClr val="CCFFCC"/>
          </a:solidFill>
          <a:ln>
            <a:solidFill>
              <a:srgbClr val="4F81BD"/>
            </a:solidFill>
          </a:ln>
          <a:effectLst>
            <a:softEdge rad="101600"/>
          </a:effectLst>
        </p:spPr>
        <p:txBody>
          <a:bodyPr wrap="square">
            <a:spAutoFit/>
          </a:bodyPr>
          <a:lstStyle/>
          <a:p>
            <a:pPr algn="just"/>
            <a:r>
              <a:rPr lang="en-US" sz="1600" dirty="0"/>
              <a:t>Mass determination is mandatory </a:t>
            </a:r>
            <a:r>
              <a:rPr lang="en-US" sz="1600" dirty="0" smtClean="0"/>
              <a:t>to reach </a:t>
            </a:r>
            <a:r>
              <a:rPr lang="en-US" sz="1600" dirty="0"/>
              <a:t>reliable conclusion on </a:t>
            </a:r>
            <a:r>
              <a:rPr lang="en-US" sz="1600" dirty="0" smtClean="0"/>
              <a:t>energy spectrum</a:t>
            </a:r>
            <a:r>
              <a:rPr lang="en-US" sz="1600" dirty="0"/>
              <a:t>, sources and acceleration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450140" y="5788382"/>
            <a:ext cx="7876638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e.m</a:t>
            </a:r>
            <a:r>
              <a:rPr lang="en-US" dirty="0" smtClean="0"/>
              <a:t>. component and the </a:t>
            </a:r>
            <a:r>
              <a:rPr lang="en-US" dirty="0" err="1" smtClean="0"/>
              <a:t>muonic</a:t>
            </a:r>
            <a:r>
              <a:rPr lang="en-US" dirty="0" smtClean="0"/>
              <a:t> component have to be measured separately!</a:t>
            </a:r>
            <a:endParaRPr lang="en-US" dirty="0"/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378" y="721399"/>
            <a:ext cx="2563398" cy="193428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2" name="Immagin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5829" y="721399"/>
            <a:ext cx="2600360" cy="1508136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</p:pic>
      <p:sp>
        <p:nvSpPr>
          <p:cNvPr id="23" name="Ovale 22"/>
          <p:cNvSpPr/>
          <p:nvPr/>
        </p:nvSpPr>
        <p:spPr>
          <a:xfrm>
            <a:off x="2298097" y="949332"/>
            <a:ext cx="701523" cy="1701656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asellaDiTesto 23"/>
          <p:cNvSpPr txBox="1"/>
          <p:nvPr/>
        </p:nvSpPr>
        <p:spPr>
          <a:xfrm>
            <a:off x="2375567" y="1238066"/>
            <a:ext cx="541209" cy="101566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</a:rPr>
              <a:t>?</a:t>
            </a:r>
            <a:endParaRPr lang="en-US" sz="6000" b="1" dirty="0">
              <a:solidFill>
                <a:srgbClr val="FF0000"/>
              </a:solidFill>
            </a:endParaRPr>
          </a:p>
        </p:txBody>
      </p:sp>
      <p:cxnSp>
        <p:nvCxnSpPr>
          <p:cNvPr id="27" name="Connettore 1 26"/>
          <p:cNvCxnSpPr>
            <a:stCxn id="22" idx="1"/>
          </p:cNvCxnSpPr>
          <p:nvPr/>
        </p:nvCxnSpPr>
        <p:spPr>
          <a:xfrm flipH="1">
            <a:off x="2999620" y="1475467"/>
            <a:ext cx="266209" cy="102814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5452627" y="135708"/>
            <a:ext cx="3031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Proton Cosmic Ray Astronomy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586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Lino Miramonti</a:t>
            </a:r>
            <a:endParaRPr lang="it-IT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46</a:t>
            </a:fld>
            <a:endParaRPr lang="it-IT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DFFFF"/>
              </a:clrFrom>
              <a:clrTo>
                <a:srgbClr val="FD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3767" y="1137300"/>
            <a:ext cx="2527185" cy="1980028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sp>
        <p:nvSpPr>
          <p:cNvPr id="7" name="CasellaDiTesto 6"/>
          <p:cNvSpPr txBox="1"/>
          <p:nvPr/>
        </p:nvSpPr>
        <p:spPr>
          <a:xfrm>
            <a:off x="158093" y="2855718"/>
            <a:ext cx="25028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MARTA</a:t>
            </a:r>
          </a:p>
          <a:p>
            <a:pPr algn="ctr"/>
            <a:r>
              <a:rPr lang="en-US" sz="1400" dirty="0" smtClean="0"/>
              <a:t>Muon Auger RPC for Tank Array</a:t>
            </a:r>
            <a:endParaRPr lang="en-US" sz="1400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9428" y="1445793"/>
            <a:ext cx="2479523" cy="14099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sp>
        <p:nvSpPr>
          <p:cNvPr id="10" name="CasellaDiTesto 9"/>
          <p:cNvSpPr txBox="1"/>
          <p:nvPr/>
        </p:nvSpPr>
        <p:spPr>
          <a:xfrm>
            <a:off x="3410856" y="2855718"/>
            <a:ext cx="2201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Proposal for a Segmented Water Cherenkov Array</a:t>
            </a:r>
            <a:endParaRPr lang="en-US" sz="1400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18116" y="4053775"/>
            <a:ext cx="2876550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4039" y="4053775"/>
            <a:ext cx="4744474" cy="1662202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sp>
        <p:nvSpPr>
          <p:cNvPr id="13" name="CasellaDiTesto 12"/>
          <p:cNvSpPr txBox="1"/>
          <p:nvPr/>
        </p:nvSpPr>
        <p:spPr>
          <a:xfrm>
            <a:off x="1511903" y="3684443"/>
            <a:ext cx="5273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Plastic Scintillators such as </a:t>
            </a:r>
            <a:r>
              <a:rPr lang="en-US" sz="1400" b="1" dirty="0" smtClean="0"/>
              <a:t>AMIGA</a:t>
            </a:r>
            <a:r>
              <a:rPr lang="en-US" sz="1400" dirty="0" smtClean="0"/>
              <a:t> or </a:t>
            </a:r>
            <a:r>
              <a:rPr lang="en-US" sz="1400" b="1" dirty="0" err="1" smtClean="0"/>
              <a:t>MuScint</a:t>
            </a:r>
            <a:endParaRPr lang="en-US" sz="1400" b="1" dirty="0"/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08951" y="2964719"/>
            <a:ext cx="3121252" cy="719724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sp>
        <p:nvSpPr>
          <p:cNvPr id="15" name="Rettangolo 14"/>
          <p:cNvSpPr/>
          <p:nvPr/>
        </p:nvSpPr>
        <p:spPr>
          <a:xfrm>
            <a:off x="33072" y="98548"/>
            <a:ext cx="29576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Muon-E.M.  </a:t>
            </a:r>
            <a:r>
              <a:rPr lang="en-US" sz="2400" dirty="0" smtClean="0"/>
              <a:t>Detectors</a:t>
            </a:r>
            <a:endParaRPr lang="en-US" sz="24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33768" y="5881146"/>
            <a:ext cx="8835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The Collaboration is working to chose the best solution in term of performances and cost.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39464" y="213970"/>
            <a:ext cx="2560446" cy="2920682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3329251" y="30899"/>
            <a:ext cx="42934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There are several solutions </a:t>
            </a:r>
            <a:r>
              <a:rPr lang="en-US" b="1" u="sng" dirty="0" smtClean="0"/>
              <a:t>to measure separately</a:t>
            </a:r>
            <a:r>
              <a:rPr lang="en-US" dirty="0" smtClean="0"/>
              <a:t> the </a:t>
            </a:r>
            <a:r>
              <a:rPr lang="en-US" dirty="0" err="1" smtClean="0">
                <a:solidFill>
                  <a:srgbClr val="FF0000"/>
                </a:solidFill>
              </a:rPr>
              <a:t>e.m</a:t>
            </a:r>
            <a:r>
              <a:rPr lang="en-US" dirty="0" smtClean="0">
                <a:solidFill>
                  <a:srgbClr val="FF0000"/>
                </a:solidFill>
              </a:rPr>
              <a:t>. component</a:t>
            </a:r>
            <a:r>
              <a:rPr lang="en-US" dirty="0" smtClean="0"/>
              <a:t> from the </a:t>
            </a:r>
            <a:r>
              <a:rPr lang="en-US" dirty="0" err="1" smtClean="0">
                <a:solidFill>
                  <a:srgbClr val="000090"/>
                </a:solidFill>
              </a:rPr>
              <a:t>muonic</a:t>
            </a:r>
            <a:r>
              <a:rPr lang="en-US" dirty="0" smtClean="0">
                <a:solidFill>
                  <a:srgbClr val="000090"/>
                </a:solidFill>
              </a:rPr>
              <a:t> component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432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Lino Miramonti</a:t>
            </a:r>
            <a:endParaRPr lang="it-I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47</a:t>
            </a:fld>
            <a:endParaRPr lang="it-IT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0700"/>
            <a:ext cx="9144000" cy="579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780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Lino Miramonti</a:t>
            </a:r>
            <a:endParaRPr lang="it-I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48</a:t>
            </a:fld>
            <a:endParaRPr lang="it-IT" dirty="0"/>
          </a:p>
        </p:txBody>
      </p:sp>
      <p:sp>
        <p:nvSpPr>
          <p:cNvPr id="5" name="TextBox 4"/>
          <p:cNvSpPr txBox="1"/>
          <p:nvPr/>
        </p:nvSpPr>
        <p:spPr>
          <a:xfrm>
            <a:off x="1070428" y="45199"/>
            <a:ext cx="69162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UHECRs &amp; </a:t>
            </a:r>
            <a:r>
              <a:rPr lang="en-US" sz="4000" dirty="0" err="1" smtClean="0"/>
              <a:t>Hadronic</a:t>
            </a:r>
            <a:r>
              <a:rPr lang="en-US" sz="4000" dirty="0" smtClean="0"/>
              <a:t> Interactions </a:t>
            </a:r>
            <a:endParaRPr lang="en-US" sz="4000" dirty="0"/>
          </a:p>
        </p:txBody>
      </p:sp>
      <p:sp>
        <p:nvSpPr>
          <p:cNvPr id="8" name="Rectangle 7"/>
          <p:cNvSpPr/>
          <p:nvPr/>
        </p:nvSpPr>
        <p:spPr>
          <a:xfrm>
            <a:off x="217714" y="1951992"/>
            <a:ext cx="84545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err="1" smtClean="0"/>
              <a:t>X</a:t>
            </a:r>
            <a:r>
              <a:rPr lang="en-US" sz="2000" baseline="-25000" dirty="0" err="1" smtClean="0"/>
              <a:t>max</a:t>
            </a:r>
            <a:r>
              <a:rPr lang="en-US" sz="2000" dirty="0" smtClean="0"/>
              <a:t> (</a:t>
            </a:r>
            <a:r>
              <a:rPr lang="en-US" sz="2000" dirty="0"/>
              <a:t>expressed in g/</a:t>
            </a:r>
            <a:r>
              <a:rPr lang="en-US" sz="2000" dirty="0" smtClean="0"/>
              <a:t>cm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) </a:t>
            </a:r>
            <a:r>
              <a:rPr lang="en-US" sz="2000" dirty="0"/>
              <a:t>may be defined </a:t>
            </a:r>
            <a:r>
              <a:rPr lang="en-US" sz="2000" dirty="0" smtClean="0"/>
              <a:t>as </a:t>
            </a:r>
            <a:r>
              <a:rPr lang="en-US" sz="2000" dirty="0"/>
              <a:t>the sum of </a:t>
            </a:r>
            <a:r>
              <a:rPr lang="en-US" sz="2000" dirty="0" smtClean="0"/>
              <a:t>the</a:t>
            </a:r>
          </a:p>
          <a:p>
            <a:pPr algn="just"/>
            <a:r>
              <a:rPr lang="en-US" sz="2000" dirty="0" smtClean="0">
                <a:solidFill>
                  <a:srgbClr val="FF0000"/>
                </a:solidFill>
              </a:rPr>
              <a:t>depth </a:t>
            </a:r>
            <a:r>
              <a:rPr lang="en-US" sz="2000" dirty="0">
                <a:solidFill>
                  <a:srgbClr val="FF0000"/>
                </a:solidFill>
              </a:rPr>
              <a:t>of the first interaction X</a:t>
            </a:r>
            <a:r>
              <a:rPr lang="en-US" sz="2000" baseline="-25000" dirty="0">
                <a:solidFill>
                  <a:srgbClr val="FF0000"/>
                </a:solidFill>
              </a:rPr>
              <a:t>1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smtClean="0"/>
              <a:t>and </a:t>
            </a:r>
            <a:r>
              <a:rPr lang="en-US" sz="2000" dirty="0" smtClean="0">
                <a:solidFill>
                  <a:srgbClr val="000000"/>
                </a:solidFill>
              </a:rPr>
              <a:t>a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</a:p>
          <a:p>
            <a:pPr algn="just"/>
            <a:r>
              <a:rPr lang="en-US" sz="2000" dirty="0" smtClean="0">
                <a:solidFill>
                  <a:srgbClr val="FF0000"/>
                </a:solidFill>
              </a:rPr>
              <a:t>shower </a:t>
            </a:r>
            <a:r>
              <a:rPr lang="en-US" sz="2000" dirty="0">
                <a:solidFill>
                  <a:srgbClr val="FF0000"/>
                </a:solidFill>
              </a:rPr>
              <a:t>development length </a:t>
            </a:r>
            <a:r>
              <a:rPr lang="en-US" sz="2000" dirty="0" smtClean="0">
                <a:solidFill>
                  <a:srgbClr val="FF0000"/>
                </a:solidFill>
              </a:rPr>
              <a:t>􏰁ΔX</a:t>
            </a:r>
            <a:r>
              <a:rPr lang="en-US" sz="2000" dirty="0"/>
              <a:t>:</a:t>
            </a:r>
          </a:p>
        </p:txBody>
      </p:sp>
      <p:graphicFrame>
        <p:nvGraphicFramePr>
          <p:cNvPr id="9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0708567"/>
              </p:ext>
            </p:extLst>
          </p:nvPr>
        </p:nvGraphicFramePr>
        <p:xfrm>
          <a:off x="5713240" y="2421436"/>
          <a:ext cx="2980818" cy="765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80" name="Equation" r:id="rId3" imgW="990600" imgH="254000" progId="Equation.3">
                  <p:embed/>
                </p:oleObj>
              </mc:Choice>
              <mc:Fallback>
                <p:oleObj name="Equation" r:id="rId3" imgW="9906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3240" y="2421436"/>
                        <a:ext cx="2980818" cy="765862"/>
                      </a:xfrm>
                      <a:prstGeom prst="rect">
                        <a:avLst/>
                      </a:prstGeom>
                      <a:solidFill>
                        <a:srgbClr val="DBEEF4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4637" y="3259571"/>
            <a:ext cx="5479143" cy="218246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17536" y="5607115"/>
            <a:ext cx="8635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The X</a:t>
            </a:r>
            <a:r>
              <a:rPr lang="en-US" baseline="-25000" dirty="0"/>
              <a:t>1</a:t>
            </a:r>
            <a:r>
              <a:rPr lang="en-US" dirty="0"/>
              <a:t> distribution is just a negative exponential, </a:t>
            </a:r>
            <a:r>
              <a:rPr lang="en-US" dirty="0" err="1" smtClean="0"/>
              <a:t>exp</a:t>
            </a:r>
            <a:r>
              <a:rPr lang="en-US" dirty="0"/>
              <a:t>(</a:t>
            </a:r>
            <a:r>
              <a:rPr lang="en-US" dirty="0" smtClean="0"/>
              <a:t>−</a:t>
            </a:r>
            <a:r>
              <a:rPr lang="en-US" dirty="0"/>
              <a:t>X</a:t>
            </a:r>
            <a:r>
              <a:rPr lang="en-US" baseline="-25000" dirty="0"/>
              <a:t>1</a:t>
            </a:r>
            <a:r>
              <a:rPr lang="en-US" dirty="0" smtClean="0"/>
              <a:t>/</a:t>
            </a:r>
            <a:r>
              <a:rPr lang="en-US" dirty="0" err="1" smtClean="0"/>
              <a:t>Λ</a:t>
            </a:r>
            <a:r>
              <a:rPr lang="en-US" dirty="0" smtClean="0"/>
              <a:t>􏰟</a:t>
            </a:r>
            <a:r>
              <a:rPr lang="en-US" baseline="-25000" dirty="0" err="1" smtClean="0"/>
              <a:t>η</a:t>
            </a:r>
            <a:r>
              <a:rPr lang="en-US" dirty="0" smtClean="0"/>
              <a:t>), </a:t>
            </a:r>
            <a:r>
              <a:rPr lang="en-US" dirty="0"/>
              <a:t>where </a:t>
            </a:r>
            <a:r>
              <a:rPr lang="en-US" sz="2000" dirty="0" err="1" smtClean="0">
                <a:solidFill>
                  <a:srgbClr val="FF0000"/>
                </a:solidFill>
              </a:rPr>
              <a:t>Λ</a:t>
            </a:r>
            <a:r>
              <a:rPr lang="en-US" sz="2000" baseline="-25000" dirty="0" smtClean="0">
                <a:solidFill>
                  <a:srgbClr val="FF0000"/>
                </a:solidFill>
              </a:rPr>
              <a:t>􏰟</a:t>
            </a:r>
            <a:r>
              <a:rPr lang="en-US" sz="2000" baseline="-25000" dirty="0" err="1" smtClean="0">
                <a:solidFill>
                  <a:srgbClr val="FF0000"/>
                </a:solidFill>
              </a:rPr>
              <a:t>η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is </a:t>
            </a:r>
            <a:r>
              <a:rPr lang="en-US" sz="2000" dirty="0">
                <a:solidFill>
                  <a:srgbClr val="FF0000"/>
                </a:solidFill>
              </a:rPr>
              <a:t>the interaction length </a:t>
            </a:r>
            <a:r>
              <a:rPr lang="en-US" dirty="0"/>
              <a:t>which is proportional to the inverse of the cosmic ray–air interaction cross section.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35857" y="852909"/>
            <a:ext cx="4807857" cy="923330"/>
          </a:xfrm>
          <a:prstGeom prst="rect">
            <a:avLst/>
          </a:prstGeom>
          <a:ln>
            <a:solidFill>
              <a:srgbClr val="0099CC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dirty="0" smtClean="0"/>
              <a:t>Cosmic </a:t>
            </a:r>
            <a:r>
              <a:rPr lang="en-US" dirty="0"/>
              <a:t>rays at ultrahigh </a:t>
            </a:r>
            <a:r>
              <a:rPr lang="en-US" dirty="0" smtClean="0"/>
              <a:t>give a </a:t>
            </a:r>
            <a:r>
              <a:rPr lang="en-US" dirty="0"/>
              <a:t>unique opportunity to study particle physics at energies well above those reachable at the LHC.</a:t>
            </a:r>
          </a:p>
        </p:txBody>
      </p:sp>
      <p:graphicFrame>
        <p:nvGraphicFramePr>
          <p:cNvPr id="13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3341804"/>
              </p:ext>
            </p:extLst>
          </p:nvPr>
        </p:nvGraphicFramePr>
        <p:xfrm>
          <a:off x="6686550" y="4677770"/>
          <a:ext cx="2091077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81" name="Equation" r:id="rId6" imgW="901700" imgH="266700" progId="Equation.3">
                  <p:embed/>
                </p:oleObj>
              </mc:Choice>
              <mc:Fallback>
                <p:oleObj name="Equation" r:id="rId6" imgW="901700" imgH="266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86550" y="4677770"/>
                        <a:ext cx="2091077" cy="619125"/>
                      </a:xfrm>
                      <a:prstGeom prst="rect">
                        <a:avLst/>
                      </a:prstGeom>
                      <a:solidFill>
                        <a:srgbClr val="DBEEF4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8702395"/>
              </p:ext>
            </p:extLst>
          </p:nvPr>
        </p:nvGraphicFramePr>
        <p:xfrm>
          <a:off x="5362610" y="883752"/>
          <a:ext cx="3590925" cy="76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82" name="Equation" r:id="rId8" imgW="2286000" imgH="508000" progId="Equation.3">
                  <p:embed/>
                </p:oleObj>
              </mc:Choice>
              <mc:Fallback>
                <p:oleObj name="Equation" r:id="rId8" imgW="2286000" imgH="508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2610" y="883752"/>
                        <a:ext cx="3590925" cy="766763"/>
                      </a:xfrm>
                      <a:prstGeom prst="rect">
                        <a:avLst/>
                      </a:prstGeom>
                      <a:solidFill>
                        <a:srgbClr val="DBEEF4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01550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Lino Miramonti</a:t>
            </a:r>
            <a:endParaRPr lang="it-I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49</a:t>
            </a:fld>
            <a:endParaRPr lang="it-IT"/>
          </a:p>
        </p:txBody>
      </p:sp>
      <p:sp>
        <p:nvSpPr>
          <p:cNvPr id="4" name="Rectangle 3"/>
          <p:cNvSpPr/>
          <p:nvPr/>
        </p:nvSpPr>
        <p:spPr>
          <a:xfrm>
            <a:off x="417286" y="236026"/>
            <a:ext cx="8269514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The observed </a:t>
            </a:r>
            <a:r>
              <a:rPr lang="en-US" dirty="0" err="1"/>
              <a:t>X</a:t>
            </a:r>
            <a:r>
              <a:rPr lang="en-US" baseline="-25000" dirty="0" err="1"/>
              <a:t>max</a:t>
            </a:r>
            <a:r>
              <a:rPr lang="en-US" dirty="0"/>
              <a:t> distribution is thus the </a:t>
            </a:r>
            <a:r>
              <a:rPr lang="en-US" b="1" dirty="0"/>
              <a:t>convolution</a:t>
            </a:r>
            <a:r>
              <a:rPr lang="en-US" dirty="0"/>
              <a:t> of the </a:t>
            </a:r>
            <a:endParaRPr lang="en-US" dirty="0" smtClean="0"/>
          </a:p>
          <a:p>
            <a:pPr marL="285750" indent="-285750" algn="just">
              <a:buFont typeface="Arial"/>
              <a:buChar char="•"/>
            </a:pPr>
            <a:r>
              <a:rPr lang="en-US" u="sng" dirty="0" smtClean="0"/>
              <a:t>X</a:t>
            </a:r>
            <a:r>
              <a:rPr lang="en-US" u="sng" baseline="-25000" dirty="0" smtClean="0"/>
              <a:t>1</a:t>
            </a:r>
            <a:r>
              <a:rPr lang="en-US" u="sng" dirty="0" smtClean="0"/>
              <a:t> </a:t>
            </a:r>
            <a:r>
              <a:rPr lang="en-US" u="sng" dirty="0"/>
              <a:t>distribution </a:t>
            </a:r>
            <a:r>
              <a:rPr lang="en-US" dirty="0"/>
              <a:t>with the </a:t>
            </a:r>
            <a:endParaRPr lang="en-US" dirty="0" smtClean="0"/>
          </a:p>
          <a:p>
            <a:pPr marL="285750" indent="-285750" algn="just">
              <a:buFont typeface="Arial"/>
              <a:buChar char="•"/>
            </a:pPr>
            <a:r>
              <a:rPr lang="en-US" u="sng" dirty="0" err="1" smtClean="0"/>
              <a:t>Δ</a:t>
            </a:r>
            <a:r>
              <a:rPr lang="en-US" u="sng" dirty="0" smtClean="0"/>
              <a:t>􏰁</a:t>
            </a:r>
            <a:r>
              <a:rPr lang="en-US" u="sng" dirty="0"/>
              <a:t>X distribution </a:t>
            </a:r>
            <a:r>
              <a:rPr lang="en-US" dirty="0"/>
              <a:t>(which has a shape similar to the </a:t>
            </a:r>
            <a:r>
              <a:rPr lang="en-US" dirty="0" err="1"/>
              <a:t>X</a:t>
            </a:r>
            <a:r>
              <a:rPr lang="en-US" baseline="-25000" dirty="0" err="1"/>
              <a:t>max</a:t>
            </a:r>
            <a:r>
              <a:rPr lang="en-US" dirty="0"/>
              <a:t> distribution) and </a:t>
            </a:r>
            <a:r>
              <a:rPr lang="en-US" dirty="0" smtClean="0"/>
              <a:t>a</a:t>
            </a:r>
          </a:p>
          <a:p>
            <a:pPr marL="285750" indent="-285750" algn="just">
              <a:buFont typeface="Arial"/>
              <a:buChar char="•"/>
            </a:pPr>
            <a:r>
              <a:rPr lang="en-US" u="sng" dirty="0" smtClean="0"/>
              <a:t>detector </a:t>
            </a:r>
            <a:r>
              <a:rPr lang="en-US" u="sng" dirty="0"/>
              <a:t>resolution </a:t>
            </a:r>
            <a:r>
              <a:rPr lang="en-US" u="sng" dirty="0" smtClean="0"/>
              <a:t>function</a:t>
            </a:r>
            <a:r>
              <a:rPr lang="en-US" dirty="0" smtClean="0"/>
              <a:t>.</a:t>
            </a:r>
          </a:p>
          <a:p>
            <a:pPr algn="just"/>
            <a:endParaRPr lang="en-US" dirty="0" smtClean="0"/>
          </a:p>
          <a:p>
            <a:pPr algn="just"/>
            <a:r>
              <a:rPr lang="en-US" dirty="0" smtClean="0"/>
              <a:t>NB: the </a:t>
            </a:r>
            <a:r>
              <a:rPr lang="en-US" dirty="0"/>
              <a:t>tail of the </a:t>
            </a:r>
            <a:r>
              <a:rPr lang="en-US" dirty="0" err="1"/>
              <a:t>X</a:t>
            </a:r>
            <a:r>
              <a:rPr lang="en-US" baseline="-25000" dirty="0" err="1"/>
              <a:t>max</a:t>
            </a:r>
            <a:r>
              <a:rPr lang="en-US" dirty="0"/>
              <a:t> distribution reflects the X</a:t>
            </a:r>
            <a:r>
              <a:rPr lang="en-US" baseline="-25000" dirty="0"/>
              <a:t>1</a:t>
            </a:r>
            <a:r>
              <a:rPr lang="en-US" dirty="0"/>
              <a:t> exponential </a:t>
            </a:r>
            <a:r>
              <a:rPr lang="en-US" dirty="0" smtClean="0"/>
              <a:t>distribution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286" y="1980644"/>
            <a:ext cx="8146143" cy="202503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17286" y="4446789"/>
            <a:ext cx="3556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err="1" smtClean="0"/>
              <a:t>X</a:t>
            </a:r>
            <a:r>
              <a:rPr lang="en-US" baseline="-25000" dirty="0" err="1" smtClean="0"/>
              <a:t>max</a:t>
            </a:r>
            <a:r>
              <a:rPr lang="en-US" dirty="0"/>
              <a:t> </a:t>
            </a:r>
            <a:r>
              <a:rPr lang="en-US" dirty="0" smtClean="0"/>
              <a:t>distribution </a:t>
            </a:r>
            <a:r>
              <a:rPr lang="en-US" dirty="0"/>
              <a:t>measured by the Pierre Auger Observatory in the energy interval 10</a:t>
            </a:r>
            <a:r>
              <a:rPr lang="en-US" baseline="30000" dirty="0"/>
              <a:t>18</a:t>
            </a:r>
            <a:r>
              <a:rPr lang="en-US" dirty="0"/>
              <a:t>–</a:t>
            </a:r>
            <a:r>
              <a:rPr lang="en-US" dirty="0" smtClean="0"/>
              <a:t>10</a:t>
            </a:r>
            <a:r>
              <a:rPr lang="en-US" baseline="30000" dirty="0" smtClean="0"/>
              <a:t>18.5 </a:t>
            </a:r>
            <a:r>
              <a:rPr lang="en-US" dirty="0" err="1" smtClean="0"/>
              <a:t>eV</a:t>
            </a:r>
            <a:r>
              <a:rPr lang="en-US" dirty="0"/>
              <a:t>. The line represents the likelihood fit performed to extract </a:t>
            </a:r>
            <a:r>
              <a:rPr lang="en-US" dirty="0" smtClean="0"/>
              <a:t>􏰟</a:t>
            </a:r>
            <a:r>
              <a:rPr lang="en-US" dirty="0" err="1" smtClean="0"/>
              <a:t>Λ</a:t>
            </a:r>
            <a:r>
              <a:rPr lang="en-US" baseline="-25000" dirty="0" err="1" smtClean="0"/>
              <a:t>η</a:t>
            </a:r>
            <a:r>
              <a:rPr lang="en-US" dirty="0"/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0571" y="3898166"/>
            <a:ext cx="4296229" cy="275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185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16495"/>
            <a:ext cx="79377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Influence of the </a:t>
            </a:r>
            <a:r>
              <a:rPr lang="en-US" sz="3200" dirty="0" smtClean="0">
                <a:solidFill>
                  <a:srgbClr val="008000"/>
                </a:solidFill>
              </a:rPr>
              <a:t>Magnetic Field </a:t>
            </a:r>
            <a:r>
              <a:rPr lang="en-US" sz="3200" dirty="0" smtClean="0"/>
              <a:t>on propagation</a:t>
            </a:r>
            <a:endParaRPr lang="en-US" sz="32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130" y="1233749"/>
            <a:ext cx="4394535" cy="3812533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2253" y="1206137"/>
            <a:ext cx="4301476" cy="39240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38393" y="5379826"/>
            <a:ext cx="3532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Above 10</a:t>
            </a:r>
            <a:r>
              <a:rPr lang="en-US" baseline="30000" dirty="0" smtClean="0"/>
              <a:t>20</a:t>
            </a:r>
            <a:r>
              <a:rPr lang="en-US" dirty="0" smtClean="0"/>
              <a:t> eV Δφ &lt; 2° that is larger than the experimental resolution!</a:t>
            </a:r>
            <a:endParaRPr lang="en-US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4269619" y="6171165"/>
            <a:ext cx="4003523" cy="369332"/>
          </a:xfrm>
          <a:prstGeom prst="rect">
            <a:avLst/>
          </a:prstGeom>
          <a:solidFill>
            <a:srgbClr val="DCE6F2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A window to </a:t>
            </a:r>
            <a:r>
              <a:rPr lang="it-IT" b="1" dirty="0" smtClean="0">
                <a:solidFill>
                  <a:srgbClr val="FF0000"/>
                </a:solidFill>
              </a:rPr>
              <a:t>Cosmic Rays Astronomy</a:t>
            </a:r>
            <a:r>
              <a:rPr lang="it-IT" b="1" dirty="0">
                <a:solidFill>
                  <a:srgbClr val="FF0000"/>
                </a:solidFill>
              </a:rPr>
              <a:t>?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5</a:t>
            </a:fld>
            <a:endParaRPr lang="it-IT" dirty="0"/>
          </a:p>
        </p:txBody>
      </p:sp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Lino Miramonti</a:t>
            </a:r>
            <a:endParaRPr lang="it-IT" dirty="0"/>
          </a:p>
        </p:txBody>
      </p:sp>
      <p:graphicFrame>
        <p:nvGraphicFramePr>
          <p:cNvPr id="10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7019713"/>
              </p:ext>
            </p:extLst>
          </p:nvPr>
        </p:nvGraphicFramePr>
        <p:xfrm>
          <a:off x="984017" y="1552750"/>
          <a:ext cx="1298575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03" name="Equation" r:id="rId5" imgW="863600" imgH="317500" progId="Equation.3">
                  <p:embed/>
                </p:oleObj>
              </mc:Choice>
              <mc:Fallback>
                <p:oleObj name="Equation" r:id="rId5" imgW="863600" imgH="317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4017" y="1552750"/>
                        <a:ext cx="1298575" cy="479425"/>
                      </a:xfrm>
                      <a:prstGeom prst="rect">
                        <a:avLst/>
                      </a:prstGeom>
                      <a:solidFill>
                        <a:srgbClr val="DBEEF4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1306585"/>
              </p:ext>
            </p:extLst>
          </p:nvPr>
        </p:nvGraphicFramePr>
        <p:xfrm>
          <a:off x="5486400" y="1529023"/>
          <a:ext cx="1317625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04" name="Equation" r:id="rId7" imgW="876300" imgH="317500" progId="Equation.3">
                  <p:embed/>
                </p:oleObj>
              </mc:Choice>
              <mc:Fallback>
                <p:oleObj name="Equation" r:id="rId7" imgW="876300" imgH="317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1529023"/>
                        <a:ext cx="1317625" cy="479425"/>
                      </a:xfrm>
                      <a:prstGeom prst="rect">
                        <a:avLst/>
                      </a:prstGeom>
                      <a:solidFill>
                        <a:srgbClr val="DBEEF4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0116109"/>
              </p:ext>
            </p:extLst>
          </p:nvPr>
        </p:nvGraphicFramePr>
        <p:xfrm>
          <a:off x="3972378" y="4317620"/>
          <a:ext cx="1871663" cy="728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05" name="Equation" r:id="rId9" imgW="1244600" imgH="482600" progId="Equation.3">
                  <p:embed/>
                </p:oleObj>
              </mc:Choice>
              <mc:Fallback>
                <p:oleObj name="Equation" r:id="rId9" imgW="12446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72378" y="4317620"/>
                        <a:ext cx="1871663" cy="728662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26857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Lino Miramonti</a:t>
            </a:r>
            <a:endParaRPr lang="it-I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50</a:t>
            </a:fld>
            <a:endParaRPr lang="it-IT"/>
          </a:p>
        </p:txBody>
      </p:sp>
      <p:sp>
        <p:nvSpPr>
          <p:cNvPr id="4" name="Rectangle 3"/>
          <p:cNvSpPr/>
          <p:nvPr/>
        </p:nvSpPr>
        <p:spPr>
          <a:xfrm>
            <a:off x="653142" y="420693"/>
            <a:ext cx="78558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The </a:t>
            </a:r>
            <a:r>
              <a:rPr lang="en-US" dirty="0">
                <a:solidFill>
                  <a:srgbClr val="FF0000"/>
                </a:solidFill>
              </a:rPr>
              <a:t>conversion to proton–proton </a:t>
            </a:r>
            <a:r>
              <a:rPr lang="en-US" sz="2000" b="1" dirty="0"/>
              <a:t>total and inelastic cross section </a:t>
            </a:r>
            <a:r>
              <a:rPr lang="en-US" dirty="0"/>
              <a:t>is then done using the </a:t>
            </a:r>
            <a:r>
              <a:rPr lang="en-US" u="sng" dirty="0" err="1"/>
              <a:t>Glauber</a:t>
            </a:r>
            <a:r>
              <a:rPr lang="en-US" u="sng" dirty="0"/>
              <a:t> model</a:t>
            </a:r>
            <a:r>
              <a:rPr lang="en-US" dirty="0"/>
              <a:t> which takes into account the multi-scattering probability inside the nuclei</a:t>
            </a:r>
          </a:p>
        </p:txBody>
      </p:sp>
      <p:pic>
        <p:nvPicPr>
          <p:cNvPr id="5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499" y="1436562"/>
            <a:ext cx="6540500" cy="491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7788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Lino Miramonti</a:t>
            </a:r>
            <a:endParaRPr lang="it-IT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51</a:t>
            </a:fld>
            <a:endParaRPr lang="it-I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2340"/>
            <a:ext cx="9144000" cy="5794009"/>
          </a:xfrm>
          <a:prstGeom prst="rect">
            <a:avLst/>
          </a:prstGeom>
        </p:spPr>
      </p:pic>
      <p:sp>
        <p:nvSpPr>
          <p:cNvPr id="5" name="CasellaDiTesto 3"/>
          <p:cNvSpPr txBox="1"/>
          <p:nvPr/>
        </p:nvSpPr>
        <p:spPr>
          <a:xfrm>
            <a:off x="206058" y="14873"/>
            <a:ext cx="443783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b="1" dirty="0" smtClean="0">
                <a:solidFill>
                  <a:srgbClr val="FF0000"/>
                </a:solidFill>
              </a:rPr>
              <a:t>The Telescope Array (TA)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68214" y="3076942"/>
            <a:ext cx="1970040" cy="19210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538254" y="4607274"/>
            <a:ext cx="1605746" cy="190279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9864" y="2800160"/>
            <a:ext cx="1901608" cy="190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722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Lino Miramonti</a:t>
            </a:r>
            <a:endParaRPr lang="it-IT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52</a:t>
            </a:fld>
            <a:endParaRPr lang="it-I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722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Lino Miramonti</a:t>
            </a:r>
            <a:endParaRPr lang="it-I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53</a:t>
            </a:fld>
            <a:endParaRPr lang="it-IT"/>
          </a:p>
        </p:txBody>
      </p:sp>
      <p:sp>
        <p:nvSpPr>
          <p:cNvPr id="4" name="Rectangle 3"/>
          <p:cNvSpPr/>
          <p:nvPr/>
        </p:nvSpPr>
        <p:spPr>
          <a:xfrm>
            <a:off x="102742" y="215995"/>
            <a:ext cx="904125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Electron Linear </a:t>
            </a:r>
            <a:r>
              <a:rPr lang="en-US" sz="2400" b="1" dirty="0" smtClean="0">
                <a:solidFill>
                  <a:srgbClr val="FF0000"/>
                </a:solidFill>
              </a:rPr>
              <a:t>Accelerator (ELS</a:t>
            </a:r>
            <a:r>
              <a:rPr lang="en-US" sz="2000" b="1" dirty="0" smtClean="0">
                <a:solidFill>
                  <a:srgbClr val="FF0000"/>
                </a:solidFill>
              </a:rPr>
              <a:t>) </a:t>
            </a:r>
            <a:r>
              <a:rPr lang="en-US" sz="2000" dirty="0" smtClean="0"/>
              <a:t>for </a:t>
            </a:r>
            <a:r>
              <a:rPr lang="en-US" sz="2000" b="1" u="sng" dirty="0" smtClean="0"/>
              <a:t>Absolute </a:t>
            </a:r>
            <a:r>
              <a:rPr lang="en-US" sz="2000" b="1" u="sng" dirty="0"/>
              <a:t>energy calibration</a:t>
            </a:r>
            <a:r>
              <a:rPr lang="en-US" sz="2000" b="1" dirty="0"/>
              <a:t> </a:t>
            </a:r>
            <a:r>
              <a:rPr lang="en-US" sz="2000" dirty="0"/>
              <a:t>of the Telescope Array fluorescence </a:t>
            </a:r>
            <a:r>
              <a:rPr lang="en-US" sz="2000" dirty="0" smtClean="0"/>
              <a:t>detector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2742" y="1151984"/>
            <a:ext cx="41568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i="1" dirty="0"/>
              <a:t>The Electron Light Source (ELS) is an electron linear accelerator, which was installed 100m in front of the Fluorescence Detector (FD) of Telescope Array (TA) experiment</a:t>
            </a:r>
          </a:p>
        </p:txBody>
      </p:sp>
      <p:sp>
        <p:nvSpPr>
          <p:cNvPr id="6" name="Rectangle 5"/>
          <p:cNvSpPr/>
          <p:nvPr/>
        </p:nvSpPr>
        <p:spPr>
          <a:xfrm>
            <a:off x="102742" y="3249879"/>
            <a:ext cx="4572000" cy="258532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just"/>
            <a:r>
              <a:rPr lang="en-US" dirty="0" smtClean="0"/>
              <a:t>Beam </a:t>
            </a:r>
            <a:r>
              <a:rPr lang="en-US" dirty="0"/>
              <a:t>of </a:t>
            </a:r>
            <a:r>
              <a:rPr lang="en-US" b="1" dirty="0" smtClean="0">
                <a:solidFill>
                  <a:srgbClr val="FF0000"/>
                </a:solidFill>
              </a:rPr>
              <a:t>40 MeV </a:t>
            </a:r>
            <a:r>
              <a:rPr lang="en-US" b="1" dirty="0">
                <a:solidFill>
                  <a:srgbClr val="FF0000"/>
                </a:solidFill>
              </a:rPr>
              <a:t>electron</a:t>
            </a:r>
            <a:r>
              <a:rPr lang="en-US" dirty="0"/>
              <a:t>s is vertically injected into the air from the ELS and generated Air Fluorescence (AF) photons are detected by the TA/FD telescope. </a:t>
            </a:r>
            <a:endParaRPr lang="en-US" dirty="0" smtClean="0"/>
          </a:p>
          <a:p>
            <a:pPr algn="just"/>
            <a:endParaRPr lang="en-US" dirty="0"/>
          </a:p>
          <a:p>
            <a:pPr algn="just"/>
            <a:r>
              <a:rPr lang="en-US" dirty="0" smtClean="0"/>
              <a:t>A </a:t>
            </a:r>
            <a:r>
              <a:rPr lang="en-US" dirty="0"/>
              <a:t>direct calibration of the TA/FD is achieved by comparing the measured ELS signal with the predicted signal by simulation using a model of AF generation.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0598" y="3405551"/>
            <a:ext cx="1863402" cy="16062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9449" y="5011786"/>
            <a:ext cx="2790213" cy="17096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9926" y="755597"/>
            <a:ext cx="4634073" cy="22067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4742" y="3118909"/>
            <a:ext cx="2584808" cy="172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253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Lino Miramonti</a:t>
            </a:r>
            <a:endParaRPr lang="it-I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54</a:t>
            </a:fld>
            <a:endParaRPr lang="it-IT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0"/>
            <a:ext cx="9144000" cy="6800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35089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Lino Miramonti</a:t>
            </a:r>
            <a:endParaRPr lang="it-I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55</a:t>
            </a:fld>
            <a:endParaRPr lang="it-IT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847" y="1178434"/>
            <a:ext cx="7912725" cy="36655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9040" y="303738"/>
            <a:ext cx="8033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Tensione</a:t>
            </a:r>
            <a:r>
              <a:rPr lang="en-US" dirty="0" smtClean="0"/>
              <a:t> </a:t>
            </a:r>
            <a:r>
              <a:rPr lang="en-US" dirty="0" err="1" smtClean="0"/>
              <a:t>nei</a:t>
            </a:r>
            <a:r>
              <a:rPr lang="en-US" dirty="0" smtClean="0"/>
              <a:t> </a:t>
            </a:r>
            <a:r>
              <a:rPr lang="en-US" dirty="0" err="1" smtClean="0"/>
              <a:t>risultati</a:t>
            </a:r>
            <a:r>
              <a:rPr lang="en-US" dirty="0" smtClean="0"/>
              <a:t> di Auger e TA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composizione</a:t>
            </a:r>
            <a:r>
              <a:rPr lang="en-US" dirty="0" smtClean="0"/>
              <a:t> di </a:t>
            </a:r>
            <a:r>
              <a:rPr lang="en-US" dirty="0" err="1" smtClean="0"/>
              <a:t>massa</a:t>
            </a:r>
            <a:r>
              <a:rPr lang="en-US" dirty="0" smtClean="0"/>
              <a:t> </a:t>
            </a:r>
            <a:r>
              <a:rPr lang="en-US" dirty="0" err="1" smtClean="0"/>
              <a:t>alle</a:t>
            </a:r>
            <a:r>
              <a:rPr lang="en-US" dirty="0" smtClean="0"/>
              <a:t> </a:t>
            </a:r>
            <a:r>
              <a:rPr lang="en-US" b="1" dirty="0" err="1" smtClean="0"/>
              <a:t>più</a:t>
            </a:r>
            <a:r>
              <a:rPr lang="en-US" b="1" dirty="0" smtClean="0"/>
              <a:t> </a:t>
            </a:r>
            <a:r>
              <a:rPr lang="en-US" b="1" dirty="0" err="1" smtClean="0"/>
              <a:t>alte</a:t>
            </a:r>
            <a:r>
              <a:rPr lang="en-US" b="1" dirty="0" smtClean="0"/>
              <a:t> </a:t>
            </a:r>
            <a:r>
              <a:rPr lang="en-US" b="1" dirty="0" err="1" smtClean="0"/>
              <a:t>energie</a:t>
            </a:r>
            <a:endParaRPr lang="en-US" b="1" dirty="0" smtClean="0"/>
          </a:p>
          <a:p>
            <a:r>
              <a:rPr lang="en-US" dirty="0">
                <a:solidFill>
                  <a:srgbClr val="FF0000"/>
                </a:solidFill>
              </a:rPr>
              <a:t>Mass Composition in &lt;</a:t>
            </a:r>
            <a:r>
              <a:rPr lang="en-US" dirty="0" err="1">
                <a:solidFill>
                  <a:srgbClr val="FF0000"/>
                </a:solidFill>
              </a:rPr>
              <a:t>Xmax</a:t>
            </a:r>
            <a:r>
              <a:rPr lang="en-US" dirty="0" smtClean="0">
                <a:solidFill>
                  <a:srgbClr val="FF0000"/>
                </a:solidFill>
              </a:rPr>
              <a:t>&gt;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6783" y="5014275"/>
            <a:ext cx="86616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CAVEAT:</a:t>
            </a:r>
          </a:p>
          <a:p>
            <a:r>
              <a:rPr lang="en-US" dirty="0" err="1" smtClean="0"/>
              <a:t>Vengono</a:t>
            </a:r>
            <a:r>
              <a:rPr lang="en-US" dirty="0" smtClean="0"/>
              <a:t> </a:t>
            </a:r>
            <a:r>
              <a:rPr lang="en-US" dirty="0" err="1" smtClean="0"/>
              <a:t>utilizzati</a:t>
            </a:r>
            <a:r>
              <a:rPr lang="en-US" dirty="0" smtClean="0"/>
              <a:t> </a:t>
            </a:r>
            <a:r>
              <a:rPr lang="en-US" u="sng" dirty="0" err="1" smtClean="0"/>
              <a:t>differenti</a:t>
            </a:r>
            <a:r>
              <a:rPr lang="en-US" u="sng" dirty="0" smtClean="0"/>
              <a:t> </a:t>
            </a:r>
            <a:r>
              <a:rPr lang="en-US" u="sng" dirty="0" err="1" smtClean="0"/>
              <a:t>modelli</a:t>
            </a:r>
            <a:r>
              <a:rPr lang="en-US" u="sng" dirty="0" smtClean="0"/>
              <a:t> di </a:t>
            </a:r>
            <a:r>
              <a:rPr lang="en-US" u="sng" dirty="0" err="1" smtClean="0"/>
              <a:t>interazione</a:t>
            </a:r>
            <a:r>
              <a:rPr lang="en-US" u="sng" dirty="0" smtClean="0"/>
              <a:t> </a:t>
            </a:r>
            <a:r>
              <a:rPr lang="en-US" u="sng" dirty="0" err="1" smtClean="0"/>
              <a:t>adronica</a:t>
            </a:r>
            <a:r>
              <a:rPr lang="en-US" dirty="0" smtClean="0"/>
              <a:t> e </a:t>
            </a:r>
            <a:r>
              <a:rPr lang="en-US" u="sng" dirty="0" err="1" smtClean="0"/>
              <a:t>differenti</a:t>
            </a:r>
            <a:r>
              <a:rPr lang="en-US" u="sng" dirty="0" smtClean="0"/>
              <a:t> </a:t>
            </a:r>
            <a:r>
              <a:rPr lang="en-US" u="sng" dirty="0" err="1" smtClean="0"/>
              <a:t>strategie</a:t>
            </a:r>
            <a:r>
              <a:rPr lang="en-US" u="sng" dirty="0" smtClean="0"/>
              <a:t> di </a:t>
            </a:r>
            <a:r>
              <a:rPr lang="en-US" u="sng" dirty="0" err="1" smtClean="0"/>
              <a:t>analisi</a:t>
            </a:r>
            <a:r>
              <a:rPr lang="en-US" dirty="0" smtClean="0"/>
              <a:t>. 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26556" y="5800833"/>
            <a:ext cx="2902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E’ in </a:t>
            </a:r>
            <a:r>
              <a:rPr lang="en-US" dirty="0" err="1" smtClean="0"/>
              <a:t>corso</a:t>
            </a:r>
            <a:r>
              <a:rPr lang="en-US" dirty="0" smtClean="0"/>
              <a:t> </a:t>
            </a:r>
            <a:r>
              <a:rPr lang="en-US" dirty="0" err="1" smtClean="0"/>
              <a:t>un’analisi</a:t>
            </a:r>
            <a:r>
              <a:rPr lang="en-US" dirty="0" smtClean="0"/>
              <a:t> </a:t>
            </a:r>
            <a:r>
              <a:rPr lang="en-US" dirty="0" err="1" smtClean="0"/>
              <a:t>comune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2572450" y="2165256"/>
            <a:ext cx="2084009" cy="9768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850862" y="2317656"/>
            <a:ext cx="2084009" cy="9768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88147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Lino Miramonti</a:t>
            </a:r>
            <a:endParaRPr lang="it-IT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56</a:t>
            </a:fld>
            <a:endParaRPr lang="it-I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0" y="506462"/>
            <a:ext cx="9144000" cy="60604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6531" y="101312"/>
            <a:ext cx="60337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TAUP</a:t>
            </a:r>
            <a:r>
              <a:rPr lang="en-US" sz="3200" dirty="0" smtClean="0">
                <a:solidFill>
                  <a:srgbClr val="FF0000"/>
                </a:solidFill>
              </a:rPr>
              <a:t> (</a:t>
            </a:r>
            <a:r>
              <a:rPr lang="en-US" sz="3200" b="1" dirty="0" smtClean="0">
                <a:solidFill>
                  <a:srgbClr val="FF0000"/>
                </a:solidFill>
              </a:rPr>
              <a:t>T</a:t>
            </a:r>
            <a:r>
              <a:rPr lang="en-US" sz="3200" dirty="0" smtClean="0">
                <a:solidFill>
                  <a:srgbClr val="FF0000"/>
                </a:solidFill>
              </a:rPr>
              <a:t>elescope </a:t>
            </a:r>
            <a:r>
              <a:rPr lang="en-US" sz="3200" b="1" dirty="0" smtClean="0">
                <a:solidFill>
                  <a:srgbClr val="FF0000"/>
                </a:solidFill>
              </a:rPr>
              <a:t>A</a:t>
            </a:r>
            <a:r>
              <a:rPr lang="en-US" sz="3200" dirty="0" smtClean="0">
                <a:solidFill>
                  <a:srgbClr val="FF0000"/>
                </a:solidFill>
              </a:rPr>
              <a:t>rray </a:t>
            </a:r>
            <a:r>
              <a:rPr lang="en-US" sz="3200" b="1" dirty="0" smtClean="0">
                <a:solidFill>
                  <a:srgbClr val="FF0000"/>
                </a:solidFill>
              </a:rPr>
              <a:t>Up</a:t>
            </a:r>
            <a:r>
              <a:rPr lang="en-US" sz="3200" dirty="0" smtClean="0">
                <a:solidFill>
                  <a:srgbClr val="FF0000"/>
                </a:solidFill>
              </a:rPr>
              <a:t>grade)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722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Lino Miramonti</a:t>
            </a:r>
            <a:endParaRPr lang="it-I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57</a:t>
            </a:fld>
            <a:endParaRPr lang="it-IT"/>
          </a:p>
        </p:txBody>
      </p:sp>
      <p:sp>
        <p:nvSpPr>
          <p:cNvPr id="4" name="Rectangle 3"/>
          <p:cNvSpPr/>
          <p:nvPr/>
        </p:nvSpPr>
        <p:spPr>
          <a:xfrm>
            <a:off x="162813" y="183435"/>
            <a:ext cx="87756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JEM-EUSO experiment</a:t>
            </a:r>
            <a:r>
              <a:rPr lang="en-US" sz="2400" dirty="0"/>
              <a:t>, </a:t>
            </a:r>
            <a:r>
              <a:rPr lang="en-US" sz="2400" b="1" dirty="0"/>
              <a:t>E</a:t>
            </a:r>
            <a:r>
              <a:rPr lang="en-US" sz="2400" dirty="0"/>
              <a:t>xtreme </a:t>
            </a:r>
            <a:r>
              <a:rPr lang="en-US" sz="2400" b="1" dirty="0"/>
              <a:t>U</a:t>
            </a:r>
            <a:r>
              <a:rPr lang="en-US" sz="2400" dirty="0"/>
              <a:t>niverse </a:t>
            </a:r>
            <a:r>
              <a:rPr lang="en-US" sz="2400" b="1" dirty="0"/>
              <a:t>S</a:t>
            </a:r>
            <a:r>
              <a:rPr lang="en-US" sz="2400" dirty="0"/>
              <a:t>pace </a:t>
            </a:r>
            <a:r>
              <a:rPr lang="en-US" sz="2400" b="1" dirty="0"/>
              <a:t>O</a:t>
            </a:r>
            <a:r>
              <a:rPr lang="en-US" sz="2400" dirty="0"/>
              <a:t>bservatory on the </a:t>
            </a:r>
            <a:r>
              <a:rPr lang="en-US" sz="2400" dirty="0">
                <a:solidFill>
                  <a:srgbClr val="FF0000"/>
                </a:solidFill>
              </a:rPr>
              <a:t>International Space </a:t>
            </a:r>
            <a:r>
              <a:rPr lang="en-US" sz="2400" dirty="0" smtClean="0">
                <a:solidFill>
                  <a:srgbClr val="FF0000"/>
                </a:solidFill>
              </a:rPr>
              <a:t>Station (ISS)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700" y="1565002"/>
            <a:ext cx="4546600" cy="42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1937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Lino Miramonti</a:t>
            </a:r>
            <a:endParaRPr lang="it-I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58</a:t>
            </a:fld>
            <a:endParaRPr lang="it-IT"/>
          </a:p>
        </p:txBody>
      </p:sp>
      <p:sp>
        <p:nvSpPr>
          <p:cNvPr id="4" name="Rectangle 3"/>
          <p:cNvSpPr/>
          <p:nvPr/>
        </p:nvSpPr>
        <p:spPr>
          <a:xfrm>
            <a:off x="227940" y="296686"/>
            <a:ext cx="470530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/>
              <a:t>JEM-EUSO</a:t>
            </a:r>
            <a:r>
              <a:rPr lang="en-US" dirty="0"/>
              <a:t> </a:t>
            </a:r>
            <a:r>
              <a:rPr lang="en-US" dirty="0" smtClean="0"/>
              <a:t>is, </a:t>
            </a:r>
            <a:r>
              <a:rPr lang="en-US" dirty="0"/>
              <a:t>based on a UV telescope, which uses the </a:t>
            </a:r>
            <a:r>
              <a:rPr lang="en-US" b="1" dirty="0">
                <a:solidFill>
                  <a:srgbClr val="000000"/>
                </a:solidFill>
              </a:rPr>
              <a:t>whole Earth as </a:t>
            </a:r>
            <a:r>
              <a:rPr lang="en-US" b="1" dirty="0" smtClean="0">
                <a:solidFill>
                  <a:srgbClr val="000000"/>
                </a:solidFill>
              </a:rPr>
              <a:t>detector</a:t>
            </a:r>
            <a:r>
              <a:rPr lang="en-US" dirty="0"/>
              <a:t> </a:t>
            </a:r>
            <a:r>
              <a:rPr lang="en-US" dirty="0" smtClean="0"/>
              <a:t>from </a:t>
            </a:r>
            <a:r>
              <a:rPr lang="en-US" dirty="0"/>
              <a:t>an altitude of ∼ 400 km, </a:t>
            </a:r>
            <a:endParaRPr lang="en-US" dirty="0" smtClean="0"/>
          </a:p>
          <a:p>
            <a:pPr algn="just"/>
            <a:endParaRPr lang="en-US" dirty="0" smtClean="0"/>
          </a:p>
          <a:p>
            <a:pPr algn="just"/>
            <a:endParaRPr lang="en-US" dirty="0"/>
          </a:p>
          <a:p>
            <a:pPr algn="just"/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/>
              <a:t>fluorescence tracks </a:t>
            </a:r>
            <a:r>
              <a:rPr lang="en-US" dirty="0" smtClean="0"/>
              <a:t>is produced </a:t>
            </a:r>
            <a:r>
              <a:rPr lang="en-US" dirty="0"/>
              <a:t>at (330-400) </a:t>
            </a:r>
            <a:r>
              <a:rPr lang="en-US" dirty="0" smtClean="0"/>
              <a:t>nm</a:t>
            </a:r>
            <a:r>
              <a:rPr lang="en-US" dirty="0"/>
              <a:t> by  Extensive Air Showers (EAS)  </a:t>
            </a:r>
          </a:p>
        </p:txBody>
      </p:sp>
      <p:sp>
        <p:nvSpPr>
          <p:cNvPr id="5" name="Rectangle 4"/>
          <p:cNvSpPr/>
          <p:nvPr/>
        </p:nvSpPr>
        <p:spPr>
          <a:xfrm>
            <a:off x="448448" y="3298483"/>
            <a:ext cx="823835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The launch is </a:t>
            </a:r>
            <a:r>
              <a:rPr lang="en-US" b="1" dirty="0"/>
              <a:t>foreseen for the 2018 </a:t>
            </a:r>
            <a:r>
              <a:rPr lang="en-US" dirty="0"/>
              <a:t>and the mission will last at least 5 years</a:t>
            </a:r>
            <a:r>
              <a:rPr lang="en-US" dirty="0" smtClean="0"/>
              <a:t>.</a:t>
            </a:r>
          </a:p>
          <a:p>
            <a:pPr algn="just"/>
            <a:endParaRPr lang="en-US" dirty="0"/>
          </a:p>
          <a:p>
            <a:pPr algn="just"/>
            <a:r>
              <a:rPr lang="en-US" dirty="0" smtClean="0"/>
              <a:t>JEM</a:t>
            </a:r>
            <a:r>
              <a:rPr lang="en-US" dirty="0"/>
              <a:t>-EUSO will be operated for three years in </a:t>
            </a:r>
            <a:r>
              <a:rPr lang="en-US" b="1" dirty="0" smtClean="0"/>
              <a:t>Nadir configuration </a:t>
            </a:r>
            <a:r>
              <a:rPr lang="en-US" dirty="0" smtClean="0"/>
              <a:t>to </a:t>
            </a:r>
            <a:r>
              <a:rPr lang="en-US" dirty="0"/>
              <a:t>maximize statistics at the lowest energies in order to cross calibrate with the current generation of ground-based detectors. </a:t>
            </a:r>
            <a:endParaRPr lang="en-US" dirty="0" smtClean="0"/>
          </a:p>
          <a:p>
            <a:pPr algn="just"/>
            <a:endParaRPr lang="en-US" dirty="0"/>
          </a:p>
          <a:p>
            <a:pPr algn="just"/>
            <a:r>
              <a:rPr lang="en-US" dirty="0" smtClean="0"/>
              <a:t>The </a:t>
            </a:r>
            <a:r>
              <a:rPr lang="en-US" dirty="0"/>
              <a:t>instrument will be then </a:t>
            </a:r>
            <a:r>
              <a:rPr lang="en-US" b="1" dirty="0"/>
              <a:t>tilted (about 30°</a:t>
            </a:r>
            <a:r>
              <a:rPr lang="en-US" dirty="0"/>
              <a:t>) with respect to Nadir in order to exploit a larger amount of atmosphere and to maximize the statistics of events at the highest energies. </a:t>
            </a:r>
            <a:endParaRPr lang="en-US" dirty="0" smtClean="0"/>
          </a:p>
          <a:p>
            <a:pPr algn="just"/>
            <a:endParaRPr lang="en-US" dirty="0"/>
          </a:p>
          <a:p>
            <a:pPr algn="just"/>
            <a:r>
              <a:rPr lang="en-US" dirty="0"/>
              <a:t>The instantaneous aperture of JEM-EUSO is larger than that of successful Pierre Auger Observatory by a factor of 50 - 250</a:t>
            </a: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5748" y="77625"/>
            <a:ext cx="2670138" cy="301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66820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Lino Miramonti</a:t>
            </a:r>
            <a:endParaRPr lang="it-I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59</a:t>
            </a:fld>
            <a:endParaRPr lang="it-IT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0"/>
            <a:ext cx="84479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8765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Lino Miramonti</a:t>
            </a:r>
            <a:endParaRPr lang="it-IT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6</a:t>
            </a:fld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710779" y="1153437"/>
            <a:ext cx="507602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b="1" dirty="0" smtClean="0">
                <a:solidFill>
                  <a:srgbClr val="FF0000"/>
                </a:solidFill>
              </a:rPr>
              <a:t>How </a:t>
            </a:r>
            <a:r>
              <a:rPr lang="en-US" sz="3200" b="1" dirty="0">
                <a:solidFill>
                  <a:srgbClr val="FF0000"/>
                </a:solidFill>
              </a:rPr>
              <a:t>to detect </a:t>
            </a:r>
            <a:r>
              <a:rPr lang="en-US" sz="3200" b="1" dirty="0" smtClean="0">
                <a:solidFill>
                  <a:srgbClr val="FF0000"/>
                </a:solidFill>
              </a:rPr>
              <a:t>Cosmic Rays ?</a:t>
            </a:r>
          </a:p>
        </p:txBody>
      </p:sp>
    </p:spTree>
    <p:extLst>
      <p:ext uri="{BB962C8B-B14F-4D97-AF65-F5344CB8AC3E}">
        <p14:creationId xmlns:p14="http://schemas.microsoft.com/office/powerpoint/2010/main" val="2481323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Lino Miramonti</a:t>
            </a:r>
            <a:endParaRPr lang="it-I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60</a:t>
            </a:fld>
            <a:endParaRPr lang="it-IT"/>
          </a:p>
        </p:txBody>
      </p:sp>
      <p:sp>
        <p:nvSpPr>
          <p:cNvPr id="4" name="TextBox 3"/>
          <p:cNvSpPr txBox="1"/>
          <p:nvPr/>
        </p:nvSpPr>
        <p:spPr>
          <a:xfrm>
            <a:off x="165918" y="29748"/>
            <a:ext cx="69426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La </a:t>
            </a:r>
            <a:r>
              <a:rPr lang="en-US" sz="3200" dirty="0" err="1" smtClean="0">
                <a:solidFill>
                  <a:srgbClr val="FF0000"/>
                </a:solidFill>
              </a:rPr>
              <a:t>rivelazione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degli</a:t>
            </a:r>
            <a:r>
              <a:rPr lang="en-US" sz="3200" dirty="0" smtClean="0">
                <a:solidFill>
                  <a:srgbClr val="FF0000"/>
                </a:solidFill>
              </a:rPr>
              <a:t> EAS con </a:t>
            </a:r>
            <a:r>
              <a:rPr lang="en-US" sz="3600" b="1" dirty="0" smtClean="0">
                <a:solidFill>
                  <a:srgbClr val="FF0000"/>
                </a:solidFill>
              </a:rPr>
              <a:t>radio </a:t>
            </a:r>
            <a:r>
              <a:rPr lang="en-US" sz="3600" b="1" dirty="0" err="1" smtClean="0">
                <a:solidFill>
                  <a:srgbClr val="FF0000"/>
                </a:solidFill>
              </a:rPr>
              <a:t>onde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5918" y="965348"/>
            <a:ext cx="8811759" cy="646331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Cosmic</a:t>
            </a:r>
            <a:r>
              <a:rPr lang="en-US" dirty="0"/>
              <a:t>-ray air showers </a:t>
            </a:r>
            <a:r>
              <a:rPr lang="en-US" dirty="0" smtClean="0"/>
              <a:t>emit </a:t>
            </a:r>
            <a:r>
              <a:rPr lang="en-US" dirty="0">
                <a:solidFill>
                  <a:srgbClr val="FF0000"/>
                </a:solidFill>
              </a:rPr>
              <a:t>radio waves</a:t>
            </a:r>
            <a:r>
              <a:rPr lang="en-US" dirty="0"/>
              <a:t> in the frequency range </a:t>
            </a:r>
            <a:r>
              <a:rPr lang="en-US" dirty="0" smtClean="0">
                <a:solidFill>
                  <a:srgbClr val="FF0000"/>
                </a:solidFill>
              </a:rPr>
              <a:t>few MHz – few 100 </a:t>
            </a:r>
            <a:r>
              <a:rPr lang="en-US" dirty="0" err="1" smtClean="0">
                <a:solidFill>
                  <a:srgbClr val="FF0000"/>
                </a:solidFill>
              </a:rPr>
              <a:t>MHz</a:t>
            </a:r>
            <a:r>
              <a:rPr lang="en-US" dirty="0" err="1" smtClean="0"/>
              <a:t>.</a:t>
            </a:r>
            <a:endParaRPr lang="en-US" dirty="0" smtClean="0"/>
          </a:p>
          <a:p>
            <a:pPr algn="ctr"/>
            <a:r>
              <a:rPr lang="en-US" dirty="0" smtClean="0"/>
              <a:t>This effect </a:t>
            </a:r>
            <a:r>
              <a:rPr lang="en-US" dirty="0"/>
              <a:t>opens many </a:t>
            </a:r>
            <a:r>
              <a:rPr lang="en-US" dirty="0" smtClean="0"/>
              <a:t>possibilities </a:t>
            </a:r>
            <a:r>
              <a:rPr lang="en-US" dirty="0">
                <a:solidFill>
                  <a:srgbClr val="000000"/>
                </a:solidFill>
              </a:rPr>
              <a:t>in the study of </a:t>
            </a:r>
            <a:r>
              <a:rPr lang="en-US" dirty="0">
                <a:solidFill>
                  <a:srgbClr val="FF0000"/>
                </a:solidFill>
              </a:rPr>
              <a:t>UHE </a:t>
            </a:r>
            <a:r>
              <a:rPr lang="en-US" dirty="0">
                <a:solidFill>
                  <a:srgbClr val="000000"/>
                </a:solidFill>
              </a:rPr>
              <a:t>and</a:t>
            </a:r>
            <a:r>
              <a:rPr lang="en-US" dirty="0">
                <a:solidFill>
                  <a:srgbClr val="FF0000"/>
                </a:solidFill>
              </a:rPr>
              <a:t> EHE extensive air showers</a:t>
            </a:r>
            <a:r>
              <a:rPr lang="en-US" dirty="0" smtClean="0"/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165919" y="2094707"/>
            <a:ext cx="603340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There are </a:t>
            </a:r>
            <a:r>
              <a:rPr lang="en-US" sz="2000" b="1" dirty="0">
                <a:solidFill>
                  <a:srgbClr val="FF0000"/>
                </a:solidFill>
              </a:rPr>
              <a:t>two effects </a:t>
            </a:r>
            <a:r>
              <a:rPr lang="en-US" dirty="0"/>
              <a:t>known which may </a:t>
            </a:r>
            <a:r>
              <a:rPr lang="en-US" u="sng" dirty="0"/>
              <a:t>produce radio emission by cosmic ray </a:t>
            </a:r>
            <a:r>
              <a:rPr lang="en-US" u="sng" dirty="0" smtClean="0"/>
              <a:t>showers</a:t>
            </a:r>
            <a:r>
              <a:rPr lang="en-US" dirty="0" smtClean="0"/>
              <a:t>:</a:t>
            </a:r>
          </a:p>
          <a:p>
            <a:pPr algn="just"/>
            <a:endParaRPr lang="en-US" dirty="0"/>
          </a:p>
          <a:p>
            <a:pPr marL="342900" indent="-342900" algn="just">
              <a:buAutoNum type="arabicParenR"/>
            </a:pPr>
            <a:r>
              <a:rPr lang="en-US" dirty="0" smtClean="0"/>
              <a:t>J.V</a:t>
            </a:r>
            <a:r>
              <a:rPr lang="en-US" dirty="0"/>
              <a:t>. </a:t>
            </a:r>
            <a:r>
              <a:rPr lang="en-US" dirty="0" err="1" smtClean="0"/>
              <a:t>Jelley</a:t>
            </a:r>
            <a:r>
              <a:rPr lang="en-US" dirty="0" smtClean="0"/>
              <a:t> </a:t>
            </a:r>
            <a:r>
              <a:rPr lang="en-US" dirty="0"/>
              <a:t>and H.R. </a:t>
            </a:r>
            <a:r>
              <a:rPr lang="en-US" dirty="0" smtClean="0"/>
              <a:t>Allan </a:t>
            </a:r>
            <a:r>
              <a:rPr lang="en-US" dirty="0"/>
              <a:t>proposed the radio emission for air showers to be a </a:t>
            </a:r>
            <a:r>
              <a:rPr lang="en-US" b="1" dirty="0" smtClean="0">
                <a:solidFill>
                  <a:srgbClr val="FF0000"/>
                </a:solidFill>
              </a:rPr>
              <a:t>geomagnetic </a:t>
            </a:r>
            <a:r>
              <a:rPr lang="en-US" b="1" dirty="0">
                <a:solidFill>
                  <a:srgbClr val="FF0000"/>
                </a:solidFill>
              </a:rPr>
              <a:t>mechanism</a:t>
            </a:r>
            <a:r>
              <a:rPr lang="en-US" dirty="0" smtClean="0"/>
              <a:t>.</a:t>
            </a:r>
          </a:p>
          <a:p>
            <a:pPr algn="just"/>
            <a:endParaRPr lang="en-US" dirty="0" smtClean="0"/>
          </a:p>
          <a:p>
            <a:pPr marL="342900" indent="-342900" algn="just">
              <a:buFontTx/>
              <a:buAutoNum type="arabicParenR"/>
            </a:pPr>
            <a:r>
              <a:rPr lang="en-US" dirty="0" smtClean="0"/>
              <a:t>The </a:t>
            </a:r>
            <a:r>
              <a:rPr lang="en-US" dirty="0"/>
              <a:t>coherent radio Cerenkov emission or </a:t>
            </a:r>
            <a:r>
              <a:rPr lang="en-US" b="1" dirty="0" err="1">
                <a:solidFill>
                  <a:srgbClr val="FF0000"/>
                </a:solidFill>
              </a:rPr>
              <a:t>Askaryan</a:t>
            </a:r>
            <a:r>
              <a:rPr lang="en-US" b="1" dirty="0">
                <a:solidFill>
                  <a:srgbClr val="FF0000"/>
                </a:solidFill>
              </a:rPr>
              <a:t>-</a:t>
            </a:r>
            <a:r>
              <a:rPr lang="en-US" b="1" dirty="0" smtClean="0">
                <a:solidFill>
                  <a:srgbClr val="FF0000"/>
                </a:solidFill>
              </a:rPr>
              <a:t>Effect</a:t>
            </a:r>
            <a:r>
              <a:rPr lang="en-US" dirty="0" smtClean="0"/>
              <a:t>.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311" y="4150723"/>
            <a:ext cx="5658673" cy="16337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2624" y="2037115"/>
            <a:ext cx="1301118" cy="193773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65918" y="5920551"/>
            <a:ext cx="8811758" cy="646331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u="sng" dirty="0"/>
              <a:t>At present, however, open questions still remain concerning both the emission mechanism and its strength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4280357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609632" y="1961827"/>
            <a:ext cx="3473887" cy="4579189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Lino Miramonti</a:t>
            </a:r>
            <a:endParaRPr lang="it-I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61</a:t>
            </a:fld>
            <a:endParaRPr lang="it-IT"/>
          </a:p>
        </p:txBody>
      </p:sp>
      <p:sp>
        <p:nvSpPr>
          <p:cNvPr id="6" name="Rectangle 5"/>
          <p:cNvSpPr/>
          <p:nvPr/>
        </p:nvSpPr>
        <p:spPr>
          <a:xfrm>
            <a:off x="413646" y="207500"/>
            <a:ext cx="8273153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smtClean="0">
                <a:solidFill>
                  <a:srgbClr val="0000FF"/>
                </a:solidFill>
              </a:rPr>
              <a:t>Fluorescence </a:t>
            </a:r>
            <a:r>
              <a:rPr lang="en-US" b="1" dirty="0">
                <a:solidFill>
                  <a:srgbClr val="0000FF"/>
                </a:solidFill>
              </a:rPr>
              <a:t>detectors </a:t>
            </a:r>
            <a:r>
              <a:rPr lang="en-US" dirty="0" smtClean="0"/>
              <a:t>with a </a:t>
            </a:r>
            <a:r>
              <a:rPr lang="en-US" dirty="0"/>
              <a:t>calorimetric energy measurement </a:t>
            </a:r>
            <a:r>
              <a:rPr lang="en-US" dirty="0" smtClean="0"/>
              <a:t>allow </a:t>
            </a:r>
            <a:r>
              <a:rPr lang="en-US" dirty="0"/>
              <a:t>to directly determine the depth of the air shower </a:t>
            </a:r>
            <a:r>
              <a:rPr lang="en-US" dirty="0" smtClean="0"/>
              <a:t>maximum</a:t>
            </a:r>
            <a:r>
              <a:rPr lang="en-US" dirty="0"/>
              <a:t> </a:t>
            </a:r>
            <a:r>
              <a:rPr lang="en-US" dirty="0" smtClean="0"/>
              <a:t>-&gt; mass</a:t>
            </a:r>
            <a:r>
              <a:rPr lang="en-US" dirty="0"/>
              <a:t>-sensitive parameter, but they achieve </a:t>
            </a:r>
            <a:r>
              <a:rPr lang="en-US" dirty="0">
                <a:solidFill>
                  <a:srgbClr val="0000FF"/>
                </a:solidFill>
              </a:rPr>
              <a:t>duty cycles of only ≈ </a:t>
            </a:r>
            <a:r>
              <a:rPr lang="en-US" dirty="0" smtClean="0">
                <a:solidFill>
                  <a:srgbClr val="0000FF"/>
                </a:solidFill>
              </a:rPr>
              <a:t>10-15%</a:t>
            </a:r>
            <a:r>
              <a:rPr lang="en-US" dirty="0" smtClean="0"/>
              <a:t>.</a:t>
            </a:r>
          </a:p>
          <a:p>
            <a:pPr algn="just"/>
            <a:endParaRPr lang="en-US" dirty="0"/>
          </a:p>
          <a:p>
            <a:pPr algn="just"/>
            <a:r>
              <a:rPr lang="en-US" b="1" dirty="0">
                <a:solidFill>
                  <a:srgbClr val="008000"/>
                </a:solidFill>
              </a:rPr>
              <a:t>Radio detection </a:t>
            </a:r>
            <a:r>
              <a:rPr lang="en-US" dirty="0"/>
              <a:t>promises to directly probe the electromagnetic component of the air shower, </a:t>
            </a:r>
            <a:r>
              <a:rPr lang="en-US" dirty="0" smtClean="0"/>
              <a:t>energy </a:t>
            </a:r>
            <a:r>
              <a:rPr lang="en-US" dirty="0"/>
              <a:t>measurement, </a:t>
            </a:r>
            <a:r>
              <a:rPr lang="en-US" dirty="0" smtClean="0"/>
              <a:t>sensitivity </a:t>
            </a:r>
            <a:r>
              <a:rPr lang="en-US" dirty="0"/>
              <a:t>to </a:t>
            </a:r>
            <a:r>
              <a:rPr lang="en-US" i="1" dirty="0" err="1"/>
              <a:t>X</a:t>
            </a:r>
            <a:r>
              <a:rPr lang="en-US" baseline="-25000" dirty="0" err="1"/>
              <a:t>max</a:t>
            </a:r>
            <a:r>
              <a:rPr lang="en-US" dirty="0"/>
              <a:t>, and a </a:t>
            </a:r>
            <a:r>
              <a:rPr lang="en-US" dirty="0">
                <a:solidFill>
                  <a:srgbClr val="008000"/>
                </a:solidFill>
              </a:rPr>
              <a:t>duty cycle of ≈ 100%</a:t>
            </a:r>
            <a:r>
              <a:rPr lang="en-US" dirty="0"/>
              <a:t>. </a:t>
            </a:r>
          </a:p>
        </p:txBody>
      </p:sp>
      <p:sp>
        <p:nvSpPr>
          <p:cNvPr id="7" name="Rectangle 6"/>
          <p:cNvSpPr/>
          <p:nvPr/>
        </p:nvSpPr>
        <p:spPr>
          <a:xfrm>
            <a:off x="284786" y="2317901"/>
            <a:ext cx="4636533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u="sng" dirty="0"/>
              <a:t>first-generation modern MHz </a:t>
            </a:r>
            <a:r>
              <a:rPr lang="en-US" b="1" u="sng" dirty="0" smtClean="0"/>
              <a:t>experiments:</a:t>
            </a:r>
            <a:endParaRPr lang="en-US" b="1" u="sng" dirty="0" smtClean="0">
              <a:solidFill>
                <a:srgbClr val="FF0000"/>
              </a:solidFill>
            </a:endParaRPr>
          </a:p>
          <a:p>
            <a:pPr algn="just"/>
            <a:endParaRPr lang="en-US" sz="800" dirty="0" smtClean="0">
              <a:solidFill>
                <a:srgbClr val="FF0000"/>
              </a:solidFill>
            </a:endParaRPr>
          </a:p>
          <a:p>
            <a:pPr algn="just"/>
            <a:r>
              <a:rPr lang="en-US" dirty="0" smtClean="0">
                <a:solidFill>
                  <a:srgbClr val="FF0000"/>
                </a:solidFill>
              </a:rPr>
              <a:t>LOPES</a:t>
            </a:r>
            <a:r>
              <a:rPr lang="en-US" dirty="0" smtClean="0"/>
              <a:t> </a:t>
            </a:r>
            <a:r>
              <a:rPr lang="en-US" dirty="0"/>
              <a:t>(</a:t>
            </a:r>
            <a:r>
              <a:rPr lang="en-US" dirty="0" err="1"/>
              <a:t>LOfar</a:t>
            </a:r>
            <a:r>
              <a:rPr lang="en-US" dirty="0"/>
              <a:t> </a:t>
            </a:r>
            <a:r>
              <a:rPr lang="en-US" dirty="0" err="1"/>
              <a:t>PrototypE</a:t>
            </a:r>
            <a:r>
              <a:rPr lang="en-US" dirty="0"/>
              <a:t> Station) </a:t>
            </a:r>
            <a:r>
              <a:rPr lang="en-US" dirty="0" smtClean="0"/>
              <a:t>and </a:t>
            </a:r>
            <a:r>
              <a:rPr lang="en-US" dirty="0">
                <a:solidFill>
                  <a:srgbClr val="FF0000"/>
                </a:solidFill>
              </a:rPr>
              <a:t>CODALEMA</a:t>
            </a:r>
            <a:r>
              <a:rPr lang="en-US" dirty="0"/>
              <a:t> </a:t>
            </a:r>
            <a:r>
              <a:rPr lang="en-US" dirty="0" smtClean="0"/>
              <a:t>experiments </a:t>
            </a:r>
            <a:r>
              <a:rPr lang="en-US" dirty="0"/>
              <a:t>measuring in the frequency range between the AM band at ∼ 20 MHz and the FM band at ∼ 80 </a:t>
            </a:r>
            <a:r>
              <a:rPr lang="en-US" dirty="0" err="1"/>
              <a:t>MHz.</a:t>
            </a:r>
            <a:r>
              <a:rPr lang="en-US" dirty="0"/>
              <a:t> Both experiments have access to energies of up to ∼ 10</a:t>
            </a:r>
            <a:r>
              <a:rPr lang="en-US" baseline="30000" dirty="0"/>
              <a:t>18</a:t>
            </a:r>
            <a:r>
              <a:rPr lang="en-US" dirty="0"/>
              <a:t> </a:t>
            </a:r>
            <a:r>
              <a:rPr lang="en-US" dirty="0" err="1"/>
              <a:t>eV</a:t>
            </a:r>
            <a:r>
              <a:rPr lang="en-US" dirty="0"/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284786" y="5063688"/>
            <a:ext cx="86211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smtClean="0">
                <a:solidFill>
                  <a:srgbClr val="000000"/>
                </a:solidFill>
              </a:rPr>
              <a:t>second</a:t>
            </a:r>
            <a:r>
              <a:rPr lang="en-US" b="1" dirty="0">
                <a:solidFill>
                  <a:srgbClr val="000000"/>
                </a:solidFill>
              </a:rPr>
              <a:t>-generation modern MHz experiments</a:t>
            </a:r>
            <a:r>
              <a:rPr lang="en-US" b="1" dirty="0" smtClean="0">
                <a:solidFill>
                  <a:srgbClr val="000000"/>
                </a:solidFill>
              </a:rPr>
              <a:t>:</a:t>
            </a:r>
          </a:p>
          <a:p>
            <a:pPr algn="just"/>
            <a:endParaRPr lang="en-US" sz="800" dirty="0" smtClean="0"/>
          </a:p>
          <a:p>
            <a:pPr algn="just"/>
            <a:r>
              <a:rPr lang="en-US" dirty="0" smtClean="0"/>
              <a:t>the </a:t>
            </a:r>
            <a:r>
              <a:rPr lang="en-US" dirty="0"/>
              <a:t>Auger Engineering Radio Array (</a:t>
            </a:r>
            <a:r>
              <a:rPr lang="en-US" dirty="0">
                <a:solidFill>
                  <a:srgbClr val="FF0000"/>
                </a:solidFill>
              </a:rPr>
              <a:t>AERA</a:t>
            </a:r>
            <a:r>
              <a:rPr lang="en-US" dirty="0" smtClean="0"/>
              <a:t>), </a:t>
            </a:r>
          </a:p>
          <a:p>
            <a:pPr algn="just"/>
            <a:r>
              <a:rPr lang="en-US" dirty="0" smtClean="0"/>
              <a:t>the </a:t>
            </a:r>
            <a:r>
              <a:rPr lang="en-US" dirty="0" err="1"/>
              <a:t>Tunka</a:t>
            </a:r>
            <a:r>
              <a:rPr lang="en-US" dirty="0"/>
              <a:t> radio extension </a:t>
            </a:r>
            <a:r>
              <a:rPr lang="en-US" dirty="0" smtClean="0"/>
              <a:t>(</a:t>
            </a:r>
            <a:r>
              <a:rPr lang="en-US" dirty="0" err="1">
                <a:solidFill>
                  <a:srgbClr val="FF0000"/>
                </a:solidFill>
              </a:rPr>
              <a:t>Tunka</a:t>
            </a:r>
            <a:r>
              <a:rPr lang="en-US" dirty="0">
                <a:solidFill>
                  <a:srgbClr val="FF0000"/>
                </a:solidFill>
              </a:rPr>
              <a:t>-Rex</a:t>
            </a:r>
            <a:r>
              <a:rPr lang="en-US" dirty="0" smtClean="0"/>
              <a:t>),</a:t>
            </a:r>
          </a:p>
          <a:p>
            <a:pPr algn="just"/>
            <a:r>
              <a:rPr lang="en-US" dirty="0" smtClean="0"/>
              <a:t>the </a:t>
            </a:r>
            <a:r>
              <a:rPr lang="en-US" dirty="0"/>
              <a:t>Low Frequency Array </a:t>
            </a:r>
            <a:r>
              <a:rPr lang="en-US" dirty="0" smtClean="0"/>
              <a:t>(</a:t>
            </a:r>
            <a:r>
              <a:rPr lang="en-US" dirty="0">
                <a:solidFill>
                  <a:srgbClr val="FF0000"/>
                </a:solidFill>
              </a:rPr>
              <a:t>LOFAR</a:t>
            </a:r>
            <a:r>
              <a:rPr lang="en-US" dirty="0"/>
              <a:t>).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3915" y="2000420"/>
            <a:ext cx="3148644" cy="268699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813915" y="4794979"/>
            <a:ext cx="314864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/>
              <a:t>Radio emission from air showers in the frequency range from 30 to 80 MHz is investigated </a:t>
            </a:r>
            <a:r>
              <a:rPr lang="en-US" sz="1600" dirty="0" smtClean="0"/>
              <a:t>with </a:t>
            </a:r>
            <a:r>
              <a:rPr lang="en-US" b="1" dirty="0" smtClean="0"/>
              <a:t>AERA</a:t>
            </a:r>
            <a:r>
              <a:rPr lang="en-US" sz="1600" dirty="0" smtClean="0"/>
              <a:t>. </a:t>
            </a:r>
          </a:p>
          <a:p>
            <a:pPr algn="just"/>
            <a:r>
              <a:rPr lang="en-US" sz="1600" b="1" dirty="0" smtClean="0"/>
              <a:t>160 </a:t>
            </a:r>
            <a:r>
              <a:rPr lang="en-US" sz="1600" b="1" dirty="0"/>
              <a:t>radio antennas </a:t>
            </a:r>
            <a:r>
              <a:rPr lang="en-US" sz="1600" dirty="0" smtClean="0"/>
              <a:t>on </a:t>
            </a:r>
            <a:r>
              <a:rPr lang="en-US" sz="1600" dirty="0"/>
              <a:t>an area of </a:t>
            </a:r>
            <a:r>
              <a:rPr lang="en-US" sz="1600" u="sng" dirty="0"/>
              <a:t>20 k</a:t>
            </a:r>
            <a:r>
              <a:rPr lang="en-US" sz="1600" u="sng" dirty="0" smtClean="0"/>
              <a:t>m</a:t>
            </a:r>
            <a:r>
              <a:rPr lang="en-US" sz="1600" u="sng" baseline="30000" dirty="0" smtClean="0"/>
              <a:t>2</a:t>
            </a:r>
            <a:r>
              <a:rPr lang="en-US" sz="1600" dirty="0" smtClean="0"/>
              <a:t> </a:t>
            </a:r>
            <a:r>
              <a:rPr lang="en-US" sz="1600" dirty="0"/>
              <a:t>to measure air showers with energies above </a:t>
            </a:r>
            <a:r>
              <a:rPr lang="en-US" sz="1600" b="1" dirty="0"/>
              <a:t>10</a:t>
            </a:r>
            <a:r>
              <a:rPr lang="en-US" sz="1600" b="1" baseline="30000" dirty="0"/>
              <a:t>17</a:t>
            </a:r>
            <a:r>
              <a:rPr lang="en-US" sz="1600" b="1" dirty="0"/>
              <a:t> </a:t>
            </a:r>
            <a:r>
              <a:rPr lang="en-US" sz="1600" b="1" dirty="0" err="1"/>
              <a:t>eV</a:t>
            </a:r>
            <a:r>
              <a:rPr lang="en-US" sz="1600" dirty="0"/>
              <a:t>. 	</a:t>
            </a:r>
          </a:p>
        </p:txBody>
      </p:sp>
    </p:spTree>
    <p:extLst>
      <p:ext uri="{BB962C8B-B14F-4D97-AF65-F5344CB8AC3E}">
        <p14:creationId xmlns:p14="http://schemas.microsoft.com/office/powerpoint/2010/main" val="43523409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Lino Miramonti</a:t>
            </a:r>
            <a:endParaRPr lang="it-IT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62</a:t>
            </a:fld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t="-1" b="-4433"/>
          <a:stretch/>
        </p:blipFill>
        <p:spPr>
          <a:xfrm>
            <a:off x="0" y="0"/>
            <a:ext cx="91380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0195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Lino Miramonti</a:t>
            </a:r>
            <a:endParaRPr lang="it-IT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63</a:t>
            </a:fld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7500"/>
            <a:ext cx="9144000" cy="6214117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663562" y="214523"/>
            <a:ext cx="7957527" cy="76944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4400" dirty="0" smtClean="0"/>
              <a:t>Upper Limits to the PHOT0N FLUX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0227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1440" y="24103"/>
            <a:ext cx="438713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How to detect </a:t>
            </a:r>
            <a:r>
              <a:rPr lang="en-US" sz="3200" dirty="0" smtClean="0">
                <a:solidFill>
                  <a:srgbClr val="FF0000"/>
                </a:solidFill>
              </a:rPr>
              <a:t>“</a:t>
            </a:r>
            <a:r>
              <a:rPr lang="en-US" sz="3200" dirty="0" err="1" smtClean="0">
                <a:solidFill>
                  <a:srgbClr val="FF0000"/>
                </a:solidFill>
              </a:rPr>
              <a:t>low”</a:t>
            </a:r>
            <a:r>
              <a:rPr lang="en-US" sz="3200" dirty="0" err="1" smtClean="0"/>
              <a:t>CRs</a:t>
            </a:r>
            <a:r>
              <a:rPr lang="en-US" sz="3200" dirty="0" smtClean="0"/>
              <a:t>?</a:t>
            </a:r>
            <a:endParaRPr lang="en-US" sz="3200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186448" y="926272"/>
            <a:ext cx="409526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/>
              <a:buChar char="•"/>
            </a:pPr>
            <a:r>
              <a:rPr lang="en-US" sz="2400" b="1" dirty="0" smtClean="0"/>
              <a:t>Up to 10</a:t>
            </a:r>
            <a:r>
              <a:rPr lang="en-US" sz="2400" b="1" baseline="30000" dirty="0" smtClean="0"/>
              <a:t>14</a:t>
            </a:r>
            <a:r>
              <a:rPr lang="en-US" sz="2400" b="1" dirty="0" smtClean="0"/>
              <a:t> eV </a:t>
            </a:r>
            <a:r>
              <a:rPr lang="en-US" sz="2400" dirty="0" smtClean="0"/>
              <a:t>it is possible to detect CR </a:t>
            </a:r>
            <a:r>
              <a:rPr lang="en-US" sz="2400" b="1" u="sng" dirty="0" smtClean="0"/>
              <a:t>directly</a:t>
            </a:r>
            <a:r>
              <a:rPr lang="en-US" sz="2400" dirty="0" smtClean="0"/>
              <a:t> putting detectors on </a:t>
            </a:r>
            <a:r>
              <a:rPr lang="en-US" sz="2400" dirty="0" smtClean="0">
                <a:solidFill>
                  <a:srgbClr val="008000"/>
                </a:solidFill>
              </a:rPr>
              <a:t>balloons</a:t>
            </a:r>
            <a:r>
              <a:rPr lang="en-US" sz="2400" dirty="0" smtClean="0"/>
              <a:t> or </a:t>
            </a:r>
            <a:r>
              <a:rPr lang="en-US" sz="2400" dirty="0" smtClean="0">
                <a:solidFill>
                  <a:srgbClr val="008000"/>
                </a:solidFill>
              </a:rPr>
              <a:t>satellites</a:t>
            </a:r>
          </a:p>
          <a:p>
            <a:pPr algn="just"/>
            <a:endParaRPr lang="en-US" sz="2000" dirty="0" smtClean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446" y="24103"/>
            <a:ext cx="4237905" cy="3978705"/>
          </a:xfrm>
          <a:prstGeom prst="rect">
            <a:avLst/>
          </a:prstGeom>
        </p:spPr>
      </p:pic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7</a:t>
            </a:fld>
            <a:endParaRPr lang="it-IT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Lino Miramonti</a:t>
            </a:r>
            <a:endParaRPr lang="it-IT" dirty="0"/>
          </a:p>
        </p:txBody>
      </p:sp>
      <p:cxnSp>
        <p:nvCxnSpPr>
          <p:cNvPr id="9" name="Connettore 1 8"/>
          <p:cNvCxnSpPr/>
          <p:nvPr/>
        </p:nvCxnSpPr>
        <p:spPr>
          <a:xfrm>
            <a:off x="72500" y="109899"/>
            <a:ext cx="0" cy="6322030"/>
          </a:xfrm>
          <a:prstGeom prst="line">
            <a:avLst/>
          </a:prstGeom>
          <a:ln w="76200" cmpd="tri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4" y="109899"/>
            <a:ext cx="829076" cy="124389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0227" y="934255"/>
            <a:ext cx="958955" cy="718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343446" y="2672316"/>
            <a:ext cx="413784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The </a:t>
            </a:r>
            <a:r>
              <a:rPr lang="en-US" dirty="0">
                <a:solidFill>
                  <a:srgbClr val="FF0000"/>
                </a:solidFill>
              </a:rPr>
              <a:t>chemical composition</a:t>
            </a:r>
            <a:r>
              <a:rPr lang="en-US" dirty="0"/>
              <a:t> of CRs can be accurately measured through experiments carried at a negligible residual atmospheric depth or </a:t>
            </a:r>
            <a:r>
              <a:rPr lang="en-US" dirty="0" smtClean="0"/>
              <a:t>outside </a:t>
            </a:r>
            <a:r>
              <a:rPr lang="en-US" dirty="0"/>
              <a:t>the atmosphere</a:t>
            </a:r>
            <a:r>
              <a:rPr lang="en-US" dirty="0" smtClean="0"/>
              <a:t>.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presence of </a:t>
            </a:r>
            <a:r>
              <a:rPr lang="en-US" dirty="0">
                <a:solidFill>
                  <a:srgbClr val="FF0000"/>
                </a:solidFill>
              </a:rPr>
              <a:t>primary antiparticles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793343" y="4039304"/>
            <a:ext cx="3519714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dirty="0"/>
              <a:t>S</a:t>
            </a:r>
            <a:r>
              <a:rPr lang="en-US" dirty="0" smtClean="0"/>
              <a:t>imultaneous </a:t>
            </a:r>
            <a:r>
              <a:rPr lang="en-US" dirty="0"/>
              <a:t>measurements </a:t>
            </a:r>
            <a:r>
              <a:rPr lang="en-US" dirty="0" smtClean="0"/>
              <a:t>of </a:t>
            </a:r>
          </a:p>
          <a:p>
            <a:pPr algn="just"/>
            <a:r>
              <a:rPr lang="en-US" dirty="0" smtClean="0"/>
              <a:t>energy</a:t>
            </a:r>
            <a:r>
              <a:rPr lang="en-US" dirty="0"/>
              <a:t>, charge, and mass (E, Z, A)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43445" y="4758206"/>
            <a:ext cx="856469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Energy measurement</a:t>
            </a:r>
            <a:r>
              <a:rPr lang="en-US" dirty="0" smtClean="0"/>
              <a:t>:</a:t>
            </a:r>
          </a:p>
          <a:p>
            <a:endParaRPr lang="en-US" sz="800" dirty="0" smtClean="0"/>
          </a:p>
          <a:p>
            <a:pPr marL="285750" indent="-285750">
              <a:buFont typeface="Arial"/>
              <a:buChar char="•"/>
            </a:pPr>
            <a:r>
              <a:rPr lang="en-US" b="1" u="sng" dirty="0" smtClean="0"/>
              <a:t>From </a:t>
            </a:r>
            <a:r>
              <a:rPr lang="en-US" b="1" u="sng" dirty="0"/>
              <a:t>∼1 </a:t>
            </a:r>
            <a:r>
              <a:rPr lang="en-US" b="1" u="sng" dirty="0" smtClean="0"/>
              <a:t> </a:t>
            </a:r>
            <a:r>
              <a:rPr lang="en-US" b="1" u="sng" dirty="0" err="1"/>
              <a:t>GeV</a:t>
            </a:r>
            <a:r>
              <a:rPr lang="en-US" b="1" u="sng" dirty="0"/>
              <a:t> to ∼1 </a:t>
            </a:r>
            <a:r>
              <a:rPr lang="en-US" b="1" u="sng" dirty="0" err="1" smtClean="0"/>
              <a:t>TeV</a:t>
            </a:r>
            <a:r>
              <a:rPr lang="en-US" b="1" u="sng" dirty="0" smtClean="0"/>
              <a:t> </a:t>
            </a:r>
            <a:r>
              <a:rPr lang="en-US" dirty="0" smtClean="0">
                <a:solidFill>
                  <a:srgbClr val="0000FF"/>
                </a:solidFill>
              </a:rPr>
              <a:t>magnetic </a:t>
            </a:r>
            <a:r>
              <a:rPr lang="en-US" dirty="0">
                <a:solidFill>
                  <a:srgbClr val="0000FF"/>
                </a:solidFill>
              </a:rPr>
              <a:t>spectrometers </a:t>
            </a:r>
            <a:r>
              <a:rPr lang="en-US" dirty="0"/>
              <a:t>or </a:t>
            </a:r>
            <a:r>
              <a:rPr lang="en-US" dirty="0">
                <a:solidFill>
                  <a:srgbClr val="0000FF"/>
                </a:solidFill>
              </a:rPr>
              <a:t>Cherenkov detectors</a:t>
            </a:r>
            <a:r>
              <a:rPr lang="en-US" dirty="0"/>
              <a:t>. </a:t>
            </a:r>
            <a:r>
              <a:rPr lang="en-US" dirty="0" smtClean="0"/>
              <a:t>(</a:t>
            </a:r>
            <a:r>
              <a:rPr lang="en-US" sz="1600" i="1" dirty="0" smtClean="0"/>
              <a:t>Individual </a:t>
            </a:r>
            <a:r>
              <a:rPr lang="en-US" sz="1600" i="1" dirty="0"/>
              <a:t>elements are identified, characterized by their charge Z through the </a:t>
            </a:r>
            <a:r>
              <a:rPr lang="en-US" sz="1600" i="1" dirty="0" err="1"/>
              <a:t>dE</a:t>
            </a:r>
            <a:r>
              <a:rPr lang="en-US" sz="1600" i="1" dirty="0"/>
              <a:t>/dx </a:t>
            </a:r>
            <a:r>
              <a:rPr lang="en-US" sz="1600" i="1" dirty="0" smtClean="0"/>
              <a:t>method</a:t>
            </a:r>
            <a:r>
              <a:rPr lang="en-US" dirty="0" smtClean="0"/>
              <a:t>) </a:t>
            </a:r>
          </a:p>
          <a:p>
            <a:pPr marL="285750" indent="-285750">
              <a:buFont typeface="Arial"/>
              <a:buChar char="•"/>
            </a:pPr>
            <a:r>
              <a:rPr lang="en-US" b="1" u="sng" dirty="0" smtClean="0"/>
              <a:t>At </a:t>
            </a:r>
            <a:r>
              <a:rPr lang="en-US" b="1" u="sng" dirty="0"/>
              <a:t>high </a:t>
            </a:r>
            <a:r>
              <a:rPr lang="en-US" b="1" u="sng" dirty="0" smtClean="0"/>
              <a:t>energy</a:t>
            </a:r>
            <a:r>
              <a:rPr lang="en-US" dirty="0"/>
              <a:t> </a:t>
            </a:r>
            <a:r>
              <a:rPr lang="en-US" dirty="0" smtClean="0">
                <a:solidFill>
                  <a:srgbClr val="0000FF"/>
                </a:solidFill>
              </a:rPr>
              <a:t>Transition </a:t>
            </a:r>
            <a:r>
              <a:rPr lang="en-US" dirty="0">
                <a:solidFill>
                  <a:srgbClr val="0000FF"/>
                </a:solidFill>
              </a:rPr>
              <a:t>Radiation Detectors </a:t>
            </a:r>
            <a:r>
              <a:rPr lang="en-US" dirty="0"/>
              <a:t>(TRDs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5724124" y="5982811"/>
            <a:ext cx="3328607" cy="738664"/>
          </a:xfrm>
          <a:prstGeom prst="rect">
            <a:avLst/>
          </a:prstGeom>
          <a:ln>
            <a:solidFill>
              <a:srgbClr val="0099CC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400" dirty="0"/>
              <a:t>The weight of a detector with a thickness of </a:t>
            </a:r>
            <a:r>
              <a:rPr lang="en-US" sz="1400" u="sng" dirty="0"/>
              <a:t>one </a:t>
            </a:r>
            <a:r>
              <a:rPr lang="en-US" sz="1400" u="sng" dirty="0" err="1"/>
              <a:t>hadronic</a:t>
            </a:r>
            <a:r>
              <a:rPr lang="en-US" sz="1400" u="sng" dirty="0"/>
              <a:t> interaction </a:t>
            </a:r>
            <a:r>
              <a:rPr lang="en-US" sz="1400" u="sng" dirty="0" smtClean="0"/>
              <a:t>length</a:t>
            </a:r>
            <a:r>
              <a:rPr lang="en-US" sz="1400" dirty="0" smtClean="0"/>
              <a:t> </a:t>
            </a:r>
            <a:r>
              <a:rPr lang="en-US" sz="1400" dirty="0"/>
              <a:t>and </a:t>
            </a:r>
            <a:r>
              <a:rPr lang="en-US" sz="1400" u="sng" dirty="0"/>
              <a:t>area of 1 m</a:t>
            </a:r>
            <a:r>
              <a:rPr lang="en-US" sz="1400" u="sng" baseline="30000" dirty="0"/>
              <a:t>2</a:t>
            </a:r>
            <a:r>
              <a:rPr lang="en-US" sz="1400" dirty="0"/>
              <a:t> amounts to </a:t>
            </a:r>
            <a:r>
              <a:rPr lang="en-US" sz="1400" dirty="0">
                <a:solidFill>
                  <a:srgbClr val="0000FF"/>
                </a:solidFill>
              </a:rPr>
              <a:t>∼1 ton</a:t>
            </a:r>
            <a:r>
              <a:rPr lang="en-US" sz="1400" dirty="0"/>
              <a:t>.</a:t>
            </a:r>
          </a:p>
        </p:txBody>
      </p:sp>
      <p:sp>
        <p:nvSpPr>
          <p:cNvPr id="17" name="Oval 16"/>
          <p:cNvSpPr/>
          <p:nvPr/>
        </p:nvSpPr>
        <p:spPr>
          <a:xfrm>
            <a:off x="4915446" y="109898"/>
            <a:ext cx="2690260" cy="2562417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327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Lino Miramonti</a:t>
            </a:r>
            <a:endParaRPr lang="it-I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8</a:t>
            </a:fld>
            <a:endParaRPr lang="it-IT"/>
          </a:p>
        </p:txBody>
      </p:sp>
      <p:sp>
        <p:nvSpPr>
          <p:cNvPr id="6" name="Rectangle 5"/>
          <p:cNvSpPr/>
          <p:nvPr/>
        </p:nvSpPr>
        <p:spPr>
          <a:xfrm>
            <a:off x="67045" y="34867"/>
            <a:ext cx="32622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Balloon Experiments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67045" y="587568"/>
            <a:ext cx="8783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Scientific balloons </a:t>
            </a:r>
            <a:r>
              <a:rPr lang="en-US" dirty="0" smtClean="0"/>
              <a:t>are </a:t>
            </a:r>
            <a:r>
              <a:rPr lang="en-US" dirty="0"/>
              <a:t>made of </a:t>
            </a:r>
            <a:r>
              <a:rPr lang="en-US" dirty="0">
                <a:solidFill>
                  <a:srgbClr val="0000FF"/>
                </a:solidFill>
              </a:rPr>
              <a:t>20 </a:t>
            </a:r>
            <a:r>
              <a:rPr lang="en-US" dirty="0" err="1">
                <a:solidFill>
                  <a:srgbClr val="0000FF"/>
                </a:solidFill>
              </a:rPr>
              <a:t>μm</a:t>
            </a:r>
            <a:r>
              <a:rPr lang="en-US" dirty="0">
                <a:solidFill>
                  <a:srgbClr val="0000FF"/>
                </a:solidFill>
              </a:rPr>
              <a:t> thick </a:t>
            </a:r>
            <a:r>
              <a:rPr lang="en-US" dirty="0"/>
              <a:t>polyethylene </a:t>
            </a:r>
            <a:r>
              <a:rPr lang="en-US" dirty="0" smtClean="0"/>
              <a:t>film</a:t>
            </a:r>
            <a:r>
              <a:rPr lang="en-US" dirty="0"/>
              <a:t> </a:t>
            </a:r>
            <a:r>
              <a:rPr lang="en-US" dirty="0" smtClean="0"/>
              <a:t>with </a:t>
            </a:r>
            <a:r>
              <a:rPr lang="en-US" dirty="0"/>
              <a:t>a </a:t>
            </a:r>
            <a:r>
              <a:rPr lang="en-US" dirty="0">
                <a:solidFill>
                  <a:srgbClr val="0000FF"/>
                </a:solidFill>
              </a:rPr>
              <a:t>diameter of about </a:t>
            </a:r>
            <a:r>
              <a:rPr lang="en-US" dirty="0" smtClean="0">
                <a:solidFill>
                  <a:srgbClr val="0000FF"/>
                </a:solidFill>
              </a:rPr>
              <a:t>140 m</a:t>
            </a:r>
            <a:r>
              <a:rPr lang="en-US" dirty="0" smtClean="0"/>
              <a:t> filled </a:t>
            </a:r>
            <a:r>
              <a:rPr lang="en-US" dirty="0"/>
              <a:t>with </a:t>
            </a:r>
            <a:r>
              <a:rPr lang="en-US" dirty="0">
                <a:solidFill>
                  <a:srgbClr val="0000FF"/>
                </a:solidFill>
              </a:rPr>
              <a:t>helium </a:t>
            </a:r>
            <a:r>
              <a:rPr lang="en-US" dirty="0" smtClean="0">
                <a:solidFill>
                  <a:srgbClr val="0000FF"/>
                </a:solidFill>
              </a:rPr>
              <a:t>gas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/>
              <a:t>and fly at </a:t>
            </a:r>
            <a:r>
              <a:rPr lang="en-US" dirty="0">
                <a:solidFill>
                  <a:srgbClr val="0000FF"/>
                </a:solidFill>
              </a:rPr>
              <a:t>altitudes up to 42 </a:t>
            </a:r>
            <a:r>
              <a:rPr lang="en-US" dirty="0" smtClean="0">
                <a:solidFill>
                  <a:srgbClr val="0000FF"/>
                </a:solidFill>
              </a:rPr>
              <a:t>km</a:t>
            </a:r>
            <a:r>
              <a:rPr lang="en-US" dirty="0" smtClean="0"/>
              <a:t>.</a:t>
            </a:r>
          </a:p>
          <a:p>
            <a:pPr algn="just"/>
            <a:r>
              <a:rPr lang="en-US" dirty="0" smtClean="0">
                <a:solidFill>
                  <a:srgbClr val="0000FF"/>
                </a:solidFill>
              </a:rPr>
              <a:t>Payloads </a:t>
            </a:r>
            <a:r>
              <a:rPr lang="en-US" dirty="0">
                <a:solidFill>
                  <a:srgbClr val="0000FF"/>
                </a:solidFill>
              </a:rPr>
              <a:t>up to </a:t>
            </a:r>
            <a:r>
              <a:rPr lang="en-US" dirty="0" smtClean="0">
                <a:solidFill>
                  <a:srgbClr val="0000FF"/>
                </a:solidFill>
              </a:rPr>
              <a:t>3,600 kg </a:t>
            </a:r>
            <a:r>
              <a:rPr lang="en-US" dirty="0" smtClean="0"/>
              <a:t>attached </a:t>
            </a:r>
            <a:r>
              <a:rPr lang="en-US" dirty="0"/>
              <a:t>to a parachute. </a:t>
            </a:r>
            <a:r>
              <a:rPr lang="en-US" sz="1600" i="1" dirty="0"/>
              <a:t>The flights are terminated by remotely firing an explosive squib that separates the payload from the balloon</a:t>
            </a:r>
            <a:r>
              <a:rPr lang="en-US" dirty="0" smtClean="0"/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67044" y="2161724"/>
            <a:ext cx="546570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/>
              <a:t>In the early 1990s, </a:t>
            </a:r>
            <a:r>
              <a:rPr lang="en-US" sz="1400" dirty="0" smtClean="0"/>
              <a:t>successful </a:t>
            </a:r>
            <a:r>
              <a:rPr lang="en-US" sz="1400" dirty="0"/>
              <a:t>long flights (1–2 weeks</a:t>
            </a:r>
            <a:r>
              <a:rPr lang="en-US" sz="1400" dirty="0" smtClean="0"/>
              <a:t>) around Antarctica.</a:t>
            </a:r>
          </a:p>
          <a:p>
            <a:pPr algn="just"/>
            <a:endParaRPr lang="en-US" sz="1400" dirty="0"/>
          </a:p>
          <a:p>
            <a:pPr algn="just"/>
            <a:r>
              <a:rPr lang="en-US" sz="1400" dirty="0"/>
              <a:t>From 2005 to 2010, the </a:t>
            </a:r>
            <a:r>
              <a:rPr lang="en-US" sz="1400" u="sng" dirty="0" smtClean="0"/>
              <a:t>cosmic </a:t>
            </a:r>
            <a:r>
              <a:rPr lang="en-US" sz="1400" u="sng" dirty="0"/>
              <a:t>ray energetics and </a:t>
            </a:r>
            <a:r>
              <a:rPr lang="en-US" sz="1400" u="sng" dirty="0" smtClean="0"/>
              <a:t>mass</a:t>
            </a:r>
            <a:r>
              <a:rPr lang="en-US" sz="1400" dirty="0" smtClean="0"/>
              <a:t> (</a:t>
            </a:r>
            <a:r>
              <a:rPr lang="en-US" sz="1400" b="1" dirty="0" smtClean="0">
                <a:solidFill>
                  <a:srgbClr val="FF0000"/>
                </a:solidFill>
              </a:rPr>
              <a:t>CREAM)</a:t>
            </a:r>
            <a:r>
              <a:rPr lang="en-US" sz="1400" dirty="0" smtClean="0"/>
              <a:t> </a:t>
            </a:r>
            <a:r>
              <a:rPr lang="en-US" sz="1400" dirty="0"/>
              <a:t>payload flew six times, for a cumulative exposure of 162 </a:t>
            </a:r>
            <a:r>
              <a:rPr lang="en-US" sz="1400" dirty="0" smtClean="0"/>
              <a:t>days.</a:t>
            </a:r>
            <a:endParaRPr lang="en-US" sz="1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7074" y="1556372"/>
            <a:ext cx="3394738" cy="153188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22887" y="3500401"/>
            <a:ext cx="6098170" cy="1061829"/>
          </a:xfrm>
          <a:prstGeom prst="rect">
            <a:avLst/>
          </a:prstGeom>
          <a:ln>
            <a:solidFill>
              <a:srgbClr val="0099CC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/>
              <a:t>M</a:t>
            </a:r>
            <a:r>
              <a:rPr lang="en-US" sz="1400" dirty="0" smtClean="0"/>
              <a:t>ajor </a:t>
            </a:r>
            <a:r>
              <a:rPr lang="en-US" sz="1400" dirty="0"/>
              <a:t>improvement was the use of </a:t>
            </a:r>
            <a:r>
              <a:rPr lang="en-US" sz="1400" dirty="0">
                <a:solidFill>
                  <a:srgbClr val="0000FF"/>
                </a:solidFill>
              </a:rPr>
              <a:t>superconducting magnet </a:t>
            </a:r>
            <a:r>
              <a:rPr lang="en-US" sz="1400" dirty="0" smtClean="0">
                <a:solidFill>
                  <a:srgbClr val="0000FF"/>
                </a:solidFill>
              </a:rPr>
              <a:t>spectrometers</a:t>
            </a:r>
            <a:r>
              <a:rPr lang="en-US" sz="1400" dirty="0" smtClean="0"/>
              <a:t>. </a:t>
            </a:r>
          </a:p>
          <a:p>
            <a:endParaRPr lang="en-US" sz="700" dirty="0"/>
          </a:p>
          <a:p>
            <a:pPr marL="285750" indent="-285750">
              <a:buFont typeface="Arial"/>
              <a:buChar char="•"/>
            </a:pPr>
            <a:r>
              <a:rPr lang="en-US" sz="1400" u="sng" dirty="0" smtClean="0"/>
              <a:t>Balloon </a:t>
            </a:r>
            <a:r>
              <a:rPr lang="en-US" sz="1400" u="sng" dirty="0"/>
              <a:t>Experiment with a superconducting Solenoid Spec- </a:t>
            </a:r>
            <a:r>
              <a:rPr lang="en-US" sz="1400" u="sng" dirty="0" err="1"/>
              <a:t>trometer</a:t>
            </a:r>
            <a:r>
              <a:rPr lang="en-US" sz="1400" dirty="0"/>
              <a:t> (</a:t>
            </a:r>
            <a:r>
              <a:rPr lang="en-US" sz="1400" b="1" dirty="0">
                <a:solidFill>
                  <a:srgbClr val="FF0000"/>
                </a:solidFill>
              </a:rPr>
              <a:t>BESS</a:t>
            </a:r>
            <a:r>
              <a:rPr lang="en-US" sz="1400" dirty="0"/>
              <a:t>), </a:t>
            </a:r>
            <a:endParaRPr lang="en-US" sz="1400" dirty="0" smtClean="0"/>
          </a:p>
          <a:p>
            <a:pPr marL="285750" indent="-285750">
              <a:buFont typeface="Arial"/>
              <a:buChar char="•"/>
            </a:pPr>
            <a:r>
              <a:rPr lang="en-US" sz="1400" u="sng" dirty="0" smtClean="0"/>
              <a:t>Cosmic </a:t>
            </a:r>
            <a:r>
              <a:rPr lang="en-US" sz="1400" u="sng" dirty="0" err="1"/>
              <a:t>AntiParticle</a:t>
            </a:r>
            <a:r>
              <a:rPr lang="en-US" sz="1400" u="sng" dirty="0"/>
              <a:t> Ring-Imaging Cherenkov Experiment</a:t>
            </a:r>
            <a:r>
              <a:rPr lang="en-US" sz="1400" dirty="0"/>
              <a:t> (</a:t>
            </a:r>
            <a:r>
              <a:rPr lang="en-US" sz="1400" b="1" dirty="0">
                <a:solidFill>
                  <a:srgbClr val="FF0000"/>
                </a:solidFill>
              </a:rPr>
              <a:t>CAPRICE</a:t>
            </a:r>
            <a:r>
              <a:rPr lang="en-US" sz="1400" dirty="0" smtClean="0"/>
              <a:t>),</a:t>
            </a:r>
          </a:p>
          <a:p>
            <a:pPr marL="285750" indent="-285750">
              <a:buFont typeface="Arial"/>
              <a:buChar char="•"/>
            </a:pPr>
            <a:r>
              <a:rPr lang="en-US" sz="1400" u="sng" dirty="0" smtClean="0"/>
              <a:t>High</a:t>
            </a:r>
            <a:r>
              <a:rPr lang="en-US" sz="1400" u="sng" dirty="0"/>
              <a:t>-Energy Antimatter Telescope</a:t>
            </a:r>
            <a:r>
              <a:rPr lang="en-US" sz="1400" dirty="0"/>
              <a:t> (</a:t>
            </a:r>
            <a:r>
              <a:rPr lang="en-US" sz="1400" b="1" dirty="0">
                <a:solidFill>
                  <a:srgbClr val="FF0000"/>
                </a:solidFill>
              </a:rPr>
              <a:t>HEAT</a:t>
            </a:r>
            <a:r>
              <a:rPr lang="en-US" sz="1400" dirty="0"/>
              <a:t>).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22886" y="4799736"/>
            <a:ext cx="6098171" cy="1169551"/>
          </a:xfrm>
          <a:prstGeom prst="rect">
            <a:avLst/>
          </a:prstGeom>
          <a:ln>
            <a:solidFill>
              <a:srgbClr val="0099CC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Pioneering calorimeters </a:t>
            </a:r>
            <a:r>
              <a:rPr lang="en-US" sz="1400" dirty="0"/>
              <a:t>using </a:t>
            </a:r>
            <a:r>
              <a:rPr lang="en-US" sz="1400" u="sng" dirty="0">
                <a:solidFill>
                  <a:srgbClr val="FF0000"/>
                </a:solidFill>
              </a:rPr>
              <a:t>emulsions</a:t>
            </a:r>
            <a:r>
              <a:rPr lang="en-US" sz="1400" dirty="0"/>
              <a:t> for measurements of CRs above 2 </a:t>
            </a:r>
            <a:r>
              <a:rPr lang="en-US" sz="1400" dirty="0" err="1" smtClean="0"/>
              <a:t>TeV</a:t>
            </a:r>
            <a:r>
              <a:rPr lang="en-US" sz="1400" dirty="0" smtClean="0"/>
              <a:t> (</a:t>
            </a:r>
            <a:r>
              <a:rPr lang="en-US" sz="1200" i="1" dirty="0"/>
              <a:t>limited charge resolution and measured groups of nuclei with close electric charge</a:t>
            </a:r>
            <a:r>
              <a:rPr lang="en-US" sz="1400" dirty="0" smtClean="0"/>
              <a:t>) were:</a:t>
            </a:r>
          </a:p>
          <a:p>
            <a:endParaRPr lang="en-US" sz="1400" dirty="0"/>
          </a:p>
          <a:p>
            <a:pPr marL="285750" indent="-285750">
              <a:buFont typeface="Arial"/>
              <a:buChar char="•"/>
            </a:pPr>
            <a:r>
              <a:rPr lang="en-US" sz="1400" u="sng" dirty="0" smtClean="0"/>
              <a:t>Japanese</a:t>
            </a:r>
            <a:r>
              <a:rPr lang="en-US" sz="1400" u="sng" dirty="0"/>
              <a:t>-American Collaborative Emulsion Experiment</a:t>
            </a:r>
            <a:r>
              <a:rPr lang="en-US" sz="1400" dirty="0"/>
              <a:t> (</a:t>
            </a:r>
            <a:r>
              <a:rPr lang="en-US" sz="1400" b="1" dirty="0">
                <a:solidFill>
                  <a:srgbClr val="FF0000"/>
                </a:solidFill>
              </a:rPr>
              <a:t>JACEE</a:t>
            </a:r>
            <a:r>
              <a:rPr lang="en-US" sz="1400" dirty="0" smtClean="0"/>
              <a:t>),</a:t>
            </a:r>
          </a:p>
          <a:p>
            <a:pPr marL="285750" indent="-285750">
              <a:buFont typeface="Arial"/>
              <a:buChar char="•"/>
            </a:pPr>
            <a:r>
              <a:rPr lang="en-US" sz="1400" u="sng" dirty="0" err="1" smtClean="0"/>
              <a:t>RUssian</a:t>
            </a:r>
            <a:r>
              <a:rPr lang="en-US" sz="1400" u="sng" dirty="0"/>
              <a:t>-Nippon </a:t>
            </a:r>
            <a:r>
              <a:rPr lang="en-US" sz="1400" u="sng" dirty="0" err="1"/>
              <a:t>JOint</a:t>
            </a:r>
            <a:r>
              <a:rPr lang="en-US" sz="1400" u="sng" dirty="0"/>
              <a:t> Balloon Experiment</a:t>
            </a:r>
            <a:r>
              <a:rPr lang="en-US" sz="1400" dirty="0"/>
              <a:t> (</a:t>
            </a:r>
            <a:r>
              <a:rPr lang="en-US" sz="1400" b="1" dirty="0">
                <a:solidFill>
                  <a:srgbClr val="FF0000"/>
                </a:solidFill>
              </a:rPr>
              <a:t>RUNJOB</a:t>
            </a:r>
            <a:r>
              <a:rPr lang="en-US" sz="1400" dirty="0" smtClean="0"/>
              <a:t>).</a:t>
            </a:r>
            <a:endParaRPr lang="en-US" sz="1400" dirty="0"/>
          </a:p>
        </p:txBody>
      </p:sp>
      <p:sp>
        <p:nvSpPr>
          <p:cNvPr id="14" name="Rectangle 13"/>
          <p:cNvSpPr/>
          <p:nvPr/>
        </p:nvSpPr>
        <p:spPr>
          <a:xfrm>
            <a:off x="6510247" y="3500401"/>
            <a:ext cx="2531565" cy="2246769"/>
          </a:xfrm>
          <a:prstGeom prst="rect">
            <a:avLst/>
          </a:prstGeom>
          <a:ln>
            <a:solidFill>
              <a:srgbClr val="0099CC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400" dirty="0"/>
              <a:t>The </a:t>
            </a:r>
            <a:r>
              <a:rPr lang="en-US" sz="1400" u="sng" dirty="0"/>
              <a:t>Transition Radiation Array for Cosmic Energetic Radiation</a:t>
            </a:r>
            <a:r>
              <a:rPr lang="en-US" sz="1400" dirty="0"/>
              <a:t> (</a:t>
            </a:r>
            <a:r>
              <a:rPr lang="en-US" sz="1400" b="1" dirty="0">
                <a:solidFill>
                  <a:srgbClr val="FF0000"/>
                </a:solidFill>
              </a:rPr>
              <a:t>TRACER</a:t>
            </a:r>
            <a:r>
              <a:rPr lang="en-US" sz="1400" dirty="0"/>
              <a:t>) experiment extended the flux measurements of heavy nuclei to higher </a:t>
            </a:r>
            <a:r>
              <a:rPr lang="en-US" sz="1400" dirty="0" smtClean="0"/>
              <a:t>energies</a:t>
            </a:r>
          </a:p>
          <a:p>
            <a:pPr algn="just"/>
            <a:endParaRPr lang="en-US" sz="1400" dirty="0" smtClean="0"/>
          </a:p>
          <a:p>
            <a:pPr algn="just"/>
            <a:r>
              <a:rPr lang="en-US" sz="1400" i="1" dirty="0" smtClean="0"/>
              <a:t>(two </a:t>
            </a:r>
            <a:r>
              <a:rPr lang="en-US" sz="1400" i="1" dirty="0"/>
              <a:t>layers of plastic scintillators (2 × 2m</a:t>
            </a:r>
            <a:r>
              <a:rPr lang="en-US" sz="1400" i="1" baseline="30000" dirty="0"/>
              <a:t>2</a:t>
            </a:r>
            <a:r>
              <a:rPr lang="en-US" sz="1400" i="1" dirty="0"/>
              <a:t>) which measured the electric charge, and a </a:t>
            </a:r>
            <a:r>
              <a:rPr lang="en-US" sz="1400" i="1" dirty="0" smtClean="0"/>
              <a:t>TRD)</a:t>
            </a:r>
            <a:r>
              <a:rPr lang="en-US" sz="1400" dirty="0" smtClean="0"/>
              <a:t>. </a:t>
            </a:r>
            <a:endParaRPr lang="en-US" sz="1400" dirty="0"/>
          </a:p>
        </p:txBody>
      </p:sp>
      <p:cxnSp>
        <p:nvCxnSpPr>
          <p:cNvPr id="15" name="Connettore 1 8"/>
          <p:cNvCxnSpPr/>
          <p:nvPr/>
        </p:nvCxnSpPr>
        <p:spPr>
          <a:xfrm>
            <a:off x="72500" y="109899"/>
            <a:ext cx="0" cy="6322030"/>
          </a:xfrm>
          <a:prstGeom prst="line">
            <a:avLst/>
          </a:prstGeom>
          <a:ln w="76200" cmpd="tri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7540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Lino Miramonti</a:t>
            </a:r>
            <a:endParaRPr lang="it-I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9</a:t>
            </a:fld>
            <a:endParaRPr lang="it-IT" dirty="0"/>
          </a:p>
        </p:txBody>
      </p:sp>
      <p:sp>
        <p:nvSpPr>
          <p:cNvPr id="8" name="Rectangle 7"/>
          <p:cNvSpPr/>
          <p:nvPr/>
        </p:nvSpPr>
        <p:spPr>
          <a:xfrm>
            <a:off x="67045" y="34867"/>
            <a:ext cx="33505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/>
              <a:t>Satellite </a:t>
            </a:r>
            <a:r>
              <a:rPr lang="en-US" sz="2800" b="1" dirty="0"/>
              <a:t>Experiments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227642" y="87766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dirty="0" smtClean="0"/>
              <a:t>The </a:t>
            </a:r>
            <a:r>
              <a:rPr lang="en-US" u="sng" dirty="0"/>
              <a:t>Payload for Antimatter Matter Exploration and Light-nuclei Astrophysics</a:t>
            </a:r>
            <a:r>
              <a:rPr lang="en-US" dirty="0"/>
              <a:t> (</a:t>
            </a:r>
            <a:r>
              <a:rPr lang="en-US" b="1" dirty="0">
                <a:solidFill>
                  <a:srgbClr val="FF0000"/>
                </a:solidFill>
              </a:rPr>
              <a:t>PAMELA</a:t>
            </a:r>
            <a:r>
              <a:rPr lang="en-US" dirty="0"/>
              <a:t>) </a:t>
            </a:r>
            <a:r>
              <a:rPr lang="en-US" dirty="0" smtClean="0"/>
              <a:t>mainly </a:t>
            </a:r>
            <a:r>
              <a:rPr lang="en-US" dirty="0"/>
              <a:t>devoted to antimatter </a:t>
            </a:r>
            <a:r>
              <a:rPr lang="en-US" dirty="0" smtClean="0"/>
              <a:t>studies. </a:t>
            </a:r>
          </a:p>
          <a:p>
            <a:pPr algn="just"/>
            <a:r>
              <a:rPr lang="en-US" dirty="0" smtClean="0"/>
              <a:t>launched </a:t>
            </a:r>
            <a:r>
              <a:rPr lang="en-US" dirty="0"/>
              <a:t>in June </a:t>
            </a:r>
            <a:r>
              <a:rPr lang="en-US" dirty="0" smtClean="0"/>
              <a:t>2006 from </a:t>
            </a:r>
            <a:r>
              <a:rPr lang="en-US" dirty="0"/>
              <a:t>the </a:t>
            </a:r>
            <a:r>
              <a:rPr lang="en-US" dirty="0" err="1"/>
              <a:t>Baikonur</a:t>
            </a:r>
            <a:r>
              <a:rPr lang="en-US" dirty="0"/>
              <a:t> </a:t>
            </a:r>
            <a:r>
              <a:rPr lang="en-US" dirty="0" err="1"/>
              <a:t>cosmodrome</a:t>
            </a:r>
            <a:r>
              <a:rPr lang="en-US" dirty="0"/>
              <a:t> in </a:t>
            </a:r>
            <a:r>
              <a:rPr lang="en-US" dirty="0" smtClean="0"/>
              <a:t>Kazakhstan.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0228" y="382899"/>
            <a:ext cx="3693100" cy="374835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671446" y="4563336"/>
            <a:ext cx="437212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/>
              <a:t>The </a:t>
            </a:r>
            <a:r>
              <a:rPr lang="en-US" u="sng" dirty="0"/>
              <a:t>Alpha Magnetic Spectrometer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b="1" dirty="0" smtClean="0">
                <a:solidFill>
                  <a:srgbClr val="FF0000"/>
                </a:solidFill>
              </a:rPr>
              <a:t>AMS</a:t>
            </a:r>
            <a:r>
              <a:rPr lang="en-US" dirty="0" smtClean="0"/>
              <a:t>) </a:t>
            </a:r>
            <a:r>
              <a:rPr lang="en-US" dirty="0"/>
              <a:t>is the largest particle physics detector ever carried outside the </a:t>
            </a:r>
            <a:r>
              <a:rPr lang="en-US" dirty="0" smtClean="0"/>
              <a:t>atmosphere. </a:t>
            </a:r>
            <a:r>
              <a:rPr lang="en-US" dirty="0"/>
              <a:t>It was designed to operate as an external module on the </a:t>
            </a:r>
            <a:r>
              <a:rPr lang="en-US" dirty="0" smtClean="0"/>
              <a:t>International </a:t>
            </a:r>
            <a:r>
              <a:rPr lang="en-US" dirty="0"/>
              <a:t>Space Station (ISS</a:t>
            </a:r>
            <a:r>
              <a:rPr lang="en-US" dirty="0" smtClean="0"/>
              <a:t>)</a:t>
            </a:r>
            <a:r>
              <a:rPr lang="en-US" dirty="0"/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87722"/>
            <a:ext cx="4467075" cy="2603423"/>
          </a:xfrm>
          <a:prstGeom prst="rect">
            <a:avLst/>
          </a:prstGeom>
        </p:spPr>
      </p:pic>
      <p:cxnSp>
        <p:nvCxnSpPr>
          <p:cNvPr id="13" name="Connettore 1 8"/>
          <p:cNvCxnSpPr/>
          <p:nvPr/>
        </p:nvCxnSpPr>
        <p:spPr>
          <a:xfrm>
            <a:off x="72500" y="109899"/>
            <a:ext cx="0" cy="6322030"/>
          </a:xfrm>
          <a:prstGeom prst="line">
            <a:avLst/>
          </a:prstGeom>
          <a:ln w="76200" cmpd="tri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5694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43307</TotalTime>
  <Words>3849</Words>
  <Application>Microsoft Macintosh PowerPoint</Application>
  <PresentationFormat>On-screen Show (4:3)</PresentationFormat>
  <Paragraphs>539</Paragraphs>
  <Slides>63</Slides>
  <Notes>3</Notes>
  <HiddenSlides>4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5" baseType="lpstr">
      <vt:lpstr>Tema di Office</vt:lpstr>
      <vt:lpstr>Equation</vt:lpstr>
      <vt:lpstr>I Raggi Cosmici di Ultra Alta Energia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INFN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Measurements of Ultra High Energy Cosmic Rays with the Pierre Auger Observatory </dc:title>
  <dc:creator>Lino Miramonti</dc:creator>
  <cp:lastModifiedBy>Lino Miramonti</cp:lastModifiedBy>
  <cp:revision>584</cp:revision>
  <cp:lastPrinted>2013-10-16T04:50:30Z</cp:lastPrinted>
  <dcterms:created xsi:type="dcterms:W3CDTF">2013-04-29T10:15:41Z</dcterms:created>
  <dcterms:modified xsi:type="dcterms:W3CDTF">2015-12-03T08:54:51Z</dcterms:modified>
</cp:coreProperties>
</file>