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6.xml" ContentType="application/vnd.openxmlformats-officedocument.presentationml.notesSlide+xml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notesSlides/notesSlide7.xml" ContentType="application/vnd.openxmlformats-officedocument.presentationml.notesSlide+xml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notesSlides/notesSlide8.xml" ContentType="application/vnd.openxmlformats-officedocument.presentationml.notesSlide+xml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notesSlides/notesSlide9.xml" ContentType="application/vnd.openxmlformats-officedocument.presentationml.notesSlide+xml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Microsoft_Equation2.bin" ContentType="application/vnd.openxmlformats-officedocument.oleObject"/>
  <Override PartName="/ppt/embeddings/oleObject49.bin" ContentType="application/vnd.openxmlformats-officedocument.oleObject"/>
  <Override PartName="/ppt/embeddings/Microsoft_Equation3.bin" ContentType="application/vnd.openxmlformats-officedocument.oleObject"/>
  <Override PartName="/ppt/embeddings/Microsoft_Equation4.bin" ContentType="application/vnd.openxmlformats-officedocument.oleObject"/>
  <Override PartName="/ppt/embeddings/oleObject50.bin" ContentType="application/vnd.openxmlformats-officedocument.oleObject"/>
  <Override PartName="/ppt/notesSlides/notesSlide10.xml" ContentType="application/vnd.openxmlformats-officedocument.presentationml.notesSlide+xml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notesSlides/notesSlide11.xml" ContentType="application/vnd.openxmlformats-officedocument.presentationml.notesSlide+xml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8"/>
  </p:notesMasterIdLst>
  <p:handoutMasterIdLst>
    <p:handoutMasterId r:id="rId119"/>
  </p:handoutMasterIdLst>
  <p:sldIdLst>
    <p:sldId id="258" r:id="rId2"/>
    <p:sldId id="260" r:id="rId3"/>
    <p:sldId id="261" r:id="rId4"/>
    <p:sldId id="262" r:id="rId5"/>
    <p:sldId id="263" r:id="rId6"/>
    <p:sldId id="264" r:id="rId7"/>
    <p:sldId id="387" r:id="rId8"/>
    <p:sldId id="388" r:id="rId9"/>
    <p:sldId id="265" r:id="rId10"/>
    <p:sldId id="393" r:id="rId11"/>
    <p:sldId id="390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389" r:id="rId25"/>
    <p:sldId id="278" r:id="rId26"/>
    <p:sldId id="279" r:id="rId27"/>
    <p:sldId id="280" r:id="rId28"/>
    <p:sldId id="281" r:id="rId29"/>
    <p:sldId id="282" r:id="rId30"/>
    <p:sldId id="283" r:id="rId31"/>
    <p:sldId id="379" r:id="rId32"/>
    <p:sldId id="284" r:id="rId33"/>
    <p:sldId id="285" r:id="rId34"/>
    <p:sldId id="391" r:id="rId35"/>
    <p:sldId id="394" r:id="rId36"/>
    <p:sldId id="286" r:id="rId37"/>
    <p:sldId id="287" r:id="rId38"/>
    <p:sldId id="395" r:id="rId39"/>
    <p:sldId id="288" r:id="rId40"/>
    <p:sldId id="348" r:id="rId41"/>
    <p:sldId id="341" r:id="rId42"/>
    <p:sldId id="342" r:id="rId43"/>
    <p:sldId id="343" r:id="rId44"/>
    <p:sldId id="373" r:id="rId45"/>
    <p:sldId id="344" r:id="rId46"/>
    <p:sldId id="345" r:id="rId47"/>
    <p:sldId id="346" r:id="rId48"/>
    <p:sldId id="350" r:id="rId49"/>
    <p:sldId id="396" r:id="rId50"/>
    <p:sldId id="374" r:id="rId51"/>
    <p:sldId id="291" r:id="rId52"/>
    <p:sldId id="340" r:id="rId53"/>
    <p:sldId id="292" r:id="rId54"/>
    <p:sldId id="293" r:id="rId55"/>
    <p:sldId id="384" r:id="rId56"/>
    <p:sldId id="294" r:id="rId57"/>
    <p:sldId id="337" r:id="rId58"/>
    <p:sldId id="338" r:id="rId59"/>
    <p:sldId id="383" r:id="rId60"/>
    <p:sldId id="295" r:id="rId61"/>
    <p:sldId id="296" r:id="rId62"/>
    <p:sldId id="368" r:id="rId63"/>
    <p:sldId id="369" r:id="rId64"/>
    <p:sldId id="392" r:id="rId65"/>
    <p:sldId id="365" r:id="rId66"/>
    <p:sldId id="366" r:id="rId67"/>
    <p:sldId id="371" r:id="rId68"/>
    <p:sldId id="367" r:id="rId69"/>
    <p:sldId id="364" r:id="rId70"/>
    <p:sldId id="386" r:id="rId71"/>
    <p:sldId id="370" r:id="rId72"/>
    <p:sldId id="397" r:id="rId73"/>
    <p:sldId id="297" r:id="rId74"/>
    <p:sldId id="372" r:id="rId75"/>
    <p:sldId id="298" r:id="rId76"/>
    <p:sldId id="299" r:id="rId77"/>
    <p:sldId id="300" r:id="rId78"/>
    <p:sldId id="301" r:id="rId79"/>
    <p:sldId id="302" r:id="rId80"/>
    <p:sldId id="303" r:id="rId81"/>
    <p:sldId id="304" r:id="rId82"/>
    <p:sldId id="305" r:id="rId83"/>
    <p:sldId id="306" r:id="rId84"/>
    <p:sldId id="307" r:id="rId85"/>
    <p:sldId id="308" r:id="rId86"/>
    <p:sldId id="309" r:id="rId87"/>
    <p:sldId id="310" r:id="rId88"/>
    <p:sldId id="311" r:id="rId89"/>
    <p:sldId id="312" r:id="rId90"/>
    <p:sldId id="313" r:id="rId91"/>
    <p:sldId id="314" r:id="rId92"/>
    <p:sldId id="315" r:id="rId93"/>
    <p:sldId id="316" r:id="rId94"/>
    <p:sldId id="317" r:id="rId95"/>
    <p:sldId id="318" r:id="rId96"/>
    <p:sldId id="319" r:id="rId97"/>
    <p:sldId id="320" r:id="rId98"/>
    <p:sldId id="321" r:id="rId99"/>
    <p:sldId id="322" r:id="rId100"/>
    <p:sldId id="323" r:id="rId101"/>
    <p:sldId id="324" r:id="rId102"/>
    <p:sldId id="325" r:id="rId103"/>
    <p:sldId id="326" r:id="rId104"/>
    <p:sldId id="327" r:id="rId105"/>
    <p:sldId id="328" r:id="rId106"/>
    <p:sldId id="329" r:id="rId107"/>
    <p:sldId id="330" r:id="rId108"/>
    <p:sldId id="331" r:id="rId109"/>
    <p:sldId id="352" r:id="rId110"/>
    <p:sldId id="355" r:id="rId111"/>
    <p:sldId id="354" r:id="rId112"/>
    <p:sldId id="353" r:id="rId113"/>
    <p:sldId id="332" r:id="rId114"/>
    <p:sldId id="333" r:id="rId115"/>
    <p:sldId id="334" r:id="rId116"/>
    <p:sldId id="335" r:id="rId117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5612" autoAdjust="0"/>
    <p:restoredTop sz="99625" autoAdjust="0"/>
  </p:normalViewPr>
  <p:slideViewPr>
    <p:cSldViewPr snapToGrid="0" snapToObjects="1">
      <p:cViewPr varScale="1">
        <p:scale>
          <a:sx n="98" d="100"/>
          <a:sy n="98" d="100"/>
        </p:scale>
        <p:origin x="-88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8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-319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printerSettings" Target="printerSettings/printerSettings1.bin"/><Relationship Id="rId121" Type="http://schemas.openxmlformats.org/officeDocument/2006/relationships/presProps" Target="presProps.xml"/><Relationship Id="rId122" Type="http://schemas.openxmlformats.org/officeDocument/2006/relationships/viewProps" Target="viewProps.xml"/><Relationship Id="rId123" Type="http://schemas.openxmlformats.org/officeDocument/2006/relationships/theme" Target="theme/theme1.xml"/><Relationship Id="rId12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notesMaster" Target="notesMasters/notesMaster1.xml"/><Relationship Id="rId119" Type="http://schemas.openxmlformats.org/officeDocument/2006/relationships/handoutMaster" Target="handoutMasters/handoutMaster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Relationship Id="rId2" Type="http://schemas.openxmlformats.org/officeDocument/2006/relationships/image" Target="../media/image84.emf"/><Relationship Id="rId3" Type="http://schemas.openxmlformats.org/officeDocument/2006/relationships/image" Target="../media/image8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Relationship Id="rId2" Type="http://schemas.openxmlformats.org/officeDocument/2006/relationships/image" Target="../media/image9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Relationship Id="rId2" Type="http://schemas.openxmlformats.org/officeDocument/2006/relationships/image" Target="../media/image93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Relationship Id="rId2" Type="http://schemas.openxmlformats.org/officeDocument/2006/relationships/image" Target="../media/image99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Relationship Id="rId2" Type="http://schemas.openxmlformats.org/officeDocument/2006/relationships/image" Target="../media/image112.wmf"/><Relationship Id="rId3" Type="http://schemas.openxmlformats.org/officeDocument/2006/relationships/image" Target="../media/image113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4" Type="http://schemas.openxmlformats.org/officeDocument/2006/relationships/image" Target="../media/image125.wmf"/><Relationship Id="rId1" Type="http://schemas.openxmlformats.org/officeDocument/2006/relationships/image" Target="../media/image122.wmf"/><Relationship Id="rId2" Type="http://schemas.openxmlformats.org/officeDocument/2006/relationships/image" Target="../media/image1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4" Type="http://schemas.openxmlformats.org/officeDocument/2006/relationships/image" Target="../media/image132.emf"/><Relationship Id="rId5" Type="http://schemas.openxmlformats.org/officeDocument/2006/relationships/image" Target="../media/image133.emf"/><Relationship Id="rId1" Type="http://schemas.openxmlformats.org/officeDocument/2006/relationships/image" Target="../media/image129.emf"/><Relationship Id="rId2" Type="http://schemas.openxmlformats.org/officeDocument/2006/relationships/image" Target="../media/image130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wmf"/><Relationship Id="rId2" Type="http://schemas.openxmlformats.org/officeDocument/2006/relationships/image" Target="../media/image140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4" Type="http://schemas.openxmlformats.org/officeDocument/2006/relationships/image" Target="../media/image158.emf"/><Relationship Id="rId5" Type="http://schemas.openxmlformats.org/officeDocument/2006/relationships/image" Target="../media/image159.emf"/><Relationship Id="rId1" Type="http://schemas.openxmlformats.org/officeDocument/2006/relationships/image" Target="../media/image155.emf"/><Relationship Id="rId2" Type="http://schemas.openxmlformats.org/officeDocument/2006/relationships/image" Target="../media/image156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wmf"/><Relationship Id="rId2" Type="http://schemas.openxmlformats.org/officeDocument/2006/relationships/image" Target="../media/image165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6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2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1.wmf"/><Relationship Id="rId2" Type="http://schemas.openxmlformats.org/officeDocument/2006/relationships/image" Target="../media/image202.wmf"/><Relationship Id="rId3" Type="http://schemas.openxmlformats.org/officeDocument/2006/relationships/image" Target="../media/image203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5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1.emf"/><Relationship Id="rId2" Type="http://schemas.openxmlformats.org/officeDocument/2006/relationships/image" Target="../media/image212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6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8.emf"/><Relationship Id="rId2" Type="http://schemas.openxmlformats.org/officeDocument/2006/relationships/image" Target="../media/image2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image" Target="../media/image33.emf"/><Relationship Id="rId2" Type="http://schemas.openxmlformats.org/officeDocument/2006/relationships/image" Target="../media/image3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Relationship Id="rId2" Type="http://schemas.openxmlformats.org/officeDocument/2006/relationships/image" Target="../media/image49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6" Type="http://schemas.openxmlformats.org/officeDocument/2006/relationships/image" Target="../media/image57.emf"/><Relationship Id="rId1" Type="http://schemas.openxmlformats.org/officeDocument/2006/relationships/image" Target="../media/image52.wmf"/><Relationship Id="rId2" Type="http://schemas.openxmlformats.org/officeDocument/2006/relationships/image" Target="../media/image5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FCF20-858B-974A-BE43-3EA19934526D}" type="datetimeFigureOut">
              <a:rPr lang="it-IT" smtClean="0"/>
              <a:t>26/10/15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A783F-609F-B64C-B35F-5A299E58CC0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61630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630E2-F188-FB41-A73F-826E09560566}" type="datetimeFigureOut">
              <a:rPr lang="it-IT" smtClean="0"/>
              <a:t>26/10/15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C8B57-5758-D540-84EB-F717B0830B5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8702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419A7D-A177-1A49-9644-08B4B7F0074C}" type="slidenum">
              <a:rPr lang="it-IT" sz="1200"/>
              <a:pPr eaLnBrk="1" hangingPunct="1"/>
              <a:t>1</a:t>
            </a:fld>
            <a:endParaRPr lang="it-IT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C8B57-5758-D540-84EB-F717B0830B54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1998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612860-3CA2-9F49-8637-99D7C71B822F}" type="slidenum">
              <a:rPr lang="it-IT" sz="1200"/>
              <a:pPr eaLnBrk="1" hangingPunct="1"/>
              <a:t>78</a:t>
            </a:fld>
            <a:endParaRPr lang="it-IT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3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17B246-7FA5-DF48-B381-32FD1BB810DE}" type="slidenum">
              <a:rPr lang="it-IT" sz="1200"/>
              <a:pPr eaLnBrk="1" hangingPunct="1"/>
              <a:t>12</a:t>
            </a:fld>
            <a:endParaRPr lang="it-IT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22F51D-A2B9-8349-827D-9DAB0E534B02}" type="slidenum">
              <a:rPr lang="it-IT" sz="1200"/>
              <a:pPr eaLnBrk="1" hangingPunct="1"/>
              <a:t>21</a:t>
            </a:fld>
            <a:endParaRPr lang="it-IT" sz="12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D8AA69-2EBD-274A-BA85-FB4C7C2EA0CD}" type="slidenum">
              <a:rPr lang="it-IT" sz="1200"/>
              <a:pPr eaLnBrk="1" hangingPunct="1"/>
              <a:t>22</a:t>
            </a:fld>
            <a:endParaRPr lang="it-IT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312E985-C1EE-B14F-B6CD-201605996B66}" type="slidenum">
              <a:rPr lang="it-IT" sz="1200"/>
              <a:pPr eaLnBrk="1" hangingPunct="1"/>
              <a:t>23</a:t>
            </a:fld>
            <a:endParaRPr lang="it-IT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1B5346-5198-6049-8380-5E228B67955A}" type="slidenum">
              <a:rPr lang="it-IT" sz="1200"/>
              <a:pPr eaLnBrk="1" hangingPunct="1"/>
              <a:t>30</a:t>
            </a:fld>
            <a:endParaRPr lang="it-IT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BAFCC65-6A88-9644-925F-C8B4DDD5B498}" type="slidenum">
              <a:rPr lang="it-IT" sz="1200"/>
              <a:pPr eaLnBrk="1" hangingPunct="1"/>
              <a:t>54</a:t>
            </a:fld>
            <a:endParaRPr lang="it-IT" sz="12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9174BB-1AC8-E846-8F53-2DDA8F3BB111}" type="slidenum">
              <a:rPr lang="it-IT"/>
              <a:pPr/>
              <a:t>58</a:t>
            </a:fld>
            <a:endParaRPr lang="it-IT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D2D6752-E3E0-224A-B98E-9E030C3DC342}" type="slidenum">
              <a:rPr lang="it-IT" sz="1200"/>
              <a:pPr eaLnBrk="1" hangingPunct="1"/>
              <a:t>61</a:t>
            </a:fld>
            <a:endParaRPr lang="it-IT" sz="12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7837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276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3960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0521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2638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1355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600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532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086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915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BAAFB-1279-7F49-9A8C-7AA208BA25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282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3" Type="http://schemas.openxmlformats.org/officeDocument/2006/relationships/image" Target="../media/image9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4" Type="http://schemas.openxmlformats.org/officeDocument/2006/relationships/oleObject" Target="../embeddings/oleObject55.bin"/><Relationship Id="rId5" Type="http://schemas.openxmlformats.org/officeDocument/2006/relationships/image" Target="../media/image201.wmf"/><Relationship Id="rId6" Type="http://schemas.openxmlformats.org/officeDocument/2006/relationships/oleObject" Target="../embeddings/oleObject56.bin"/><Relationship Id="rId7" Type="http://schemas.openxmlformats.org/officeDocument/2006/relationships/image" Target="../media/image202.wmf"/><Relationship Id="rId8" Type="http://schemas.openxmlformats.org/officeDocument/2006/relationships/oleObject" Target="../embeddings/oleObject57.bin"/><Relationship Id="rId9" Type="http://schemas.openxmlformats.org/officeDocument/2006/relationships/image" Target="../media/image203.wmf"/><Relationship Id="rId10" Type="http://schemas.openxmlformats.org/officeDocument/2006/relationships/hyperlink" Target="http://www.sciencedirect.com/science/journal/03702693" TargetMode="External"/><Relationship Id="rId11" Type="http://schemas.openxmlformats.org/officeDocument/2006/relationships/hyperlink" Target="http://www.sciencedirect.com/science?_ob=PublicationURL&amp;_tockey=%23TOC%235539%232008%23993419995%23676502%23FLA%23&amp;_cdi=5539&amp;_pubType=J&amp;view=c&amp;_auth=y&amp;_acct=C000050221&amp;_version=1&amp;_urlVersion=0&amp;_userid=10&amp;md5=d16f80d32d7da48cbd35b75b4f26735c" TargetMode="External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4" Type="http://schemas.openxmlformats.org/officeDocument/2006/relationships/oleObject" Target="../embeddings/oleObject58.bin"/><Relationship Id="rId5" Type="http://schemas.openxmlformats.org/officeDocument/2006/relationships/image" Target="../media/image205.emf"/><Relationship Id="rId6" Type="http://schemas.openxmlformats.org/officeDocument/2006/relationships/image" Target="../media/image207.png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oleObject" Target="../embeddings/oleObject59.bin"/><Relationship Id="rId5" Type="http://schemas.openxmlformats.org/officeDocument/2006/relationships/image" Target="../media/image208.emf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9.png"/><Relationship Id="rId3" Type="http://schemas.openxmlformats.org/officeDocument/2006/relationships/image" Target="../media/image21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4" Type="http://schemas.openxmlformats.org/officeDocument/2006/relationships/image" Target="../media/image214.png"/><Relationship Id="rId5" Type="http://schemas.openxmlformats.org/officeDocument/2006/relationships/oleObject" Target="../embeddings/oleObject60.bin"/><Relationship Id="rId6" Type="http://schemas.openxmlformats.org/officeDocument/2006/relationships/image" Target="../media/image211.emf"/><Relationship Id="rId7" Type="http://schemas.openxmlformats.org/officeDocument/2006/relationships/oleObject" Target="../embeddings/oleObject61.bin"/><Relationship Id="rId8" Type="http://schemas.openxmlformats.org/officeDocument/2006/relationships/image" Target="../media/image212.emf"/><Relationship Id="rId9" Type="http://schemas.openxmlformats.org/officeDocument/2006/relationships/image" Target="../media/image215.png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oleObject" Target="../embeddings/oleObject62.bin"/><Relationship Id="rId5" Type="http://schemas.openxmlformats.org/officeDocument/2006/relationships/image" Target="../media/image216.wmf"/><Relationship Id="rId6" Type="http://schemas.openxmlformats.org/officeDocument/2006/relationships/image" Target="../media/image217.png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4" Type="http://schemas.openxmlformats.org/officeDocument/2006/relationships/image" Target="../media/image221.png"/><Relationship Id="rId5" Type="http://schemas.openxmlformats.org/officeDocument/2006/relationships/image" Target="../media/image222.png"/><Relationship Id="rId6" Type="http://schemas.openxmlformats.org/officeDocument/2006/relationships/oleObject" Target="../embeddings/oleObject63.bin"/><Relationship Id="rId7" Type="http://schemas.openxmlformats.org/officeDocument/2006/relationships/image" Target="../media/image218.emf"/><Relationship Id="rId8" Type="http://schemas.openxmlformats.org/officeDocument/2006/relationships/oleObject" Target="../embeddings/oleObject64.bin"/><Relationship Id="rId9" Type="http://schemas.openxmlformats.org/officeDocument/2006/relationships/image" Target="../media/image219.emf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3.png"/><Relationship Id="rId3" Type="http://schemas.openxmlformats.org/officeDocument/2006/relationships/image" Target="../media/image2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9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5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6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4" Type="http://schemas.openxmlformats.org/officeDocument/2006/relationships/image" Target="../media/image230.png"/><Relationship Id="rId5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8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2.png"/><Relationship Id="rId3" Type="http://schemas.openxmlformats.org/officeDocument/2006/relationships/image" Target="../media/image233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4.png"/><Relationship Id="rId3" Type="http://schemas.openxmlformats.org/officeDocument/2006/relationships/image" Target="../media/image235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2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4.wm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2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amma_ray" TargetMode="External"/><Relationship Id="rId4" Type="http://schemas.openxmlformats.org/officeDocument/2006/relationships/oleObject" Target="../embeddings/oleObject5.bin"/><Relationship Id="rId5" Type="http://schemas.openxmlformats.org/officeDocument/2006/relationships/image" Target="../media/image30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31.emf"/><Relationship Id="rId8" Type="http://schemas.openxmlformats.org/officeDocument/2006/relationships/hyperlink" Target="http://en.wikipedia.org/wiki/Visible_light" TargetMode="External"/><Relationship Id="rId9" Type="http://schemas.openxmlformats.org/officeDocument/2006/relationships/image" Target="../media/image6.png"/><Relationship Id="rId10" Type="http://schemas.openxmlformats.org/officeDocument/2006/relationships/image" Target="../media/image32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33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34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35.emf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36.emf"/><Relationship Id="rId11" Type="http://schemas.openxmlformats.org/officeDocument/2006/relationships/image" Target="../media/image37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sh.aps.org/search/field/author/Bahcall_John_N" TargetMode="External"/><Relationship Id="rId4" Type="http://schemas.openxmlformats.org/officeDocument/2006/relationships/hyperlink" Target="http://publish.aps.org/search/field/author/Davis_Jr_Raymond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oleObject" Target="../embeddings/oleObject11.bin"/><Relationship Id="rId5" Type="http://schemas.openxmlformats.org/officeDocument/2006/relationships/image" Target="../media/image39.e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40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48.e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49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Raymond_Davis_Jr." TargetMode="External"/><Relationship Id="rId4" Type="http://schemas.openxmlformats.org/officeDocument/2006/relationships/hyperlink" Target="http://en.wikipedia.org/wiki/John_N._Bahcall" TargetMode="External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9.bin"/><Relationship Id="rId12" Type="http://schemas.openxmlformats.org/officeDocument/2006/relationships/image" Target="../media/image56.emf"/><Relationship Id="rId13" Type="http://schemas.openxmlformats.org/officeDocument/2006/relationships/oleObject" Target="../embeddings/oleObject20.bin"/><Relationship Id="rId14" Type="http://schemas.openxmlformats.org/officeDocument/2006/relationships/image" Target="../media/image57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5.bin"/><Relationship Id="rId4" Type="http://schemas.openxmlformats.org/officeDocument/2006/relationships/image" Target="../media/image52.w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53.w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54.emf"/><Relationship Id="rId9" Type="http://schemas.openxmlformats.org/officeDocument/2006/relationships/oleObject" Target="../embeddings/oleObject18.bin"/><Relationship Id="rId10" Type="http://schemas.openxmlformats.org/officeDocument/2006/relationships/image" Target="../media/image5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oleObject" Target="../embeddings/oleObject21.bin"/><Relationship Id="rId5" Type="http://schemas.openxmlformats.org/officeDocument/2006/relationships/image" Target="../media/image58.emf"/><Relationship Id="rId6" Type="http://schemas.openxmlformats.org/officeDocument/2006/relationships/image" Target="../media/image60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53.wmf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jpeg"/><Relationship Id="rId8" Type="http://schemas.openxmlformats.org/officeDocument/2006/relationships/image" Target="../media/image67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83.emf"/><Relationship Id="rId5" Type="http://schemas.openxmlformats.org/officeDocument/2006/relationships/oleObject" Target="../embeddings/oleObject24.bin"/><Relationship Id="rId6" Type="http://schemas.openxmlformats.org/officeDocument/2006/relationships/image" Target="../media/image84.emf"/><Relationship Id="rId7" Type="http://schemas.openxmlformats.org/officeDocument/2006/relationships/oleObject" Target="../embeddings/oleObject25.bin"/><Relationship Id="rId8" Type="http://schemas.openxmlformats.org/officeDocument/2006/relationships/image" Target="../media/image85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image" Target="../media/image86.emf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89.emf"/><Relationship Id="rId5" Type="http://schemas.openxmlformats.org/officeDocument/2006/relationships/oleObject" Target="../embeddings/oleObject28.bin"/><Relationship Id="rId6" Type="http://schemas.openxmlformats.org/officeDocument/2006/relationships/image" Target="../media/image90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image" Target="../media/image91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4" Type="http://schemas.openxmlformats.org/officeDocument/2006/relationships/image" Target="../media/image92.emf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oleObject" Target="../embeddings/oleObject31.bin"/><Relationship Id="rId8" Type="http://schemas.openxmlformats.org/officeDocument/2006/relationships/image" Target="../media/image93.wmf"/><Relationship Id="rId9" Type="http://schemas.openxmlformats.org/officeDocument/2006/relationships/image" Target="../media/image96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image" Target="../media/image98.wmf"/><Relationship Id="rId5" Type="http://schemas.openxmlformats.org/officeDocument/2006/relationships/oleObject" Target="../embeddings/oleObject33.bin"/><Relationship Id="rId6" Type="http://schemas.openxmlformats.org/officeDocument/2006/relationships/image" Target="../media/image99.w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4" Type="http://schemas.openxmlformats.org/officeDocument/2006/relationships/image" Target="../media/image111.wmf"/><Relationship Id="rId5" Type="http://schemas.openxmlformats.org/officeDocument/2006/relationships/oleObject" Target="../embeddings/oleObject35.bin"/><Relationship Id="rId6" Type="http://schemas.openxmlformats.org/officeDocument/2006/relationships/image" Target="../media/image112.wmf"/><Relationship Id="rId7" Type="http://schemas.openxmlformats.org/officeDocument/2006/relationships/oleObject" Target="../embeddings/oleObject36.bin"/><Relationship Id="rId8" Type="http://schemas.openxmlformats.org/officeDocument/2006/relationships/image" Target="../media/image113.wmf"/><Relationship Id="rId9" Type="http://schemas.openxmlformats.org/officeDocument/2006/relationships/image" Target="../media/image114.png"/><Relationship Id="rId10" Type="http://schemas.openxmlformats.org/officeDocument/2006/relationships/image" Target="../media/image115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openxmlformats.org/officeDocument/2006/relationships/image" Target="../media/image118.wmf"/><Relationship Id="rId5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jpeg"/><Relationship Id="rId3" Type="http://schemas.openxmlformats.org/officeDocument/2006/relationships/image" Target="../media/image121.png"/></Relationships>
</file>

<file path=ppt/slides/_rels/slide5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9.bin"/><Relationship Id="rId12" Type="http://schemas.openxmlformats.org/officeDocument/2006/relationships/image" Target="../media/image124.wmf"/><Relationship Id="rId13" Type="http://schemas.openxmlformats.org/officeDocument/2006/relationships/oleObject" Target="../embeddings/oleObject40.bin"/><Relationship Id="rId14" Type="http://schemas.openxmlformats.org/officeDocument/2006/relationships/image" Target="../media/image125.w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26.png"/><Relationship Id="rId4" Type="http://schemas.openxmlformats.org/officeDocument/2006/relationships/oleObject" Target="../embeddings/oleObject37.bin"/><Relationship Id="rId5" Type="http://schemas.openxmlformats.org/officeDocument/2006/relationships/image" Target="../media/image122.wmf"/><Relationship Id="rId6" Type="http://schemas.openxmlformats.org/officeDocument/2006/relationships/image" Target="../media/image127.png"/><Relationship Id="rId7" Type="http://schemas.openxmlformats.org/officeDocument/2006/relationships/image" Target="../media/image19.png"/><Relationship Id="rId8" Type="http://schemas.openxmlformats.org/officeDocument/2006/relationships/image" Target="../media/image128.png"/><Relationship Id="rId9" Type="http://schemas.openxmlformats.org/officeDocument/2006/relationships/oleObject" Target="../embeddings/oleObject38.bin"/><Relationship Id="rId10" Type="http://schemas.openxmlformats.org/officeDocument/2006/relationships/image" Target="../media/image123.w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2.emf"/><Relationship Id="rId12" Type="http://schemas.openxmlformats.org/officeDocument/2006/relationships/image" Target="../media/image134.png"/><Relationship Id="rId13" Type="http://schemas.openxmlformats.org/officeDocument/2006/relationships/oleObject" Target="../embeddings/oleObject45.bin"/><Relationship Id="rId14" Type="http://schemas.openxmlformats.org/officeDocument/2006/relationships/image" Target="../media/image133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41.bin"/><Relationship Id="rId5" Type="http://schemas.openxmlformats.org/officeDocument/2006/relationships/image" Target="../media/image129.emf"/><Relationship Id="rId6" Type="http://schemas.openxmlformats.org/officeDocument/2006/relationships/oleObject" Target="../embeddings/oleObject42.bin"/><Relationship Id="rId7" Type="http://schemas.openxmlformats.org/officeDocument/2006/relationships/image" Target="../media/image130.wmf"/><Relationship Id="rId8" Type="http://schemas.openxmlformats.org/officeDocument/2006/relationships/oleObject" Target="../embeddings/oleObject43.bin"/><Relationship Id="rId9" Type="http://schemas.openxmlformats.org/officeDocument/2006/relationships/image" Target="../media/image131.wmf"/><Relationship Id="rId10" Type="http://schemas.openxmlformats.org/officeDocument/2006/relationships/oleObject" Target="../embeddings/oleObject44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46.bin"/><Relationship Id="rId5" Type="http://schemas.openxmlformats.org/officeDocument/2006/relationships/image" Target="../media/image139.wmf"/><Relationship Id="rId6" Type="http://schemas.openxmlformats.org/officeDocument/2006/relationships/image" Target="../media/image116.jpeg"/><Relationship Id="rId7" Type="http://schemas.openxmlformats.org/officeDocument/2006/relationships/oleObject" Target="../embeddings/oleObject47.bin"/><Relationship Id="rId8" Type="http://schemas.openxmlformats.org/officeDocument/2006/relationships/image" Target="../media/image140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1.png"/><Relationship Id="rId3" Type="http://schemas.openxmlformats.org/officeDocument/2006/relationships/image" Target="../media/image14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9.png"/><Relationship Id="rId3" Type="http://schemas.openxmlformats.org/officeDocument/2006/relationships/image" Target="../media/image15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4.png"/></Relationships>
</file>

<file path=ppt/slides/_rels/slide7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4.bin"/><Relationship Id="rId12" Type="http://schemas.openxmlformats.org/officeDocument/2006/relationships/image" Target="../media/image159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48.bin"/><Relationship Id="rId4" Type="http://schemas.openxmlformats.org/officeDocument/2006/relationships/image" Target="../media/image155.emf"/><Relationship Id="rId5" Type="http://schemas.openxmlformats.org/officeDocument/2006/relationships/oleObject" Target="../embeddings/Microsoft_Equation2.bin"/><Relationship Id="rId6" Type="http://schemas.openxmlformats.org/officeDocument/2006/relationships/image" Target="../media/image156.emf"/><Relationship Id="rId7" Type="http://schemas.openxmlformats.org/officeDocument/2006/relationships/oleObject" Target="../embeddings/oleObject49.bin"/><Relationship Id="rId8" Type="http://schemas.openxmlformats.org/officeDocument/2006/relationships/image" Target="../media/image157.emf"/><Relationship Id="rId9" Type="http://schemas.openxmlformats.org/officeDocument/2006/relationships/oleObject" Target="../embeddings/Microsoft_Equation3.bin"/><Relationship Id="rId10" Type="http://schemas.openxmlformats.org/officeDocument/2006/relationships/image" Target="../media/image158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4" Type="http://schemas.openxmlformats.org/officeDocument/2006/relationships/image" Target="../media/image160.emf"/><Relationship Id="rId5" Type="http://schemas.openxmlformats.org/officeDocument/2006/relationships/image" Target="../media/image161.png"/><Relationship Id="rId6" Type="http://schemas.openxmlformats.org/officeDocument/2006/relationships/image" Target="../media/image162.png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jpeg"/><Relationship Id="rId3" Type="http://schemas.openxmlformats.org/officeDocument/2006/relationships/image" Target="../media/image16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4" Type="http://schemas.openxmlformats.org/officeDocument/2006/relationships/image" Target="../media/image164.wmf"/><Relationship Id="rId5" Type="http://schemas.openxmlformats.org/officeDocument/2006/relationships/oleObject" Target="../embeddings/oleObject52.bin"/><Relationship Id="rId6" Type="http://schemas.openxmlformats.org/officeDocument/2006/relationships/image" Target="../media/image165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53.bin"/><Relationship Id="rId5" Type="http://schemas.openxmlformats.org/officeDocument/2006/relationships/image" Target="../media/image166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7.png"/><Relationship Id="rId3" Type="http://schemas.openxmlformats.org/officeDocument/2006/relationships/image" Target="../media/image16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9.png"/><Relationship Id="rId3" Type="http://schemas.openxmlformats.org/officeDocument/2006/relationships/image" Target="../media/image4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0.png"/><Relationship Id="rId3" Type="http://schemas.openxmlformats.org/officeDocument/2006/relationships/image" Target="../media/image17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5.png"/><Relationship Id="rId3" Type="http://schemas.openxmlformats.org/officeDocument/2006/relationships/image" Target="../media/image17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7.png"/><Relationship Id="rId3" Type="http://schemas.openxmlformats.org/officeDocument/2006/relationships/image" Target="../media/image17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5" Type="http://schemas.openxmlformats.org/officeDocument/2006/relationships/image" Target="../media/image182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9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3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4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6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6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4" Type="http://schemas.openxmlformats.org/officeDocument/2006/relationships/image" Target="../media/image189.jpeg"/><Relationship Id="rId5" Type="http://schemas.openxmlformats.org/officeDocument/2006/relationships/image" Target="../media/image190.jpeg"/><Relationship Id="rId6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7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4" Type="http://schemas.openxmlformats.org/officeDocument/2006/relationships/image" Target="../media/image45.png"/><Relationship Id="rId5" Type="http://schemas.openxmlformats.org/officeDocument/2006/relationships/oleObject" Target="../embeddings/oleObject54.bin"/><Relationship Id="rId6" Type="http://schemas.openxmlformats.org/officeDocument/2006/relationships/image" Target="../media/image192.e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4.png"/><Relationship Id="rId3" Type="http://schemas.openxmlformats.org/officeDocument/2006/relationships/image" Target="../media/image45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5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6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7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8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data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15363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8E1D4A-F202-D644-A1FB-7C75546EF948}" type="slidenum">
              <a:rPr lang="it-IT" sz="1400">
                <a:solidFill>
                  <a:srgbClr val="FF0000"/>
                </a:solidFill>
              </a:rPr>
              <a:pPr eaLnBrk="1" hangingPunct="1"/>
              <a:t>1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772400" cy="1470025"/>
          </a:xfrm>
        </p:spPr>
        <p:txBody>
          <a:bodyPr/>
          <a:lstStyle/>
          <a:p>
            <a:r>
              <a:rPr lang="it-IT" sz="8000" b="1" dirty="0" smtClean="0">
                <a:solidFill>
                  <a:srgbClr val="FF0000"/>
                </a:solidFill>
                <a:latin typeface="Arial" charset="0"/>
              </a:rPr>
              <a:t>I neutrini solari</a:t>
            </a:r>
            <a:endParaRPr lang="it-IT" sz="8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2234" y="3377493"/>
            <a:ext cx="62436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Corso</a:t>
            </a:r>
            <a:r>
              <a:rPr lang="en-US" sz="3200" dirty="0" smtClean="0"/>
              <a:t> di </a:t>
            </a:r>
            <a:r>
              <a:rPr lang="en-US" sz="3200" dirty="0" err="1" smtClean="0"/>
              <a:t>Astroparticelle</a:t>
            </a:r>
            <a:r>
              <a:rPr lang="en-US" sz="3200" dirty="0" smtClean="0"/>
              <a:t> </a:t>
            </a:r>
            <a:r>
              <a:rPr lang="en-US" sz="3200" dirty="0" err="1" smtClean="0"/>
              <a:t>a.a</a:t>
            </a:r>
            <a:r>
              <a:rPr lang="en-US" sz="3200" dirty="0" smtClean="0"/>
              <a:t>. 2015-16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64271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1E902-48E7-F944-B715-4CDC81AD4DBC}" type="slidenum">
              <a:rPr lang="en-US"/>
              <a:pPr/>
              <a:t>10</a:t>
            </a:fld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93675"/>
            <a:ext cx="8305800" cy="758783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3600" b="1" dirty="0" err="1">
                <a:solidFill>
                  <a:srgbClr val="FF0000"/>
                </a:solidFill>
                <a:latin typeface="Comic Sans MS" charset="0"/>
              </a:rPr>
              <a:t>Cosa</a:t>
            </a:r>
            <a:r>
              <a:rPr lang="en-US" sz="3600" b="1" dirty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omic Sans MS" charset="0"/>
              </a:rPr>
              <a:t>si</a:t>
            </a:r>
            <a:r>
              <a:rPr lang="en-US" sz="3600" b="1" dirty="0" smtClean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omic Sans MS" charset="0"/>
              </a:rPr>
              <a:t>impara</a:t>
            </a:r>
            <a:r>
              <a:rPr lang="en-US" sz="3600" b="1" dirty="0" smtClean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omic Sans MS" charset="0"/>
              </a:rPr>
              <a:t>dall</a:t>
            </a:r>
            <a:r>
              <a:rPr lang="it-IT" sz="3600" b="1" dirty="0" smtClean="0">
                <a:solidFill>
                  <a:srgbClr val="FF0000"/>
                </a:solidFill>
                <a:latin typeface="Arial"/>
              </a:rPr>
              <a:t>’</a:t>
            </a:r>
            <a:r>
              <a:rPr lang="en-US" sz="3600" b="1" dirty="0" err="1" smtClean="0">
                <a:solidFill>
                  <a:srgbClr val="FF0000"/>
                </a:solidFill>
                <a:latin typeface="Comic Sans MS" charset="0"/>
              </a:rPr>
              <a:t>eliosismologia</a:t>
            </a:r>
            <a:r>
              <a:rPr lang="en-US" sz="3600" b="1" dirty="0">
                <a:solidFill>
                  <a:srgbClr val="FF0000"/>
                </a:solidFill>
                <a:latin typeface="Comic Sans MS" charset="0"/>
              </a:rPr>
              <a:t>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7963" y="2470150"/>
            <a:ext cx="4115210" cy="914400"/>
          </a:xfrm>
        </p:spPr>
        <p:txBody>
          <a:bodyPr>
            <a:normAutofit/>
          </a:bodyPr>
          <a:lstStyle/>
          <a:p>
            <a:pPr algn="just">
              <a:buFontTx/>
              <a:buNone/>
            </a:pPr>
            <a:r>
              <a:rPr lang="en-US" sz="2400" b="1" dirty="0">
                <a:latin typeface="Comic Sans MS" charset="0"/>
              </a:rPr>
              <a:t>In </a:t>
            </a:r>
            <a:r>
              <a:rPr lang="en-US" sz="2400" b="1" dirty="0" err="1">
                <a:latin typeface="Comic Sans MS" charset="0"/>
              </a:rPr>
              <a:t>particolare</a:t>
            </a:r>
            <a:r>
              <a:rPr lang="en-US" sz="2400" b="1" dirty="0">
                <a:latin typeface="Comic Sans MS" charset="0"/>
              </a:rPr>
              <a:t> </a:t>
            </a:r>
            <a:r>
              <a:rPr lang="en-US" sz="2400" b="1" dirty="0" err="1">
                <a:latin typeface="Comic Sans MS" charset="0"/>
              </a:rPr>
              <a:t>si</a:t>
            </a:r>
            <a:endParaRPr lang="en-US" sz="2400" b="1" dirty="0">
              <a:latin typeface="Comic Sans MS" charset="0"/>
            </a:endParaRPr>
          </a:p>
          <a:p>
            <a:pPr algn="just">
              <a:buFontTx/>
              <a:buNone/>
            </a:pPr>
            <a:r>
              <a:rPr lang="en-US" sz="2400" b="1" dirty="0" err="1">
                <a:latin typeface="Comic Sans MS" charset="0"/>
              </a:rPr>
              <a:t>determinano</a:t>
            </a:r>
            <a:r>
              <a:rPr lang="en-US" sz="2400" b="1" dirty="0">
                <a:latin typeface="Comic Sans MS" charset="0"/>
              </a:rPr>
              <a:t>: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28051" y="1135622"/>
            <a:ext cx="8711149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en-US" sz="2400" dirty="0" err="1"/>
              <a:t>Analizzando</a:t>
            </a:r>
            <a:r>
              <a:rPr lang="en-US" sz="2400" dirty="0"/>
              <a:t> lo </a:t>
            </a:r>
            <a:r>
              <a:rPr lang="ja-JP" altLang="en-US" sz="2400" dirty="0"/>
              <a:t>“</a:t>
            </a:r>
            <a:r>
              <a:rPr lang="en-US" sz="2400" dirty="0" err="1"/>
              <a:t>spettro</a:t>
            </a:r>
            <a:r>
              <a:rPr lang="ja-JP" altLang="en-US" sz="2400" dirty="0"/>
              <a:t>”</a:t>
            </a:r>
            <a:r>
              <a:rPr lang="en-US" sz="2400" dirty="0"/>
              <a:t> </a:t>
            </a:r>
            <a:r>
              <a:rPr lang="en-US" sz="2400" dirty="0" err="1" smtClean="0"/>
              <a:t>delle</a:t>
            </a:r>
            <a:r>
              <a:rPr lang="en-US" sz="2400" dirty="0" smtClean="0"/>
              <a:t> </a:t>
            </a:r>
            <a:r>
              <a:rPr lang="en-US" sz="2400" dirty="0" err="1"/>
              <a:t>frequenze</a:t>
            </a:r>
            <a:r>
              <a:rPr lang="en-US" sz="2400" dirty="0"/>
              <a:t> di </a:t>
            </a:r>
            <a:r>
              <a:rPr lang="en-US" sz="2400" dirty="0" err="1"/>
              <a:t>oscillazione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 smtClean="0"/>
              <a:t>può</a:t>
            </a:r>
            <a:r>
              <a:rPr lang="en-US" sz="2400" dirty="0"/>
              <a:t> </a:t>
            </a:r>
            <a:r>
              <a:rPr lang="en-US" sz="2400" dirty="0" err="1" smtClean="0"/>
              <a:t>studiare</a:t>
            </a:r>
            <a:r>
              <a:rPr lang="en-US" sz="2400" dirty="0" smtClean="0"/>
              <a:t> </a:t>
            </a:r>
            <a:r>
              <a:rPr lang="en-US" sz="2400" dirty="0" err="1" smtClean="0"/>
              <a:t>l’interno</a:t>
            </a:r>
            <a:r>
              <a:rPr lang="en-US" sz="2400" dirty="0" smtClean="0"/>
              <a:t> </a:t>
            </a:r>
            <a:r>
              <a:rPr lang="en-US" sz="2400" dirty="0"/>
              <a:t>del sole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381000" y="3384550"/>
            <a:ext cx="3810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b="1" dirty="0" err="1">
                <a:latin typeface="Comic Sans MS" charset="0"/>
              </a:rPr>
              <a:t>inizio</a:t>
            </a:r>
            <a:r>
              <a:rPr lang="en-US" b="1" dirty="0">
                <a:latin typeface="Comic Sans MS" charset="0"/>
              </a:rPr>
              <a:t> </a:t>
            </a:r>
            <a:r>
              <a:rPr lang="en-US" b="1" dirty="0" err="1">
                <a:latin typeface="Comic Sans MS" charset="0"/>
              </a:rPr>
              <a:t>della</a:t>
            </a:r>
            <a:r>
              <a:rPr lang="en-US" b="1" dirty="0">
                <a:latin typeface="Comic Sans MS" charset="0"/>
              </a:rPr>
              <a:t> </a:t>
            </a:r>
            <a:r>
              <a:rPr lang="en-US" b="1" dirty="0" err="1">
                <a:latin typeface="Comic Sans MS" charset="0"/>
              </a:rPr>
              <a:t>zona</a:t>
            </a:r>
            <a:r>
              <a:rPr lang="en-US" b="1" dirty="0">
                <a:latin typeface="Comic Sans MS" charset="0"/>
              </a:rPr>
              <a:t> 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b="1" dirty="0">
                <a:latin typeface="Comic Sans MS" charset="0"/>
              </a:rPr>
              <a:t>   </a:t>
            </a:r>
            <a:r>
              <a:rPr lang="en-US" b="1" dirty="0" err="1">
                <a:latin typeface="Comic Sans MS" charset="0"/>
              </a:rPr>
              <a:t>convettiva</a:t>
            </a:r>
            <a:r>
              <a:rPr lang="en-US" b="1" dirty="0">
                <a:latin typeface="Comic Sans MS" charset="0"/>
              </a:rPr>
              <a:t> (0.711 R)</a:t>
            </a: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381000" y="4200525"/>
            <a:ext cx="3352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>
                <a:latin typeface="Comic Sans MS" charset="0"/>
              </a:rPr>
              <a:t>L</a:t>
            </a:r>
            <a:r>
              <a:rPr lang="ja-JP" altLang="en-US" b="1" dirty="0">
                <a:latin typeface="Arial"/>
              </a:rPr>
              <a:t>’</a:t>
            </a:r>
            <a:r>
              <a:rPr lang="en-US" b="1" dirty="0" err="1">
                <a:latin typeface="Comic Sans MS" charset="0"/>
              </a:rPr>
              <a:t>andamento</a:t>
            </a:r>
            <a:r>
              <a:rPr lang="en-US" b="1" dirty="0">
                <a:latin typeface="Comic Sans MS" charset="0"/>
              </a:rPr>
              <a:t> </a:t>
            </a:r>
            <a:r>
              <a:rPr lang="en-US" b="1" dirty="0" err="1">
                <a:latin typeface="Comic Sans MS" charset="0"/>
              </a:rPr>
              <a:t>della</a:t>
            </a:r>
            <a:r>
              <a:rPr lang="en-US" sz="2000" b="1" dirty="0">
                <a:latin typeface="Comic Sans MS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omic Sans MS" charset="0"/>
              </a:rPr>
              <a:t>velocità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omic Sans MS" charset="0"/>
              </a:rPr>
              <a:t>del </a:t>
            </a:r>
            <a:r>
              <a:rPr lang="en-US" b="1" dirty="0" err="1">
                <a:solidFill>
                  <a:srgbClr val="FF0000"/>
                </a:solidFill>
                <a:latin typeface="Comic Sans MS" charset="0"/>
              </a:rPr>
              <a:t>suono</a:t>
            </a:r>
            <a:endParaRPr lang="en-US" sz="2800" b="1" dirty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381000" y="5038725"/>
            <a:ext cx="411480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 err="1">
                <a:latin typeface="Comic Sans MS" charset="0"/>
              </a:rPr>
              <a:t>Abbondanza</a:t>
            </a:r>
            <a:r>
              <a:rPr lang="en-US" b="1" dirty="0">
                <a:latin typeface="Comic Sans MS" charset="0"/>
              </a:rPr>
              <a:t> in </a:t>
            </a:r>
            <a:r>
              <a:rPr lang="en-US" b="1" dirty="0" err="1">
                <a:latin typeface="Comic Sans MS" charset="0"/>
              </a:rPr>
              <a:t>massa</a:t>
            </a:r>
            <a:r>
              <a:rPr lang="en-US" b="1" dirty="0">
                <a:latin typeface="Comic Sans MS" charset="0"/>
              </a:rPr>
              <a:t> 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US" b="1" dirty="0">
                <a:latin typeface="Comic Sans MS" charset="0"/>
              </a:rPr>
              <a:t>   di He  (24.5%) </a:t>
            </a:r>
            <a:r>
              <a:rPr lang="en-US" b="1" dirty="0" err="1">
                <a:latin typeface="Comic Sans MS" charset="0"/>
              </a:rPr>
              <a:t>alla</a:t>
            </a:r>
            <a:r>
              <a:rPr lang="en-US" b="1" dirty="0">
                <a:latin typeface="Comic Sans MS" charset="0"/>
              </a:rPr>
              <a:t> </a:t>
            </a:r>
            <a:r>
              <a:rPr lang="en-US" b="1" u="sng" dirty="0" err="1">
                <a:latin typeface="Comic Sans MS" charset="0"/>
              </a:rPr>
              <a:t>superficie</a:t>
            </a:r>
            <a:r>
              <a:rPr lang="en-US" b="1" dirty="0">
                <a:latin typeface="Comic Sans MS" charset="0"/>
              </a:rPr>
              <a:t> </a:t>
            </a:r>
            <a:endParaRPr lang="en-US" b="1" dirty="0" smtClean="0">
              <a:latin typeface="Comic Sans MS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endParaRPr lang="en-US" b="1" dirty="0">
              <a:latin typeface="Comic Sans MS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>
                <a:latin typeface="Comic Sans MS" charset="0"/>
              </a:rPr>
              <a:t>La </a:t>
            </a:r>
            <a:r>
              <a:rPr lang="en-US" b="1" dirty="0" err="1">
                <a:latin typeface="Comic Sans MS" charset="0"/>
              </a:rPr>
              <a:t>rotazione</a:t>
            </a:r>
            <a:r>
              <a:rPr lang="en-US" b="1" dirty="0">
                <a:latin typeface="Comic Sans MS" charset="0"/>
              </a:rPr>
              <a:t> dell</a:t>
            </a:r>
            <a:r>
              <a:rPr lang="ja-JP" altLang="en-US" b="1" dirty="0">
                <a:latin typeface="Arial"/>
              </a:rPr>
              <a:t>’</a:t>
            </a:r>
            <a:r>
              <a:rPr lang="en-US" b="1" dirty="0" err="1">
                <a:latin typeface="Comic Sans MS" charset="0"/>
              </a:rPr>
              <a:t>interno</a:t>
            </a:r>
            <a:r>
              <a:rPr lang="en-US" b="1" dirty="0">
                <a:latin typeface="Comic Sans MS" charset="0"/>
              </a:rPr>
              <a:t> </a:t>
            </a:r>
            <a:r>
              <a:rPr lang="en-US" b="1" dirty="0" err="1">
                <a:latin typeface="Comic Sans MS" charset="0"/>
              </a:rPr>
              <a:t>solare</a:t>
            </a:r>
            <a:endParaRPr lang="en-US" b="1" dirty="0">
              <a:latin typeface="Comic Sans MS" charset="0"/>
            </a:endParaRPr>
          </a:p>
        </p:txBody>
      </p:sp>
      <p:pic>
        <p:nvPicPr>
          <p:cNvPr id="10250" name="Picture 10" descr="C:\WINDOWS\Desktop\lngs01\d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09580"/>
            <a:ext cx="4648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8554" y="0"/>
            <a:ext cx="1073201" cy="96301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915713" y="4200525"/>
            <a:ext cx="1275287" cy="4772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7516060" y="5323801"/>
            <a:ext cx="0" cy="8571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58974" y="6103200"/>
            <a:ext cx="1219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transizione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56389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91139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827D255-A576-B14B-A4FD-F1CF17786799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100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91140" name="Rectangle 2"/>
          <p:cNvSpPr>
            <a:spLocks/>
          </p:cNvSpPr>
          <p:nvPr/>
        </p:nvSpPr>
        <p:spPr bwMode="auto">
          <a:xfrm>
            <a:off x="4037013" y="1517650"/>
            <a:ext cx="3838575" cy="2682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9114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765175"/>
            <a:ext cx="8266113" cy="555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Rectangle 4"/>
          <p:cNvSpPr>
            <a:spLocks/>
          </p:cNvSpPr>
          <p:nvPr/>
        </p:nvSpPr>
        <p:spPr bwMode="auto">
          <a:xfrm>
            <a:off x="2051050" y="176213"/>
            <a:ext cx="4991100" cy="5889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sz="3000">
                <a:latin typeface="Gill Sans" charset="0"/>
                <a:sym typeface="Gill Sans" charset="0"/>
              </a:rPr>
              <a:t>New Results:192 Days</a:t>
            </a:r>
          </a:p>
        </p:txBody>
      </p:sp>
    </p:spTree>
    <p:extLst>
      <p:ext uri="{BB962C8B-B14F-4D97-AF65-F5344CB8AC3E}">
        <p14:creationId xmlns:p14="http://schemas.microsoft.com/office/powerpoint/2010/main" val="199586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92163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A99A2D-0EAB-1048-BD21-7019CA3DBE68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101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92164" name="Picture 5" descr="systemat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620713"/>
            <a:ext cx="4135437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 Box 6"/>
          <p:cNvSpPr txBox="1">
            <a:spLocks noChangeArrowheads="1"/>
          </p:cNvSpPr>
          <p:nvPr/>
        </p:nvSpPr>
        <p:spPr bwMode="auto">
          <a:xfrm>
            <a:off x="4905375" y="260350"/>
            <a:ext cx="4249738" cy="3365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cs typeface="Arial" charset="0"/>
              </a:rPr>
              <a:t>Estimated 1σ Systematic Uncertainties* [%]</a:t>
            </a:r>
          </a:p>
        </p:txBody>
      </p:sp>
      <p:sp>
        <p:nvSpPr>
          <p:cNvPr id="92166" name="Text Box 7"/>
          <p:cNvSpPr txBox="1">
            <a:spLocks noChangeArrowheads="1"/>
          </p:cNvSpPr>
          <p:nvPr/>
        </p:nvSpPr>
        <p:spPr bwMode="auto">
          <a:xfrm>
            <a:off x="5121275" y="3140075"/>
            <a:ext cx="180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>
                <a:cs typeface="Arial" charset="0"/>
              </a:rPr>
              <a:t>*Prior to Calibration</a:t>
            </a:r>
          </a:p>
        </p:txBody>
      </p:sp>
      <p:sp>
        <p:nvSpPr>
          <p:cNvPr id="92167" name="Text Box 8"/>
          <p:cNvSpPr txBox="1">
            <a:spLocks noChangeArrowheads="1"/>
          </p:cNvSpPr>
          <p:nvPr/>
        </p:nvSpPr>
        <p:spPr bwMode="auto">
          <a:xfrm>
            <a:off x="250825" y="4364038"/>
            <a:ext cx="36004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cs typeface="Arial" charset="0"/>
              </a:rPr>
              <a:t>Expected </a:t>
            </a:r>
            <a:r>
              <a:rPr lang="en-US" sz="2000" baseline="30000">
                <a:cs typeface="Arial" charset="0"/>
              </a:rPr>
              <a:t>7</a:t>
            </a:r>
            <a:r>
              <a:rPr lang="en-US" sz="2000">
                <a:cs typeface="Arial" charset="0"/>
              </a:rPr>
              <a:t>Be interaction rate for MSW-LMA oscillations:</a:t>
            </a:r>
            <a:endParaRPr lang="en-US" sz="1800">
              <a:cs typeface="Arial" charset="0"/>
            </a:endParaRPr>
          </a:p>
        </p:txBody>
      </p:sp>
      <p:graphicFrame>
        <p:nvGraphicFramePr>
          <p:cNvPr id="92168" name="Object 2"/>
          <p:cNvGraphicFramePr>
            <a:graphicFrameLocks noChangeAspect="1"/>
          </p:cNvGraphicFramePr>
          <p:nvPr/>
        </p:nvGraphicFramePr>
        <p:xfrm>
          <a:off x="3865563" y="4292600"/>
          <a:ext cx="3024187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621" name="Equation" r:id="rId4" imgW="1371600" imgH="203200" progId="Equation.3">
                  <p:embed/>
                </p:oleObj>
              </mc:Choice>
              <mc:Fallback>
                <p:oleObj name="Equation" r:id="rId4" imgW="1371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5563" y="4292600"/>
                        <a:ext cx="3024187" cy="447675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9" name="Object 4"/>
          <p:cNvGraphicFramePr>
            <a:graphicFrameLocks noChangeAspect="1"/>
          </p:cNvGraphicFramePr>
          <p:nvPr/>
        </p:nvGraphicFramePr>
        <p:xfrm>
          <a:off x="395288" y="1916113"/>
          <a:ext cx="4200525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622" name="Equation" r:id="rId6" imgW="1905000" imgH="241300" progId="Equation.3">
                  <p:embed/>
                </p:oleObj>
              </mc:Choice>
              <mc:Fallback>
                <p:oleObj name="Equation" r:id="rId6" imgW="1905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916113"/>
                        <a:ext cx="4200525" cy="531812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70" name="Object 5"/>
          <p:cNvGraphicFramePr>
            <a:graphicFrameLocks noChangeAspect="1"/>
          </p:cNvGraphicFramePr>
          <p:nvPr/>
        </p:nvGraphicFramePr>
        <p:xfrm>
          <a:off x="3851275" y="4868863"/>
          <a:ext cx="3052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623" name="Equation" r:id="rId8" imgW="1384300" imgH="203200" progId="Equation.3">
                  <p:embed/>
                </p:oleObj>
              </mc:Choice>
              <mc:Fallback>
                <p:oleObj name="Equation" r:id="rId8" imgW="1384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4868863"/>
                        <a:ext cx="3052763" cy="447675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71" name="Text Box 17"/>
          <p:cNvSpPr txBox="1">
            <a:spLocks noChangeArrowheads="1"/>
          </p:cNvSpPr>
          <p:nvPr/>
        </p:nvSpPr>
        <p:spPr bwMode="auto">
          <a:xfrm>
            <a:off x="6948488" y="4878388"/>
            <a:ext cx="174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cs typeface="Arial" charset="0"/>
              </a:rPr>
              <a:t>Low  Metallicity</a:t>
            </a:r>
          </a:p>
        </p:txBody>
      </p:sp>
      <p:sp>
        <p:nvSpPr>
          <p:cNvPr id="92172" name="Text Box 18"/>
          <p:cNvSpPr txBox="1">
            <a:spLocks noChangeArrowheads="1"/>
          </p:cNvSpPr>
          <p:nvPr/>
        </p:nvSpPr>
        <p:spPr bwMode="auto">
          <a:xfrm>
            <a:off x="6969125" y="4308475"/>
            <a:ext cx="173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cs typeface="Arial" charset="0"/>
              </a:rPr>
              <a:t>High Metallicity</a:t>
            </a:r>
          </a:p>
        </p:txBody>
      </p:sp>
      <p:sp>
        <p:nvSpPr>
          <p:cNvPr id="92173" name="CasellaDiTesto 37"/>
          <p:cNvSpPr txBox="1">
            <a:spLocks noChangeArrowheads="1"/>
          </p:cNvSpPr>
          <p:nvPr/>
        </p:nvSpPr>
        <p:spPr bwMode="auto">
          <a:xfrm>
            <a:off x="539750" y="2924175"/>
            <a:ext cx="3276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>
                <a:cs typeface="Arial" charset="0"/>
              </a:rPr>
              <a:t>First real time detection of </a:t>
            </a:r>
            <a:r>
              <a:rPr lang="en-US" sz="1400" i="1" baseline="30000">
                <a:cs typeface="Arial" charset="0"/>
              </a:rPr>
              <a:t>7</a:t>
            </a:r>
            <a:r>
              <a:rPr lang="en-US" sz="1400" i="1">
                <a:cs typeface="Arial" charset="0"/>
              </a:rPr>
              <a:t>Be solar neutrinos by Borexino</a:t>
            </a:r>
          </a:p>
          <a:p>
            <a:pPr eaLnBrk="1" hangingPunct="1"/>
            <a:r>
              <a:rPr lang="en-US" sz="1200" b="1" i="1">
                <a:cs typeface="Arial" charset="0"/>
                <a:hlinkClick r:id="rId10"/>
              </a:rPr>
              <a:t>Physics Letters B</a:t>
            </a:r>
            <a:r>
              <a:rPr lang="en-US" sz="1200" i="1">
                <a:cs typeface="Arial" charset="0"/>
              </a:rPr>
              <a:t>  </a:t>
            </a:r>
            <a:r>
              <a:rPr lang="en-US" sz="1200" i="1">
                <a:cs typeface="Arial" charset="0"/>
                <a:hlinkClick r:id="rId11"/>
              </a:rPr>
              <a:t>Volume 658, </a:t>
            </a:r>
            <a:r>
              <a:rPr lang="en-US" sz="1200" i="1">
                <a:cs typeface="Arial" charset="0"/>
              </a:rPr>
              <a:t>Jan 2008,</a:t>
            </a:r>
          </a:p>
        </p:txBody>
      </p:sp>
      <p:sp>
        <p:nvSpPr>
          <p:cNvPr id="18" name="Ovale 17"/>
          <p:cNvSpPr/>
          <p:nvPr/>
        </p:nvSpPr>
        <p:spPr>
          <a:xfrm>
            <a:off x="5265738" y="1843088"/>
            <a:ext cx="2736850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Ovale 18"/>
          <p:cNvSpPr/>
          <p:nvPr/>
        </p:nvSpPr>
        <p:spPr>
          <a:xfrm>
            <a:off x="5265738" y="1050925"/>
            <a:ext cx="2736850" cy="4333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176" name="CasellaDiTesto 19"/>
          <p:cNvSpPr txBox="1">
            <a:spLocks noChangeArrowheads="1"/>
          </p:cNvSpPr>
          <p:nvPr/>
        </p:nvSpPr>
        <p:spPr bwMode="auto">
          <a:xfrm>
            <a:off x="323850" y="260350"/>
            <a:ext cx="3951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We have to add the systematic error:</a:t>
            </a:r>
          </a:p>
        </p:txBody>
      </p:sp>
      <p:sp>
        <p:nvSpPr>
          <p:cNvPr id="92177" name="CasellaDiTesto 20"/>
          <p:cNvSpPr txBox="1">
            <a:spLocks noChangeArrowheads="1"/>
          </p:cNvSpPr>
          <p:nvPr/>
        </p:nvSpPr>
        <p:spPr bwMode="auto">
          <a:xfrm>
            <a:off x="5651500" y="5876925"/>
            <a:ext cx="2828925" cy="3698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See later about Metallicity</a:t>
            </a:r>
          </a:p>
        </p:txBody>
      </p:sp>
      <p:cxnSp>
        <p:nvCxnSpPr>
          <p:cNvPr id="23" name="Connettore 2 22"/>
          <p:cNvCxnSpPr>
            <a:stCxn id="92177" idx="0"/>
          </p:cNvCxnSpPr>
          <p:nvPr/>
        </p:nvCxnSpPr>
        <p:spPr>
          <a:xfrm flipV="1">
            <a:off x="7065963" y="5300663"/>
            <a:ext cx="530225" cy="57626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62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93187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8E2CA92-AC4C-9844-8131-6A4BC349761C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102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7" name="Rectangle 4"/>
          <p:cNvSpPr/>
          <p:nvPr/>
        </p:nvSpPr>
        <p:spPr>
          <a:xfrm>
            <a:off x="5715000" y="228600"/>
            <a:ext cx="3200400" cy="196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31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11275"/>
            <a:ext cx="4197350" cy="2838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90" name="TextBox 12"/>
          <p:cNvSpPr txBox="1">
            <a:spLocks noChangeArrowheads="1"/>
          </p:cNvSpPr>
          <p:nvPr/>
        </p:nvSpPr>
        <p:spPr bwMode="auto">
          <a:xfrm>
            <a:off x="2916238" y="3068638"/>
            <a:ext cx="1368425" cy="3079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740 live days</a:t>
            </a:r>
          </a:p>
        </p:txBody>
      </p:sp>
      <p:sp>
        <p:nvSpPr>
          <p:cNvPr id="93191" name="TextBox 20"/>
          <p:cNvSpPr txBox="1">
            <a:spLocks noChangeArrowheads="1"/>
          </p:cNvSpPr>
          <p:nvPr/>
        </p:nvSpPr>
        <p:spPr bwMode="auto">
          <a:xfrm>
            <a:off x="1676400" y="1371600"/>
            <a:ext cx="91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baseline="30000"/>
              <a:t>210</a:t>
            </a:r>
            <a:r>
              <a:rPr lang="en-US" sz="1200" b="1"/>
              <a:t>Po (</a:t>
            </a:r>
            <a:r>
              <a:rPr lang="en-US" sz="1200" b="1">
                <a:latin typeface="Symbol" charset="0"/>
              </a:rPr>
              <a:t>a</a:t>
            </a:r>
            <a:r>
              <a:rPr lang="en-US" sz="1200" b="1"/>
              <a:t>)</a:t>
            </a:r>
          </a:p>
        </p:txBody>
      </p:sp>
      <p:sp>
        <p:nvSpPr>
          <p:cNvPr id="93192" name="CasellaDiTesto 20"/>
          <p:cNvSpPr txBox="1">
            <a:spLocks noChangeArrowheads="1"/>
          </p:cNvSpPr>
          <p:nvPr/>
        </p:nvSpPr>
        <p:spPr bwMode="auto">
          <a:xfrm>
            <a:off x="323850" y="188913"/>
            <a:ext cx="8820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After 740 live days and a </a:t>
            </a:r>
            <a:r>
              <a:rPr lang="en-US" sz="1800" b="1">
                <a:solidFill>
                  <a:srgbClr val="000090"/>
                </a:solidFill>
              </a:rPr>
              <a:t>calibration campaign </a:t>
            </a:r>
            <a:r>
              <a:rPr lang="en-US" sz="1800"/>
              <a:t>Borexino published the new result on </a:t>
            </a:r>
            <a:r>
              <a:rPr lang="en-US" sz="1800" b="1" baseline="30000">
                <a:solidFill>
                  <a:srgbClr val="FF0000"/>
                </a:solidFill>
              </a:rPr>
              <a:t>7</a:t>
            </a:r>
            <a:r>
              <a:rPr lang="en-US" sz="1800" b="1">
                <a:solidFill>
                  <a:srgbClr val="FF0000"/>
                </a:solidFill>
              </a:rPr>
              <a:t>Be rate with a total error at 4.6% </a:t>
            </a:r>
            <a:r>
              <a:rPr lang="en-US" sz="1800"/>
              <a:t>(SSM prediction at 7%)</a:t>
            </a:r>
          </a:p>
        </p:txBody>
      </p:sp>
      <p:graphicFrame>
        <p:nvGraphicFramePr>
          <p:cNvPr id="93193" name="Object 4"/>
          <p:cNvGraphicFramePr>
            <a:graphicFrameLocks noChangeAspect="1"/>
          </p:cNvGraphicFramePr>
          <p:nvPr/>
        </p:nvGraphicFramePr>
        <p:xfrm>
          <a:off x="755650" y="4724400"/>
          <a:ext cx="541972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25" name="Equation" r:id="rId4" imgW="2717800" imgH="469900" progId="Equation.3">
                  <p:embed/>
                </p:oleObj>
              </mc:Choice>
              <mc:Fallback>
                <p:oleObj name="Equation" r:id="rId4" imgW="27178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4724400"/>
                        <a:ext cx="5419725" cy="936625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3194" name="Immagin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052513"/>
            <a:ext cx="2665412" cy="3495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920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94211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C16E114-B0A7-7348-AA03-7106BB38200A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103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755650" y="173038"/>
            <a:ext cx="784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The first measurement of pep neutrinos</a:t>
            </a:r>
            <a:endParaRPr lang="en-US" sz="3200" b="1">
              <a:solidFill>
                <a:srgbClr val="FF0000"/>
              </a:solidFill>
              <a:sym typeface="Symbol" charset="0"/>
            </a:endParaRPr>
          </a:p>
        </p:txBody>
      </p:sp>
      <p:pic>
        <p:nvPicPr>
          <p:cNvPr id="94213" name="Picture 5" descr="pp ch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916113"/>
            <a:ext cx="3384550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Rettangolo 11"/>
          <p:cNvSpPr>
            <a:spLocks noChangeArrowheads="1"/>
          </p:cNvSpPr>
          <p:nvPr/>
        </p:nvSpPr>
        <p:spPr bwMode="auto">
          <a:xfrm>
            <a:off x="900113" y="908050"/>
            <a:ext cx="70564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GB"/>
              <a:t>As we said </a:t>
            </a:r>
            <a:r>
              <a:rPr lang="en-GB" b="1">
                <a:solidFill>
                  <a:srgbClr val="FF0000"/>
                </a:solidFill>
              </a:rPr>
              <a:t>pp</a:t>
            </a:r>
            <a:r>
              <a:rPr lang="en-GB"/>
              <a:t> (and </a:t>
            </a:r>
            <a:r>
              <a:rPr lang="en-GB" b="1">
                <a:solidFill>
                  <a:srgbClr val="FF0000"/>
                </a:solidFill>
              </a:rPr>
              <a:t>pep</a:t>
            </a:r>
            <a:r>
              <a:rPr lang="en-GB"/>
              <a:t>!) neutrinos are </a:t>
            </a:r>
            <a:r>
              <a:rPr lang="en-US" b="1" u="sng">
                <a:solidFill>
                  <a:srgbClr val="FF0000"/>
                </a:solidFill>
              </a:rPr>
              <a:t>less model-depended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/>
              <a:t>and hence more robust to prove the validity of the SSM.</a:t>
            </a:r>
          </a:p>
        </p:txBody>
      </p:sp>
      <p:sp>
        <p:nvSpPr>
          <p:cNvPr id="13" name="Ovale 12"/>
          <p:cNvSpPr/>
          <p:nvPr/>
        </p:nvSpPr>
        <p:spPr>
          <a:xfrm>
            <a:off x="2627313" y="1916113"/>
            <a:ext cx="1800225" cy="504825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4216" name="CasellaDiTesto 13"/>
          <p:cNvSpPr txBox="1">
            <a:spLocks noChangeArrowheads="1"/>
          </p:cNvSpPr>
          <p:nvPr/>
        </p:nvSpPr>
        <p:spPr bwMode="auto">
          <a:xfrm>
            <a:off x="4643438" y="1989138"/>
            <a:ext cx="4392612" cy="23082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b="1">
                <a:solidFill>
                  <a:srgbClr val="FF0000"/>
                </a:solidFill>
              </a:rPr>
              <a:t>pp </a:t>
            </a:r>
            <a:r>
              <a:rPr lang="en-US" sz="1800">
                <a:solidFill>
                  <a:srgbClr val="FF0000"/>
                </a:solidFill>
              </a:rPr>
              <a:t>vs </a:t>
            </a:r>
            <a:r>
              <a:rPr lang="en-US" sz="1800" b="1">
                <a:solidFill>
                  <a:srgbClr val="FF0000"/>
                </a:solidFill>
              </a:rPr>
              <a:t>pep</a:t>
            </a:r>
          </a:p>
          <a:p>
            <a:pPr algn="just" eaLnBrk="1" hangingPunct="1"/>
            <a:endParaRPr lang="en-US" sz="1800"/>
          </a:p>
          <a:p>
            <a:pPr algn="just" eaLnBrk="1" hangingPunct="1"/>
            <a:r>
              <a:rPr lang="en-US" sz="1800"/>
              <a:t>Unlike pp-neutrinos, pep-neutrinos are monochromatic and are emitted with a larger energy (1.442 MeV).</a:t>
            </a:r>
          </a:p>
          <a:p>
            <a:pPr algn="just" eaLnBrk="1" hangingPunct="1"/>
            <a:endParaRPr lang="en-US" sz="1800"/>
          </a:p>
          <a:p>
            <a:pPr algn="just" eaLnBrk="1" hangingPunct="1"/>
            <a:r>
              <a:rPr lang="en-US" sz="1800"/>
              <a:t>But the flux is very poor (about 2 order of magnitude compared to pp-neutrinos)</a:t>
            </a:r>
          </a:p>
        </p:txBody>
      </p:sp>
      <p:sp>
        <p:nvSpPr>
          <p:cNvPr id="94217" name="CasellaDiTesto 14"/>
          <p:cNvSpPr txBox="1">
            <a:spLocks noChangeArrowheads="1"/>
          </p:cNvSpPr>
          <p:nvPr/>
        </p:nvSpPr>
        <p:spPr bwMode="auto">
          <a:xfrm>
            <a:off x="900113" y="4581525"/>
            <a:ext cx="81359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/>
              <a:t>In the </a:t>
            </a:r>
            <a:r>
              <a:rPr lang="en-US" sz="1800" b="1">
                <a:solidFill>
                  <a:srgbClr val="333399"/>
                </a:solidFill>
              </a:rPr>
              <a:t>Borexino Fiducial Volume</a:t>
            </a:r>
            <a:r>
              <a:rPr lang="en-US" sz="1800"/>
              <a:t> the expected number of events from </a:t>
            </a:r>
            <a:r>
              <a:rPr lang="en-US" sz="1800">
                <a:solidFill>
                  <a:srgbClr val="FF0000"/>
                </a:solidFill>
              </a:rPr>
              <a:t>pep-neutrinos</a:t>
            </a:r>
            <a:r>
              <a:rPr lang="en-US" sz="1800"/>
              <a:t> is on the order of </a:t>
            </a:r>
            <a:r>
              <a:rPr lang="en-US" sz="1800" b="1">
                <a:solidFill>
                  <a:srgbClr val="FF0000"/>
                </a:solidFill>
              </a:rPr>
              <a:t>some events per day</a:t>
            </a:r>
            <a:r>
              <a:rPr lang="en-US" sz="1800"/>
              <a:t>. </a:t>
            </a:r>
          </a:p>
        </p:txBody>
      </p:sp>
      <p:sp>
        <p:nvSpPr>
          <p:cNvPr id="94218" name="CasellaDiTesto 15"/>
          <p:cNvSpPr txBox="1">
            <a:spLocks noChangeArrowheads="1"/>
          </p:cNvSpPr>
          <p:nvPr/>
        </p:nvSpPr>
        <p:spPr bwMode="auto">
          <a:xfrm>
            <a:off x="1187450" y="5445125"/>
            <a:ext cx="367347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600"/>
              <a:t>Compared to </a:t>
            </a:r>
            <a:r>
              <a:rPr lang="en-US" sz="1600" baseline="30000"/>
              <a:t>7</a:t>
            </a:r>
            <a:r>
              <a:rPr lang="en-US" sz="1600"/>
              <a:t>Be-neutrinos, pep-neutrinos events are 1 order of magnitude smaller</a:t>
            </a:r>
            <a:r>
              <a:rPr lang="en-US" sz="1800"/>
              <a:t>.  </a:t>
            </a:r>
          </a:p>
        </p:txBody>
      </p:sp>
      <p:graphicFrame>
        <p:nvGraphicFramePr>
          <p:cNvPr id="94219" name="Object 4"/>
          <p:cNvGraphicFramePr>
            <a:graphicFrameLocks noChangeAspect="1"/>
          </p:cNvGraphicFramePr>
          <p:nvPr/>
        </p:nvGraphicFramePr>
        <p:xfrm>
          <a:off x="5705475" y="5373688"/>
          <a:ext cx="2266950" cy="950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49" name="Equation" r:id="rId4" imgW="1028700" imgH="431800" progId="Equation.3">
                  <p:embed/>
                </p:oleObj>
              </mc:Choice>
              <mc:Fallback>
                <p:oleObj name="Equation" r:id="rId4" imgW="10287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5475" y="5373688"/>
                        <a:ext cx="2266950" cy="950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mpd="dbl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ttangolo 19"/>
          <p:cNvSpPr/>
          <p:nvPr/>
        </p:nvSpPr>
        <p:spPr>
          <a:xfrm>
            <a:off x="35496" y="188640"/>
            <a:ext cx="432048" cy="6336704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4223" name="CasellaDiTesto 20"/>
          <p:cNvSpPr txBox="1">
            <a:spLocks noChangeArrowheads="1"/>
          </p:cNvSpPr>
          <p:nvPr/>
        </p:nvSpPr>
        <p:spPr bwMode="auto">
          <a:xfrm rot="-5400000">
            <a:off x="-969169" y="3353594"/>
            <a:ext cx="237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pep &amp; CNO neutrinos</a:t>
            </a:r>
          </a:p>
        </p:txBody>
      </p:sp>
    </p:spTree>
    <p:extLst>
      <p:ext uri="{BB962C8B-B14F-4D97-AF65-F5344CB8AC3E}">
        <p14:creationId xmlns:p14="http://schemas.microsoft.com/office/powerpoint/2010/main" val="2017589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95235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860DB0-A582-4D4C-8149-7A4A920A3BEA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104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95236" name="CasellaDiTesto 4"/>
          <p:cNvSpPr txBox="1">
            <a:spLocks noChangeArrowheads="1"/>
          </p:cNvSpPr>
          <p:nvPr/>
        </p:nvSpPr>
        <p:spPr bwMode="auto">
          <a:xfrm>
            <a:off x="900113" y="692150"/>
            <a:ext cx="784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Moreover there is the problem related to the </a:t>
            </a:r>
            <a:r>
              <a:rPr lang="en-US" sz="1800" b="1">
                <a:solidFill>
                  <a:srgbClr val="FF0000"/>
                </a:solidFill>
              </a:rPr>
              <a:t>cosmogenic </a:t>
            </a:r>
            <a:r>
              <a:rPr lang="en-US" sz="1800" b="1" baseline="30000">
                <a:solidFill>
                  <a:srgbClr val="FF0000"/>
                </a:solidFill>
              </a:rPr>
              <a:t>11</a:t>
            </a:r>
            <a:r>
              <a:rPr lang="en-US" sz="1800" b="1">
                <a:solidFill>
                  <a:srgbClr val="FF0000"/>
                </a:solidFill>
              </a:rPr>
              <a:t>C </a:t>
            </a:r>
            <a:r>
              <a:rPr lang="en-US" sz="1800"/>
              <a:t>that cover the pep-neutrinos signal.</a:t>
            </a:r>
          </a:p>
        </p:txBody>
      </p:sp>
      <p:sp>
        <p:nvSpPr>
          <p:cNvPr id="95237" name="CasellaDiTesto 5"/>
          <p:cNvSpPr txBox="1">
            <a:spLocks noChangeArrowheads="1"/>
          </p:cNvSpPr>
          <p:nvPr/>
        </p:nvSpPr>
        <p:spPr bwMode="auto">
          <a:xfrm>
            <a:off x="1042988" y="2924175"/>
            <a:ext cx="2520950" cy="739775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400"/>
              <a:t>The </a:t>
            </a:r>
            <a:r>
              <a:rPr lang="en-US" sz="1400" b="1">
                <a:solidFill>
                  <a:srgbClr val="000090"/>
                </a:solidFill>
              </a:rPr>
              <a:t>muon flux </a:t>
            </a:r>
            <a:r>
              <a:rPr lang="en-US" sz="1400"/>
              <a:t>in the LNGS underground laboratory is on the order of </a:t>
            </a:r>
            <a:r>
              <a:rPr lang="en-US" sz="1400" b="1">
                <a:solidFill>
                  <a:srgbClr val="000090"/>
                </a:solidFill>
              </a:rPr>
              <a:t>1 μ m</a:t>
            </a:r>
            <a:r>
              <a:rPr lang="en-US" sz="1400" b="1" baseline="30000">
                <a:solidFill>
                  <a:srgbClr val="000090"/>
                </a:solidFill>
              </a:rPr>
              <a:t>-2</a:t>
            </a:r>
            <a:r>
              <a:rPr lang="en-US" sz="1400" b="1">
                <a:solidFill>
                  <a:srgbClr val="000090"/>
                </a:solidFill>
              </a:rPr>
              <a:t> h</a:t>
            </a:r>
            <a:r>
              <a:rPr lang="en-US" sz="1400" b="1" baseline="30000">
                <a:solidFill>
                  <a:srgbClr val="000090"/>
                </a:solidFill>
              </a:rPr>
              <a:t>-1</a:t>
            </a:r>
            <a:r>
              <a:rPr lang="en-US" sz="1400"/>
              <a:t>.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042988" y="1700213"/>
            <a:ext cx="4681537" cy="6461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Main background </a:t>
            </a:r>
            <a:r>
              <a:rPr lang="en-US" baseline="30000" dirty="0" smtClean="0"/>
              <a:t>11</a:t>
            </a:r>
            <a:r>
              <a:rPr lang="en-US" dirty="0" smtClean="0"/>
              <a:t>C (e</a:t>
            </a:r>
            <a:r>
              <a:rPr lang="en-US" baseline="30000" dirty="0" smtClean="0"/>
              <a:t>+</a:t>
            </a:r>
            <a:r>
              <a:rPr lang="en-US" dirty="0" smtClean="0"/>
              <a:t>) (with </a:t>
            </a:r>
            <a:r>
              <a:rPr lang="en-US" dirty="0" smtClean="0">
                <a:latin typeface="Symbol" charset="0"/>
              </a:rPr>
              <a:t>t</a:t>
            </a:r>
            <a:r>
              <a:rPr lang="en-US" dirty="0" smtClean="0"/>
              <a:t> = 29.4 min) created by cosmic </a:t>
            </a:r>
            <a:r>
              <a:rPr lang="en-US" dirty="0" err="1" smtClean="0"/>
              <a:t>muons</a:t>
            </a:r>
            <a:r>
              <a:rPr lang="en-US" dirty="0" smtClean="0"/>
              <a:t>.</a:t>
            </a:r>
          </a:p>
        </p:txBody>
      </p:sp>
      <p:pic>
        <p:nvPicPr>
          <p:cNvPr id="952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844675"/>
            <a:ext cx="28956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644900"/>
            <a:ext cx="3779837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1" name="Rettangolo 10"/>
          <p:cNvSpPr>
            <a:spLocks noChangeArrowheads="1"/>
          </p:cNvSpPr>
          <p:nvPr/>
        </p:nvSpPr>
        <p:spPr bwMode="auto">
          <a:xfrm>
            <a:off x="5003800" y="2781300"/>
            <a:ext cx="3384550" cy="646113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b="1" baseline="30000">
                <a:solidFill>
                  <a:srgbClr val="FF00FF"/>
                </a:solidFill>
              </a:rPr>
              <a:t>11</a:t>
            </a:r>
            <a:r>
              <a:rPr lang="en-US" b="1">
                <a:solidFill>
                  <a:srgbClr val="FF00FF"/>
                </a:solidFill>
              </a:rPr>
              <a:t>C Cosmogenic</a:t>
            </a:r>
          </a:p>
          <a:p>
            <a:r>
              <a:rPr lang="en-US">
                <a:solidFill>
                  <a:srgbClr val="FF00FF"/>
                </a:solidFill>
              </a:rPr>
              <a:t>Borexino muon rate = 4200/day</a:t>
            </a:r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5795963" y="3429000"/>
            <a:ext cx="215900" cy="1728788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243" name="CasellaDiTesto 13"/>
          <p:cNvSpPr txBox="1">
            <a:spLocks noChangeArrowheads="1"/>
          </p:cNvSpPr>
          <p:nvPr/>
        </p:nvSpPr>
        <p:spPr bwMode="auto">
          <a:xfrm>
            <a:off x="3708400" y="4076700"/>
            <a:ext cx="774700" cy="369888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FFFF"/>
                </a:solidFill>
              </a:rPr>
              <a:t>pep-ν</a:t>
            </a:r>
          </a:p>
        </p:txBody>
      </p:sp>
      <p:cxnSp>
        <p:nvCxnSpPr>
          <p:cNvPr id="16" name="Connettore 2 15"/>
          <p:cNvCxnSpPr/>
          <p:nvPr/>
        </p:nvCxnSpPr>
        <p:spPr>
          <a:xfrm>
            <a:off x="4140200" y="4437063"/>
            <a:ext cx="1223963" cy="936625"/>
          </a:xfrm>
          <a:prstGeom prst="straightConnector1">
            <a:avLst/>
          </a:prstGeom>
          <a:ln>
            <a:solidFill>
              <a:srgbClr val="00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35496" y="188640"/>
            <a:ext cx="432048" cy="6336704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5248" name="CasellaDiTesto 16"/>
          <p:cNvSpPr txBox="1">
            <a:spLocks noChangeArrowheads="1"/>
          </p:cNvSpPr>
          <p:nvPr/>
        </p:nvSpPr>
        <p:spPr bwMode="auto">
          <a:xfrm rot="-5400000">
            <a:off x="-969169" y="3353594"/>
            <a:ext cx="237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pep &amp; CNO neutrinos</a:t>
            </a:r>
          </a:p>
        </p:txBody>
      </p:sp>
    </p:spTree>
    <p:extLst>
      <p:ext uri="{BB962C8B-B14F-4D97-AF65-F5344CB8AC3E}">
        <p14:creationId xmlns:p14="http://schemas.microsoft.com/office/powerpoint/2010/main" val="1584042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96259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6BFFEA9-F5D2-314C-B021-3D5016A64453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105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96260" name="TextBox 9"/>
          <p:cNvSpPr txBox="1">
            <a:spLocks noChangeArrowheads="1"/>
          </p:cNvSpPr>
          <p:nvPr/>
        </p:nvSpPr>
        <p:spPr bwMode="auto">
          <a:xfrm>
            <a:off x="684213" y="260350"/>
            <a:ext cx="8280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600"/>
              <a:t>Within the Borexino Collaboration has been developed the </a:t>
            </a:r>
            <a:r>
              <a:rPr lang="en-US" sz="1600" b="1">
                <a:solidFill>
                  <a:srgbClr val="FF0000"/>
                </a:solidFill>
              </a:rPr>
              <a:t>Three Fold Coincidence (TFC) </a:t>
            </a:r>
            <a:r>
              <a:rPr lang="en-US" sz="1600"/>
              <a:t>technique</a:t>
            </a:r>
            <a:r>
              <a:rPr lang="en-US" sz="1600" b="1"/>
              <a:t>: </a:t>
            </a:r>
            <a:r>
              <a:rPr lang="en-US" sz="1600"/>
              <a:t>space-time veto </a:t>
            </a:r>
            <a:r>
              <a:rPr lang="en-US" sz="1600" b="1">
                <a:solidFill>
                  <a:srgbClr val="FF0000"/>
                </a:solidFill>
              </a:rPr>
              <a:t>removes 90% of </a:t>
            </a:r>
            <a:r>
              <a:rPr lang="en-US" sz="1600" b="1" baseline="30000">
                <a:solidFill>
                  <a:srgbClr val="FF0000"/>
                </a:solidFill>
              </a:rPr>
              <a:t>11</a:t>
            </a:r>
            <a:r>
              <a:rPr lang="en-US" sz="1600" b="1">
                <a:solidFill>
                  <a:srgbClr val="FF0000"/>
                </a:solidFill>
              </a:rPr>
              <a:t>C</a:t>
            </a:r>
            <a:r>
              <a:rPr lang="en-US" sz="1600"/>
              <a:t> (with 50% loss of exposure)</a:t>
            </a:r>
          </a:p>
        </p:txBody>
      </p:sp>
      <p:pic>
        <p:nvPicPr>
          <p:cNvPr id="96261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66800"/>
            <a:ext cx="3960812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1076325"/>
            <a:ext cx="4319587" cy="2797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6263" name="Object 4"/>
          <p:cNvGraphicFramePr>
            <a:graphicFrameLocks noChangeAspect="1"/>
          </p:cNvGraphicFramePr>
          <p:nvPr/>
        </p:nvGraphicFramePr>
        <p:xfrm>
          <a:off x="947738" y="4508500"/>
          <a:ext cx="4703762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57" name="Equation" r:id="rId5" imgW="2133600" imgH="228600" progId="Equation.3">
                  <p:embed/>
                </p:oleObj>
              </mc:Choice>
              <mc:Fallback>
                <p:oleObj name="Equation" r:id="rId5" imgW="2133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8" y="4508500"/>
                        <a:ext cx="4703762" cy="504825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264" name="Object 4"/>
          <p:cNvGraphicFramePr>
            <a:graphicFrameLocks noChangeAspect="1"/>
          </p:cNvGraphicFramePr>
          <p:nvPr/>
        </p:nvGraphicFramePr>
        <p:xfrm>
          <a:off x="1955800" y="5229225"/>
          <a:ext cx="3276600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58" name="Equation" r:id="rId7" imgW="1917700" imgH="558800" progId="Equation.3">
                  <p:embed/>
                </p:oleObj>
              </mc:Choice>
              <mc:Fallback>
                <p:oleObj name="Equation" r:id="rId7" imgW="19177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5800" y="5229225"/>
                        <a:ext cx="3276600" cy="955675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6265" name="Immagin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914775"/>
            <a:ext cx="2020888" cy="2754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35496" y="188640"/>
            <a:ext cx="432048" cy="6336704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6269" name="CasellaDiTesto 11"/>
          <p:cNvSpPr txBox="1">
            <a:spLocks noChangeArrowheads="1"/>
          </p:cNvSpPr>
          <p:nvPr/>
        </p:nvSpPr>
        <p:spPr bwMode="auto">
          <a:xfrm rot="-5400000">
            <a:off x="-969169" y="3353594"/>
            <a:ext cx="237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pep &amp; CNO neutrinos</a:t>
            </a:r>
          </a:p>
        </p:txBody>
      </p:sp>
    </p:spTree>
    <p:extLst>
      <p:ext uri="{BB962C8B-B14F-4D97-AF65-F5344CB8AC3E}">
        <p14:creationId xmlns:p14="http://schemas.microsoft.com/office/powerpoint/2010/main" val="1296357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35496" y="188640"/>
            <a:ext cx="432048" cy="6336704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7284" name="CasellaDiTesto 17"/>
          <p:cNvSpPr txBox="1">
            <a:spLocks noChangeArrowheads="1"/>
          </p:cNvSpPr>
          <p:nvPr/>
        </p:nvSpPr>
        <p:spPr bwMode="auto">
          <a:xfrm rot="-5400000">
            <a:off x="-969169" y="3353594"/>
            <a:ext cx="237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pep &amp; CNO neutrinos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97287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D91078-A84C-FF40-BFA7-2A48F934B118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106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97288" name="Rectangle 4"/>
          <p:cNvSpPr>
            <a:spLocks noChangeArrowheads="1"/>
          </p:cNvSpPr>
          <p:nvPr/>
        </p:nvSpPr>
        <p:spPr bwMode="auto">
          <a:xfrm>
            <a:off x="539750" y="173038"/>
            <a:ext cx="59769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3200" b="1">
                <a:solidFill>
                  <a:srgbClr val="FF0000"/>
                </a:solidFill>
              </a:rPr>
              <a:t>CNO neutrinos measurement and the </a:t>
            </a:r>
            <a:r>
              <a:rPr lang="en-US" sz="3200" b="1">
                <a:solidFill>
                  <a:srgbClr val="333399"/>
                </a:solidFill>
                <a:sym typeface="Gill Sans" charset="0"/>
              </a:rPr>
              <a:t>Solar Model Chemical Controversy</a:t>
            </a:r>
            <a:endParaRPr lang="it-IT" sz="3200" b="1">
              <a:solidFill>
                <a:srgbClr val="333399"/>
              </a:solidFill>
              <a:sym typeface="Gill Sans" charset="0"/>
            </a:endParaRPr>
          </a:p>
        </p:txBody>
      </p:sp>
      <p:pic>
        <p:nvPicPr>
          <p:cNvPr id="97289" name="Picture 3" descr="CNO ch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412875"/>
            <a:ext cx="20002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90" name="Text Box 9"/>
          <p:cNvSpPr txBox="1">
            <a:spLocks noChangeArrowheads="1"/>
          </p:cNvSpPr>
          <p:nvPr/>
        </p:nvSpPr>
        <p:spPr bwMode="auto">
          <a:xfrm>
            <a:off x="7035800" y="188913"/>
            <a:ext cx="2089150" cy="1169987"/>
          </a:xfrm>
          <a:prstGeom prst="rect">
            <a:avLst/>
          </a:prstGeom>
          <a:solidFill>
            <a:srgbClr val="BADD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400" u="sng"/>
              <a:t>Remind</a:t>
            </a:r>
            <a:r>
              <a:rPr lang="en-US" sz="1400"/>
              <a:t>:</a:t>
            </a:r>
          </a:p>
          <a:p>
            <a:pPr algn="just" eaLnBrk="1" hangingPunct="1"/>
            <a:r>
              <a:rPr lang="en-US" sz="1400"/>
              <a:t>Beside pp chain there is also the </a:t>
            </a:r>
            <a:r>
              <a:rPr lang="en-US" sz="1400">
                <a:solidFill>
                  <a:srgbClr val="FF0000"/>
                </a:solidFill>
              </a:rPr>
              <a:t>CNO cycle.</a:t>
            </a:r>
          </a:p>
          <a:p>
            <a:pPr algn="just" eaLnBrk="1" hangingPunct="1"/>
            <a:r>
              <a:rPr lang="en-US" sz="1400"/>
              <a:t>In the Sun the CNO cycle represents 1-2 %.</a:t>
            </a:r>
          </a:p>
        </p:txBody>
      </p:sp>
      <p:sp>
        <p:nvSpPr>
          <p:cNvPr id="97291" name="Rettangolo 10"/>
          <p:cNvSpPr>
            <a:spLocks noChangeArrowheads="1"/>
          </p:cNvSpPr>
          <p:nvPr/>
        </p:nvSpPr>
        <p:spPr bwMode="auto">
          <a:xfrm>
            <a:off x="538163" y="2133600"/>
            <a:ext cx="5329237" cy="646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b="1">
                <a:solidFill>
                  <a:srgbClr val="FF0000"/>
                </a:solidFill>
              </a:rPr>
              <a:t>So far, neutrinos produced in CNO cycle, have never been observed</a:t>
            </a:r>
            <a:r>
              <a:rPr lang="en-US"/>
              <a:t>.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34925" y="3163888"/>
            <a:ext cx="9036050" cy="32194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7293" name="Text Box 6"/>
          <p:cNvSpPr txBox="1">
            <a:spLocks noChangeArrowheads="1"/>
          </p:cNvSpPr>
          <p:nvPr/>
        </p:nvSpPr>
        <p:spPr bwMode="auto">
          <a:xfrm>
            <a:off x="107950" y="3221038"/>
            <a:ext cx="4464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333399"/>
                </a:solidFill>
                <a:cs typeface="Arial" charset="0"/>
                <a:sym typeface="Gill Sans" charset="0"/>
              </a:rPr>
              <a:t>Solar Model Chemical Controversy</a:t>
            </a:r>
            <a:endParaRPr lang="it-IT" sz="2000" b="1">
              <a:solidFill>
                <a:srgbClr val="333399"/>
              </a:solidFill>
              <a:cs typeface="Arial" charset="0"/>
              <a:sym typeface="Gill Sans" charset="0"/>
            </a:endParaRPr>
          </a:p>
        </p:txBody>
      </p:sp>
      <p:graphicFrame>
        <p:nvGraphicFramePr>
          <p:cNvPr id="97294" name="Object 457"/>
          <p:cNvGraphicFramePr>
            <a:graphicFrameLocks noChangeAspect="1"/>
          </p:cNvGraphicFramePr>
          <p:nvPr/>
        </p:nvGraphicFramePr>
        <p:xfrm>
          <a:off x="6124575" y="1844675"/>
          <a:ext cx="96837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21" name="Equation" r:id="rId4" imgW="304668" imgH="228501" progId="Equation.3">
                  <p:embed/>
                </p:oleObj>
              </mc:Choice>
              <mc:Fallback>
                <p:oleObj name="Equation" r:id="rId4" imgW="304668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4575" y="1844675"/>
                        <a:ext cx="96837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7295" name="Immagin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716338"/>
            <a:ext cx="421322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96" name="Rectangle 186"/>
          <p:cNvSpPr>
            <a:spLocks noChangeArrowheads="1"/>
          </p:cNvSpPr>
          <p:nvPr/>
        </p:nvSpPr>
        <p:spPr bwMode="auto">
          <a:xfrm>
            <a:off x="71438" y="3916363"/>
            <a:ext cx="44291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400">
                <a:sym typeface="Gill Sans" charset="0"/>
              </a:rPr>
              <a:t>One fundamental input of the Standard Solar Model is the </a:t>
            </a:r>
            <a:r>
              <a:rPr lang="en-US" sz="1400" b="1">
                <a:solidFill>
                  <a:srgbClr val="FF0000"/>
                </a:solidFill>
                <a:sym typeface="Gill Sans" charset="0"/>
              </a:rPr>
              <a:t>metallicity</a:t>
            </a:r>
            <a:r>
              <a:rPr lang="en-US" sz="1400">
                <a:sym typeface="Gill Sans" charset="0"/>
              </a:rPr>
              <a:t> (abundance of all elements above Helium) of the Sun</a:t>
            </a:r>
          </a:p>
          <a:p>
            <a:pPr algn="just"/>
            <a:endParaRPr lang="en-US" sz="1400">
              <a:sym typeface="Gill Sans" charset="0"/>
            </a:endParaRPr>
          </a:p>
          <a:p>
            <a:pPr algn="just"/>
            <a:r>
              <a:rPr lang="en-US" sz="1400">
                <a:sym typeface="Gill Sans" charset="0"/>
              </a:rPr>
              <a:t>A lower metallicity implies a variation in the neutrino flux (</a:t>
            </a:r>
            <a:r>
              <a:rPr lang="en-US" sz="1400" b="1" u="sng">
                <a:sym typeface="Gill Sans" charset="0"/>
              </a:rPr>
              <a:t>reduction of </a:t>
            </a:r>
            <a:r>
              <a:rPr lang="en-US" sz="1400" b="1" u="sng">
                <a:sym typeface="Symbol" charset="0"/>
              </a:rPr>
              <a:t> 30% for CNO neutrino flux</a:t>
            </a:r>
            <a:r>
              <a:rPr lang="en-US" sz="1400">
                <a:sym typeface="Symbol" charset="0"/>
              </a:rPr>
              <a:t>)</a:t>
            </a:r>
            <a:endParaRPr lang="en-US" sz="1400">
              <a:sym typeface="Gill Sans" charset="0"/>
            </a:endParaRPr>
          </a:p>
        </p:txBody>
      </p:sp>
      <p:sp>
        <p:nvSpPr>
          <p:cNvPr id="97297" name="Rectangle 186"/>
          <p:cNvSpPr>
            <a:spLocks noChangeArrowheads="1"/>
          </p:cNvSpPr>
          <p:nvPr/>
        </p:nvSpPr>
        <p:spPr bwMode="auto">
          <a:xfrm>
            <a:off x="468313" y="5589588"/>
            <a:ext cx="8207375" cy="6461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b="1">
                <a:solidFill>
                  <a:srgbClr val="FF0000"/>
                </a:solidFill>
                <a:sym typeface="Gill Sans" charset="0"/>
              </a:rPr>
              <a:t>A direct measurement of the CNO neutrinos rate could help to solve this controversy giving a direct indication of metallicity in the core of the Sun</a:t>
            </a:r>
          </a:p>
        </p:txBody>
      </p:sp>
    </p:spTree>
    <p:extLst>
      <p:ext uri="{BB962C8B-B14F-4D97-AF65-F5344CB8AC3E}">
        <p14:creationId xmlns:p14="http://schemas.microsoft.com/office/powerpoint/2010/main" val="4272068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98307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934BA3-0BFA-8145-A365-991BA09E8D64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107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9830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739775"/>
            <a:ext cx="3886200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709613"/>
            <a:ext cx="3397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63" y="3157538"/>
            <a:ext cx="13239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1" name="TextBox 23"/>
          <p:cNvSpPr txBox="1">
            <a:spLocks noChangeArrowheads="1"/>
          </p:cNvSpPr>
          <p:nvPr/>
        </p:nvSpPr>
        <p:spPr bwMode="auto">
          <a:xfrm>
            <a:off x="1350963" y="404813"/>
            <a:ext cx="2198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Energy spectral fit</a:t>
            </a:r>
          </a:p>
        </p:txBody>
      </p:sp>
      <p:sp>
        <p:nvSpPr>
          <p:cNvPr id="98312" name="TextBox 32"/>
          <p:cNvSpPr txBox="1">
            <a:spLocks noChangeArrowheads="1"/>
          </p:cNvSpPr>
          <p:nvPr/>
        </p:nvSpPr>
        <p:spPr bwMode="auto">
          <a:xfrm>
            <a:off x="2798763" y="2611438"/>
            <a:ext cx="968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</a:rPr>
              <a:t>pep edge</a:t>
            </a:r>
          </a:p>
        </p:txBody>
      </p:sp>
      <p:sp>
        <p:nvSpPr>
          <p:cNvPr id="98313" name="TextBox 33"/>
          <p:cNvSpPr txBox="1">
            <a:spLocks noChangeArrowheads="1"/>
          </p:cNvSpPr>
          <p:nvPr/>
        </p:nvSpPr>
        <p:spPr bwMode="auto">
          <a:xfrm>
            <a:off x="1376363" y="2306638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</a:rPr>
              <a:t>CNO</a:t>
            </a:r>
          </a:p>
        </p:txBody>
      </p:sp>
      <p:sp>
        <p:nvSpPr>
          <p:cNvPr id="98314" name="CasellaDiTesto 29"/>
          <p:cNvSpPr txBox="1">
            <a:spLocks noChangeArrowheads="1"/>
          </p:cNvSpPr>
          <p:nvPr/>
        </p:nvSpPr>
        <p:spPr bwMode="auto">
          <a:xfrm>
            <a:off x="5148263" y="1052513"/>
            <a:ext cx="38163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/>
              <a:t>To measure the CNO neutrino flux, the same analysis as for pep has been adopted</a:t>
            </a:r>
          </a:p>
          <a:p>
            <a:pPr algn="just" eaLnBrk="1" hangingPunct="1"/>
            <a:endParaRPr lang="en-US" sz="1800"/>
          </a:p>
          <a:p>
            <a:pPr algn="just" eaLnBrk="1" hangingPunct="1"/>
            <a:r>
              <a:rPr lang="en-US" sz="1800" baseline="30000">
                <a:solidFill>
                  <a:srgbClr val="008000"/>
                </a:solidFill>
              </a:rPr>
              <a:t>210</a:t>
            </a:r>
            <a:r>
              <a:rPr lang="en-US" sz="1800">
                <a:solidFill>
                  <a:srgbClr val="008000"/>
                </a:solidFill>
              </a:rPr>
              <a:t>Bi</a:t>
            </a:r>
            <a:r>
              <a:rPr lang="en-US" sz="1800"/>
              <a:t> similar to </a:t>
            </a:r>
            <a:r>
              <a:rPr lang="en-US" sz="1800">
                <a:solidFill>
                  <a:srgbClr val="FF0000"/>
                </a:solidFill>
              </a:rPr>
              <a:t>CNO-neutrinos </a:t>
            </a:r>
            <a:r>
              <a:rPr lang="en-US" sz="1800"/>
              <a:t>signal but 10 times bigger.</a:t>
            </a:r>
          </a:p>
        </p:txBody>
      </p:sp>
      <p:graphicFrame>
        <p:nvGraphicFramePr>
          <p:cNvPr id="98315" name="Object 2"/>
          <p:cNvGraphicFramePr>
            <a:graphicFrameLocks noChangeAspect="1"/>
          </p:cNvGraphicFramePr>
          <p:nvPr/>
        </p:nvGraphicFramePr>
        <p:xfrm>
          <a:off x="4716463" y="4437063"/>
          <a:ext cx="4283075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505" name="Equation" r:id="rId6" imgW="1943100" imgH="241300" progId="Equation.3">
                  <p:embed/>
                </p:oleObj>
              </mc:Choice>
              <mc:Fallback>
                <p:oleObj name="Equation" r:id="rId6" imgW="1943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4437063"/>
                        <a:ext cx="4283075" cy="530225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16" name="Object 2"/>
          <p:cNvGraphicFramePr>
            <a:graphicFrameLocks noChangeAspect="1"/>
          </p:cNvGraphicFramePr>
          <p:nvPr/>
        </p:nvGraphicFramePr>
        <p:xfrm>
          <a:off x="5364163" y="5589588"/>
          <a:ext cx="3475037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506" name="Equation" r:id="rId8" imgW="1828800" imgH="254000" progId="Equation.3">
                  <p:embed/>
                </p:oleObj>
              </mc:Choice>
              <mc:Fallback>
                <p:oleObj name="Equation" r:id="rId8" imgW="18288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5589588"/>
                        <a:ext cx="3475037" cy="481012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317" name="CasellaDiTesto 32"/>
          <p:cNvSpPr txBox="1">
            <a:spLocks noChangeArrowheads="1"/>
          </p:cNvSpPr>
          <p:nvPr/>
        </p:nvSpPr>
        <p:spPr bwMode="auto">
          <a:xfrm>
            <a:off x="1187450" y="5589588"/>
            <a:ext cx="2663825" cy="646112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/>
              <a:t>Not sufficient to resolve the metallicity problem</a:t>
            </a:r>
          </a:p>
        </p:txBody>
      </p:sp>
      <p:sp>
        <p:nvSpPr>
          <p:cNvPr id="98318" name="Rettangolo 33"/>
          <p:cNvSpPr>
            <a:spLocks noChangeArrowheads="1"/>
          </p:cNvSpPr>
          <p:nvPr/>
        </p:nvSpPr>
        <p:spPr bwMode="auto">
          <a:xfrm>
            <a:off x="900113" y="4508500"/>
            <a:ext cx="345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Only limit (the strongest to date)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35496" y="188640"/>
            <a:ext cx="432048" cy="6336704"/>
          </a:xfrm>
          <a:prstGeom prst="rect">
            <a:avLst/>
          </a:prstGeom>
          <a:ln>
            <a:solidFill>
              <a:srgbClr val="00FFFF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8322" name="CasellaDiTesto 16"/>
          <p:cNvSpPr txBox="1">
            <a:spLocks noChangeArrowheads="1"/>
          </p:cNvSpPr>
          <p:nvPr/>
        </p:nvSpPr>
        <p:spPr bwMode="auto">
          <a:xfrm rot="-5400000">
            <a:off x="-969169" y="3353594"/>
            <a:ext cx="237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pep &amp; CNO neutrinos</a:t>
            </a:r>
          </a:p>
        </p:txBody>
      </p:sp>
      <p:cxnSp>
        <p:nvCxnSpPr>
          <p:cNvPr id="5" name="Connettore 2 4"/>
          <p:cNvCxnSpPr/>
          <p:nvPr/>
        </p:nvCxnSpPr>
        <p:spPr>
          <a:xfrm flipH="1">
            <a:off x="2411413" y="2420938"/>
            <a:ext cx="2808287" cy="14446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45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99331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B48365-CEA4-DD40-A776-92A4C602B4E0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108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179388" y="173038"/>
            <a:ext cx="784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What next? ………..The near future</a:t>
            </a:r>
            <a:endParaRPr lang="en-US" sz="3200" b="1">
              <a:solidFill>
                <a:srgbClr val="FF0000"/>
              </a:solidFill>
              <a:sym typeface="Symbo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971550" y="981075"/>
            <a:ext cx="6648450" cy="2030413"/>
          </a:xfrm>
          <a:prstGeom prst="rect">
            <a:avLst/>
          </a:prstGeom>
          <a:solidFill>
            <a:schemeClr val="accent5"/>
          </a:solidFill>
          <a:ln>
            <a:solidFill>
              <a:srgbClr val="DBEEF4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The most urgent questions we want to answer are:</a:t>
            </a:r>
          </a:p>
          <a:p>
            <a:pPr>
              <a:defRPr/>
            </a:pPr>
            <a:endParaRPr lang="en-US" dirty="0"/>
          </a:p>
          <a:p>
            <a:pPr marL="285750" indent="-285750">
              <a:buFont typeface="Wingdings" charset="2"/>
              <a:buChar char="q"/>
              <a:defRPr/>
            </a:pPr>
            <a:r>
              <a:rPr lang="en-US" dirty="0"/>
              <a:t>To measure the </a:t>
            </a:r>
            <a:r>
              <a:rPr lang="en-US" b="1" dirty="0">
                <a:solidFill>
                  <a:srgbClr val="FF0000"/>
                </a:solidFill>
              </a:rPr>
              <a:t>pep flux </a:t>
            </a:r>
            <a:r>
              <a:rPr lang="en-US" dirty="0"/>
              <a:t>with more accuracy;</a:t>
            </a:r>
          </a:p>
          <a:p>
            <a:pPr marL="285750" indent="-285750">
              <a:buFont typeface="Wingdings" charset="2"/>
              <a:buChar char="q"/>
              <a:defRPr/>
            </a:pPr>
            <a:endParaRPr lang="en-US" dirty="0"/>
          </a:p>
          <a:p>
            <a:pPr marL="285750" indent="-285750">
              <a:buFont typeface="Wingdings" charset="2"/>
              <a:buChar char="q"/>
              <a:defRPr/>
            </a:pPr>
            <a:r>
              <a:rPr lang="en-US" dirty="0"/>
              <a:t>To measure the </a:t>
            </a:r>
            <a:r>
              <a:rPr lang="en-US" b="1" dirty="0">
                <a:solidFill>
                  <a:srgbClr val="FF0000"/>
                </a:solidFill>
              </a:rPr>
              <a:t>CNO flux</a:t>
            </a:r>
            <a:r>
              <a:rPr lang="en-US" dirty="0"/>
              <a:t>;</a:t>
            </a:r>
          </a:p>
          <a:p>
            <a:pPr marL="285750" indent="-285750">
              <a:buFont typeface="Wingdings" charset="2"/>
              <a:buChar char="q"/>
              <a:defRPr/>
            </a:pPr>
            <a:endParaRPr lang="en-US" dirty="0"/>
          </a:p>
          <a:p>
            <a:pPr marL="285750" indent="-285750">
              <a:buFont typeface="Wingdings" charset="2"/>
              <a:buChar char="q"/>
              <a:defRPr/>
            </a:pPr>
            <a:r>
              <a:rPr lang="en-US" dirty="0"/>
              <a:t>To study the </a:t>
            </a:r>
            <a:r>
              <a:rPr lang="en-US" b="1" dirty="0">
                <a:solidFill>
                  <a:srgbClr val="FF0000"/>
                </a:solidFill>
              </a:rPr>
              <a:t>transition region of the P</a:t>
            </a:r>
            <a:r>
              <a:rPr lang="en-US" b="1" baseline="-25000" dirty="0">
                <a:solidFill>
                  <a:srgbClr val="FF0000"/>
                </a:solidFill>
              </a:rPr>
              <a:t>ee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survival probability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79512" y="3356992"/>
            <a:ext cx="317769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Borexino</a:t>
            </a:r>
            <a:r>
              <a:rPr lang="en-US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phase II</a:t>
            </a:r>
          </a:p>
        </p:txBody>
      </p:sp>
      <p:sp>
        <p:nvSpPr>
          <p:cNvPr id="99335" name="Rettangolo 4"/>
          <p:cNvSpPr>
            <a:spLocks noChangeArrowheads="1"/>
          </p:cNvSpPr>
          <p:nvPr/>
        </p:nvSpPr>
        <p:spPr bwMode="auto">
          <a:xfrm>
            <a:off x="3419475" y="3429000"/>
            <a:ext cx="3960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/>
              <a:t>Since July 2010 Borexino has undertaken a series of </a:t>
            </a:r>
            <a:r>
              <a:rPr lang="en-US" b="1">
                <a:solidFill>
                  <a:srgbClr val="FF0000"/>
                </a:solidFill>
              </a:rPr>
              <a:t>purification campaigns </a:t>
            </a:r>
            <a:r>
              <a:rPr lang="en-US"/>
              <a:t>to decrease radioactive background</a:t>
            </a:r>
          </a:p>
        </p:txBody>
      </p:sp>
      <p:sp>
        <p:nvSpPr>
          <p:cNvPr id="99336" name="Rettangolo 5"/>
          <p:cNvSpPr>
            <a:spLocks noChangeArrowheads="1"/>
          </p:cNvSpPr>
          <p:nvPr/>
        </p:nvSpPr>
        <p:spPr bwMode="auto">
          <a:xfrm>
            <a:off x="6084888" y="4562475"/>
            <a:ext cx="2879725" cy="738188"/>
          </a:xfrm>
          <a:prstGeom prst="rect">
            <a:avLst/>
          </a:prstGeom>
          <a:solidFill>
            <a:srgbClr val="DAEDEF"/>
          </a:solidFill>
          <a:ln w="19050">
            <a:solidFill>
              <a:srgbClr val="DBEEF4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Quite effective on </a:t>
            </a:r>
            <a:r>
              <a:rPr lang="en-US" sz="1400" baseline="30000"/>
              <a:t>85</a:t>
            </a:r>
            <a:r>
              <a:rPr lang="en-US" sz="1400"/>
              <a:t>Kr, good on </a:t>
            </a:r>
            <a:r>
              <a:rPr lang="en-US" sz="1400" baseline="30000"/>
              <a:t>210</a:t>
            </a:r>
            <a:r>
              <a:rPr lang="en-US" sz="1400"/>
              <a:t>Bi, unprecedented purity in </a:t>
            </a:r>
            <a:r>
              <a:rPr lang="en-US" sz="1400" baseline="30000"/>
              <a:t>238</a:t>
            </a:r>
            <a:r>
              <a:rPr lang="en-US" sz="1400"/>
              <a:t>U and </a:t>
            </a:r>
            <a:r>
              <a:rPr lang="en-US" sz="1400" baseline="30000"/>
              <a:t>232</a:t>
            </a:r>
            <a:r>
              <a:rPr lang="en-US" sz="1400"/>
              <a:t>Th</a:t>
            </a:r>
          </a:p>
        </p:txBody>
      </p:sp>
      <p:sp>
        <p:nvSpPr>
          <p:cNvPr id="99337" name="Rettangolo 9"/>
          <p:cNvSpPr>
            <a:spLocks noChangeArrowheads="1"/>
          </p:cNvSpPr>
          <p:nvPr/>
        </p:nvSpPr>
        <p:spPr bwMode="auto">
          <a:xfrm>
            <a:off x="179388" y="4724400"/>
            <a:ext cx="5976937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lnSpc>
                <a:spcPct val="60000"/>
              </a:lnSpc>
              <a:buFont typeface="Arial" charset="0"/>
              <a:buChar char="•"/>
            </a:pPr>
            <a:r>
              <a:rPr lang="en-US" dirty="0"/>
              <a:t>Measure </a:t>
            </a:r>
            <a:r>
              <a:rPr lang="en-US" dirty="0">
                <a:solidFill>
                  <a:srgbClr val="FF0000"/>
                </a:solidFill>
              </a:rPr>
              <a:t>pep</a:t>
            </a:r>
            <a:r>
              <a:rPr lang="en-US" dirty="0">
                <a:solidFill>
                  <a:srgbClr val="000000"/>
                </a:solidFill>
              </a:rPr>
              <a:t>-neutrinos </a:t>
            </a:r>
            <a:r>
              <a:rPr lang="en-US" dirty="0"/>
              <a:t>at more than 3σ;</a:t>
            </a:r>
          </a:p>
          <a:p>
            <a:pPr marL="285750" indent="-285750">
              <a:lnSpc>
                <a:spcPct val="60000"/>
              </a:lnSpc>
              <a:buFont typeface="Arial" charset="0"/>
              <a:buChar char="•"/>
            </a:pPr>
            <a:endParaRPr lang="en-US" dirty="0"/>
          </a:p>
          <a:p>
            <a:pPr marL="285750" indent="-285750">
              <a:lnSpc>
                <a:spcPct val="60000"/>
              </a:lnSpc>
              <a:buFont typeface="Arial" charset="0"/>
              <a:buChar char="•"/>
            </a:pPr>
            <a:r>
              <a:rPr lang="en-US" dirty="0"/>
              <a:t>Improve limit on </a:t>
            </a:r>
            <a:r>
              <a:rPr lang="en-US" dirty="0">
                <a:solidFill>
                  <a:srgbClr val="FF0000"/>
                </a:solidFill>
              </a:rPr>
              <a:t>CNO</a:t>
            </a:r>
            <a:r>
              <a:rPr lang="en-US" dirty="0">
                <a:solidFill>
                  <a:srgbClr val="000000"/>
                </a:solidFill>
              </a:rPr>
              <a:t>-neutrinos</a:t>
            </a:r>
            <a:r>
              <a:rPr lang="en-US" dirty="0"/>
              <a:t>;</a:t>
            </a:r>
          </a:p>
          <a:p>
            <a:pPr marL="285750" indent="-285750">
              <a:lnSpc>
                <a:spcPct val="60000"/>
              </a:lnSpc>
              <a:buFont typeface="Arial" charset="0"/>
              <a:buChar char="•"/>
            </a:pPr>
            <a:endParaRPr lang="en-US" dirty="0"/>
          </a:p>
          <a:p>
            <a:pPr marL="285750" indent="-285750">
              <a:lnSpc>
                <a:spcPct val="60000"/>
              </a:lnSpc>
              <a:buFont typeface="Arial" charset="0"/>
              <a:buChar char="•"/>
            </a:pPr>
            <a:r>
              <a:rPr lang="en-US" dirty="0"/>
              <a:t>Refine </a:t>
            </a:r>
            <a:r>
              <a:rPr lang="en-US" baseline="30000" dirty="0">
                <a:solidFill>
                  <a:srgbClr val="FF0000"/>
                </a:solidFill>
              </a:rPr>
              <a:t>7</a:t>
            </a:r>
            <a:r>
              <a:rPr lang="en-US" dirty="0">
                <a:solidFill>
                  <a:srgbClr val="FF0000"/>
                </a:solidFill>
              </a:rPr>
              <a:t>Be </a:t>
            </a:r>
            <a:r>
              <a:rPr lang="en-US" dirty="0"/>
              <a:t>rate measurement at 3% error;</a:t>
            </a:r>
          </a:p>
          <a:p>
            <a:pPr marL="285750" indent="-285750">
              <a:lnSpc>
                <a:spcPct val="60000"/>
              </a:lnSpc>
              <a:buFont typeface="Arial" charset="0"/>
              <a:buChar char="•"/>
            </a:pPr>
            <a:endParaRPr lang="en-US" dirty="0"/>
          </a:p>
          <a:p>
            <a:pPr marL="285750" indent="-285750">
              <a:lnSpc>
                <a:spcPct val="60000"/>
              </a:lnSpc>
              <a:buFont typeface="Arial" charset="0"/>
              <a:buChar char="•"/>
            </a:pPr>
            <a:r>
              <a:rPr lang="en-US" dirty="0"/>
              <a:t>Improve </a:t>
            </a:r>
            <a:r>
              <a:rPr lang="en-US" baseline="30000" dirty="0">
                <a:solidFill>
                  <a:srgbClr val="FF0000"/>
                </a:solidFill>
              </a:rPr>
              <a:t>8</a:t>
            </a:r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/>
              <a:t> measurement with low energy threshold;</a:t>
            </a:r>
          </a:p>
          <a:p>
            <a:pPr marL="285750" indent="-285750">
              <a:lnSpc>
                <a:spcPct val="60000"/>
              </a:lnSpc>
              <a:buFont typeface="Arial" charset="0"/>
              <a:buChar char="•"/>
            </a:pPr>
            <a:endParaRPr lang="en-US" dirty="0"/>
          </a:p>
          <a:p>
            <a:pPr marL="285750" indent="-285750">
              <a:lnSpc>
                <a:spcPct val="60000"/>
              </a:lnSpc>
              <a:buFont typeface="Arial" charset="0"/>
              <a:buChar char="•"/>
            </a:pPr>
            <a:r>
              <a:rPr lang="en-US" dirty="0"/>
              <a:t>Attempt </a:t>
            </a:r>
            <a:r>
              <a:rPr lang="en-US" dirty="0" err="1">
                <a:solidFill>
                  <a:srgbClr val="FF0000"/>
                </a:solidFill>
              </a:rPr>
              <a:t>pp</a:t>
            </a:r>
            <a:r>
              <a:rPr lang="en-US" dirty="0"/>
              <a:t>-neutrinos detection.</a:t>
            </a:r>
          </a:p>
        </p:txBody>
      </p:sp>
      <p:cxnSp>
        <p:nvCxnSpPr>
          <p:cNvPr id="9" name="Connettore 4 8"/>
          <p:cNvCxnSpPr/>
          <p:nvPr/>
        </p:nvCxnSpPr>
        <p:spPr>
          <a:xfrm rot="10800000">
            <a:off x="7451725" y="3860800"/>
            <a:ext cx="720725" cy="647700"/>
          </a:xfrm>
          <a:prstGeom prst="bentConnector3">
            <a:avLst>
              <a:gd name="adj1" fmla="val -198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e 2"/>
          <p:cNvSpPr/>
          <p:nvPr/>
        </p:nvSpPr>
        <p:spPr>
          <a:xfrm>
            <a:off x="179388" y="5946588"/>
            <a:ext cx="4512141" cy="484468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5047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109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45233" y="166541"/>
            <a:ext cx="4691133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</a:pPr>
            <a:r>
              <a:rPr lang="en-US" sz="2800" dirty="0" smtClean="0"/>
              <a:t>Measurement of </a:t>
            </a:r>
            <a:r>
              <a:rPr lang="en-US" sz="2800" dirty="0" err="1">
                <a:solidFill>
                  <a:srgbClr val="FF0000"/>
                </a:solidFill>
              </a:rPr>
              <a:t>pp</a:t>
            </a:r>
            <a:r>
              <a:rPr lang="en-US" sz="2800" dirty="0"/>
              <a:t>-</a:t>
            </a:r>
            <a:r>
              <a:rPr lang="en-US" sz="2800" dirty="0" smtClean="0"/>
              <a:t>neutrinos.</a:t>
            </a:r>
            <a:endParaRPr lang="en-US" sz="2800" dirty="0"/>
          </a:p>
        </p:txBody>
      </p:sp>
      <p:sp>
        <p:nvSpPr>
          <p:cNvPr id="6" name="Rettangolo 5"/>
          <p:cNvSpPr/>
          <p:nvPr/>
        </p:nvSpPr>
        <p:spPr>
          <a:xfrm>
            <a:off x="457200" y="690736"/>
            <a:ext cx="65506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i="1" dirty="0"/>
              <a:t> First </a:t>
            </a:r>
            <a:r>
              <a:rPr lang="it-IT" sz="1400" i="1" dirty="0" err="1"/>
              <a:t>direct</a:t>
            </a:r>
            <a:r>
              <a:rPr lang="it-IT" sz="1400" i="1" dirty="0"/>
              <a:t> </a:t>
            </a:r>
            <a:r>
              <a:rPr lang="it-IT" sz="1400" i="1" dirty="0" err="1"/>
              <a:t>observation</a:t>
            </a:r>
            <a:r>
              <a:rPr lang="it-IT" sz="1400" i="1" dirty="0"/>
              <a:t> of the </a:t>
            </a:r>
            <a:r>
              <a:rPr lang="it-IT" sz="1400" i="1" dirty="0" err="1"/>
              <a:t>neutrinos</a:t>
            </a:r>
            <a:r>
              <a:rPr lang="it-IT" sz="1400" i="1" dirty="0"/>
              <a:t> </a:t>
            </a:r>
            <a:r>
              <a:rPr lang="it-IT" sz="1400" i="1" dirty="0" smtClean="0"/>
              <a:t>from</a:t>
            </a:r>
            <a:r>
              <a:rPr lang="it-IT" sz="1400" i="1" dirty="0"/>
              <a:t> </a:t>
            </a:r>
            <a:r>
              <a:rPr lang="it-IT" sz="1400" i="1" dirty="0" err="1" smtClean="0"/>
              <a:t>primary</a:t>
            </a:r>
            <a:r>
              <a:rPr lang="it-IT" sz="1400" i="1" dirty="0" smtClean="0"/>
              <a:t> </a:t>
            </a:r>
            <a:r>
              <a:rPr lang="it-IT" sz="1400" i="1" dirty="0" err="1"/>
              <a:t>proton-proton</a:t>
            </a:r>
            <a:r>
              <a:rPr lang="it-IT" sz="1400" i="1" dirty="0"/>
              <a:t> fusion in </a:t>
            </a:r>
            <a:r>
              <a:rPr lang="it-IT" sz="1400" i="1" dirty="0" smtClean="0"/>
              <a:t>the </a:t>
            </a:r>
            <a:r>
              <a:rPr lang="it-IT" sz="1400" i="1" dirty="0" err="1" smtClean="0"/>
              <a:t>Sun</a:t>
            </a:r>
            <a:endParaRPr lang="it-IT" sz="1400" i="1" dirty="0"/>
          </a:p>
          <a:p>
            <a:r>
              <a:rPr lang="it-IT" sz="1400" i="1" dirty="0" err="1"/>
              <a:t>Borexino</a:t>
            </a:r>
            <a:r>
              <a:rPr lang="it-IT" sz="1400" i="1" dirty="0"/>
              <a:t> </a:t>
            </a:r>
            <a:r>
              <a:rPr lang="it-IT" sz="1400" i="1" dirty="0" err="1"/>
              <a:t>Coll</a:t>
            </a:r>
            <a:r>
              <a:rPr lang="it-IT" sz="1400" i="1" dirty="0"/>
              <a:t>.</a:t>
            </a:r>
          </a:p>
          <a:p>
            <a:r>
              <a:rPr lang="it-IT" sz="1400" i="1" dirty="0"/>
              <a:t>NATURE vol. 512 383-386 (2014).</a:t>
            </a:r>
          </a:p>
        </p:txBody>
      </p:sp>
      <p:sp>
        <p:nvSpPr>
          <p:cNvPr id="7" name="Rettangolo 6"/>
          <p:cNvSpPr/>
          <p:nvPr/>
        </p:nvSpPr>
        <p:spPr>
          <a:xfrm>
            <a:off x="307294" y="1590496"/>
            <a:ext cx="6621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The detection of pep neutrinos itself indirectly indicates the existence of </a:t>
            </a:r>
            <a:r>
              <a:rPr lang="en-US" dirty="0" err="1" smtClean="0"/>
              <a:t>pp</a:t>
            </a:r>
            <a:r>
              <a:rPr lang="en-US" dirty="0" smtClean="0"/>
              <a:t> neutrinos!</a:t>
            </a:r>
            <a:endParaRPr lang="en-US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57200" y="2703043"/>
            <a:ext cx="32487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N</a:t>
            </a:r>
            <a:r>
              <a:rPr lang="en-US" dirty="0" smtClean="0"/>
              <a:t>eutrino and optical observations in combination provide experimental confirmation that the Sun has been in </a:t>
            </a:r>
            <a:r>
              <a:rPr lang="en-US" dirty="0" smtClean="0">
                <a:solidFill>
                  <a:srgbClr val="FF0000"/>
                </a:solidFill>
              </a:rPr>
              <a:t>thermodynamic equilibrium </a:t>
            </a:r>
            <a:r>
              <a:rPr lang="en-US" dirty="0" smtClean="0"/>
              <a:t>over 10,000-170,000 years timescale.</a:t>
            </a:r>
            <a:endParaRPr lang="en-US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273" y="2039030"/>
            <a:ext cx="5026891" cy="3462229"/>
          </a:xfrm>
          <a:prstGeom prst="rect">
            <a:avLst/>
          </a:prstGeom>
        </p:spPr>
      </p:pic>
      <p:sp>
        <p:nvSpPr>
          <p:cNvPr id="14" name="Ovale 13"/>
          <p:cNvSpPr/>
          <p:nvPr/>
        </p:nvSpPr>
        <p:spPr>
          <a:xfrm>
            <a:off x="4006273" y="2039030"/>
            <a:ext cx="2546927" cy="1147540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895" y="113401"/>
            <a:ext cx="1565505" cy="2123425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245232" y="5459363"/>
            <a:ext cx="8787931" cy="1015663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The scintillation light generated by a </a:t>
            </a:r>
            <a:r>
              <a:rPr lang="en-US" sz="1600" dirty="0" smtClean="0">
                <a:solidFill>
                  <a:srgbClr val="FF0000"/>
                </a:solidFill>
              </a:rPr>
              <a:t>100 </a:t>
            </a:r>
            <a:r>
              <a:rPr lang="en-US" sz="1600" dirty="0" err="1" smtClean="0">
                <a:solidFill>
                  <a:srgbClr val="FF0000"/>
                </a:solidFill>
              </a:rPr>
              <a:t>keV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event typically induces signals in about </a:t>
            </a:r>
            <a:r>
              <a:rPr lang="en-US" sz="1600" dirty="0" smtClean="0">
                <a:solidFill>
                  <a:srgbClr val="FF0000"/>
                </a:solidFill>
              </a:rPr>
              <a:t>50 </a:t>
            </a:r>
            <a:r>
              <a:rPr lang="en-US" sz="1600" dirty="0" err="1" smtClean="0">
                <a:solidFill>
                  <a:srgbClr val="FF0000"/>
                </a:solidFill>
              </a:rPr>
              <a:t>PMTs</a:t>
            </a:r>
            <a:r>
              <a:rPr lang="en-US" sz="1600" dirty="0" err="1" smtClean="0"/>
              <a:t>.</a:t>
            </a:r>
            <a:r>
              <a:rPr lang="en-US" sz="1600" dirty="0" smtClean="0"/>
              <a:t> 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 smtClean="0"/>
              <a:t>This allows for a </a:t>
            </a:r>
            <a:r>
              <a:rPr lang="en-US" sz="1600" b="1" dirty="0" smtClean="0">
                <a:solidFill>
                  <a:srgbClr val="0000FF"/>
                </a:solidFill>
              </a:rPr>
              <a:t>low detection threshold (about 50 </a:t>
            </a:r>
            <a:r>
              <a:rPr lang="en-US" sz="1600" b="1" dirty="0" err="1" smtClean="0">
                <a:solidFill>
                  <a:srgbClr val="0000FF"/>
                </a:solidFill>
              </a:rPr>
              <a:t>keV</a:t>
            </a:r>
            <a:r>
              <a:rPr lang="en-US" sz="1600" dirty="0" smtClean="0"/>
              <a:t>),</a:t>
            </a:r>
          </a:p>
          <a:p>
            <a:pPr algn="just"/>
            <a:r>
              <a:rPr lang="en-US" sz="1200" dirty="0" smtClean="0"/>
              <a:t>much less than the maximum electron recoil energy of </a:t>
            </a:r>
            <a:r>
              <a:rPr lang="en-US" sz="1200" dirty="0" err="1" smtClean="0"/>
              <a:t>pp</a:t>
            </a:r>
            <a:r>
              <a:rPr lang="en-US" sz="1200" dirty="0" smtClean="0"/>
              <a:t> neutrinos (</a:t>
            </a:r>
            <a:r>
              <a:rPr lang="en-US" sz="1200" dirty="0" err="1" smtClean="0"/>
              <a:t>E</a:t>
            </a:r>
            <a:r>
              <a:rPr lang="en-US" sz="1200" baseline="-25000" dirty="0" err="1" smtClean="0"/>
              <a:t>max</a:t>
            </a:r>
            <a:r>
              <a:rPr lang="en-US" sz="1200" dirty="0" smtClean="0"/>
              <a:t> about 264 </a:t>
            </a:r>
            <a:r>
              <a:rPr lang="en-US" sz="1200" dirty="0" err="1" smtClean="0"/>
              <a:t>keV</a:t>
            </a:r>
            <a:r>
              <a:rPr lang="en-US" sz="1200" dirty="0" smtClean="0"/>
              <a:t>).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01978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11</a:t>
            </a:fld>
            <a:endParaRPr lang="it-I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039" y="1699516"/>
            <a:ext cx="6860515" cy="37968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6719" y="1028035"/>
            <a:ext cx="8838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/>
              <a:t>Accordo tra le velocità del suono calcolate dal modello solare standard (Model) e quelle misurate da diverse misure </a:t>
            </a:r>
            <a:r>
              <a:rPr lang="it-IT" dirty="0" err="1" smtClean="0"/>
              <a:t>eliosismiche</a:t>
            </a:r>
            <a:r>
              <a:rPr lang="it-IT" dirty="0" smtClean="0"/>
              <a:t> (</a:t>
            </a:r>
            <a:r>
              <a:rPr lang="it-IT" dirty="0" err="1" smtClean="0"/>
              <a:t>Sun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81000" y="193675"/>
            <a:ext cx="8305800" cy="68551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err="1" smtClean="0">
                <a:solidFill>
                  <a:srgbClr val="FF0000"/>
                </a:solidFill>
                <a:latin typeface="Comic Sans MS" charset="0"/>
              </a:rPr>
              <a:t>Confronto</a:t>
            </a:r>
            <a:r>
              <a:rPr lang="en-US" sz="3600" b="1" dirty="0" smtClean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omic Sans MS" charset="0"/>
              </a:rPr>
              <a:t>E</a:t>
            </a:r>
            <a:r>
              <a:rPr lang="en-US" sz="3600" b="1" dirty="0" err="1" smtClean="0">
                <a:solidFill>
                  <a:srgbClr val="FF0000"/>
                </a:solidFill>
                <a:latin typeface="Comic Sans MS" charset="0"/>
              </a:rPr>
              <a:t>liosismologia</a:t>
            </a:r>
            <a:r>
              <a:rPr lang="en-US" sz="3600" b="1" dirty="0" smtClean="0">
                <a:solidFill>
                  <a:srgbClr val="FF0000"/>
                </a:solidFill>
                <a:latin typeface="Comic Sans MS" charset="0"/>
              </a:rPr>
              <a:t> e SSM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8554" y="0"/>
            <a:ext cx="1073201" cy="9630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6719" y="5534138"/>
            <a:ext cx="8690096" cy="11587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dirty="0" smtClean="0">
                <a:latin typeface="+mj-lt"/>
              </a:rPr>
              <a:t>Dal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</a:rPr>
              <a:t>confronto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</a:rPr>
              <a:t>Eliosismologia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 vs. SSM</a:t>
            </a:r>
            <a:r>
              <a:rPr lang="en-US" dirty="0" smtClean="0">
                <a:latin typeface="+mj-lt"/>
              </a:rPr>
              <a:t>, come </a:t>
            </a:r>
            <a:r>
              <a:rPr lang="en-US" dirty="0" err="1" smtClean="0">
                <a:latin typeface="+mj-lt"/>
              </a:rPr>
              <a:t>vedremo</a:t>
            </a:r>
            <a:r>
              <a:rPr lang="en-US" dirty="0" smtClean="0">
                <a:latin typeface="+mj-lt"/>
              </a:rPr>
              <a:t>, </a:t>
            </a:r>
            <a:r>
              <a:rPr lang="en-US" dirty="0" err="1" smtClean="0">
                <a:latin typeface="+mj-lt"/>
              </a:rPr>
              <a:t>si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ricavano</a:t>
            </a:r>
            <a:r>
              <a:rPr lang="en-US" dirty="0" smtClean="0">
                <a:latin typeface="+mj-lt"/>
              </a:rPr>
              <a:t>  </a:t>
            </a:r>
            <a:r>
              <a:rPr lang="en-US" dirty="0" err="1">
                <a:latin typeface="+mj-lt"/>
              </a:rPr>
              <a:t>informazioni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sull</a:t>
            </a:r>
            <a:r>
              <a:rPr lang="it-IT" dirty="0" smtClean="0">
                <a:latin typeface="+mj-lt"/>
              </a:rPr>
              <a:t>’</a:t>
            </a:r>
            <a:r>
              <a:rPr lang="en-US" dirty="0" err="1" smtClean="0">
                <a:latin typeface="+mj-lt"/>
              </a:rPr>
              <a:t>andamento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delle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j-lt"/>
              </a:rPr>
              <a:t>reazioni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j-lt"/>
              </a:rPr>
              <a:t>nucleari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all</a:t>
            </a:r>
            <a:r>
              <a:rPr lang="it-IT" dirty="0" smtClean="0">
                <a:latin typeface="+mj-lt"/>
              </a:rPr>
              <a:t>’</a:t>
            </a:r>
            <a:r>
              <a:rPr lang="en-US" dirty="0" err="1" smtClean="0">
                <a:latin typeface="+mj-lt"/>
              </a:rPr>
              <a:t>interno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del sole e </a:t>
            </a:r>
            <a:r>
              <a:rPr lang="en-US" dirty="0" err="1">
                <a:latin typeface="+mj-lt"/>
              </a:rPr>
              <a:t>sulla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produzione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dei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j-lt"/>
              </a:rPr>
              <a:t>neutrini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sia</a:t>
            </a:r>
            <a:r>
              <a:rPr lang="en-US" dirty="0" smtClean="0">
                <a:latin typeface="+mj-lt"/>
              </a:rPr>
              <a:t> in termini di </a:t>
            </a:r>
            <a:r>
              <a:rPr lang="en-US" dirty="0" err="1" smtClean="0">
                <a:latin typeface="+mj-lt"/>
              </a:rPr>
              <a:t>flussi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che</a:t>
            </a:r>
            <a:r>
              <a:rPr lang="en-US" dirty="0" smtClean="0">
                <a:latin typeface="+mj-lt"/>
              </a:rPr>
              <a:t> di </a:t>
            </a:r>
            <a:r>
              <a:rPr lang="en-US" dirty="0" err="1" smtClean="0">
                <a:latin typeface="+mj-lt"/>
              </a:rPr>
              <a:t>spettri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energetici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691541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110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05492" y="254153"/>
            <a:ext cx="8799962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Most of the </a:t>
            </a:r>
            <a:r>
              <a:rPr lang="en-US" sz="1600" dirty="0" err="1" smtClean="0"/>
              <a:t>pp</a:t>
            </a:r>
            <a:r>
              <a:rPr lang="en-US" sz="1600" dirty="0" smtClean="0"/>
              <a:t> neutrino events are buried under the vastly more abundant </a:t>
            </a:r>
            <a:r>
              <a:rPr lang="en-US" sz="1600" baseline="30000" dirty="0" smtClean="0"/>
              <a:t>14</a:t>
            </a:r>
            <a:r>
              <a:rPr lang="en-US" sz="1600" dirty="0" smtClean="0"/>
              <a:t>C,which is a β-emitter with a Q-value of 156 </a:t>
            </a:r>
            <a:r>
              <a:rPr lang="en-US" sz="1600" dirty="0" err="1" smtClean="0"/>
              <a:t>keV</a:t>
            </a:r>
            <a:r>
              <a:rPr lang="en-US" sz="1600" dirty="0" smtClean="0"/>
              <a:t>.         </a:t>
            </a:r>
            <a:r>
              <a:rPr lang="en-US" sz="1600" b="1" baseline="30000" dirty="0" smtClean="0"/>
              <a:t>14</a:t>
            </a:r>
            <a:r>
              <a:rPr lang="en-US" sz="1600" b="1" dirty="0" smtClean="0"/>
              <a:t>C/</a:t>
            </a:r>
            <a:r>
              <a:rPr lang="en-US" sz="1600" b="1" baseline="30000" dirty="0" smtClean="0"/>
              <a:t>12</a:t>
            </a:r>
            <a:r>
              <a:rPr lang="en-US" sz="1600" b="1" dirty="0" smtClean="0"/>
              <a:t>C ≈ 2.7 10</a:t>
            </a:r>
            <a:r>
              <a:rPr lang="en-US" sz="1600" b="1" baseline="30000" dirty="0" smtClean="0"/>
              <a:t>-18 </a:t>
            </a:r>
          </a:p>
          <a:p>
            <a:r>
              <a:rPr lang="en-US" sz="1600" b="1" baseline="30000" dirty="0" smtClean="0"/>
              <a:t> </a:t>
            </a:r>
          </a:p>
          <a:p>
            <a:r>
              <a:rPr lang="en-US" sz="1600" dirty="0" smtClean="0"/>
              <a:t>The measured  </a:t>
            </a:r>
            <a:r>
              <a:rPr lang="en-US" sz="1600" b="1" baseline="30000" dirty="0" smtClean="0"/>
              <a:t>14</a:t>
            </a:r>
            <a:r>
              <a:rPr lang="en-US" sz="1600" b="1" dirty="0" smtClean="0"/>
              <a:t>C rate of 40 ± 1 </a:t>
            </a:r>
            <a:r>
              <a:rPr lang="en-US" sz="1600" b="1" dirty="0" err="1" smtClean="0"/>
              <a:t>Bq</a:t>
            </a:r>
            <a:r>
              <a:rPr lang="en-US" sz="1600" b="1" dirty="0" smtClean="0"/>
              <a:t> per 100 t</a:t>
            </a:r>
            <a:r>
              <a:rPr lang="en-US" sz="1600" dirty="0" smtClean="0"/>
              <a:t>.</a:t>
            </a:r>
            <a:endParaRPr lang="en-US" sz="16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137727" y="1085150"/>
            <a:ext cx="3867727" cy="501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u="sng" dirty="0" smtClean="0">
                <a:solidFill>
                  <a:srgbClr val="0000FF"/>
                </a:solidFill>
              </a:rPr>
              <a:t>pile-up events</a:t>
            </a:r>
            <a:r>
              <a:rPr lang="en-US" sz="1600" dirty="0" smtClean="0"/>
              <a:t>:</a:t>
            </a:r>
          </a:p>
          <a:p>
            <a:pPr algn="just"/>
            <a:r>
              <a:rPr lang="en-US" sz="1600" dirty="0" smtClean="0"/>
              <a:t>occurrences of </a:t>
            </a:r>
            <a:r>
              <a:rPr lang="en-US" sz="1600" u="sng" dirty="0" smtClean="0"/>
              <a:t>two</a:t>
            </a:r>
            <a:r>
              <a:rPr lang="en-US" sz="1600" dirty="0" smtClean="0"/>
              <a:t> uncorrelated events so closely in time that they cannot be separated and are measured </a:t>
            </a:r>
            <a:r>
              <a:rPr lang="en-US" sz="1600" u="sng" dirty="0" smtClean="0"/>
              <a:t>as a single event</a:t>
            </a:r>
            <a:r>
              <a:rPr lang="en-US" sz="1600" dirty="0" smtClean="0"/>
              <a:t>.</a:t>
            </a:r>
          </a:p>
          <a:p>
            <a:pPr algn="just"/>
            <a:endParaRPr lang="en-US" sz="1600" dirty="0" smtClean="0"/>
          </a:p>
          <a:p>
            <a:pPr algn="just"/>
            <a:r>
              <a:rPr lang="en-US" sz="1600" dirty="0" smtClean="0"/>
              <a:t>Fortunately, the pile-up component can be determined independently,</a:t>
            </a:r>
          </a:p>
          <a:p>
            <a:pPr algn="just"/>
            <a:r>
              <a:rPr lang="en-US" sz="1600" dirty="0" smtClean="0"/>
              <a:t>using a data-driven </a:t>
            </a:r>
            <a:r>
              <a:rPr lang="en-US" sz="1600" dirty="0" err="1" smtClean="0"/>
              <a:t>method,whichwe</a:t>
            </a:r>
            <a:r>
              <a:rPr lang="en-US" sz="1600" dirty="0" smtClean="0"/>
              <a:t> call ‘</a:t>
            </a:r>
            <a:r>
              <a:rPr lang="en-US" sz="1600" dirty="0" smtClean="0">
                <a:solidFill>
                  <a:srgbClr val="FF0000"/>
                </a:solidFill>
              </a:rPr>
              <a:t>synthetic pile-up</a:t>
            </a:r>
            <a:r>
              <a:rPr lang="en-US" sz="1600" dirty="0" smtClean="0"/>
              <a:t>’ </a:t>
            </a:r>
          </a:p>
          <a:p>
            <a:pPr algn="just"/>
            <a:r>
              <a:rPr lang="en-US" sz="1600" dirty="0" smtClean="0"/>
              <a:t>This method provides the </a:t>
            </a:r>
            <a:r>
              <a:rPr lang="en-US" sz="1600" u="sng" dirty="0" smtClean="0"/>
              <a:t>spectral shape</a:t>
            </a:r>
            <a:r>
              <a:rPr lang="en-US" sz="1600" dirty="0" smtClean="0"/>
              <a:t> and the </a:t>
            </a:r>
            <a:r>
              <a:rPr lang="en-US" sz="1600" u="sng" dirty="0" smtClean="0"/>
              <a:t>rate</a:t>
            </a:r>
            <a:r>
              <a:rPr lang="en-US" sz="1600" dirty="0" smtClean="0"/>
              <a:t> of the pile-up component.</a:t>
            </a:r>
          </a:p>
          <a:p>
            <a:pPr algn="just"/>
            <a:endParaRPr lang="en-US" sz="1600" dirty="0" smtClean="0"/>
          </a:p>
          <a:p>
            <a:pPr algn="just"/>
            <a:r>
              <a:rPr lang="en-US" sz="1600" dirty="0" smtClean="0"/>
              <a:t>The synthetic pile-up is mainly due to the overlap of two </a:t>
            </a:r>
            <a:r>
              <a:rPr lang="en-US" sz="1600" baseline="30000" dirty="0" smtClean="0"/>
              <a:t>14</a:t>
            </a:r>
            <a:r>
              <a:rPr lang="en-US" sz="1600" dirty="0" smtClean="0"/>
              <a:t>C events, but includes all possible event combinations, for example </a:t>
            </a:r>
            <a:r>
              <a:rPr lang="en-US" sz="1600" baseline="30000" dirty="0" smtClean="0"/>
              <a:t>14</a:t>
            </a:r>
            <a:r>
              <a:rPr lang="en-US" sz="1600" dirty="0" smtClean="0"/>
              <a:t>C with the external background, PMT dark noise or </a:t>
            </a:r>
            <a:r>
              <a:rPr lang="en-US" sz="1600" baseline="30000" dirty="0" smtClean="0"/>
              <a:t>210</a:t>
            </a:r>
            <a:r>
              <a:rPr lang="en-US" sz="1600" dirty="0" smtClean="0"/>
              <a:t>Po.</a:t>
            </a:r>
          </a:p>
          <a:p>
            <a:pPr algn="just"/>
            <a:endParaRPr lang="en-US" sz="1600" dirty="0"/>
          </a:p>
          <a:p>
            <a:r>
              <a:rPr lang="en-US" sz="1600" baseline="30000" dirty="0"/>
              <a:t>14</a:t>
            </a:r>
            <a:r>
              <a:rPr lang="en-US" sz="1600" dirty="0"/>
              <a:t>C–</a:t>
            </a:r>
            <a:r>
              <a:rPr lang="en-US" sz="1600" baseline="30000" dirty="0"/>
              <a:t>14</a:t>
            </a:r>
            <a:r>
              <a:rPr lang="en-US" sz="1600" dirty="0"/>
              <a:t>C pile-up events </a:t>
            </a:r>
            <a:r>
              <a:rPr lang="en-US" sz="1600" dirty="0" smtClean="0"/>
              <a:t> 154</a:t>
            </a:r>
            <a:r>
              <a:rPr lang="en-US" sz="1600" b="1" dirty="0"/>
              <a:t>±</a:t>
            </a:r>
            <a:r>
              <a:rPr lang="en-US" sz="1600" dirty="0" smtClean="0"/>
              <a:t>10 </a:t>
            </a:r>
            <a:r>
              <a:rPr lang="en-US" sz="1600" dirty="0" err="1"/>
              <a:t>c.p.d</a:t>
            </a:r>
            <a:r>
              <a:rPr lang="en-US" sz="1600" dirty="0"/>
              <a:t>. </a:t>
            </a:r>
            <a:r>
              <a:rPr lang="en-US" sz="1600" dirty="0" smtClean="0"/>
              <a:t>in 100 </a:t>
            </a:r>
            <a:r>
              <a:rPr lang="en-US" sz="1600" dirty="0"/>
              <a:t>t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86" y="1627915"/>
            <a:ext cx="4917141" cy="412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6786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111</a:t>
            </a:fld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39" y="1781676"/>
            <a:ext cx="4202037" cy="387559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84588" y="334818"/>
            <a:ext cx="7458503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data used for this analysis were acquired from January 2012 to May 2013 </a:t>
            </a:r>
          </a:p>
          <a:p>
            <a:pPr algn="just"/>
            <a:r>
              <a:rPr lang="en-US" dirty="0" smtClean="0">
                <a:solidFill>
                  <a:srgbClr val="0000FF"/>
                </a:solidFill>
              </a:rPr>
              <a:t>(408 days </a:t>
            </a:r>
            <a:r>
              <a:rPr lang="en-US" dirty="0" smtClean="0"/>
              <a:t>of data; </a:t>
            </a:r>
            <a:r>
              <a:rPr lang="en-US" u="sng" dirty="0" smtClean="0">
                <a:solidFill>
                  <a:srgbClr val="0000FF"/>
                </a:solidFill>
              </a:rPr>
              <a:t>Borexino Phase 2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84588" y="1212275"/>
            <a:ext cx="884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The </a:t>
            </a:r>
            <a:r>
              <a:rPr lang="en-US" sz="1400" dirty="0" err="1" smtClean="0"/>
              <a:t>pp</a:t>
            </a:r>
            <a:r>
              <a:rPr lang="en-US" sz="1400" dirty="0" smtClean="0"/>
              <a:t> neutrino rate has been extracted by fitting the measured energy spectrum of the selected events in the </a:t>
            </a:r>
            <a:r>
              <a:rPr lang="en-US" sz="1400" dirty="0" smtClean="0">
                <a:solidFill>
                  <a:srgbClr val="008000"/>
                </a:solidFill>
              </a:rPr>
              <a:t>165–590 </a:t>
            </a:r>
            <a:r>
              <a:rPr lang="en-US" sz="1400" dirty="0" err="1" smtClean="0">
                <a:solidFill>
                  <a:srgbClr val="008000"/>
                </a:solidFill>
              </a:rPr>
              <a:t>keV</a:t>
            </a:r>
            <a:r>
              <a:rPr lang="en-US" sz="1400" dirty="0" smtClean="0">
                <a:solidFill>
                  <a:srgbClr val="008000"/>
                </a:solidFill>
              </a:rPr>
              <a:t> energy window</a:t>
            </a:r>
            <a:r>
              <a:rPr lang="en-US" sz="1400" dirty="0" smtClean="0"/>
              <a:t> with the expected spectra of the signal and background components.</a:t>
            </a:r>
            <a:endParaRPr lang="en-US" sz="14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4675909" y="1942776"/>
            <a:ext cx="4352636" cy="3457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The solar </a:t>
            </a:r>
            <a:r>
              <a:rPr lang="en-US" sz="1600" dirty="0" err="1" smtClean="0">
                <a:solidFill>
                  <a:srgbClr val="FF0000"/>
                </a:solidFill>
              </a:rPr>
              <a:t>pp</a:t>
            </a:r>
            <a:r>
              <a:rPr lang="en-US" sz="1600" dirty="0" smtClean="0">
                <a:solidFill>
                  <a:srgbClr val="FF0000"/>
                </a:solidFill>
              </a:rPr>
              <a:t> neutrino interaction rate</a:t>
            </a:r>
            <a:r>
              <a:rPr lang="en-US" sz="1600" dirty="0" smtClean="0"/>
              <a:t> measured by Borexino is:</a:t>
            </a:r>
          </a:p>
          <a:p>
            <a:pPr algn="just"/>
            <a:r>
              <a:rPr lang="en-US" sz="1600" dirty="0" smtClean="0">
                <a:solidFill>
                  <a:srgbClr val="FF0000"/>
                </a:solidFill>
              </a:rPr>
              <a:t>    144 ± 13 (stat.) ±10 (syst.) </a:t>
            </a:r>
            <a:r>
              <a:rPr lang="en-US" sz="1600" dirty="0" err="1" smtClean="0">
                <a:solidFill>
                  <a:srgbClr val="FF0000"/>
                </a:solidFill>
              </a:rPr>
              <a:t>c.p.d</a:t>
            </a:r>
            <a:r>
              <a:rPr lang="en-US" sz="1600" dirty="0" smtClean="0">
                <a:solidFill>
                  <a:srgbClr val="FF0000"/>
                </a:solidFill>
              </a:rPr>
              <a:t>. per 100 t</a:t>
            </a:r>
            <a:endParaRPr lang="en-US" sz="1600" dirty="0" smtClean="0"/>
          </a:p>
          <a:p>
            <a:pPr algn="just"/>
            <a:endParaRPr lang="en-US" sz="1200" dirty="0"/>
          </a:p>
          <a:p>
            <a:pPr algn="just"/>
            <a:r>
              <a:rPr lang="en-US" sz="1200" dirty="0" smtClean="0"/>
              <a:t>The absence of </a:t>
            </a:r>
            <a:r>
              <a:rPr lang="en-US" sz="1200" dirty="0" err="1" smtClean="0"/>
              <a:t>pp</a:t>
            </a:r>
            <a:r>
              <a:rPr lang="en-US" sz="1200" dirty="0" smtClean="0"/>
              <a:t> solar neutrinos is excluded with a statistical significance of 10</a:t>
            </a:r>
            <a:r>
              <a:rPr lang="en-US" sz="1200" dirty="0"/>
              <a:t> </a:t>
            </a:r>
            <a:r>
              <a:rPr lang="en-US" sz="1200" dirty="0" err="1" smtClean="0"/>
              <a:t>σ</a:t>
            </a:r>
            <a:endParaRPr lang="en-US" sz="1200" dirty="0" smtClean="0"/>
          </a:p>
          <a:p>
            <a:pPr algn="just"/>
            <a:endParaRPr lang="en-US" sz="1600" dirty="0"/>
          </a:p>
          <a:p>
            <a:pPr algn="just"/>
            <a:r>
              <a:rPr lang="it-IT" sz="1600" dirty="0"/>
              <a:t>T</a:t>
            </a:r>
            <a:r>
              <a:rPr lang="it-IT" sz="1600" dirty="0" smtClean="0"/>
              <a:t>he </a:t>
            </a:r>
            <a:r>
              <a:rPr lang="it-IT" sz="1600" dirty="0" err="1" smtClean="0">
                <a:solidFill>
                  <a:srgbClr val="0000FF"/>
                </a:solidFill>
              </a:rPr>
              <a:t>measured</a:t>
            </a:r>
            <a:r>
              <a:rPr lang="it-IT" sz="1600" dirty="0" smtClean="0">
                <a:solidFill>
                  <a:srgbClr val="0000FF"/>
                </a:solidFill>
              </a:rPr>
              <a:t> </a:t>
            </a:r>
            <a:r>
              <a:rPr lang="it-IT" sz="1600" dirty="0">
                <a:solidFill>
                  <a:srgbClr val="0000FF"/>
                </a:solidFill>
              </a:rPr>
              <a:t>solar </a:t>
            </a:r>
            <a:r>
              <a:rPr lang="it-IT" sz="1600" dirty="0" err="1">
                <a:solidFill>
                  <a:srgbClr val="0000FF"/>
                </a:solidFill>
              </a:rPr>
              <a:t>pp</a:t>
            </a:r>
            <a:r>
              <a:rPr lang="it-IT" sz="1600" dirty="0">
                <a:solidFill>
                  <a:srgbClr val="0000FF"/>
                </a:solidFill>
              </a:rPr>
              <a:t> neutrino </a:t>
            </a:r>
            <a:r>
              <a:rPr lang="it-IT" sz="1600" dirty="0" err="1">
                <a:solidFill>
                  <a:srgbClr val="0000FF"/>
                </a:solidFill>
              </a:rPr>
              <a:t>flux</a:t>
            </a:r>
            <a:r>
              <a:rPr lang="it-IT" sz="1600" dirty="0">
                <a:solidFill>
                  <a:srgbClr val="0000FF"/>
                </a:solidFill>
              </a:rPr>
              <a:t> </a:t>
            </a:r>
            <a:r>
              <a:rPr lang="it-IT" sz="1600" dirty="0" err="1" smtClean="0"/>
              <a:t>is</a:t>
            </a:r>
            <a:r>
              <a:rPr lang="it-IT" sz="1600" dirty="0" smtClean="0"/>
              <a:t>: 	</a:t>
            </a:r>
          </a:p>
          <a:p>
            <a:pPr algn="just"/>
            <a:r>
              <a:rPr lang="it-IT" sz="1600" dirty="0">
                <a:solidFill>
                  <a:srgbClr val="0000FF"/>
                </a:solidFill>
              </a:rPr>
              <a:t>	</a:t>
            </a:r>
            <a:r>
              <a:rPr lang="it-IT" sz="1600" dirty="0" smtClean="0">
                <a:solidFill>
                  <a:srgbClr val="0000FF"/>
                </a:solidFill>
              </a:rPr>
              <a:t>(6.6 </a:t>
            </a:r>
            <a:r>
              <a:rPr lang="en-US" sz="1600" dirty="0" smtClean="0">
                <a:solidFill>
                  <a:srgbClr val="0000FF"/>
                </a:solidFill>
              </a:rPr>
              <a:t>± </a:t>
            </a:r>
            <a:r>
              <a:rPr lang="it-IT" sz="1600" dirty="0" smtClean="0">
                <a:solidFill>
                  <a:srgbClr val="0000FF"/>
                </a:solidFill>
              </a:rPr>
              <a:t>0.7)</a:t>
            </a:r>
            <a:r>
              <a:rPr lang="it-IT" sz="1600" b="1" dirty="0">
                <a:solidFill>
                  <a:srgbClr val="0000FF"/>
                </a:solidFill>
              </a:rPr>
              <a:t> </a:t>
            </a:r>
            <a:r>
              <a:rPr lang="it-IT" sz="1600" dirty="0" smtClean="0">
                <a:solidFill>
                  <a:srgbClr val="0000FF"/>
                </a:solidFill>
              </a:rPr>
              <a:t>10</a:t>
            </a:r>
            <a:r>
              <a:rPr lang="it-IT" sz="1600" baseline="30000" dirty="0" smtClean="0">
                <a:solidFill>
                  <a:srgbClr val="0000FF"/>
                </a:solidFill>
              </a:rPr>
              <a:t>10 </a:t>
            </a:r>
            <a:r>
              <a:rPr lang="it-IT" sz="1600" dirty="0" smtClean="0">
                <a:solidFill>
                  <a:srgbClr val="0000FF"/>
                </a:solidFill>
              </a:rPr>
              <a:t>cm</a:t>
            </a:r>
            <a:r>
              <a:rPr lang="it-IT" sz="1600" baseline="30000" dirty="0" smtClean="0">
                <a:solidFill>
                  <a:srgbClr val="0000FF"/>
                </a:solidFill>
              </a:rPr>
              <a:t>-</a:t>
            </a:r>
            <a:r>
              <a:rPr lang="it-IT" sz="1600" b="1" baseline="30000" dirty="0" smtClean="0">
                <a:solidFill>
                  <a:srgbClr val="0000FF"/>
                </a:solidFill>
              </a:rPr>
              <a:t>2</a:t>
            </a:r>
            <a:r>
              <a:rPr lang="it-IT" sz="1600" dirty="0" smtClean="0">
                <a:solidFill>
                  <a:srgbClr val="0000FF"/>
                </a:solidFill>
              </a:rPr>
              <a:t> s</a:t>
            </a:r>
            <a:r>
              <a:rPr lang="it-IT" sz="1600" b="1" baseline="30000" dirty="0">
                <a:solidFill>
                  <a:srgbClr val="0000FF"/>
                </a:solidFill>
              </a:rPr>
              <a:t>-</a:t>
            </a:r>
            <a:r>
              <a:rPr lang="it-IT" sz="1600" baseline="30000" dirty="0" smtClean="0"/>
              <a:t>1</a:t>
            </a:r>
          </a:p>
          <a:p>
            <a:pPr algn="just"/>
            <a:endParaRPr lang="it-IT" sz="1600" baseline="30000" dirty="0"/>
          </a:p>
          <a:p>
            <a:r>
              <a:rPr lang="it-IT" sz="1600" dirty="0" err="1" smtClean="0"/>
              <a:t>Good</a:t>
            </a:r>
            <a:r>
              <a:rPr lang="it-IT" sz="1600" dirty="0" smtClean="0"/>
              <a:t> </a:t>
            </a:r>
            <a:r>
              <a:rPr lang="it-IT" sz="1600" dirty="0" err="1"/>
              <a:t>agreement</a:t>
            </a:r>
            <a:r>
              <a:rPr lang="it-IT" sz="1600" dirty="0"/>
              <a:t> with the </a:t>
            </a:r>
            <a:r>
              <a:rPr lang="it-IT" sz="1600" dirty="0">
                <a:solidFill>
                  <a:srgbClr val="660066"/>
                </a:solidFill>
              </a:rPr>
              <a:t>SSM </a:t>
            </a:r>
            <a:r>
              <a:rPr lang="it-IT" sz="1600" dirty="0" err="1" smtClean="0">
                <a:solidFill>
                  <a:srgbClr val="660066"/>
                </a:solidFill>
              </a:rPr>
              <a:t>prediction</a:t>
            </a:r>
            <a:r>
              <a:rPr lang="it-IT" sz="1600" dirty="0" smtClean="0"/>
              <a:t>:</a:t>
            </a:r>
          </a:p>
          <a:p>
            <a:r>
              <a:rPr lang="it-IT" sz="1600" dirty="0" smtClean="0"/>
              <a:t> 	</a:t>
            </a:r>
            <a:r>
              <a:rPr lang="it-IT" sz="1600" dirty="0" smtClean="0">
                <a:solidFill>
                  <a:srgbClr val="660066"/>
                </a:solidFill>
              </a:rPr>
              <a:t>5.98 (1 </a:t>
            </a:r>
            <a:r>
              <a:rPr lang="en-US" sz="1600" dirty="0">
                <a:solidFill>
                  <a:srgbClr val="660066"/>
                </a:solidFill>
              </a:rPr>
              <a:t>± </a:t>
            </a:r>
            <a:r>
              <a:rPr lang="it-IT" sz="1600" b="1" dirty="0">
                <a:solidFill>
                  <a:srgbClr val="660066"/>
                </a:solidFill>
              </a:rPr>
              <a:t> </a:t>
            </a:r>
            <a:r>
              <a:rPr lang="it-IT" sz="1600" dirty="0" smtClean="0">
                <a:solidFill>
                  <a:srgbClr val="660066"/>
                </a:solidFill>
              </a:rPr>
              <a:t>0.006)</a:t>
            </a:r>
            <a:r>
              <a:rPr lang="it-IT" sz="1600" b="1" dirty="0">
                <a:solidFill>
                  <a:srgbClr val="660066"/>
                </a:solidFill>
              </a:rPr>
              <a:t> </a:t>
            </a:r>
            <a:r>
              <a:rPr lang="it-IT" sz="1600" dirty="0">
                <a:solidFill>
                  <a:srgbClr val="660066"/>
                </a:solidFill>
              </a:rPr>
              <a:t>10</a:t>
            </a:r>
            <a:r>
              <a:rPr lang="it-IT" sz="1600" baseline="30000" dirty="0">
                <a:solidFill>
                  <a:srgbClr val="660066"/>
                </a:solidFill>
              </a:rPr>
              <a:t>10 </a:t>
            </a:r>
            <a:r>
              <a:rPr lang="it-IT" sz="1600" dirty="0">
                <a:solidFill>
                  <a:srgbClr val="660066"/>
                </a:solidFill>
              </a:rPr>
              <a:t>cm</a:t>
            </a:r>
            <a:r>
              <a:rPr lang="it-IT" sz="1600" baseline="30000" dirty="0">
                <a:solidFill>
                  <a:srgbClr val="660066"/>
                </a:solidFill>
              </a:rPr>
              <a:t>-</a:t>
            </a:r>
            <a:r>
              <a:rPr lang="it-IT" sz="1600" b="1" baseline="30000" dirty="0">
                <a:solidFill>
                  <a:srgbClr val="660066"/>
                </a:solidFill>
              </a:rPr>
              <a:t>2</a:t>
            </a:r>
            <a:r>
              <a:rPr lang="it-IT" sz="1600" dirty="0">
                <a:solidFill>
                  <a:srgbClr val="660066"/>
                </a:solidFill>
              </a:rPr>
              <a:t> s</a:t>
            </a:r>
            <a:r>
              <a:rPr lang="it-IT" sz="1600" b="1" baseline="30000" dirty="0">
                <a:solidFill>
                  <a:srgbClr val="660066"/>
                </a:solidFill>
              </a:rPr>
              <a:t>-</a:t>
            </a:r>
            <a:r>
              <a:rPr lang="it-IT" sz="1600" baseline="30000" dirty="0">
                <a:solidFill>
                  <a:srgbClr val="660066"/>
                </a:solidFill>
              </a:rPr>
              <a:t>1</a:t>
            </a:r>
            <a:r>
              <a:rPr lang="it-IT" sz="1600" dirty="0" smtClean="0">
                <a:solidFill>
                  <a:srgbClr val="660066"/>
                </a:solidFill>
              </a:rPr>
              <a:t>.</a:t>
            </a:r>
          </a:p>
          <a:p>
            <a:endParaRPr lang="it-IT" sz="1600" dirty="0">
              <a:solidFill>
                <a:srgbClr val="660066"/>
              </a:solidFill>
            </a:endParaRPr>
          </a:p>
          <a:p>
            <a:pPr algn="just"/>
            <a:r>
              <a:rPr lang="en-US" sz="1200" dirty="0" smtClean="0"/>
              <a:t>The measured value is in very good agreement with the predictions of both the high-</a:t>
            </a:r>
            <a:r>
              <a:rPr lang="en-US" sz="1200" dirty="0" err="1" smtClean="0"/>
              <a:t>metallicity</a:t>
            </a:r>
            <a:r>
              <a:rPr lang="en-US" sz="1200" dirty="0"/>
              <a:t> </a:t>
            </a:r>
            <a:r>
              <a:rPr lang="en-US" sz="1200" dirty="0" smtClean="0"/>
              <a:t>and the low-</a:t>
            </a:r>
            <a:r>
              <a:rPr lang="en-US" sz="1200" dirty="0" err="1" smtClean="0"/>
              <a:t>metallicity</a:t>
            </a:r>
            <a:r>
              <a:rPr lang="en-US" sz="1200" dirty="0" smtClean="0"/>
              <a:t> SSMs</a:t>
            </a:r>
            <a:r>
              <a:rPr lang="en-US" sz="1600" dirty="0" smtClean="0"/>
              <a:t>.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80819" y="5691912"/>
            <a:ext cx="8947726" cy="73866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Future Borexino-inspired experiments might be able to measure solar </a:t>
            </a:r>
            <a:r>
              <a:rPr lang="en-US" sz="1400" dirty="0" err="1" smtClean="0"/>
              <a:t>pp</a:t>
            </a:r>
            <a:r>
              <a:rPr lang="en-US" sz="1400" dirty="0" smtClean="0"/>
              <a:t> neutrinos with the level of precision (≈1%) needed to </a:t>
            </a:r>
            <a:r>
              <a:rPr lang="en-US" sz="1400" u="sng" dirty="0" smtClean="0"/>
              <a:t>cross-compare photon and neutrino solar luminosities</a:t>
            </a:r>
            <a:r>
              <a:rPr lang="en-US" sz="1400" dirty="0" smtClean="0"/>
              <a:t>, while providing insight into solar dynamics over </a:t>
            </a:r>
            <a:r>
              <a:rPr lang="en-US" sz="1400" dirty="0" smtClean="0">
                <a:solidFill>
                  <a:srgbClr val="660066"/>
                </a:solidFill>
              </a:rPr>
              <a:t>10</a:t>
            </a:r>
            <a:r>
              <a:rPr lang="en-US" sz="1400" baseline="30000" dirty="0" smtClean="0">
                <a:solidFill>
                  <a:srgbClr val="660066"/>
                </a:solidFill>
              </a:rPr>
              <a:t>5</a:t>
            </a:r>
            <a:r>
              <a:rPr lang="en-US" sz="1400" dirty="0" smtClean="0">
                <a:solidFill>
                  <a:srgbClr val="660066"/>
                </a:solidFill>
              </a:rPr>
              <a:t>-yr timescales.</a:t>
            </a:r>
            <a:endParaRPr lang="en-US" sz="1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4457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112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57875"/>
            <a:ext cx="8104909" cy="499847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57200" y="357909"/>
            <a:ext cx="835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recise measurement of </a:t>
            </a:r>
            <a:r>
              <a:rPr lang="en-US" dirty="0" err="1" smtClean="0"/>
              <a:t>pp</a:t>
            </a:r>
            <a:r>
              <a:rPr lang="en-US" dirty="0" smtClean="0"/>
              <a:t> neutrinos would yield the ultimate test for the </a:t>
            </a:r>
            <a:r>
              <a:rPr lang="en-US" dirty="0" smtClean="0">
                <a:solidFill>
                  <a:srgbClr val="660066"/>
                </a:solidFill>
              </a:rPr>
              <a:t>MSW-LMA neutrino oscillation model </a:t>
            </a:r>
            <a:r>
              <a:rPr lang="en-US" dirty="0" smtClean="0"/>
              <a:t>and allow </a:t>
            </a:r>
            <a:r>
              <a:rPr lang="en-US" u="sng" dirty="0" smtClean="0"/>
              <a:t>precision tests for exotic neutrino properties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18641758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100355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8F8B7A-A1A7-8A4D-8EA7-A3B4D24275C3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113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100356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2725"/>
            <a:ext cx="2271713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341438"/>
            <a:ext cx="230505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CasellaDiTesto 12"/>
          <p:cNvSpPr txBox="1">
            <a:spLocks noChangeArrowheads="1"/>
          </p:cNvSpPr>
          <p:nvPr/>
        </p:nvSpPr>
        <p:spPr bwMode="auto">
          <a:xfrm>
            <a:off x="107950" y="1773238"/>
            <a:ext cx="374332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/>
              <a:t>Heavy water is replaced by </a:t>
            </a:r>
            <a:r>
              <a:rPr lang="en-US" sz="2000" b="1">
                <a:solidFill>
                  <a:srgbClr val="FF0000"/>
                </a:solidFill>
              </a:rPr>
              <a:t>liquid scintillator</a:t>
            </a:r>
            <a:r>
              <a:rPr lang="en-US" sz="1800"/>
              <a:t> (linear Alkylbenzene – LAB) compatible with the 12m diameter acrylic sphere.</a:t>
            </a:r>
          </a:p>
        </p:txBody>
      </p:sp>
      <p:pic>
        <p:nvPicPr>
          <p:cNvPr id="100359" name="Immagin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9525"/>
            <a:ext cx="2808287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Immagin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141663"/>
            <a:ext cx="2808287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1" name="Rettangolo 15"/>
          <p:cNvSpPr>
            <a:spLocks noChangeArrowheads="1"/>
          </p:cNvSpPr>
          <p:nvPr/>
        </p:nvSpPr>
        <p:spPr bwMode="auto">
          <a:xfrm>
            <a:off x="107950" y="3500438"/>
            <a:ext cx="3024188" cy="12001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/>
            <a:r>
              <a:rPr lang="en-US"/>
              <a:t>Located at approximately </a:t>
            </a:r>
            <a:r>
              <a:rPr lang="en-US" b="1">
                <a:solidFill>
                  <a:srgbClr val="FF6600"/>
                </a:solidFill>
              </a:rPr>
              <a:t>2km</a:t>
            </a:r>
            <a:r>
              <a:rPr lang="en-US"/>
              <a:t> underground in Creighton mine near Sudbury, Ontario, Canada</a:t>
            </a:r>
          </a:p>
        </p:txBody>
      </p:sp>
      <p:cxnSp>
        <p:nvCxnSpPr>
          <p:cNvPr id="18" name="Connettore 2 17"/>
          <p:cNvCxnSpPr/>
          <p:nvPr/>
        </p:nvCxnSpPr>
        <p:spPr>
          <a:xfrm>
            <a:off x="755650" y="4076700"/>
            <a:ext cx="3168650" cy="1368425"/>
          </a:xfrm>
          <a:prstGeom prst="straightConnector1">
            <a:avLst/>
          </a:prstGeom>
          <a:ln w="63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363" name="CasellaDiTesto 18"/>
          <p:cNvSpPr txBox="1">
            <a:spLocks noChangeArrowheads="1"/>
          </p:cNvSpPr>
          <p:nvPr/>
        </p:nvSpPr>
        <p:spPr bwMode="auto">
          <a:xfrm>
            <a:off x="107950" y="5157788"/>
            <a:ext cx="3024188" cy="9540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/>
              <a:t>The </a:t>
            </a:r>
            <a:r>
              <a:rPr lang="en-US" sz="2000" b="1">
                <a:solidFill>
                  <a:srgbClr val="FF0000"/>
                </a:solidFill>
              </a:rPr>
              <a:t>muon flux</a:t>
            </a:r>
            <a:r>
              <a:rPr lang="en-US" sz="1800"/>
              <a:t> is </a:t>
            </a:r>
            <a:r>
              <a:rPr lang="en-US" sz="1800">
                <a:solidFill>
                  <a:srgbClr val="FF6600"/>
                </a:solidFill>
              </a:rPr>
              <a:t>2 order of magnitude</a:t>
            </a:r>
            <a:r>
              <a:rPr lang="en-US" sz="1800"/>
              <a:t> less than in Gran Sasso</a:t>
            </a:r>
          </a:p>
        </p:txBody>
      </p:sp>
      <p:sp>
        <p:nvSpPr>
          <p:cNvPr id="100364" name="CasellaDiTesto 20"/>
          <p:cNvSpPr txBox="1">
            <a:spLocks noChangeArrowheads="1"/>
          </p:cNvSpPr>
          <p:nvPr/>
        </p:nvSpPr>
        <p:spPr bwMode="auto">
          <a:xfrm>
            <a:off x="6011863" y="4724400"/>
            <a:ext cx="2663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/>
              <a:t>Very good position to study </a:t>
            </a:r>
            <a:r>
              <a:rPr lang="en-US" sz="1800">
                <a:solidFill>
                  <a:srgbClr val="FF0000"/>
                </a:solidFill>
              </a:rPr>
              <a:t>pep-neutrinos </a:t>
            </a:r>
            <a:r>
              <a:rPr lang="en-US" sz="1800"/>
              <a:t>and </a:t>
            </a:r>
            <a:r>
              <a:rPr lang="en-US" sz="1800">
                <a:solidFill>
                  <a:srgbClr val="FF0000"/>
                </a:solidFill>
              </a:rPr>
              <a:t>CNO-neutrinos</a:t>
            </a:r>
          </a:p>
        </p:txBody>
      </p:sp>
    </p:spTree>
    <p:extLst>
      <p:ext uri="{BB962C8B-B14F-4D97-AF65-F5344CB8AC3E}">
        <p14:creationId xmlns:p14="http://schemas.microsoft.com/office/powerpoint/2010/main" val="4254289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179388" y="4581525"/>
            <a:ext cx="4105275" cy="18716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101380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B87ECA-9C23-B341-9431-E733C45528F2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114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01381" name="Rectangle 4"/>
          <p:cNvSpPr>
            <a:spLocks noChangeArrowheads="1"/>
          </p:cNvSpPr>
          <p:nvPr/>
        </p:nvSpPr>
        <p:spPr bwMode="auto">
          <a:xfrm>
            <a:off x="179388" y="173038"/>
            <a:ext cx="784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What next? ………..The far future</a:t>
            </a:r>
            <a:endParaRPr lang="en-US" sz="3200" b="1">
              <a:solidFill>
                <a:srgbClr val="FF0000"/>
              </a:solidFill>
              <a:sym typeface="Symbo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07504" y="1052736"/>
            <a:ext cx="415209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50000 tons scale detector: LENA</a:t>
            </a:r>
          </a:p>
        </p:txBody>
      </p:sp>
      <p:sp>
        <p:nvSpPr>
          <p:cNvPr id="101383" name="Rettangolo 4"/>
          <p:cNvSpPr>
            <a:spLocks noChangeArrowheads="1"/>
          </p:cNvSpPr>
          <p:nvPr/>
        </p:nvSpPr>
        <p:spPr bwMode="auto">
          <a:xfrm>
            <a:off x="4932363" y="908050"/>
            <a:ext cx="3571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Low Energy Neutrino Astronomy</a:t>
            </a:r>
          </a:p>
        </p:txBody>
      </p:sp>
      <p:sp>
        <p:nvSpPr>
          <p:cNvPr id="101384" name="Rettangolo 5"/>
          <p:cNvSpPr>
            <a:spLocks noChangeArrowheads="1"/>
          </p:cNvSpPr>
          <p:nvPr/>
        </p:nvSpPr>
        <p:spPr bwMode="auto">
          <a:xfrm>
            <a:off x="107950" y="1674813"/>
            <a:ext cx="4248150" cy="1754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/>
              <a:t>50 kilotons of liquid scintillator (linear Alkylbenzene – LAB)</a:t>
            </a:r>
          </a:p>
          <a:p>
            <a:endParaRPr lang="en-US"/>
          </a:p>
          <a:p>
            <a:r>
              <a:rPr lang="en-US"/>
              <a:t>Fiducial volume of the order of 30 ktons</a:t>
            </a:r>
          </a:p>
          <a:p>
            <a:endParaRPr lang="en-US"/>
          </a:p>
          <a:p>
            <a:r>
              <a:rPr lang="en-US"/>
              <a:t>45000 photomultipliers</a:t>
            </a:r>
          </a:p>
        </p:txBody>
      </p:sp>
      <p:pic>
        <p:nvPicPr>
          <p:cNvPr id="101385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268413"/>
            <a:ext cx="4621212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2" name="Rettangolo 11"/>
          <p:cNvSpPr>
            <a:spLocks noChangeArrowheads="1"/>
          </p:cNvSpPr>
          <p:nvPr/>
        </p:nvSpPr>
        <p:spPr bwMode="auto">
          <a:xfrm>
            <a:off x="4427538" y="4922838"/>
            <a:ext cx="4716462" cy="7381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400" dirty="0"/>
              <a:t>Because the </a:t>
            </a:r>
            <a:r>
              <a:rPr lang="en-US" sz="1400" u="sng" dirty="0">
                <a:solidFill>
                  <a:srgbClr val="FF0000"/>
                </a:solidFill>
              </a:rPr>
              <a:t>smaller ratio of surface to volume </a:t>
            </a:r>
            <a:r>
              <a:rPr lang="en-US" sz="1400" dirty="0"/>
              <a:t>compared to the </a:t>
            </a:r>
            <a:r>
              <a:rPr lang="en-US" sz="1400" dirty="0" err="1"/>
              <a:t>Borexino</a:t>
            </a:r>
            <a:r>
              <a:rPr lang="en-US" sz="1400" dirty="0"/>
              <a:t> detector, in LENA it this very likely to reach the excellent background conditions of </a:t>
            </a:r>
            <a:r>
              <a:rPr lang="en-US" sz="1400" dirty="0" err="1"/>
              <a:t>Borexino</a:t>
            </a:r>
            <a:r>
              <a:rPr lang="en-US" sz="1400" dirty="0"/>
              <a:t>.</a:t>
            </a:r>
          </a:p>
        </p:txBody>
      </p:sp>
      <p:pic>
        <p:nvPicPr>
          <p:cNvPr id="101387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937125"/>
            <a:ext cx="3995738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8" name="Rettangolo 5"/>
          <p:cNvSpPr>
            <a:spLocks noChangeArrowheads="1"/>
          </p:cNvSpPr>
          <p:nvPr/>
        </p:nvSpPr>
        <p:spPr bwMode="auto">
          <a:xfrm>
            <a:off x="179388" y="3716338"/>
            <a:ext cx="42481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400"/>
              <a:t>A </a:t>
            </a:r>
            <a:r>
              <a:rPr lang="en-US" sz="1600" b="1">
                <a:solidFill>
                  <a:srgbClr val="FF0000"/>
                </a:solidFill>
              </a:rPr>
              <a:t>high statistics </a:t>
            </a:r>
            <a:r>
              <a:rPr lang="en-US" sz="1400"/>
              <a:t>can be obtained in short times and in both Pyhsalmi and Frejus underground laboratories</a:t>
            </a:r>
          </a:p>
        </p:txBody>
      </p:sp>
      <p:sp>
        <p:nvSpPr>
          <p:cNvPr id="101389" name="Rettangolo 6"/>
          <p:cNvSpPr>
            <a:spLocks noChangeArrowheads="1"/>
          </p:cNvSpPr>
          <p:nvPr/>
        </p:nvSpPr>
        <p:spPr bwMode="auto">
          <a:xfrm>
            <a:off x="179388" y="4572000"/>
            <a:ext cx="409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Expected solar neutrino rates in LENA</a:t>
            </a:r>
          </a:p>
        </p:txBody>
      </p:sp>
    </p:spTree>
    <p:extLst>
      <p:ext uri="{BB962C8B-B14F-4D97-AF65-F5344CB8AC3E}">
        <p14:creationId xmlns:p14="http://schemas.microsoft.com/office/powerpoint/2010/main" val="2952052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102403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A948C9E-287E-494A-8ADF-95AD6197C454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115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07504" y="188640"/>
            <a:ext cx="464978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Detectors with new technique: LENS</a:t>
            </a:r>
          </a:p>
        </p:txBody>
      </p:sp>
      <p:sp>
        <p:nvSpPr>
          <p:cNvPr id="102405" name="Rettangolo 3"/>
          <p:cNvSpPr>
            <a:spLocks noChangeArrowheads="1"/>
          </p:cNvSpPr>
          <p:nvPr/>
        </p:nvSpPr>
        <p:spPr bwMode="auto">
          <a:xfrm>
            <a:off x="4787900" y="115888"/>
            <a:ext cx="4248150" cy="1201737"/>
          </a:xfrm>
          <a:prstGeom prst="rect">
            <a:avLst/>
          </a:prstGeom>
          <a:solidFill>
            <a:srgbClr val="DAED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/>
              <a:t>In order to make an </a:t>
            </a:r>
            <a:r>
              <a:rPr lang="en-US">
                <a:solidFill>
                  <a:srgbClr val="FF0000"/>
                </a:solidFill>
              </a:rPr>
              <a:t>energy spectrum</a:t>
            </a:r>
            <a:r>
              <a:rPr lang="en-US"/>
              <a:t> measurement on </a:t>
            </a:r>
            <a:r>
              <a:rPr lang="en-US">
                <a:solidFill>
                  <a:srgbClr val="FF0000"/>
                </a:solidFill>
              </a:rPr>
              <a:t>low energy </a:t>
            </a:r>
            <a:r>
              <a:rPr lang="en-US"/>
              <a:t>neutrinos, it is necessary to reach a low threshold for the charged current (CC) process</a:t>
            </a:r>
          </a:p>
        </p:txBody>
      </p:sp>
      <p:sp>
        <p:nvSpPr>
          <p:cNvPr id="7" name="Rettangolo 6"/>
          <p:cNvSpPr/>
          <p:nvPr/>
        </p:nvSpPr>
        <p:spPr>
          <a:xfrm>
            <a:off x="107950" y="692150"/>
            <a:ext cx="4572000" cy="923925"/>
          </a:xfrm>
          <a:prstGeom prst="rect">
            <a:avLst/>
          </a:prstGeom>
          <a:solidFill>
            <a:schemeClr val="accent5"/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dirty="0"/>
              <a:t>The CC process employed in LENS is the neutrino induced transition of </a:t>
            </a:r>
            <a:r>
              <a:rPr lang="en-US" baseline="30000" dirty="0"/>
              <a:t>115</a:t>
            </a:r>
            <a:r>
              <a:rPr lang="en-US" dirty="0"/>
              <a:t>In to an excited state of </a:t>
            </a:r>
            <a:r>
              <a:rPr lang="en-US" baseline="30000" dirty="0"/>
              <a:t>115</a:t>
            </a:r>
            <a:r>
              <a:rPr lang="en-US" dirty="0"/>
              <a:t>Sn:</a:t>
            </a:r>
          </a:p>
        </p:txBody>
      </p:sp>
      <p:sp>
        <p:nvSpPr>
          <p:cNvPr id="102407" name="Rettangolo 8"/>
          <p:cNvSpPr>
            <a:spLocks noChangeArrowheads="1"/>
          </p:cNvSpPr>
          <p:nvPr/>
        </p:nvSpPr>
        <p:spPr bwMode="auto">
          <a:xfrm>
            <a:off x="3924300" y="5157788"/>
            <a:ext cx="4752975" cy="922337"/>
          </a:xfrm>
          <a:prstGeom prst="rect">
            <a:avLst/>
          </a:prstGeom>
          <a:noFill/>
          <a:ln w="9525">
            <a:solidFill>
              <a:srgbClr val="8AC6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/>
            <a:r>
              <a:rPr lang="en-US"/>
              <a:t>Thanks to that it is possible to detect low energy neutrinos with a </a:t>
            </a:r>
            <a:r>
              <a:rPr lang="en-US">
                <a:solidFill>
                  <a:srgbClr val="FF0000"/>
                </a:solidFill>
              </a:rPr>
              <a:t>threshold of 114 keV </a:t>
            </a:r>
            <a:r>
              <a:rPr lang="en-US"/>
              <a:t>and measure their energy,</a:t>
            </a:r>
          </a:p>
        </p:txBody>
      </p:sp>
      <p:pic>
        <p:nvPicPr>
          <p:cNvPr id="102408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12875"/>
            <a:ext cx="6551612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9" name="Rettangolo 11"/>
          <p:cNvSpPr>
            <a:spLocks noChangeArrowheads="1"/>
          </p:cNvSpPr>
          <p:nvPr/>
        </p:nvSpPr>
        <p:spPr bwMode="auto">
          <a:xfrm>
            <a:off x="5219700" y="2492375"/>
            <a:ext cx="3744913" cy="1200150"/>
          </a:xfrm>
          <a:prstGeom prst="rect">
            <a:avLst/>
          </a:prstGeom>
          <a:noFill/>
          <a:ln w="9525">
            <a:solidFill>
              <a:srgbClr val="8AC6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/>
            <a:r>
              <a:rPr lang="en-US"/>
              <a:t>The primary interaction and secondary gamma cascade make a </a:t>
            </a:r>
            <a:r>
              <a:rPr lang="en-US">
                <a:solidFill>
                  <a:srgbClr val="FF0000"/>
                </a:solidFill>
              </a:rPr>
              <a:t>triple coincidence</a:t>
            </a:r>
            <a:r>
              <a:rPr lang="en-US"/>
              <a:t>, correlated in both time and space</a:t>
            </a:r>
          </a:p>
        </p:txBody>
      </p:sp>
      <p:sp>
        <p:nvSpPr>
          <p:cNvPr id="102410" name="Rettangolo 12"/>
          <p:cNvSpPr>
            <a:spLocks noChangeArrowheads="1"/>
          </p:cNvSpPr>
          <p:nvPr/>
        </p:nvSpPr>
        <p:spPr bwMode="auto">
          <a:xfrm>
            <a:off x="3708400" y="3813175"/>
            <a:ext cx="5256213" cy="1200150"/>
          </a:xfrm>
          <a:prstGeom prst="rect">
            <a:avLst/>
          </a:prstGeom>
          <a:noFill/>
          <a:ln w="9525">
            <a:solidFill>
              <a:srgbClr val="8AC6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/>
            <a:r>
              <a:rPr lang="en-US"/>
              <a:t>The combination of the 4.76 μs mean delay and the spatial correlation of the primary electron and the two de-excitation γ's of known energies provides a sharp tag for neutrino interactions</a:t>
            </a:r>
          </a:p>
        </p:txBody>
      </p:sp>
      <p:sp>
        <p:nvSpPr>
          <p:cNvPr id="102411" name="Rettangolo 3"/>
          <p:cNvSpPr>
            <a:spLocks noChangeArrowheads="1"/>
          </p:cNvSpPr>
          <p:nvPr/>
        </p:nvSpPr>
        <p:spPr bwMode="auto">
          <a:xfrm>
            <a:off x="323850" y="2133600"/>
            <a:ext cx="4176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Liquid scintillator </a:t>
            </a:r>
            <a:r>
              <a:rPr lang="en-US"/>
              <a:t>chemically doped with natural </a:t>
            </a:r>
            <a:r>
              <a:rPr lang="de-DE"/>
              <a:t>indium (</a:t>
            </a:r>
            <a:r>
              <a:rPr lang="de-DE" baseline="30000"/>
              <a:t>115</a:t>
            </a:r>
            <a:r>
              <a:rPr lang="de-DE"/>
              <a:t>In = 95.7%)</a:t>
            </a:r>
            <a:endParaRPr lang="en-US"/>
          </a:p>
        </p:txBody>
      </p:sp>
      <p:pic>
        <p:nvPicPr>
          <p:cNvPr id="102412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068638"/>
            <a:ext cx="31115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144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103427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BFDF8A-99AE-4943-8E5E-5D843A28A527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116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03428" name="CasellaDiTesto 3"/>
          <p:cNvSpPr txBox="1">
            <a:spLocks noChangeArrowheads="1"/>
          </p:cNvSpPr>
          <p:nvPr/>
        </p:nvSpPr>
        <p:spPr bwMode="auto">
          <a:xfrm>
            <a:off x="177489" y="1239405"/>
            <a:ext cx="850931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For a recent review of solar </a:t>
            </a:r>
            <a:r>
              <a:rPr lang="en-US" sz="2000" dirty="0" smtClean="0"/>
              <a:t>neutrinos </a:t>
            </a:r>
            <a:r>
              <a:rPr lang="en-US" sz="2000" dirty="0"/>
              <a:t>see:</a:t>
            </a:r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b="1" dirty="0">
                <a:solidFill>
                  <a:srgbClr val="FF0000"/>
                </a:solidFill>
              </a:rPr>
              <a:t>Solar Neutrinos</a:t>
            </a:r>
          </a:p>
          <a:p>
            <a:pPr eaLnBrk="1" hangingPunct="1"/>
            <a:r>
              <a:rPr lang="en-US" sz="2000" i="1" dirty="0"/>
              <a:t>Author: V. </a:t>
            </a:r>
            <a:r>
              <a:rPr lang="en-US" sz="2000" i="1" dirty="0" err="1"/>
              <a:t>Antonelli</a:t>
            </a:r>
            <a:r>
              <a:rPr lang="en-US" sz="2000" i="1" dirty="0"/>
              <a:t>, L. Miramonti, C. Pena-</a:t>
            </a:r>
            <a:r>
              <a:rPr lang="en-US" sz="2000" i="1" dirty="0" err="1"/>
              <a:t>Garay</a:t>
            </a:r>
            <a:r>
              <a:rPr lang="en-US" sz="2000" i="1" dirty="0"/>
              <a:t> and A. </a:t>
            </a:r>
            <a:r>
              <a:rPr lang="en-US" sz="2000" i="1" dirty="0" err="1"/>
              <a:t>Serenelli</a:t>
            </a:r>
            <a:endParaRPr lang="en-US" sz="2000" i="1" dirty="0"/>
          </a:p>
          <a:p>
            <a:pPr eaLnBrk="1" hangingPunct="1"/>
            <a:r>
              <a:rPr lang="en-US" sz="2000" dirty="0" smtClean="0"/>
              <a:t>Advances </a:t>
            </a:r>
            <a:r>
              <a:rPr lang="en-US" sz="2000" dirty="0"/>
              <a:t>in High Energy Physics Volume 2013 (2012) Article ID </a:t>
            </a:r>
            <a:r>
              <a:rPr lang="en-US" sz="2000" dirty="0" smtClean="0"/>
              <a:t>351926.</a:t>
            </a:r>
          </a:p>
        </p:txBody>
      </p:sp>
    </p:spTree>
    <p:extLst>
      <p:ext uri="{BB962C8B-B14F-4D97-AF65-F5344CB8AC3E}">
        <p14:creationId xmlns:p14="http://schemas.microsoft.com/office/powerpoint/2010/main" val="488364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24579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34A1B0-C4EE-0F47-B5A2-1AE79742F156}" type="slidenum">
              <a:rPr lang="it-IT" sz="1400">
                <a:solidFill>
                  <a:srgbClr val="FF0000"/>
                </a:solidFill>
              </a:rPr>
              <a:pPr eaLnBrk="1" hangingPunct="1"/>
              <a:t>12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765175"/>
            <a:ext cx="4826000" cy="1800225"/>
          </a:xfrm>
          <a:solidFill>
            <a:schemeClr val="bg1"/>
          </a:solidFill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sz="1800">
                <a:latin typeface="Arial" charset="0"/>
              </a:rPr>
              <a:t>The core of the Sun reaches temperatures of  </a:t>
            </a:r>
            <a:r>
              <a:rPr lang="en-US" sz="1800">
                <a:solidFill>
                  <a:srgbClr val="FF0000"/>
                </a:solidFill>
                <a:latin typeface="Arial" charset="0"/>
                <a:sym typeface="Symbol" charset="0"/>
              </a:rPr>
              <a:t></a:t>
            </a:r>
            <a:r>
              <a:rPr lang="en-US" sz="1800">
                <a:solidFill>
                  <a:srgbClr val="FF0000"/>
                </a:solidFill>
                <a:latin typeface="Arial" charset="0"/>
              </a:rPr>
              <a:t> 15 million K</a:t>
            </a:r>
            <a:r>
              <a:rPr lang="en-US" sz="1800">
                <a:latin typeface="Arial" charset="0"/>
              </a:rPr>
              <a:t>.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n-US" sz="1800">
              <a:latin typeface="Arial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sz="1800">
                <a:latin typeface="Arial" charset="0"/>
              </a:rPr>
              <a:t>At these temperatures, </a:t>
            </a:r>
            <a:r>
              <a:rPr lang="en-US" sz="1800">
                <a:solidFill>
                  <a:srgbClr val="FF0000"/>
                </a:solidFill>
                <a:latin typeface="Arial" charset="0"/>
              </a:rPr>
              <a:t>nuclear fusion</a:t>
            </a:r>
            <a:r>
              <a:rPr lang="en-US" sz="1800">
                <a:latin typeface="Arial" charset="0"/>
              </a:rPr>
              <a:t> can occur transforming </a:t>
            </a:r>
            <a:r>
              <a:rPr lang="en-US" sz="1800">
                <a:solidFill>
                  <a:srgbClr val="FF0000"/>
                </a:solidFill>
                <a:latin typeface="Arial" charset="0"/>
              </a:rPr>
              <a:t>4 Hydrogen nuclei</a:t>
            </a:r>
            <a:r>
              <a:rPr lang="en-US" sz="1800">
                <a:latin typeface="Arial" charset="0"/>
              </a:rPr>
              <a:t> into </a:t>
            </a:r>
            <a:r>
              <a:rPr lang="en-US" sz="1800">
                <a:solidFill>
                  <a:srgbClr val="FF0000"/>
                </a:solidFill>
                <a:latin typeface="Arial" charset="0"/>
              </a:rPr>
              <a:t>1 Helium nucleus</a:t>
            </a:r>
          </a:p>
        </p:txBody>
      </p:sp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468313" y="5300663"/>
            <a:ext cx="7991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chemeClr val="accent2"/>
                </a:solidFill>
                <a:ea typeface="MS PGothic" charset="0"/>
                <a:cs typeface="MS PGothic" charset="0"/>
              </a:rPr>
              <a:t>1 Helium nucleus</a:t>
            </a:r>
            <a:r>
              <a:rPr lang="en-US" sz="1800">
                <a:ea typeface="MS PGothic" charset="0"/>
                <a:cs typeface="MS PGothic" charset="0"/>
              </a:rPr>
              <a:t> has a mass that is smaller than the combined mass of the </a:t>
            </a:r>
            <a:r>
              <a:rPr lang="en-US" sz="1800">
                <a:solidFill>
                  <a:schemeClr val="accent2"/>
                </a:solidFill>
                <a:ea typeface="MS PGothic" charset="0"/>
                <a:cs typeface="MS PGothic" charset="0"/>
              </a:rPr>
              <a:t>4 Hydrogen nuclei</a:t>
            </a:r>
            <a:r>
              <a:rPr lang="en-US" sz="1800">
                <a:ea typeface="MS PGothic" charset="0"/>
                <a:cs typeface="MS PGothic" charset="0"/>
              </a:rPr>
              <a:t>. </a:t>
            </a:r>
          </a:p>
          <a:p>
            <a:r>
              <a:rPr lang="en-US" sz="1800">
                <a:ea typeface="MS PGothic" charset="0"/>
                <a:cs typeface="MS PGothic" charset="0"/>
              </a:rPr>
              <a:t>	That “missing mass” is converted to energy to power the Sun.</a:t>
            </a:r>
          </a:p>
        </p:txBody>
      </p:sp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250825" y="188913"/>
            <a:ext cx="4148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FF0000"/>
                </a:solidFill>
              </a:rPr>
              <a:t>How the Sun shines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4583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8860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8860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7512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3751263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ccia a destra 12"/>
          <p:cNvSpPr/>
          <p:nvPr/>
        </p:nvSpPr>
        <p:spPr>
          <a:xfrm>
            <a:off x="2411413" y="3462338"/>
            <a:ext cx="1655762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24588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101975"/>
            <a:ext cx="14128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9" name="CasellaDiTesto 14"/>
          <p:cNvSpPr txBox="1">
            <a:spLocks noChangeArrowheads="1"/>
          </p:cNvSpPr>
          <p:nvPr/>
        </p:nvSpPr>
        <p:spPr bwMode="auto">
          <a:xfrm>
            <a:off x="6084888" y="3246438"/>
            <a:ext cx="7191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6000"/>
              <a:t>+</a:t>
            </a:r>
          </a:p>
        </p:txBody>
      </p:sp>
      <p:sp>
        <p:nvSpPr>
          <p:cNvPr id="24590" name="CasellaDiTesto 17"/>
          <p:cNvSpPr txBox="1">
            <a:spLocks noChangeArrowheads="1"/>
          </p:cNvSpPr>
          <p:nvPr/>
        </p:nvSpPr>
        <p:spPr bwMode="auto">
          <a:xfrm>
            <a:off x="827088" y="4705350"/>
            <a:ext cx="1081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/>
              <a:t>4 </a:t>
            </a:r>
            <a:r>
              <a:rPr lang="it-IT" sz="2800" baseline="30000"/>
              <a:t>1</a:t>
            </a:r>
            <a:r>
              <a:rPr lang="it-IT" sz="2800"/>
              <a:t>H</a:t>
            </a:r>
          </a:p>
        </p:txBody>
      </p:sp>
      <p:sp>
        <p:nvSpPr>
          <p:cNvPr id="24591" name="CasellaDiTesto 18"/>
          <p:cNvSpPr txBox="1">
            <a:spLocks noChangeArrowheads="1"/>
          </p:cNvSpPr>
          <p:nvPr/>
        </p:nvSpPr>
        <p:spPr bwMode="auto">
          <a:xfrm>
            <a:off x="4716463" y="4686300"/>
            <a:ext cx="1079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/>
              <a:t>1 </a:t>
            </a:r>
            <a:r>
              <a:rPr lang="it-IT" sz="2800" baseline="30000"/>
              <a:t>4</a:t>
            </a:r>
            <a:r>
              <a:rPr lang="it-IT" sz="2800"/>
              <a:t>He</a:t>
            </a:r>
          </a:p>
        </p:txBody>
      </p:sp>
      <p:pic>
        <p:nvPicPr>
          <p:cNvPr id="2459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978275"/>
            <a:ext cx="1257300" cy="81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3" name="Immagine 5" descr="schema sol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6675"/>
            <a:ext cx="3025775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tella a 5 punte 16"/>
          <p:cNvSpPr/>
          <p:nvPr/>
        </p:nvSpPr>
        <p:spPr>
          <a:xfrm>
            <a:off x="6588125" y="2852738"/>
            <a:ext cx="2376488" cy="194468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595" name="CasellaDiTesto 15"/>
          <p:cNvSpPr txBox="1">
            <a:spLocks noChangeArrowheads="1"/>
          </p:cNvSpPr>
          <p:nvPr/>
        </p:nvSpPr>
        <p:spPr bwMode="auto">
          <a:xfrm>
            <a:off x="7019925" y="3390900"/>
            <a:ext cx="1646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3600"/>
              <a:t>Energy</a:t>
            </a:r>
          </a:p>
        </p:txBody>
      </p:sp>
      <p:sp>
        <p:nvSpPr>
          <p:cNvPr id="2" name="Ovale 1"/>
          <p:cNvSpPr/>
          <p:nvPr/>
        </p:nvSpPr>
        <p:spPr>
          <a:xfrm>
            <a:off x="611188" y="692150"/>
            <a:ext cx="2016125" cy="792163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" name="Connettore 2 3"/>
          <p:cNvCxnSpPr>
            <a:stCxn id="2" idx="6"/>
          </p:cNvCxnSpPr>
          <p:nvPr/>
        </p:nvCxnSpPr>
        <p:spPr>
          <a:xfrm>
            <a:off x="2627313" y="1089025"/>
            <a:ext cx="4681537" cy="46831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411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26627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A936B0-01C9-5041-A205-FD504616BD67}" type="slidenum">
              <a:rPr lang="it-IT" sz="1400">
                <a:solidFill>
                  <a:srgbClr val="FF0000"/>
                </a:solidFill>
              </a:rPr>
              <a:pPr eaLnBrk="1" hangingPunct="1"/>
              <a:t>13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39750" y="260350"/>
            <a:ext cx="2628900" cy="487363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3200" b="1" u="sng" dirty="0">
                <a:solidFill>
                  <a:srgbClr val="333399"/>
                </a:solidFill>
                <a:ea typeface="+mn-ea"/>
                <a:cs typeface="Arial" charset="0"/>
              </a:rPr>
              <a:t>Net reaction</a:t>
            </a:r>
            <a:r>
              <a:rPr lang="en-US" b="1" u="sng" dirty="0">
                <a:solidFill>
                  <a:srgbClr val="333399"/>
                </a:solidFill>
                <a:ea typeface="+mn-ea"/>
                <a:cs typeface="Arial" charset="0"/>
              </a:rPr>
              <a:t>:</a:t>
            </a:r>
          </a:p>
        </p:txBody>
      </p:sp>
      <p:sp>
        <p:nvSpPr>
          <p:cNvPr id="26629" name="CasellaDiTesto 6"/>
          <p:cNvSpPr txBox="1">
            <a:spLocks noChangeArrowheads="1"/>
          </p:cNvSpPr>
          <p:nvPr/>
        </p:nvSpPr>
        <p:spPr bwMode="auto">
          <a:xfrm>
            <a:off x="3492500" y="260350"/>
            <a:ext cx="388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4</a:t>
            </a:r>
            <a:r>
              <a:rPr lang="en-US"/>
              <a:t> </a:t>
            </a:r>
            <a:r>
              <a:rPr lang="en-US" baseline="30000"/>
              <a:t>1</a:t>
            </a:r>
            <a:r>
              <a:rPr lang="en-US"/>
              <a:t>H  </a:t>
            </a:r>
            <a:r>
              <a:rPr lang="en-US">
                <a:latin typeface="Wingdings 3" charset="0"/>
                <a:sym typeface="Wingdings 3" charset="0"/>
              </a:rPr>
              <a:t></a:t>
            </a:r>
            <a:r>
              <a:rPr lang="en-US"/>
              <a:t>  </a:t>
            </a:r>
            <a:r>
              <a:rPr lang="en-US">
                <a:solidFill>
                  <a:schemeClr val="accent2"/>
                </a:solidFill>
              </a:rPr>
              <a:t>1</a:t>
            </a:r>
            <a:r>
              <a:rPr lang="en-US"/>
              <a:t> </a:t>
            </a:r>
            <a:r>
              <a:rPr lang="en-US" baseline="30000"/>
              <a:t>4</a:t>
            </a:r>
            <a:r>
              <a:rPr lang="en-US"/>
              <a:t>He + energy</a:t>
            </a:r>
            <a:endParaRPr lang="it-IT"/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2771775" y="981075"/>
          <a:ext cx="5040314" cy="111283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43586"/>
                <a:gridCol w="1048970"/>
                <a:gridCol w="781772"/>
                <a:gridCol w="1365986"/>
              </a:tblGrid>
              <a:tr h="370946"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Mass</a:t>
                      </a:r>
                      <a:r>
                        <a:rPr lang="it-IT" sz="18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it-IT" sz="18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of</a:t>
                      </a:r>
                      <a:r>
                        <a:rPr lang="it-IT" sz="18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4 </a:t>
                      </a:r>
                      <a:r>
                        <a:rPr lang="it-IT" sz="1800" b="1" baseline="30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r>
                        <a:rPr lang="it-IT" sz="18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H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6" marR="91436" marT="45733" marB="457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6.6943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6" marR="91436" marT="45733" marB="457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-27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6" marR="91436" marT="45733" marB="457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kg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6" marR="91436" marT="45733" marB="457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9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Mass</a:t>
                      </a:r>
                      <a:r>
                        <a:rPr lang="it-IT" sz="18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it-IT" sz="18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of</a:t>
                      </a:r>
                      <a:r>
                        <a:rPr lang="it-IT" sz="18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1 </a:t>
                      </a:r>
                      <a:r>
                        <a:rPr lang="it-IT" sz="1800" b="1" baseline="30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r>
                        <a:rPr lang="it-IT" sz="18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He</a:t>
                      </a:r>
                      <a:endParaRPr lang="it-IT" sz="18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6" marR="91436" marT="45733" marB="457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6.6466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6" marR="91436" marT="45733" marB="457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10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-27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6" marR="91436" marT="45733" marB="457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kg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6" marR="91436" marT="45733" marB="457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946">
                <a:tc>
                  <a:txBody>
                    <a:bodyPr/>
                    <a:lstStyle/>
                    <a:p>
                      <a:endParaRPr lang="it-IT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6" marR="91436" marT="45733" marB="457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0.0477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6" marR="91436" marT="45733" marB="457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10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-27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6" marR="91436" marT="45733" marB="457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kg   (0.7%)</a:t>
                      </a:r>
                      <a:endParaRPr lang="it-IT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6" marR="91436" marT="45733" marB="457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6644" name="Rettangolo 9"/>
          <p:cNvSpPr>
            <a:spLocks noChangeArrowheads="1"/>
          </p:cNvSpPr>
          <p:nvPr/>
        </p:nvSpPr>
        <p:spPr bwMode="auto">
          <a:xfrm>
            <a:off x="179388" y="2134084"/>
            <a:ext cx="3816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Using E=mc</a:t>
            </a:r>
            <a:r>
              <a:rPr lang="en-US" baseline="30000"/>
              <a:t>2</a:t>
            </a:r>
            <a:r>
              <a:rPr lang="en-US"/>
              <a:t>  each fusion releases</a:t>
            </a:r>
          </a:p>
        </p:txBody>
      </p:sp>
      <p:sp>
        <p:nvSpPr>
          <p:cNvPr id="26645" name="CasellaDiTesto 10"/>
          <p:cNvSpPr txBox="1">
            <a:spLocks noChangeArrowheads="1"/>
          </p:cNvSpPr>
          <p:nvPr/>
        </p:nvSpPr>
        <p:spPr bwMode="auto">
          <a:xfrm>
            <a:off x="179388" y="4037126"/>
            <a:ext cx="459757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400" b="1" i="1" u="sng" dirty="0">
                <a:solidFill>
                  <a:srgbClr val="FF0000"/>
                </a:solidFill>
              </a:rPr>
              <a:t>Each second</a:t>
            </a:r>
            <a:r>
              <a:rPr lang="en-US" sz="1400" b="1" i="1" dirty="0">
                <a:solidFill>
                  <a:srgbClr val="FF0000"/>
                </a:solidFill>
              </a:rPr>
              <a:t> </a:t>
            </a:r>
            <a:r>
              <a:rPr lang="en-US" sz="1400" i="1" dirty="0">
                <a:solidFill>
                  <a:schemeClr val="accent2"/>
                </a:solidFill>
              </a:rPr>
              <a:t>about 600 million tons of Hydrogen is converted into about 596 million tons of Helium-4. The remaining </a:t>
            </a:r>
            <a:r>
              <a:rPr lang="en-US" sz="1400" i="1" u="sng" dirty="0">
                <a:solidFill>
                  <a:schemeClr val="accent2"/>
                </a:solidFill>
              </a:rPr>
              <a:t>4 million tons (actually </a:t>
            </a:r>
            <a:r>
              <a:rPr lang="en-US" sz="1400" b="1" i="1" u="sng" dirty="0">
                <a:solidFill>
                  <a:srgbClr val="FF0000"/>
                </a:solidFill>
              </a:rPr>
              <a:t>4.26 million tons</a:t>
            </a:r>
            <a:r>
              <a:rPr lang="en-US" sz="1400" i="1" u="sng" dirty="0">
                <a:solidFill>
                  <a:schemeClr val="accent2"/>
                </a:solidFill>
              </a:rPr>
              <a:t>) are </a:t>
            </a:r>
            <a:r>
              <a:rPr lang="en-US" sz="1400" b="1" i="1" u="sng" dirty="0">
                <a:solidFill>
                  <a:srgbClr val="FF0000"/>
                </a:solidFill>
              </a:rPr>
              <a:t>converted into energy</a:t>
            </a:r>
            <a:r>
              <a:rPr lang="en-US" sz="1400" i="1" dirty="0" smtClean="0">
                <a:solidFill>
                  <a:schemeClr val="accent2"/>
                </a:solidFill>
              </a:rPr>
              <a:t>.</a:t>
            </a:r>
            <a:endParaRPr lang="en-US" sz="1400" i="1" dirty="0">
              <a:solidFill>
                <a:schemeClr val="accent2"/>
              </a:solidFill>
            </a:endParaRPr>
          </a:p>
        </p:txBody>
      </p:sp>
      <p:sp>
        <p:nvSpPr>
          <p:cNvPr id="26646" name="CasellaDiTesto 11"/>
          <p:cNvSpPr txBox="1">
            <a:spLocks noChangeArrowheads="1"/>
          </p:cNvSpPr>
          <p:nvPr/>
        </p:nvSpPr>
        <p:spPr bwMode="auto">
          <a:xfrm>
            <a:off x="3194999" y="5333698"/>
            <a:ext cx="5759450" cy="369888"/>
          </a:xfrm>
          <a:prstGeom prst="rect">
            <a:avLst/>
          </a:prstGeom>
          <a:solidFill>
            <a:schemeClr val="accent5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smtClean="0"/>
              <a:t>The current luminosity of the Sun is </a:t>
            </a:r>
            <a:r>
              <a:rPr lang="en-US" sz="1800" b="1" dirty="0" smtClean="0">
                <a:solidFill>
                  <a:schemeClr val="accent2"/>
                </a:solidFill>
              </a:rPr>
              <a:t>3.846 </a:t>
            </a:r>
            <a:r>
              <a:rPr lang="en-US" sz="1800" b="1" dirty="0" smtClean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· </a:t>
            </a:r>
            <a:r>
              <a:rPr lang="en-US" sz="1800" b="1" dirty="0" smtClean="0">
                <a:solidFill>
                  <a:schemeClr val="accent2"/>
                </a:solidFill>
              </a:rPr>
              <a:t>10</a:t>
            </a:r>
            <a:r>
              <a:rPr lang="en-US" sz="1800" b="1" baseline="30000" dirty="0" smtClean="0">
                <a:solidFill>
                  <a:schemeClr val="accent2"/>
                </a:solidFill>
              </a:rPr>
              <a:t>26</a:t>
            </a:r>
            <a:r>
              <a:rPr lang="en-US" sz="1800" b="1" dirty="0" smtClean="0">
                <a:solidFill>
                  <a:schemeClr val="accent2"/>
                </a:solidFill>
              </a:rPr>
              <a:t> Watts</a:t>
            </a:r>
            <a:endParaRPr lang="en-US" sz="1800" dirty="0" smtClean="0"/>
          </a:p>
        </p:txBody>
      </p:sp>
      <p:graphicFrame>
        <p:nvGraphicFramePr>
          <p:cNvPr id="26647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582784"/>
              </p:ext>
            </p:extLst>
          </p:nvPr>
        </p:nvGraphicFramePr>
        <p:xfrm>
          <a:off x="4898094" y="4043058"/>
          <a:ext cx="4129918" cy="753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7" name="Equation" r:id="rId3" imgW="2857500" imgH="520700" progId="Equation.3">
                  <p:embed/>
                </p:oleObj>
              </mc:Choice>
              <mc:Fallback>
                <p:oleObj name="Equation" r:id="rId3" imgW="28575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8094" y="4043058"/>
                        <a:ext cx="4129918" cy="75354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48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176847"/>
              </p:ext>
            </p:extLst>
          </p:nvPr>
        </p:nvGraphicFramePr>
        <p:xfrm>
          <a:off x="207603" y="2679121"/>
          <a:ext cx="5803482" cy="751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8" name="Equation" r:id="rId5" imgW="4025900" imgH="520700" progId="Equation.3">
                  <p:embed/>
                </p:oleObj>
              </mc:Choice>
              <mc:Fallback>
                <p:oleObj name="Equation" r:id="rId5" imgW="40259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603" y="2679121"/>
                        <a:ext cx="5803482" cy="751649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6031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27651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F1D599-248E-244B-BCF9-8DEF2370C76D}" type="slidenum">
              <a:rPr lang="it-IT" sz="1400">
                <a:solidFill>
                  <a:srgbClr val="FF0000"/>
                </a:solidFill>
              </a:rPr>
              <a:pPr eaLnBrk="1" hangingPunct="1"/>
              <a:t>14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27652" name="AutoShape 18"/>
          <p:cNvSpPr>
            <a:spLocks noChangeArrowheads="1"/>
          </p:cNvSpPr>
          <p:nvPr/>
        </p:nvSpPr>
        <p:spPr bwMode="auto">
          <a:xfrm>
            <a:off x="3275013" y="4868863"/>
            <a:ext cx="1081087" cy="1152525"/>
          </a:xfrm>
          <a:prstGeom prst="irregularSeal1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4211638" y="1484313"/>
            <a:ext cx="4248150" cy="923925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defRPr/>
            </a:pPr>
            <a:r>
              <a:rPr lang="en-US" sz="1800" dirty="0" smtClean="0"/>
              <a:t>We start from 4 protons and we end with 1 Helium nucleus which is composed of 2 protons and 2 neutrons.</a:t>
            </a:r>
          </a:p>
        </p:txBody>
      </p:sp>
      <p:graphicFrame>
        <p:nvGraphicFramePr>
          <p:cNvPr id="27654" name="Object 6"/>
          <p:cNvGraphicFramePr>
            <a:graphicFrameLocks noChangeAspect="1"/>
          </p:cNvGraphicFramePr>
          <p:nvPr/>
        </p:nvGraphicFramePr>
        <p:xfrm>
          <a:off x="755650" y="5013325"/>
          <a:ext cx="3241675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9" name="Equation" r:id="rId3" imgW="1104900" imgH="241300" progId="Equation.3">
                  <p:embed/>
                </p:oleObj>
              </mc:Choice>
              <mc:Fallback>
                <p:oleObj name="Equation" r:id="rId3" imgW="1104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5013325"/>
                        <a:ext cx="3241675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1403350" y="4221163"/>
            <a:ext cx="2143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3366FF"/>
                </a:solidFill>
              </a:rPr>
              <a:t>(inverse </a:t>
            </a:r>
            <a:r>
              <a:rPr lang="en-US" sz="2000">
                <a:solidFill>
                  <a:srgbClr val="3366FF"/>
                </a:solidFill>
                <a:sym typeface="Symbol" charset="0"/>
              </a:rPr>
              <a:t>-decay)</a:t>
            </a:r>
          </a:p>
        </p:txBody>
      </p:sp>
      <p:sp>
        <p:nvSpPr>
          <p:cNvPr id="27656" name="Text Box 9"/>
          <p:cNvSpPr txBox="1">
            <a:spLocks noChangeArrowheads="1"/>
          </p:cNvSpPr>
          <p:nvPr/>
        </p:nvSpPr>
        <p:spPr bwMode="auto">
          <a:xfrm>
            <a:off x="250825" y="115888"/>
            <a:ext cx="47577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What about neutrinos?</a:t>
            </a:r>
            <a:r>
              <a:rPr lang="en-US" sz="32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7657" name="Text Box 20"/>
          <p:cNvSpPr txBox="1">
            <a:spLocks noChangeArrowheads="1"/>
          </p:cNvSpPr>
          <p:nvPr/>
        </p:nvSpPr>
        <p:spPr bwMode="auto">
          <a:xfrm>
            <a:off x="4572000" y="5013325"/>
            <a:ext cx="41036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1800"/>
              <a:t>In the inverse beta decay a proton becomes a neutron emitting a </a:t>
            </a:r>
            <a:r>
              <a:rPr lang="en-US" sz="1800" b="1">
                <a:solidFill>
                  <a:srgbClr val="002060"/>
                </a:solidFill>
              </a:rPr>
              <a:t>positron</a:t>
            </a:r>
            <a:r>
              <a:rPr lang="en-US" sz="1800"/>
              <a:t> and an </a:t>
            </a:r>
            <a:r>
              <a:rPr lang="en-US" sz="1800" b="1">
                <a:solidFill>
                  <a:srgbClr val="FF0000"/>
                </a:solidFill>
              </a:rPr>
              <a:t>electron neutrino</a:t>
            </a:r>
            <a:r>
              <a:rPr lang="en-US" sz="1800" b="1"/>
              <a:t> </a:t>
            </a:r>
            <a:r>
              <a:rPr lang="en-US" sz="1800" b="1">
                <a:solidFill>
                  <a:srgbClr val="FF0000"/>
                </a:solidFill>
                <a:sym typeface="Symbol" charset="0"/>
              </a:rPr>
              <a:t></a:t>
            </a:r>
            <a:r>
              <a:rPr lang="en-US" sz="1800" b="1" baseline="-25000">
                <a:solidFill>
                  <a:srgbClr val="FF0000"/>
                </a:solidFill>
                <a:sym typeface="Symbol" charset="0"/>
              </a:rPr>
              <a:t>e</a:t>
            </a:r>
            <a:r>
              <a:rPr lang="en-US" sz="1800" b="1">
                <a:sym typeface="Symbol" charset="0"/>
              </a:rPr>
              <a:t> </a:t>
            </a:r>
          </a:p>
        </p:txBody>
      </p:sp>
      <p:pic>
        <p:nvPicPr>
          <p:cNvPr id="27658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762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762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62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476250"/>
            <a:ext cx="8651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565400"/>
            <a:ext cx="14128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3" name="CasellaDiTesto 1"/>
          <p:cNvSpPr txBox="1">
            <a:spLocks noChangeArrowheads="1"/>
          </p:cNvSpPr>
          <p:nvPr/>
        </p:nvSpPr>
        <p:spPr bwMode="auto">
          <a:xfrm>
            <a:off x="107950" y="2708275"/>
            <a:ext cx="41767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/>
              <a:t>This means that we have to transform </a:t>
            </a:r>
            <a:r>
              <a:rPr lang="en-US" sz="1800" u="sng"/>
              <a:t>2 protons into 2 neutrons</a:t>
            </a:r>
            <a:r>
              <a:rPr lang="en-US" sz="1800"/>
              <a:t>:</a:t>
            </a:r>
          </a:p>
        </p:txBody>
      </p:sp>
      <p:sp>
        <p:nvSpPr>
          <p:cNvPr id="4" name="Freccia circolare a sinistra 3"/>
          <p:cNvSpPr/>
          <p:nvPr/>
        </p:nvSpPr>
        <p:spPr>
          <a:xfrm>
            <a:off x="8459788" y="908050"/>
            <a:ext cx="576262" cy="1944688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35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28675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13EED9E-796B-944A-86EC-67B4B99B9930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15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28676" name="Picture 7" descr="Immagin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r="5310"/>
          <a:stretch>
            <a:fillRect/>
          </a:stretch>
        </p:blipFill>
        <p:spPr bwMode="auto">
          <a:xfrm>
            <a:off x="4284663" y="1052513"/>
            <a:ext cx="2474912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836988"/>
            <a:ext cx="3160713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CasellaDiTesto 16"/>
          <p:cNvSpPr txBox="1">
            <a:spLocks noChangeArrowheads="1"/>
          </p:cNvSpPr>
          <p:nvPr/>
        </p:nvSpPr>
        <p:spPr bwMode="auto">
          <a:xfrm>
            <a:off x="611188" y="4341813"/>
            <a:ext cx="35290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/>
              <a:t>There are </a:t>
            </a:r>
            <a:r>
              <a:rPr lang="en-US" sz="1800" b="1">
                <a:solidFill>
                  <a:srgbClr val="FF0000"/>
                </a:solidFill>
              </a:rPr>
              <a:t>3 types of neutrinos</a:t>
            </a:r>
            <a:r>
              <a:rPr lang="en-US" sz="1800"/>
              <a:t> but the </a:t>
            </a:r>
            <a:r>
              <a:rPr lang="en-US" sz="1800">
                <a:solidFill>
                  <a:srgbClr val="3366FF"/>
                </a:solidFill>
              </a:rPr>
              <a:t>inverse </a:t>
            </a:r>
            <a:r>
              <a:rPr lang="en-US" sz="1800">
                <a:solidFill>
                  <a:srgbClr val="3366FF"/>
                </a:solidFill>
                <a:sym typeface="Symbol" charset="0"/>
              </a:rPr>
              <a:t>-decay </a:t>
            </a:r>
            <a:r>
              <a:rPr lang="en-US" sz="1800"/>
              <a:t>is possible only with </a:t>
            </a:r>
            <a:r>
              <a:rPr lang="en-US" sz="1800" u="sng">
                <a:solidFill>
                  <a:srgbClr val="FF0000"/>
                </a:solidFill>
              </a:rPr>
              <a:t>electron neutrinos</a:t>
            </a:r>
          </a:p>
        </p:txBody>
      </p:sp>
      <p:sp>
        <p:nvSpPr>
          <p:cNvPr id="28679" name="CasellaDiTesto 12"/>
          <p:cNvSpPr txBox="1">
            <a:spLocks noChangeArrowheads="1"/>
          </p:cNvSpPr>
          <p:nvPr/>
        </p:nvSpPr>
        <p:spPr bwMode="auto">
          <a:xfrm>
            <a:off x="250825" y="333375"/>
            <a:ext cx="6537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To each charged lepton it is associated a well defined neutrino</a:t>
            </a:r>
          </a:p>
        </p:txBody>
      </p:sp>
      <p:sp>
        <p:nvSpPr>
          <p:cNvPr id="28680" name="CasellaDiTesto 13"/>
          <p:cNvSpPr txBox="1">
            <a:spLocks noChangeArrowheads="1"/>
          </p:cNvSpPr>
          <p:nvPr/>
        </p:nvSpPr>
        <p:spPr bwMode="auto">
          <a:xfrm>
            <a:off x="468313" y="2998788"/>
            <a:ext cx="83518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/>
              <a:t>A neutrino of one “</a:t>
            </a:r>
            <a:r>
              <a:rPr lang="en-US" altLang="ja-JP" sz="1800"/>
              <a:t>flavour</a:t>
            </a:r>
            <a:r>
              <a:rPr lang="en-US" sz="1800"/>
              <a:t>”</a:t>
            </a:r>
            <a:r>
              <a:rPr lang="en-US" altLang="ja-JP" sz="1800"/>
              <a:t>, interacting with matter, will produce a charged lepton of the same flavour</a:t>
            </a:r>
            <a:endParaRPr lang="en-US" sz="1800"/>
          </a:p>
        </p:txBody>
      </p:sp>
      <p:graphicFrame>
        <p:nvGraphicFramePr>
          <p:cNvPr id="28681" name="Object 6"/>
          <p:cNvGraphicFramePr>
            <a:graphicFrameLocks noChangeAspect="1"/>
          </p:cNvGraphicFramePr>
          <p:nvPr/>
        </p:nvGraphicFramePr>
        <p:xfrm>
          <a:off x="550863" y="765175"/>
          <a:ext cx="2941637" cy="203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13" name="Equation" r:id="rId5" imgW="1193800" imgH="825500" progId="Equation.3">
                  <p:embed/>
                </p:oleObj>
              </mc:Choice>
              <mc:Fallback>
                <p:oleObj name="Equation" r:id="rId5" imgW="1193800" imgH="825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3" y="765175"/>
                        <a:ext cx="2941637" cy="203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490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18"/>
          <p:cNvSpPr>
            <a:spLocks noChangeArrowheads="1"/>
          </p:cNvSpPr>
          <p:nvPr/>
        </p:nvSpPr>
        <p:spPr bwMode="auto">
          <a:xfrm>
            <a:off x="5867400" y="1412875"/>
            <a:ext cx="649288" cy="792163"/>
          </a:xfrm>
          <a:prstGeom prst="irregularSeal1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e 11"/>
          <p:cNvSpPr/>
          <p:nvPr/>
        </p:nvSpPr>
        <p:spPr>
          <a:xfrm>
            <a:off x="5292725" y="3068638"/>
            <a:ext cx="574675" cy="5048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9699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29701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161338" y="6526213"/>
            <a:ext cx="514350" cy="215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F34E00-10E7-D442-93BB-48C15C38B9E2}" type="slidenum">
              <a:rPr lang="it-IT" sz="1400">
                <a:solidFill>
                  <a:srgbClr val="FF0000"/>
                </a:solidFill>
              </a:rPr>
              <a:pPr eaLnBrk="1" hangingPunct="1"/>
              <a:t>16</a:t>
            </a:fld>
            <a:endParaRPr lang="it-IT" sz="1400">
              <a:solidFill>
                <a:srgbClr val="FF0000"/>
              </a:solidFill>
            </a:endParaRPr>
          </a:p>
        </p:txBody>
      </p:sp>
      <p:pic>
        <p:nvPicPr>
          <p:cNvPr id="29702" name="Immagine 5" descr="FusionintheSu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549275"/>
            <a:ext cx="3959225" cy="55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Immagine 7" descr="pp chain p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88"/>
          <a:stretch>
            <a:fillRect/>
          </a:stretch>
        </p:blipFill>
        <p:spPr bwMode="auto">
          <a:xfrm>
            <a:off x="250825" y="549275"/>
            <a:ext cx="3767138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323850" y="106363"/>
            <a:ext cx="66960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ea typeface="+mn-ea"/>
                <a:cs typeface="Arial" charset="0"/>
              </a:rPr>
              <a:t>From protons to helium nucleus : The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ea typeface="+mn-ea"/>
                <a:cs typeface="Arial" charset="0"/>
              </a:rPr>
              <a:t>ppI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ea typeface="+mn-ea"/>
                <a:cs typeface="Arial" charset="0"/>
              </a:rPr>
              <a:t> chain</a:t>
            </a:r>
          </a:p>
        </p:txBody>
      </p:sp>
      <p:sp>
        <p:nvSpPr>
          <p:cNvPr id="29705" name="CasellaDiTesto 9"/>
          <p:cNvSpPr txBox="1">
            <a:spLocks noChangeArrowheads="1"/>
          </p:cNvSpPr>
          <p:nvPr/>
        </p:nvSpPr>
        <p:spPr bwMode="auto">
          <a:xfrm>
            <a:off x="4787900" y="2133600"/>
            <a:ext cx="10795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aseline="30000"/>
              <a:t>2</a:t>
            </a:r>
            <a:r>
              <a:rPr lang="it-IT"/>
              <a:t>H</a:t>
            </a:r>
            <a:r>
              <a:rPr lang="it-IT" sz="1800"/>
              <a:t> </a:t>
            </a:r>
          </a:p>
          <a:p>
            <a:pPr algn="ctr" eaLnBrk="1" hangingPunct="1"/>
            <a:r>
              <a:rPr lang="it-IT" sz="1400"/>
              <a:t>(deuteron)</a:t>
            </a:r>
            <a:endParaRPr lang="it-IT" sz="1800"/>
          </a:p>
        </p:txBody>
      </p:sp>
      <p:sp>
        <p:nvSpPr>
          <p:cNvPr id="29706" name="CasellaDiTesto 10"/>
          <p:cNvSpPr txBox="1">
            <a:spLocks noChangeArrowheads="1"/>
          </p:cNvSpPr>
          <p:nvPr/>
        </p:nvSpPr>
        <p:spPr bwMode="auto">
          <a:xfrm>
            <a:off x="5003800" y="3543300"/>
            <a:ext cx="1081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aseline="30000"/>
              <a:t>3</a:t>
            </a:r>
            <a:r>
              <a:rPr lang="it-IT"/>
              <a:t>He</a:t>
            </a:r>
            <a:r>
              <a:rPr lang="it-IT" sz="1800"/>
              <a:t> </a:t>
            </a:r>
          </a:p>
        </p:txBody>
      </p:sp>
      <p:sp>
        <p:nvSpPr>
          <p:cNvPr id="16" name="Fumetto 1 15"/>
          <p:cNvSpPr/>
          <p:nvPr/>
        </p:nvSpPr>
        <p:spPr>
          <a:xfrm>
            <a:off x="2339975" y="2924175"/>
            <a:ext cx="2447925" cy="504825"/>
          </a:xfrm>
          <a:prstGeom prst="wedgeRectCallout">
            <a:avLst>
              <a:gd name="adj1" fmla="val 74469"/>
              <a:gd name="adj2" fmla="val 3573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</a:rPr>
              <a:t>Gamma </a:t>
            </a:r>
            <a:r>
              <a:rPr lang="it-IT" sz="1600" dirty="0" err="1">
                <a:solidFill>
                  <a:schemeClr val="tx1"/>
                </a:solidFill>
              </a:rPr>
              <a:t>ray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of</a:t>
            </a:r>
            <a:r>
              <a:rPr lang="it-IT" sz="1600" dirty="0">
                <a:solidFill>
                  <a:schemeClr val="tx1"/>
                </a:solidFill>
              </a:rPr>
              <a:t> 5.5 </a:t>
            </a:r>
            <a:r>
              <a:rPr lang="it-IT" sz="1600" dirty="0" err="1">
                <a:solidFill>
                  <a:schemeClr val="tx1"/>
                </a:solidFill>
              </a:rPr>
              <a:t>MeV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7" name="Fumetto 1 16"/>
          <p:cNvSpPr/>
          <p:nvPr/>
        </p:nvSpPr>
        <p:spPr>
          <a:xfrm>
            <a:off x="6659563" y="981075"/>
            <a:ext cx="1008062" cy="503238"/>
          </a:xfrm>
          <a:prstGeom prst="wedgeRectCallout">
            <a:avLst>
              <a:gd name="adj1" fmla="val -71254"/>
              <a:gd name="adj2" fmla="val 9521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1600" dirty="0">
                <a:solidFill>
                  <a:schemeClr val="tx1"/>
                </a:solidFill>
              </a:rPr>
              <a:t>Neutrino</a:t>
            </a:r>
          </a:p>
        </p:txBody>
      </p:sp>
    </p:spTree>
    <p:extLst>
      <p:ext uri="{BB962C8B-B14F-4D97-AF65-F5344CB8AC3E}">
        <p14:creationId xmlns:p14="http://schemas.microsoft.com/office/powerpoint/2010/main" val="2493049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arrotondato 1"/>
          <p:cNvSpPr/>
          <p:nvPr/>
        </p:nvSpPr>
        <p:spPr>
          <a:xfrm>
            <a:off x="755650" y="4868863"/>
            <a:ext cx="4321175" cy="151288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22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3072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161338" y="6526213"/>
            <a:ext cx="514350" cy="215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F2D91D-1188-DE42-89A5-08C100330C5B}" type="slidenum">
              <a:rPr lang="it-IT" sz="1400">
                <a:solidFill>
                  <a:srgbClr val="FF0000"/>
                </a:solidFill>
              </a:rPr>
              <a:pPr eaLnBrk="1" hangingPunct="1"/>
              <a:t>17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28676" name="CasellaDiTesto 13"/>
          <p:cNvSpPr txBox="1">
            <a:spLocks noChangeArrowheads="1"/>
          </p:cNvSpPr>
          <p:nvPr/>
        </p:nvSpPr>
        <p:spPr bwMode="auto">
          <a:xfrm>
            <a:off x="179388" y="1268413"/>
            <a:ext cx="4897437" cy="1200150"/>
          </a:xfrm>
          <a:prstGeom prst="rect">
            <a:avLst/>
          </a:prstGeom>
          <a:noFill/>
          <a:ln w="12700" cmpd="sng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defRPr/>
            </a:pPr>
            <a:r>
              <a:rPr lang="en-US" sz="1800" dirty="0" smtClean="0"/>
              <a:t>The 5.5 MeV </a:t>
            </a:r>
            <a:r>
              <a:rPr lang="en-US" sz="1800" dirty="0" smtClean="0">
                <a:hlinkClick r:id="rId3" tooltip="Gamma &#10;&#10;ray"/>
              </a:rPr>
              <a:t>gamma rays</a:t>
            </a:r>
            <a:r>
              <a:rPr lang="en-US" sz="1800" dirty="0" smtClean="0"/>
              <a:t> are </a:t>
            </a:r>
            <a:r>
              <a:rPr lang="en-US" sz="1800" b="1" u="sng" dirty="0" smtClean="0"/>
              <a:t>absorbed</a:t>
            </a:r>
            <a:r>
              <a:rPr lang="en-US" sz="1800" dirty="0" smtClean="0"/>
              <a:t> in only a </a:t>
            </a:r>
            <a:r>
              <a:rPr lang="en-US" sz="1800" b="1" dirty="0" smtClean="0">
                <a:solidFill>
                  <a:srgbClr val="FF0000"/>
                </a:solidFill>
              </a:rPr>
              <a:t>few millimeters </a:t>
            </a:r>
            <a:r>
              <a:rPr lang="en-US" sz="1800" dirty="0" smtClean="0"/>
              <a:t>of solar plasma and then </a:t>
            </a:r>
            <a:r>
              <a:rPr lang="en-US" sz="1800" b="1" u="sng" dirty="0" smtClean="0"/>
              <a:t>re-emitted </a:t>
            </a:r>
            <a:r>
              <a:rPr lang="en-US" sz="1800" dirty="0" smtClean="0"/>
              <a:t>again in random direction (and at slightly lower energy)</a:t>
            </a:r>
          </a:p>
        </p:txBody>
      </p:sp>
      <p:sp>
        <p:nvSpPr>
          <p:cNvPr id="15" name="Ovale 14"/>
          <p:cNvSpPr/>
          <p:nvPr/>
        </p:nvSpPr>
        <p:spPr>
          <a:xfrm>
            <a:off x="3419475" y="333375"/>
            <a:ext cx="720725" cy="6477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0" name="Fumetto 1 19"/>
          <p:cNvSpPr/>
          <p:nvPr/>
        </p:nvSpPr>
        <p:spPr>
          <a:xfrm>
            <a:off x="107950" y="260350"/>
            <a:ext cx="2698750" cy="504825"/>
          </a:xfrm>
          <a:prstGeom prst="wedgeRectCallout">
            <a:avLst>
              <a:gd name="adj1" fmla="val 74469"/>
              <a:gd name="adj2" fmla="val 3573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dirty="0">
                <a:solidFill>
                  <a:schemeClr val="tx1"/>
                </a:solidFill>
              </a:rPr>
              <a:t>Gamma </a:t>
            </a:r>
            <a:r>
              <a:rPr lang="it-IT" dirty="0" err="1">
                <a:solidFill>
                  <a:schemeClr val="tx1"/>
                </a:solidFill>
              </a:rPr>
              <a:t>ray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of</a:t>
            </a:r>
            <a:r>
              <a:rPr lang="it-IT" dirty="0">
                <a:solidFill>
                  <a:schemeClr val="tx1"/>
                </a:solidFill>
              </a:rPr>
              <a:t> 5.5 </a:t>
            </a:r>
            <a:r>
              <a:rPr lang="it-IT" dirty="0" err="1">
                <a:solidFill>
                  <a:schemeClr val="tx1"/>
                </a:solidFill>
              </a:rPr>
              <a:t>MeV</a:t>
            </a:r>
            <a:endParaRPr lang="it-IT" dirty="0">
              <a:solidFill>
                <a:schemeClr val="tx1"/>
              </a:solidFill>
            </a:endParaRPr>
          </a:p>
        </p:txBody>
      </p:sp>
      <p:graphicFrame>
        <p:nvGraphicFramePr>
          <p:cNvPr id="30728" name="Object 6"/>
          <p:cNvGraphicFramePr>
            <a:graphicFrameLocks noChangeAspect="1"/>
          </p:cNvGraphicFramePr>
          <p:nvPr/>
        </p:nvGraphicFramePr>
        <p:xfrm>
          <a:off x="3635375" y="476250"/>
          <a:ext cx="334963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21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476250"/>
                        <a:ext cx="334963" cy="48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9" name="CasellaDiTesto 2"/>
          <p:cNvSpPr txBox="1">
            <a:spLocks noChangeArrowheads="1"/>
          </p:cNvSpPr>
          <p:nvPr/>
        </p:nvSpPr>
        <p:spPr bwMode="auto">
          <a:xfrm>
            <a:off x="828675" y="4940300"/>
            <a:ext cx="3671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it-IT" sz="1800"/>
              <a:t>From </a:t>
            </a:r>
            <a:r>
              <a:rPr lang="it-IT" sz="1800">
                <a:solidFill>
                  <a:srgbClr val="3366FF"/>
                </a:solidFill>
              </a:rPr>
              <a:t>1 photon </a:t>
            </a:r>
            <a:r>
              <a:rPr lang="it-IT" sz="1800"/>
              <a:t>of some </a:t>
            </a:r>
            <a:r>
              <a:rPr lang="it-IT" sz="1800">
                <a:solidFill>
                  <a:srgbClr val="3366FF"/>
                </a:solidFill>
              </a:rPr>
              <a:t>10</a:t>
            </a:r>
            <a:r>
              <a:rPr lang="it-IT" sz="1800" baseline="30000">
                <a:solidFill>
                  <a:srgbClr val="3366FF"/>
                </a:solidFill>
              </a:rPr>
              <a:t>6</a:t>
            </a:r>
            <a:r>
              <a:rPr lang="it-IT" sz="1800">
                <a:solidFill>
                  <a:srgbClr val="3366FF"/>
                </a:solidFill>
              </a:rPr>
              <a:t> eV </a:t>
            </a:r>
            <a:r>
              <a:rPr lang="it-IT" sz="1800"/>
              <a:t>to some </a:t>
            </a:r>
            <a:r>
              <a:rPr lang="it-IT" sz="1800">
                <a:solidFill>
                  <a:srgbClr val="FF0000"/>
                </a:solidFill>
              </a:rPr>
              <a:t>10</a:t>
            </a:r>
            <a:r>
              <a:rPr lang="it-IT" sz="1800" baseline="30000">
                <a:solidFill>
                  <a:srgbClr val="FF0000"/>
                </a:solidFill>
              </a:rPr>
              <a:t>6</a:t>
            </a:r>
            <a:r>
              <a:rPr lang="it-IT" sz="1800">
                <a:solidFill>
                  <a:srgbClr val="FF0000"/>
                </a:solidFill>
              </a:rPr>
              <a:t> of photons </a:t>
            </a:r>
            <a:r>
              <a:rPr lang="it-IT" sz="1800"/>
              <a:t>of some </a:t>
            </a:r>
            <a:r>
              <a:rPr lang="it-IT" sz="1800">
                <a:solidFill>
                  <a:srgbClr val="FF0000"/>
                </a:solidFill>
              </a:rPr>
              <a:t>eV</a:t>
            </a:r>
            <a:r>
              <a:rPr lang="it-IT" sz="1800"/>
              <a:t>  </a:t>
            </a:r>
          </a:p>
        </p:txBody>
      </p:sp>
      <p:graphicFrame>
        <p:nvGraphicFramePr>
          <p:cNvPr id="30730" name="Object 6"/>
          <p:cNvGraphicFramePr>
            <a:graphicFrameLocks noChangeAspect="1"/>
          </p:cNvGraphicFramePr>
          <p:nvPr/>
        </p:nvGraphicFramePr>
        <p:xfrm>
          <a:off x="1620838" y="5732463"/>
          <a:ext cx="3122612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22" name="Equation" r:id="rId6" imgW="1866900" imgH="279400" progId="Equation.3">
                  <p:embed/>
                </p:oleObj>
              </mc:Choice>
              <mc:Fallback>
                <p:oleObj name="Equation" r:id="rId6" imgW="18669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0838" y="5732463"/>
                        <a:ext cx="3122612" cy="468312"/>
                      </a:xfrm>
                      <a:prstGeom prst="rect">
                        <a:avLst/>
                      </a:prstGeom>
                      <a:solidFill>
                        <a:srgbClr val="BADDE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1" name="CasellaDiTesto 1"/>
          <p:cNvSpPr txBox="1">
            <a:spLocks noChangeArrowheads="1"/>
          </p:cNvSpPr>
          <p:nvPr/>
        </p:nvSpPr>
        <p:spPr bwMode="auto">
          <a:xfrm>
            <a:off x="323850" y="3644900"/>
            <a:ext cx="79930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/>
              <a:t>Each gamma ray created in the core of the Sun is converted into </a:t>
            </a:r>
            <a:r>
              <a:rPr lang="en-US" sz="1800">
                <a:solidFill>
                  <a:srgbClr val="FF0000"/>
                </a:solidFill>
              </a:rPr>
              <a:t>several million of visible light photons </a:t>
            </a:r>
            <a:r>
              <a:rPr lang="en-US" sz="1800"/>
              <a:t>(</a:t>
            </a:r>
            <a:r>
              <a:rPr lang="en-US" sz="1800">
                <a:solidFill>
                  <a:srgbClr val="FF0000"/>
                </a:solidFill>
              </a:rPr>
              <a:t>energy</a:t>
            </a:r>
            <a:r>
              <a:rPr lang="en-US" sz="1800"/>
              <a:t> </a:t>
            </a:r>
            <a:r>
              <a:rPr lang="en-US" sz="1800">
                <a:solidFill>
                  <a:srgbClr val="FF0000"/>
                </a:solidFill>
              </a:rPr>
              <a:t>some eV</a:t>
            </a:r>
            <a:r>
              <a:rPr lang="en-US" sz="1800"/>
              <a:t>) before escaping into space.</a:t>
            </a:r>
            <a:r>
              <a:rPr lang="it-IT" sz="1800"/>
              <a:t> </a:t>
            </a:r>
            <a:r>
              <a:rPr lang="en-US" sz="1800"/>
              <a:t>The photons escape as </a:t>
            </a:r>
            <a:r>
              <a:rPr lang="en-US" sz="1800">
                <a:hlinkClick r:id="rId8" tooltip="Visible light"/>
              </a:rPr>
              <a:t>visible light</a:t>
            </a:r>
            <a:r>
              <a:rPr lang="en-US" sz="1800"/>
              <a:t>.</a:t>
            </a:r>
          </a:p>
        </p:txBody>
      </p:sp>
      <p:pic>
        <p:nvPicPr>
          <p:cNvPr id="30732" name="Immagine 5" descr="schema sol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11138"/>
            <a:ext cx="3025775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3" name="CasellaDiTesto 2"/>
          <p:cNvSpPr txBox="1">
            <a:spLocks noChangeArrowheads="1"/>
          </p:cNvSpPr>
          <p:nvPr/>
        </p:nvSpPr>
        <p:spPr bwMode="auto">
          <a:xfrm>
            <a:off x="1835150" y="2781300"/>
            <a:ext cx="4537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/>
              <a:t>Gamma rays take </a:t>
            </a:r>
            <a:r>
              <a:rPr lang="en-US" sz="1800">
                <a:solidFill>
                  <a:srgbClr val="3366FF"/>
                </a:solidFill>
              </a:rPr>
              <a:t>10,000 to 170,000 years </a:t>
            </a:r>
            <a:r>
              <a:rPr lang="en-US" sz="1800"/>
              <a:t>to reach the surface of the Sun.</a:t>
            </a:r>
          </a:p>
        </p:txBody>
      </p:sp>
      <p:pic>
        <p:nvPicPr>
          <p:cNvPr id="30734" name="Immagin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652963"/>
            <a:ext cx="252095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ttore 2 6"/>
          <p:cNvCxnSpPr/>
          <p:nvPr/>
        </p:nvCxnSpPr>
        <p:spPr>
          <a:xfrm>
            <a:off x="5076825" y="1628775"/>
            <a:ext cx="1871663" cy="287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787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31747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6A379C-E834-0545-925A-9C194749E08F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18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1748" name="Text Box 8"/>
          <p:cNvSpPr txBox="1">
            <a:spLocks noChangeArrowheads="1"/>
          </p:cNvSpPr>
          <p:nvPr/>
        </p:nvSpPr>
        <p:spPr bwMode="auto">
          <a:xfrm>
            <a:off x="468313" y="5373688"/>
            <a:ext cx="82804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1800"/>
              <a:t>Since </a:t>
            </a:r>
            <a:r>
              <a:rPr lang="en-US" sz="2000" b="1" u="sng">
                <a:solidFill>
                  <a:srgbClr val="FF0000"/>
                </a:solidFill>
              </a:rPr>
              <a:t>neutrinos</a:t>
            </a:r>
            <a:r>
              <a:rPr lang="en-US" sz="1800"/>
              <a:t> interact with matter only via the </a:t>
            </a:r>
            <a:r>
              <a:rPr lang="en-US" sz="2000" b="1" u="sng">
                <a:solidFill>
                  <a:srgbClr val="FF0000"/>
                </a:solidFill>
              </a:rPr>
              <a:t>weak force</a:t>
            </a:r>
            <a:r>
              <a:rPr lang="en-US" sz="1800"/>
              <a:t>, neutrinos generated by solar fusion pass immediately out of the core and into space.</a:t>
            </a:r>
            <a:endParaRPr lang="en-US" sz="1800">
              <a:sym typeface="Symbol" charset="0"/>
            </a:endParaRPr>
          </a:p>
        </p:txBody>
      </p:sp>
      <p:sp>
        <p:nvSpPr>
          <p:cNvPr id="31749" name="AutoShape 18"/>
          <p:cNvSpPr>
            <a:spLocks noChangeArrowheads="1"/>
          </p:cNvSpPr>
          <p:nvPr/>
        </p:nvSpPr>
        <p:spPr bwMode="auto">
          <a:xfrm>
            <a:off x="6948488" y="476250"/>
            <a:ext cx="792162" cy="936625"/>
          </a:xfrm>
          <a:prstGeom prst="irregularSeal1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umetto 1 6"/>
          <p:cNvSpPr/>
          <p:nvPr/>
        </p:nvSpPr>
        <p:spPr>
          <a:xfrm>
            <a:off x="7812088" y="44450"/>
            <a:ext cx="1223962" cy="503238"/>
          </a:xfrm>
          <a:prstGeom prst="wedgeRectCallout">
            <a:avLst>
              <a:gd name="adj1" fmla="val -71254"/>
              <a:gd name="adj2" fmla="val 9521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000" dirty="0">
                <a:solidFill>
                  <a:schemeClr val="tx1"/>
                </a:solidFill>
              </a:rPr>
              <a:t>Neutrino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716463" y="4581525"/>
            <a:ext cx="2482850" cy="584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1600" dirty="0">
                <a:cs typeface="Arial" charset="0"/>
              </a:rPr>
              <a:t>About the distance from us to the  Galactic Center</a:t>
            </a:r>
          </a:p>
        </p:txBody>
      </p:sp>
      <p:graphicFrame>
        <p:nvGraphicFramePr>
          <p:cNvPr id="31752" name="Object 41"/>
          <p:cNvGraphicFramePr>
            <a:graphicFrameLocks noChangeAspect="1"/>
          </p:cNvGraphicFramePr>
          <p:nvPr/>
        </p:nvGraphicFramePr>
        <p:xfrm>
          <a:off x="2592388" y="1776413"/>
          <a:ext cx="2963862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65" name="Equation" r:id="rId3" imgW="1968500" imgH="736600" progId="Equation.3">
                  <p:embed/>
                </p:oleObj>
              </mc:Choice>
              <mc:Fallback>
                <p:oleObj name="Equation" r:id="rId3" imgW="1968500" imgH="736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388" y="1776413"/>
                        <a:ext cx="2963862" cy="1108075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3" name="Object 6"/>
          <p:cNvGraphicFramePr>
            <a:graphicFrameLocks noChangeAspect="1"/>
          </p:cNvGraphicFramePr>
          <p:nvPr/>
        </p:nvGraphicFramePr>
        <p:xfrm>
          <a:off x="7092950" y="549275"/>
          <a:ext cx="484188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66" name="Equation" r:id="rId5" imgW="165100" imgH="215900" progId="Equation.3">
                  <p:embed/>
                </p:oleObj>
              </mc:Choice>
              <mc:Fallback>
                <p:oleObj name="Equation" r:id="rId5" imgW="1651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549275"/>
                        <a:ext cx="484188" cy="63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4" name="CasellaDiTesto 11"/>
          <p:cNvSpPr txBox="1">
            <a:spLocks noChangeArrowheads="1"/>
          </p:cNvSpPr>
          <p:nvPr/>
        </p:nvSpPr>
        <p:spPr bwMode="auto">
          <a:xfrm>
            <a:off x="179388" y="333375"/>
            <a:ext cx="6553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/>
              <a:t>Neutrinos, unlike charged leptons and quarks, interact only via weak force.</a:t>
            </a:r>
          </a:p>
          <a:p>
            <a:pPr algn="just" eaLnBrk="1" hangingPunct="1"/>
            <a:endParaRPr lang="en-US" sz="1800"/>
          </a:p>
          <a:p>
            <a:pPr algn="just" eaLnBrk="1" hangingPunct="1"/>
            <a:r>
              <a:rPr lang="en-US" sz="1800"/>
              <a:t>Typical cross section are </a:t>
            </a:r>
            <a:r>
              <a:rPr lang="en-US" sz="1800">
                <a:cs typeface="Arial" charset="0"/>
              </a:rPr>
              <a:t>σ≈10</a:t>
            </a:r>
            <a:r>
              <a:rPr lang="en-US" sz="1800" baseline="30000">
                <a:cs typeface="Arial" charset="0"/>
              </a:rPr>
              <a:t>-45</a:t>
            </a:r>
            <a:r>
              <a:rPr lang="en-US" sz="1800">
                <a:cs typeface="Arial" charset="0"/>
              </a:rPr>
              <a:t> cm</a:t>
            </a:r>
            <a:r>
              <a:rPr lang="en-US" sz="1800" baseline="30000">
                <a:cs typeface="Arial" charset="0"/>
              </a:rPr>
              <a:t>2</a:t>
            </a:r>
            <a:r>
              <a:rPr lang="en-US" sz="1800">
                <a:cs typeface="Arial" charset="0"/>
              </a:rPr>
              <a:t> (It’s depends on energy!)</a:t>
            </a:r>
            <a:endParaRPr lang="en-US" sz="1800"/>
          </a:p>
        </p:txBody>
      </p:sp>
      <p:graphicFrame>
        <p:nvGraphicFramePr>
          <p:cNvPr id="31755" name="Object 41"/>
          <p:cNvGraphicFramePr>
            <a:graphicFrameLocks noChangeAspect="1"/>
          </p:cNvGraphicFramePr>
          <p:nvPr/>
        </p:nvGraphicFramePr>
        <p:xfrm>
          <a:off x="468313" y="3068638"/>
          <a:ext cx="4949825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67" name="Equation" r:id="rId7" imgW="3289300" imgH="660400" progId="Equation.3">
                  <p:embed/>
                </p:oleObj>
              </mc:Choice>
              <mc:Fallback>
                <p:oleObj name="Equation" r:id="rId7" imgW="3289300" imgH="66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3068638"/>
                        <a:ext cx="4949825" cy="993775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6" name="Object 41"/>
          <p:cNvGraphicFramePr>
            <a:graphicFrameLocks noChangeAspect="1"/>
          </p:cNvGraphicFramePr>
          <p:nvPr/>
        </p:nvGraphicFramePr>
        <p:xfrm>
          <a:off x="1042988" y="4581525"/>
          <a:ext cx="2962275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68" name="Equation" r:id="rId9" imgW="1968500" imgH="241300" progId="Equation.3">
                  <p:embed/>
                </p:oleObj>
              </mc:Choice>
              <mc:Fallback>
                <p:oleObj name="Equation" r:id="rId9" imgW="1968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4581525"/>
                        <a:ext cx="2962275" cy="363538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57" name="Immagin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889375"/>
            <a:ext cx="1871662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ttore 2 4"/>
          <p:cNvCxnSpPr/>
          <p:nvPr/>
        </p:nvCxnSpPr>
        <p:spPr>
          <a:xfrm>
            <a:off x="8027988" y="4508500"/>
            <a:ext cx="647700" cy="288925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894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32771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5F723E-4CEF-6242-8049-9A1A6394AF5C}" type="slidenum">
              <a:rPr lang="it-IT" sz="1400">
                <a:solidFill>
                  <a:srgbClr val="FF0000"/>
                </a:solidFill>
              </a:rPr>
              <a:pPr eaLnBrk="1" hangingPunct="1"/>
              <a:t>19</a:t>
            </a:fld>
            <a:endParaRPr lang="it-IT" sz="1400">
              <a:solidFill>
                <a:srgbClr val="FF0000"/>
              </a:solidFill>
            </a:endParaRPr>
          </a:p>
        </p:txBody>
      </p:sp>
      <p:pic>
        <p:nvPicPr>
          <p:cNvPr id="32772" name="Picture 15" descr="johnrayrec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1125538"/>
            <a:ext cx="288925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27"/>
          <p:cNvSpPr txBox="1">
            <a:spLocks noChangeArrowheads="1"/>
          </p:cNvSpPr>
          <p:nvPr/>
        </p:nvSpPr>
        <p:spPr bwMode="auto">
          <a:xfrm>
            <a:off x="107950" y="1916113"/>
            <a:ext cx="5975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i="1">
                <a:solidFill>
                  <a:schemeClr val="accent2"/>
                </a:solidFill>
              </a:rPr>
              <a:t>“…..to see into the interior of a star and thus verify directly the hypothesis of nuclear energy generation in stars.”</a:t>
            </a:r>
          </a:p>
        </p:txBody>
      </p:sp>
      <p:sp>
        <p:nvSpPr>
          <p:cNvPr id="32774" name="Text Box 28"/>
          <p:cNvSpPr txBox="1">
            <a:spLocks noChangeArrowheads="1"/>
          </p:cNvSpPr>
          <p:nvPr/>
        </p:nvSpPr>
        <p:spPr bwMode="auto">
          <a:xfrm>
            <a:off x="6372225" y="3471863"/>
            <a:ext cx="26511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>
                <a:solidFill>
                  <a:schemeClr val="accent2"/>
                </a:solidFill>
              </a:rPr>
              <a:t>Davis and Bahcall</a:t>
            </a:r>
          </a:p>
        </p:txBody>
      </p:sp>
      <p:sp>
        <p:nvSpPr>
          <p:cNvPr id="32775" name="CasellaDiTesto 9"/>
          <p:cNvSpPr txBox="1">
            <a:spLocks noChangeArrowheads="1"/>
          </p:cNvSpPr>
          <p:nvPr/>
        </p:nvSpPr>
        <p:spPr bwMode="auto">
          <a:xfrm>
            <a:off x="250825" y="3814763"/>
            <a:ext cx="799306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 i="1"/>
              <a:t>Phys. Rev. Lett. 12, 300–302 (1964) </a:t>
            </a:r>
          </a:p>
          <a:p>
            <a:pPr eaLnBrk="1" hangingPunct="1"/>
            <a:r>
              <a:rPr lang="it-IT" sz="1600" b="1" i="1">
                <a:solidFill>
                  <a:srgbClr val="FF0000"/>
                </a:solidFill>
              </a:rPr>
              <a:t>Solar Neutrinos. I. Theoretical</a:t>
            </a:r>
          </a:p>
          <a:p>
            <a:pPr eaLnBrk="1" hangingPunct="1"/>
            <a:r>
              <a:rPr lang="en-US" sz="1600" i="1">
                <a:hlinkClick r:id="rId3"/>
              </a:rPr>
              <a:t>John N. Bahcall</a:t>
            </a:r>
            <a:r>
              <a:rPr lang="en-US" sz="1600" i="1"/>
              <a:t>  California Institute of Technology, Pasadena, California </a:t>
            </a:r>
          </a:p>
          <a:p>
            <a:pPr eaLnBrk="1" hangingPunct="1"/>
            <a:endParaRPr lang="en-US" sz="1600" i="1"/>
          </a:p>
          <a:p>
            <a:pPr eaLnBrk="1" hangingPunct="1"/>
            <a:r>
              <a:rPr lang="it-IT" sz="1600" b="1" i="1"/>
              <a:t>Phys. Rev. Lett. 12, 303–305 (1964) </a:t>
            </a:r>
          </a:p>
          <a:p>
            <a:pPr eaLnBrk="1" hangingPunct="1"/>
            <a:r>
              <a:rPr lang="it-IT" sz="1600" b="1" i="1">
                <a:solidFill>
                  <a:srgbClr val="FF0000"/>
                </a:solidFill>
              </a:rPr>
              <a:t>Solar Neutrinos. II. Experimental</a:t>
            </a:r>
          </a:p>
          <a:p>
            <a:pPr eaLnBrk="1" hangingPunct="1"/>
            <a:r>
              <a:rPr lang="en-US" sz="1600" i="1">
                <a:hlinkClick r:id="rId4"/>
              </a:rPr>
              <a:t>Raymond Davis, Jr.</a:t>
            </a:r>
            <a:r>
              <a:rPr lang="en-US" sz="1600" i="1"/>
              <a:t> </a:t>
            </a:r>
            <a:br>
              <a:rPr lang="en-US" sz="1600" i="1"/>
            </a:br>
            <a:r>
              <a:rPr lang="en-US" sz="1600" i="1"/>
              <a:t>Chemistry Department, Brookhaven National Laboratory, Upton, New York </a:t>
            </a:r>
          </a:p>
        </p:txBody>
      </p:sp>
      <p:sp>
        <p:nvSpPr>
          <p:cNvPr id="32776" name="Text Box 19"/>
          <p:cNvSpPr txBox="1">
            <a:spLocks noChangeArrowheads="1"/>
          </p:cNvSpPr>
          <p:nvPr/>
        </p:nvSpPr>
        <p:spPr bwMode="auto">
          <a:xfrm>
            <a:off x="179388" y="333375"/>
            <a:ext cx="4824412" cy="10779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000"/>
              <a:t>The study of </a:t>
            </a:r>
            <a:r>
              <a:rPr lang="en-US" sz="2000" u="sng"/>
              <a:t>solar neutrinos</a:t>
            </a:r>
            <a:r>
              <a:rPr lang="en-US" sz="2000"/>
              <a:t> was conceived as a way </a:t>
            </a:r>
            <a:r>
              <a:rPr lang="en-US" i="1" u="sng">
                <a:solidFill>
                  <a:srgbClr val="FF0000"/>
                </a:solidFill>
              </a:rPr>
              <a:t>to test</a:t>
            </a:r>
            <a:r>
              <a:rPr lang="en-US" sz="2000"/>
              <a:t> the nuclear fusion reactions at the </a:t>
            </a:r>
            <a:r>
              <a:rPr lang="en-US" sz="2000" u="sng"/>
              <a:t>core of the Sun</a:t>
            </a:r>
            <a:r>
              <a:rPr lang="en-US" sz="20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0951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18435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FC9D8B9-8EA7-3B47-899F-91D7E14D40FF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2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67544" y="3068960"/>
            <a:ext cx="8367591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</a:t>
            </a:r>
            <a:r>
              <a:rPr lang="it-IT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Sun</a:t>
            </a:r>
            <a:r>
              <a:rPr lang="it-IT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it-IT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 </a:t>
            </a:r>
          </a:p>
          <a:p>
            <a:pPr algn="ctr">
              <a:defRPr/>
            </a:pPr>
            <a:r>
              <a:rPr lang="it-IT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solar </a:t>
            </a:r>
            <a:r>
              <a:rPr lang="it-IT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neutrinos</a:t>
            </a:r>
            <a:endParaRPr lang="it-IT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194780" y="692696"/>
            <a:ext cx="53564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it-IT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1370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33795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C71AE0-659B-F946-BF1B-657A59E73F79}" type="slidenum">
              <a:rPr lang="it-IT" sz="1400">
                <a:solidFill>
                  <a:srgbClr val="FF0000"/>
                </a:solidFill>
              </a:rPr>
              <a:pPr eaLnBrk="1" hangingPunct="1"/>
              <a:t>20</a:t>
            </a:fld>
            <a:endParaRPr lang="it-IT" sz="1400">
              <a:solidFill>
                <a:srgbClr val="FF0000"/>
              </a:solidFill>
            </a:endParaRP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700213"/>
            <a:ext cx="35052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CasellaDiTesto 8"/>
          <p:cNvSpPr txBox="1">
            <a:spLocks noChangeArrowheads="1"/>
          </p:cNvSpPr>
          <p:nvPr/>
        </p:nvSpPr>
        <p:spPr bwMode="auto">
          <a:xfrm>
            <a:off x="539750" y="3429000"/>
            <a:ext cx="4392613" cy="1200150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/>
              <a:t>We have </a:t>
            </a:r>
            <a:r>
              <a:rPr lang="en-US" sz="1800" b="1" u="sng">
                <a:solidFill>
                  <a:srgbClr val="FF0000"/>
                </a:solidFill>
              </a:rPr>
              <a:t>3 bodies in the final state</a:t>
            </a:r>
            <a:r>
              <a:rPr lang="en-US" sz="1800"/>
              <a:t>; this means that the emitted neutrino (like the electron) has a </a:t>
            </a:r>
            <a:r>
              <a:rPr lang="en-US" sz="1800" b="1" u="sng">
                <a:solidFill>
                  <a:srgbClr val="0000FF"/>
                </a:solidFill>
              </a:rPr>
              <a:t>continuous spectrum </a:t>
            </a:r>
            <a:r>
              <a:rPr lang="en-US" sz="1800"/>
              <a:t>extending from 0 to 0.42 MeV.</a:t>
            </a:r>
          </a:p>
        </p:txBody>
      </p:sp>
      <p:sp>
        <p:nvSpPr>
          <p:cNvPr id="33798" name="CasellaDiTesto 9"/>
          <p:cNvSpPr txBox="1">
            <a:spLocks noChangeArrowheads="1"/>
          </p:cNvSpPr>
          <p:nvPr/>
        </p:nvSpPr>
        <p:spPr bwMode="auto">
          <a:xfrm rot="-5400000">
            <a:off x="5291932" y="2061369"/>
            <a:ext cx="944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cm</a:t>
            </a:r>
            <a:r>
              <a:rPr lang="en-US" sz="1800" baseline="30000"/>
              <a:t>-2</a:t>
            </a:r>
            <a:r>
              <a:rPr lang="en-US" sz="1800"/>
              <a:t> s</a:t>
            </a:r>
            <a:r>
              <a:rPr lang="en-US" sz="1800" baseline="30000"/>
              <a:t>-1</a:t>
            </a:r>
          </a:p>
        </p:txBody>
      </p:sp>
      <p:graphicFrame>
        <p:nvGraphicFramePr>
          <p:cNvPr id="33799" name="Object 6"/>
          <p:cNvGraphicFramePr>
            <a:graphicFrameLocks noChangeAspect="1"/>
          </p:cNvGraphicFramePr>
          <p:nvPr/>
        </p:nvGraphicFramePr>
        <p:xfrm>
          <a:off x="539750" y="1196975"/>
          <a:ext cx="4062413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93" name="Equation" r:id="rId4" imgW="1384300" imgH="241300" progId="Equation.3">
                  <p:embed/>
                </p:oleObj>
              </mc:Choice>
              <mc:Fallback>
                <p:oleObj name="Equation" r:id="rId4" imgW="1384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196975"/>
                        <a:ext cx="4062413" cy="7080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0" name="Text Box 9"/>
          <p:cNvSpPr txBox="1">
            <a:spLocks noChangeArrowheads="1"/>
          </p:cNvSpPr>
          <p:nvPr/>
        </p:nvSpPr>
        <p:spPr bwMode="auto">
          <a:xfrm>
            <a:off x="250825" y="115888"/>
            <a:ext cx="46307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The neutrino spectrum</a:t>
            </a:r>
            <a:r>
              <a:rPr lang="en-US" sz="320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7" name="Connettore 2 6"/>
          <p:cNvCxnSpPr/>
          <p:nvPr/>
        </p:nvCxnSpPr>
        <p:spPr>
          <a:xfrm flipV="1">
            <a:off x="2484438" y="2205038"/>
            <a:ext cx="863600" cy="1295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arentesi graffa aperta 8"/>
          <p:cNvSpPr/>
          <p:nvPr/>
        </p:nvSpPr>
        <p:spPr>
          <a:xfrm rot="16200000">
            <a:off x="3132138" y="765175"/>
            <a:ext cx="503238" cy="2376487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3" name="Connettore 2 12"/>
          <p:cNvCxnSpPr/>
          <p:nvPr/>
        </p:nvCxnSpPr>
        <p:spPr>
          <a:xfrm flipV="1">
            <a:off x="5003800" y="3644900"/>
            <a:ext cx="2447925" cy="57626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3804" name="Object 6"/>
          <p:cNvGraphicFramePr>
            <a:graphicFrameLocks noChangeAspect="1"/>
          </p:cNvGraphicFramePr>
          <p:nvPr/>
        </p:nvGraphicFramePr>
        <p:xfrm>
          <a:off x="323850" y="2349500"/>
          <a:ext cx="252095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94" name="Equation" r:id="rId6" imgW="1104900" imgH="215900" progId="Equation.3">
                  <p:embed/>
                </p:oleObj>
              </mc:Choice>
              <mc:Fallback>
                <p:oleObj name="Equation" r:id="rId6" imgW="11049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349500"/>
                        <a:ext cx="2520950" cy="492125"/>
                      </a:xfrm>
                      <a:prstGeom prst="rect">
                        <a:avLst/>
                      </a:prstGeom>
                      <a:solidFill>
                        <a:srgbClr val="DAEDEF"/>
                      </a:solidFill>
                      <a:ln w="9525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7408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34819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F42CC8F-DF6D-CA4C-A9FD-D170BA85E717}" type="slidenum">
              <a:rPr lang="it-IT" sz="1400">
                <a:solidFill>
                  <a:srgbClr val="FF0000"/>
                </a:solidFill>
              </a:rPr>
              <a:pPr eaLnBrk="1" hangingPunct="1"/>
              <a:t>21</a:t>
            </a:fld>
            <a:endParaRPr lang="it-IT" sz="1400">
              <a:solidFill>
                <a:srgbClr val="FF0000"/>
              </a:solidFill>
            </a:endParaRPr>
          </a:p>
        </p:txBody>
      </p:sp>
      <p:pic>
        <p:nvPicPr>
          <p:cNvPr id="34820" name="Picture 5" descr="pp ch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5600"/>
            <a:ext cx="5832475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Oval 28"/>
          <p:cNvSpPr>
            <a:spLocks noChangeArrowheads="1"/>
          </p:cNvSpPr>
          <p:nvPr/>
        </p:nvSpPr>
        <p:spPr bwMode="auto">
          <a:xfrm>
            <a:off x="1619250" y="1892300"/>
            <a:ext cx="431800" cy="431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Text Box 12"/>
          <p:cNvSpPr txBox="1">
            <a:spLocks noChangeArrowheads="1"/>
          </p:cNvSpPr>
          <p:nvPr/>
        </p:nvSpPr>
        <p:spPr bwMode="auto">
          <a:xfrm>
            <a:off x="6227763" y="1628775"/>
            <a:ext cx="1081087" cy="2398713"/>
          </a:xfrm>
          <a:prstGeom prst="rect">
            <a:avLst/>
          </a:prstGeom>
          <a:solidFill>
            <a:srgbClr val="CCFF66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it-IT" sz="2000" b="1">
                <a:solidFill>
                  <a:schemeClr val="accent2"/>
                </a:solidFill>
                <a:sym typeface="Symbol" charset="0"/>
              </a:rPr>
              <a:t> </a:t>
            </a:r>
            <a:r>
              <a:rPr lang="it-IT" sz="2000" b="1" u="sng">
                <a:sym typeface="Symbol" charset="0"/>
              </a:rPr>
              <a:t>from:</a:t>
            </a:r>
            <a:r>
              <a:rPr lang="it-IT" sz="1800" b="1">
                <a:sym typeface="Symbol" charset="0"/>
              </a:rPr>
              <a:t> 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it-IT" sz="1800">
                <a:sym typeface="Symbol" charset="0"/>
              </a:rPr>
              <a:t>pp 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it-IT" sz="1800">
                <a:solidFill>
                  <a:srgbClr val="FF0000"/>
                </a:solidFill>
                <a:sym typeface="Symbol" charset="0"/>
              </a:rPr>
              <a:t>pep</a:t>
            </a:r>
            <a:r>
              <a:rPr lang="it-IT" sz="1800">
                <a:sym typeface="Symbol" charset="0"/>
              </a:rPr>
              <a:t> 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it-IT" sz="1800" baseline="30000">
                <a:solidFill>
                  <a:srgbClr val="FF0000"/>
                </a:solidFill>
                <a:sym typeface="Symbol" charset="0"/>
              </a:rPr>
              <a:t>7</a:t>
            </a:r>
            <a:r>
              <a:rPr lang="it-IT" sz="1800">
                <a:solidFill>
                  <a:srgbClr val="FF0000"/>
                </a:solidFill>
                <a:sym typeface="Symbol" charset="0"/>
              </a:rPr>
              <a:t>Be</a:t>
            </a:r>
            <a:r>
              <a:rPr lang="it-IT" sz="1800">
                <a:sym typeface="Symbol" charset="0"/>
              </a:rPr>
              <a:t> 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it-IT" sz="1800" baseline="30000">
                <a:sym typeface="Symbol" charset="0"/>
              </a:rPr>
              <a:t>8</a:t>
            </a:r>
            <a:r>
              <a:rPr lang="it-IT" sz="1800">
                <a:sym typeface="Symbol" charset="0"/>
              </a:rPr>
              <a:t>B 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it-IT" sz="1800">
                <a:sym typeface="Symbol" charset="0"/>
              </a:rPr>
              <a:t>hep</a:t>
            </a:r>
          </a:p>
        </p:txBody>
      </p:sp>
      <p:sp>
        <p:nvSpPr>
          <p:cNvPr id="34823" name="Text Box 19"/>
          <p:cNvSpPr txBox="1">
            <a:spLocks noChangeArrowheads="1"/>
          </p:cNvSpPr>
          <p:nvPr/>
        </p:nvSpPr>
        <p:spPr bwMode="auto">
          <a:xfrm>
            <a:off x="468313" y="955675"/>
            <a:ext cx="7334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There are different steps in which energy (and neutrinos) are produced</a:t>
            </a:r>
          </a:p>
        </p:txBody>
      </p:sp>
      <p:sp>
        <p:nvSpPr>
          <p:cNvPr id="34824" name="Text Box 20"/>
          <p:cNvSpPr txBox="1">
            <a:spLocks noChangeArrowheads="1"/>
          </p:cNvSpPr>
          <p:nvPr/>
        </p:nvSpPr>
        <p:spPr bwMode="auto">
          <a:xfrm>
            <a:off x="7308850" y="2205038"/>
            <a:ext cx="1663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00"/>
                </a:solidFill>
              </a:rPr>
              <a:t>Monocrhomatic </a:t>
            </a:r>
            <a:r>
              <a:rPr lang="el-GR" sz="1400">
                <a:solidFill>
                  <a:srgbClr val="FF0000"/>
                </a:solidFill>
              </a:rPr>
              <a:t>ν</a:t>
            </a:r>
            <a:r>
              <a:rPr lang="ja-JP" altLang="it-IT" sz="1400">
                <a:solidFill>
                  <a:srgbClr val="FF0000"/>
                </a:solidFill>
              </a:rPr>
              <a:t>’</a:t>
            </a:r>
            <a:r>
              <a:rPr lang="it-IT" altLang="ja-JP" sz="1400">
                <a:solidFill>
                  <a:srgbClr val="FF0000"/>
                </a:solidFill>
              </a:rPr>
              <a:t>s</a:t>
            </a:r>
          </a:p>
          <a:p>
            <a:pPr eaLnBrk="1" hangingPunct="1"/>
            <a:r>
              <a:rPr lang="it-IT" sz="1000">
                <a:solidFill>
                  <a:srgbClr val="FF0000"/>
                </a:solidFill>
              </a:rPr>
              <a:t>(2 bodies in the final state)</a:t>
            </a:r>
            <a:endParaRPr lang="en-US" sz="1000">
              <a:solidFill>
                <a:srgbClr val="FF0000"/>
              </a:solidFill>
            </a:endParaRPr>
          </a:p>
        </p:txBody>
      </p:sp>
      <p:sp>
        <p:nvSpPr>
          <p:cNvPr id="34825" name="Line 22"/>
          <p:cNvSpPr>
            <a:spLocks noChangeShapeType="1"/>
          </p:cNvSpPr>
          <p:nvPr/>
        </p:nvSpPr>
        <p:spPr bwMode="auto">
          <a:xfrm flipH="1">
            <a:off x="7092950" y="2709863"/>
            <a:ext cx="719138" cy="142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826" name="Oval 29"/>
          <p:cNvSpPr>
            <a:spLocks noChangeArrowheads="1"/>
          </p:cNvSpPr>
          <p:nvPr/>
        </p:nvSpPr>
        <p:spPr bwMode="auto">
          <a:xfrm>
            <a:off x="5435600" y="1892300"/>
            <a:ext cx="431800" cy="4318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Oval 30"/>
          <p:cNvSpPr>
            <a:spLocks noChangeArrowheads="1"/>
          </p:cNvSpPr>
          <p:nvPr/>
        </p:nvSpPr>
        <p:spPr bwMode="auto">
          <a:xfrm>
            <a:off x="5580063" y="2540000"/>
            <a:ext cx="431800" cy="431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8" name="Oval 31"/>
          <p:cNvSpPr>
            <a:spLocks noChangeArrowheads="1"/>
          </p:cNvSpPr>
          <p:nvPr/>
        </p:nvSpPr>
        <p:spPr bwMode="auto">
          <a:xfrm>
            <a:off x="3419475" y="3763963"/>
            <a:ext cx="431800" cy="4318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Oval 32"/>
          <p:cNvSpPr>
            <a:spLocks noChangeArrowheads="1"/>
          </p:cNvSpPr>
          <p:nvPr/>
        </p:nvSpPr>
        <p:spPr bwMode="auto">
          <a:xfrm>
            <a:off x="5364163" y="4411663"/>
            <a:ext cx="431800" cy="431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0" name="Text Box 9"/>
          <p:cNvSpPr txBox="1">
            <a:spLocks noChangeArrowheads="1"/>
          </p:cNvSpPr>
          <p:nvPr/>
        </p:nvSpPr>
        <p:spPr bwMode="auto">
          <a:xfrm>
            <a:off x="250825" y="115888"/>
            <a:ext cx="2714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The pp chain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156325" y="4149725"/>
            <a:ext cx="2879725" cy="2308225"/>
          </a:xfrm>
          <a:prstGeom prst="rect">
            <a:avLst/>
          </a:prstGeom>
          <a:noFill/>
          <a:ln w="57150" cmpd="thickThin">
            <a:solidFill>
              <a:srgbClr val="BBE0E3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600" dirty="0"/>
              <a:t>Each neutrino is labeled according to the reaction in which it is emitted:</a:t>
            </a:r>
          </a:p>
          <a:p>
            <a:pPr algn="just">
              <a:defRPr/>
            </a:pPr>
            <a:endParaRPr lang="en-US" sz="1600" dirty="0"/>
          </a:p>
          <a:p>
            <a:pPr marL="285750" indent="-285750" algn="just">
              <a:buFont typeface="Arial"/>
              <a:buChar char="•"/>
              <a:defRPr/>
            </a:pPr>
            <a:r>
              <a:rPr lang="en-US" sz="1600" dirty="0" err="1"/>
              <a:t>pp</a:t>
            </a:r>
            <a:r>
              <a:rPr lang="en-US" sz="1600" dirty="0"/>
              <a:t>-neutrinos</a:t>
            </a:r>
          </a:p>
          <a:p>
            <a:pPr marL="285750" indent="-285750" algn="just">
              <a:buFont typeface="Arial"/>
              <a:buChar char="•"/>
              <a:defRPr/>
            </a:pPr>
            <a:r>
              <a:rPr lang="en-US" sz="1600" dirty="0"/>
              <a:t>pep-neutrinos</a:t>
            </a:r>
          </a:p>
          <a:p>
            <a:pPr marL="285750" indent="-285750" algn="just">
              <a:buFont typeface="Arial"/>
              <a:buChar char="•"/>
              <a:defRPr/>
            </a:pPr>
            <a:r>
              <a:rPr lang="en-US" sz="1600" dirty="0" err="1"/>
              <a:t>beryllium_seven</a:t>
            </a:r>
            <a:r>
              <a:rPr lang="en-US" sz="1600" dirty="0"/>
              <a:t>-neutrinos</a:t>
            </a:r>
          </a:p>
          <a:p>
            <a:pPr marL="285750" indent="-285750" algn="just">
              <a:buFont typeface="Arial"/>
              <a:buChar char="•"/>
              <a:defRPr/>
            </a:pPr>
            <a:r>
              <a:rPr lang="en-US" sz="1600" dirty="0" err="1"/>
              <a:t>boron_heigh</a:t>
            </a:r>
            <a:r>
              <a:rPr lang="en-US" sz="1600" dirty="0"/>
              <a:t>-neutrinos</a:t>
            </a:r>
          </a:p>
          <a:p>
            <a:pPr marL="285750" indent="-285750" algn="just">
              <a:buFont typeface="Arial"/>
              <a:buChar char="•"/>
              <a:defRPr/>
            </a:pPr>
            <a:r>
              <a:rPr lang="en-US" sz="1600" dirty="0" err="1"/>
              <a:t>hep</a:t>
            </a:r>
            <a:r>
              <a:rPr lang="en-US" sz="1600" dirty="0"/>
              <a:t>-neutrinos</a:t>
            </a:r>
          </a:p>
        </p:txBody>
      </p:sp>
    </p:spTree>
    <p:extLst>
      <p:ext uri="{BB962C8B-B14F-4D97-AF65-F5344CB8AC3E}">
        <p14:creationId xmlns:p14="http://schemas.microsoft.com/office/powerpoint/2010/main" val="2191722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95288" y="2708275"/>
            <a:ext cx="4752975" cy="25193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866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36868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310EE7-6AC3-0441-A623-E0541B1514FE}" type="slidenum">
              <a:rPr lang="it-IT" sz="1400">
                <a:solidFill>
                  <a:srgbClr val="FF0000"/>
                </a:solidFill>
              </a:rPr>
              <a:pPr eaLnBrk="1" hangingPunct="1"/>
              <a:t>22</a:t>
            </a:fld>
            <a:endParaRPr lang="it-IT" sz="1400">
              <a:solidFill>
                <a:srgbClr val="FF0000"/>
              </a:solidFill>
            </a:endParaRPr>
          </a:p>
        </p:txBody>
      </p:sp>
      <p:pic>
        <p:nvPicPr>
          <p:cNvPr id="36869" name="Picture 3" descr="CNO ch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404813"/>
            <a:ext cx="312261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9"/>
          <p:cNvSpPr txBox="1">
            <a:spLocks noChangeArrowheads="1"/>
          </p:cNvSpPr>
          <p:nvPr/>
        </p:nvSpPr>
        <p:spPr bwMode="auto">
          <a:xfrm>
            <a:off x="107950" y="765175"/>
            <a:ext cx="5832475" cy="1477963"/>
          </a:xfrm>
          <a:prstGeom prst="rect">
            <a:avLst/>
          </a:prstGeom>
          <a:solidFill>
            <a:srgbClr val="BADD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/>
              <a:t>…. but pp chain is not the only reaction that transform protons into helium ….. </a:t>
            </a:r>
          </a:p>
          <a:p>
            <a:pPr algn="just" eaLnBrk="1" hangingPunct="1"/>
            <a:endParaRPr lang="en-US" sz="1800"/>
          </a:p>
          <a:p>
            <a:pPr algn="just" eaLnBrk="1" hangingPunct="1"/>
            <a:r>
              <a:rPr lang="en-US" sz="1800"/>
              <a:t>There is also the </a:t>
            </a:r>
            <a:r>
              <a:rPr lang="en-US" sz="1800">
                <a:solidFill>
                  <a:srgbClr val="FF0000"/>
                </a:solidFill>
              </a:rPr>
              <a:t>CNO cycle</a:t>
            </a:r>
            <a:r>
              <a:rPr lang="en-US" sz="1800"/>
              <a:t> that become the dominant source of energy in stars heavier than the Sun </a:t>
            </a:r>
          </a:p>
        </p:txBody>
      </p:sp>
      <p:sp>
        <p:nvSpPr>
          <p:cNvPr id="36871" name="Text Box 10"/>
          <p:cNvSpPr txBox="1">
            <a:spLocks noChangeArrowheads="1"/>
          </p:cNvSpPr>
          <p:nvPr/>
        </p:nvSpPr>
        <p:spPr bwMode="auto">
          <a:xfrm>
            <a:off x="7954963" y="4221163"/>
            <a:ext cx="1081087" cy="1604962"/>
          </a:xfrm>
          <a:prstGeom prst="rect">
            <a:avLst/>
          </a:prstGeom>
          <a:solidFill>
            <a:srgbClr val="CCFF66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it-IT" sz="2000" b="1">
                <a:solidFill>
                  <a:schemeClr val="accent2"/>
                </a:solidFill>
                <a:sym typeface="Symbol" charset="0"/>
              </a:rPr>
              <a:t> </a:t>
            </a:r>
            <a:r>
              <a:rPr lang="it-IT" sz="2000" b="1" u="sng">
                <a:sym typeface="Symbol" charset="0"/>
              </a:rPr>
              <a:t>from:</a:t>
            </a:r>
            <a:r>
              <a:rPr lang="it-IT" sz="1800" b="1">
                <a:sym typeface="Symbol" charset="0"/>
              </a:rPr>
              <a:t> 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it-IT" sz="1800" baseline="30000">
                <a:sym typeface="Symbol" charset="0"/>
              </a:rPr>
              <a:t>13</a:t>
            </a:r>
            <a:r>
              <a:rPr lang="it-IT" sz="1800">
                <a:sym typeface="Symbol" charset="0"/>
              </a:rPr>
              <a:t>N 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it-IT" sz="1800" baseline="30000">
                <a:sym typeface="Symbol" charset="0"/>
              </a:rPr>
              <a:t>15</a:t>
            </a:r>
            <a:r>
              <a:rPr lang="it-IT" sz="1800">
                <a:sym typeface="Symbol" charset="0"/>
              </a:rPr>
              <a:t>O 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it-IT" sz="1800" baseline="30000">
                <a:sym typeface="Symbol" charset="0"/>
              </a:rPr>
              <a:t>17</a:t>
            </a:r>
            <a:r>
              <a:rPr lang="it-IT" sz="1800">
                <a:sym typeface="Symbol" charset="0"/>
              </a:rPr>
              <a:t>F </a:t>
            </a:r>
          </a:p>
        </p:txBody>
      </p:sp>
      <p:sp>
        <p:nvSpPr>
          <p:cNvPr id="32775" name="CasellaDiTesto 7"/>
          <p:cNvSpPr txBox="1">
            <a:spLocks noChangeArrowheads="1"/>
          </p:cNvSpPr>
          <p:nvPr/>
        </p:nvSpPr>
        <p:spPr bwMode="auto">
          <a:xfrm>
            <a:off x="5291138" y="4221163"/>
            <a:ext cx="2520950" cy="14779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defRPr/>
            </a:pPr>
            <a:r>
              <a:rPr lang="en-US" sz="1800" b="1" dirty="0" smtClean="0">
                <a:solidFill>
                  <a:srgbClr val="FF0000"/>
                </a:solidFill>
              </a:rPr>
              <a:t>CNO Neutrinos</a:t>
            </a:r>
          </a:p>
          <a:p>
            <a:pPr algn="just" eaLnBrk="1" hangingPunct="1">
              <a:defRPr/>
            </a:pPr>
            <a:endParaRPr lang="en-US" sz="1800" dirty="0" smtClean="0"/>
          </a:p>
          <a:p>
            <a:pPr algn="just" eaLnBrk="1" hangingPunct="1">
              <a:defRPr/>
            </a:pPr>
            <a:r>
              <a:rPr lang="en-US" sz="1800" dirty="0" smtClean="0"/>
              <a:t>Neutrinos are also produced in the CNO cycle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250825" y="115888"/>
            <a:ext cx="3081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The CNO cycle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36874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779713"/>
            <a:ext cx="426561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5" name="CasellaDiTesto 1"/>
          <p:cNvSpPr txBox="1">
            <a:spLocks noChangeArrowheads="1"/>
          </p:cNvSpPr>
          <p:nvPr/>
        </p:nvSpPr>
        <p:spPr bwMode="auto">
          <a:xfrm>
            <a:off x="468313" y="5589588"/>
            <a:ext cx="2951162" cy="647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/>
              <a:t>In the Sun the CNO cycle represents only 1-2 %</a:t>
            </a:r>
          </a:p>
        </p:txBody>
      </p:sp>
      <p:sp>
        <p:nvSpPr>
          <p:cNvPr id="36876" name="CasellaDiTesto 11"/>
          <p:cNvSpPr txBox="1">
            <a:spLocks noChangeArrowheads="1"/>
          </p:cNvSpPr>
          <p:nvPr/>
        </p:nvSpPr>
        <p:spPr bwMode="auto">
          <a:xfrm>
            <a:off x="1979613" y="4940300"/>
            <a:ext cx="25923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temperature in units of millions of K </a:t>
            </a:r>
          </a:p>
        </p:txBody>
      </p:sp>
      <p:sp>
        <p:nvSpPr>
          <p:cNvPr id="36877" name="CasellaDiTesto 12"/>
          <p:cNvSpPr txBox="1">
            <a:spLocks noChangeArrowheads="1"/>
          </p:cNvSpPr>
          <p:nvPr/>
        </p:nvSpPr>
        <p:spPr bwMode="auto">
          <a:xfrm rot="-5400000">
            <a:off x="-436562" y="3756025"/>
            <a:ext cx="19462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200"/>
              <a:t>rate of energy production</a:t>
            </a:r>
          </a:p>
        </p:txBody>
      </p:sp>
      <p:sp>
        <p:nvSpPr>
          <p:cNvPr id="36878" name="CasellaDiTesto 6"/>
          <p:cNvSpPr txBox="1">
            <a:spLocks noChangeArrowheads="1"/>
          </p:cNvSpPr>
          <p:nvPr/>
        </p:nvSpPr>
        <p:spPr bwMode="auto">
          <a:xfrm>
            <a:off x="4356100" y="3111500"/>
            <a:ext cx="2232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200"/>
              <a:t>The CNO cycle has a strong temperature dependence</a:t>
            </a:r>
          </a:p>
          <a:p>
            <a:pPr algn="just" eaLnBrk="1" hangingPunct="1"/>
            <a:endParaRPr lang="en-US" sz="1200"/>
          </a:p>
          <a:p>
            <a:pPr algn="just" eaLnBrk="1" hangingPunct="1"/>
            <a:r>
              <a:rPr lang="en-US" sz="1200"/>
              <a:t>C, N, and  O act as catalyzers</a:t>
            </a:r>
          </a:p>
        </p:txBody>
      </p:sp>
    </p:spTree>
    <p:extLst>
      <p:ext uri="{BB962C8B-B14F-4D97-AF65-F5344CB8AC3E}">
        <p14:creationId xmlns:p14="http://schemas.microsoft.com/office/powerpoint/2010/main" val="1855733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38915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7B3715-8A57-8740-933E-1350BB3033AE}" type="slidenum">
              <a:rPr lang="it-IT" sz="1400">
                <a:solidFill>
                  <a:srgbClr val="FF0000"/>
                </a:solidFill>
              </a:rPr>
              <a:pPr eaLnBrk="1" hangingPunct="1"/>
              <a:t>23</a:t>
            </a:fld>
            <a:endParaRPr lang="it-IT" sz="1400">
              <a:solidFill>
                <a:srgbClr val="FF0000"/>
              </a:solidFill>
            </a:endParaRP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60483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6"/>
          <p:cNvSpPr txBox="1">
            <a:spLocks noChangeArrowheads="1"/>
          </p:cNvSpPr>
          <p:nvPr/>
        </p:nvSpPr>
        <p:spPr bwMode="auto">
          <a:xfrm>
            <a:off x="395288" y="376238"/>
            <a:ext cx="77771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Neutrino energy spectrum</a:t>
            </a:r>
            <a:r>
              <a:rPr lang="en-US" sz="3200" b="1"/>
              <a:t> </a:t>
            </a:r>
            <a:r>
              <a:rPr lang="en-US"/>
              <a:t>as predicted by the </a:t>
            </a:r>
            <a:r>
              <a:rPr lang="en-US" b="1">
                <a:solidFill>
                  <a:srgbClr val="333399"/>
                </a:solidFill>
              </a:rPr>
              <a:t>Solar Standard Model (SSM)</a:t>
            </a:r>
          </a:p>
        </p:txBody>
      </p:sp>
      <p:sp>
        <p:nvSpPr>
          <p:cNvPr id="38918" name="Text Box 10"/>
          <p:cNvSpPr txBox="1">
            <a:spLocks noChangeArrowheads="1"/>
          </p:cNvSpPr>
          <p:nvPr/>
        </p:nvSpPr>
        <p:spPr bwMode="auto">
          <a:xfrm>
            <a:off x="6588125" y="4221163"/>
            <a:ext cx="2087563" cy="2046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00"/>
                </a:solidFill>
              </a:rPr>
              <a:t>Monocrhomatic </a:t>
            </a:r>
            <a:r>
              <a:rPr lang="el-GR" sz="1600" b="1">
                <a:solidFill>
                  <a:srgbClr val="FF0000"/>
                </a:solidFill>
              </a:rPr>
              <a:t>ν</a:t>
            </a:r>
            <a:r>
              <a:rPr lang="it-IT" sz="1600" b="1">
                <a:solidFill>
                  <a:srgbClr val="FF0000"/>
                </a:solidFill>
              </a:rPr>
              <a:t>’</a:t>
            </a:r>
            <a:r>
              <a:rPr lang="it-IT" altLang="ja-JP" sz="1600" b="1">
                <a:solidFill>
                  <a:srgbClr val="FF0000"/>
                </a:solidFill>
              </a:rPr>
              <a:t>s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aseline="30000"/>
              <a:t>7</a:t>
            </a:r>
            <a:r>
              <a:rPr lang="en-US" sz="1600"/>
              <a:t>Be: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/>
              <a:t>       384 keV (10%)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/>
              <a:t>       862 keV (90%)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/>
              <a:t>pep: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/>
              <a:t>      1.44 MeV</a:t>
            </a:r>
          </a:p>
        </p:txBody>
      </p:sp>
      <p:sp>
        <p:nvSpPr>
          <p:cNvPr id="38919" name="Text Box 12"/>
          <p:cNvSpPr txBox="1">
            <a:spLocks noChangeArrowheads="1"/>
          </p:cNvSpPr>
          <p:nvPr/>
        </p:nvSpPr>
        <p:spPr bwMode="auto">
          <a:xfrm>
            <a:off x="6588125" y="1700213"/>
            <a:ext cx="1081088" cy="2398712"/>
          </a:xfrm>
          <a:prstGeom prst="rect">
            <a:avLst/>
          </a:prstGeom>
          <a:solidFill>
            <a:srgbClr val="CCFF66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it-IT" sz="2000" b="1">
                <a:solidFill>
                  <a:schemeClr val="accent2"/>
                </a:solidFill>
                <a:sym typeface="Symbol" charset="0"/>
              </a:rPr>
              <a:t> </a:t>
            </a:r>
            <a:r>
              <a:rPr lang="it-IT" sz="2000" b="1" u="sng">
                <a:sym typeface="Symbol" charset="0"/>
              </a:rPr>
              <a:t>from:</a:t>
            </a:r>
            <a:r>
              <a:rPr lang="it-IT" sz="1800" b="1">
                <a:sym typeface="Symbol" charset="0"/>
              </a:rPr>
              <a:t> 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it-IT" sz="1800">
                <a:sym typeface="Symbol" charset="0"/>
              </a:rPr>
              <a:t>pp 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it-IT" sz="1800">
                <a:solidFill>
                  <a:srgbClr val="FF0000"/>
                </a:solidFill>
                <a:sym typeface="Symbol" charset="0"/>
              </a:rPr>
              <a:t>pep</a:t>
            </a:r>
            <a:r>
              <a:rPr lang="it-IT" sz="1800">
                <a:sym typeface="Symbol" charset="0"/>
              </a:rPr>
              <a:t> 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it-IT" sz="1800" baseline="30000">
                <a:solidFill>
                  <a:srgbClr val="FF0000"/>
                </a:solidFill>
                <a:sym typeface="Symbol" charset="0"/>
              </a:rPr>
              <a:t>7</a:t>
            </a:r>
            <a:r>
              <a:rPr lang="it-IT" sz="1800">
                <a:solidFill>
                  <a:srgbClr val="FF0000"/>
                </a:solidFill>
                <a:sym typeface="Symbol" charset="0"/>
              </a:rPr>
              <a:t>Be</a:t>
            </a:r>
            <a:r>
              <a:rPr lang="it-IT" sz="1800">
                <a:sym typeface="Symbol" charset="0"/>
              </a:rPr>
              <a:t> 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it-IT" sz="1800" baseline="30000">
                <a:sym typeface="Symbol" charset="0"/>
              </a:rPr>
              <a:t>8</a:t>
            </a:r>
            <a:r>
              <a:rPr lang="it-IT" sz="1800">
                <a:sym typeface="Symbol" charset="0"/>
              </a:rPr>
              <a:t>B 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it-IT" sz="1800">
                <a:sym typeface="Symbol" charset="0"/>
              </a:rPr>
              <a:t>hep</a:t>
            </a:r>
          </a:p>
        </p:txBody>
      </p:sp>
      <p:sp>
        <p:nvSpPr>
          <p:cNvPr id="38920" name="Text Box 10"/>
          <p:cNvSpPr txBox="1">
            <a:spLocks noChangeArrowheads="1"/>
          </p:cNvSpPr>
          <p:nvPr/>
        </p:nvSpPr>
        <p:spPr bwMode="auto">
          <a:xfrm>
            <a:off x="7812088" y="1700213"/>
            <a:ext cx="1081087" cy="1606550"/>
          </a:xfrm>
          <a:prstGeom prst="rect">
            <a:avLst/>
          </a:prstGeom>
          <a:solidFill>
            <a:srgbClr val="CCFF66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it-IT" sz="2000" b="1">
                <a:solidFill>
                  <a:schemeClr val="accent2"/>
                </a:solidFill>
                <a:sym typeface="Symbol" charset="0"/>
              </a:rPr>
              <a:t> </a:t>
            </a:r>
            <a:r>
              <a:rPr lang="it-IT" sz="2000" b="1" u="sng">
                <a:sym typeface="Symbol" charset="0"/>
              </a:rPr>
              <a:t>from:</a:t>
            </a:r>
            <a:r>
              <a:rPr lang="it-IT" sz="1800" b="1">
                <a:sym typeface="Symbol" charset="0"/>
              </a:rPr>
              <a:t> 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it-IT" sz="1800" baseline="30000">
                <a:sym typeface="Symbol" charset="0"/>
              </a:rPr>
              <a:t>13</a:t>
            </a:r>
            <a:r>
              <a:rPr lang="it-IT" sz="1800">
                <a:sym typeface="Symbol" charset="0"/>
              </a:rPr>
              <a:t>N 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it-IT" sz="1800" baseline="30000">
                <a:sym typeface="Symbol" charset="0"/>
              </a:rPr>
              <a:t>15</a:t>
            </a:r>
            <a:r>
              <a:rPr lang="it-IT" sz="1800">
                <a:sym typeface="Symbol" charset="0"/>
              </a:rPr>
              <a:t>O </a:t>
            </a:r>
          </a:p>
          <a:p>
            <a:pPr eaLnBrk="1" hangingPunct="1">
              <a:spcBef>
                <a:spcPct val="45000"/>
              </a:spcBef>
              <a:buFont typeface="Symbol" charset="0"/>
              <a:buNone/>
            </a:pPr>
            <a:r>
              <a:rPr lang="it-IT" sz="1800" baseline="30000">
                <a:sym typeface="Symbol" charset="0"/>
              </a:rPr>
              <a:t>17</a:t>
            </a:r>
            <a:r>
              <a:rPr lang="it-IT" sz="1800">
                <a:sym typeface="Symbol" charset="0"/>
              </a:rPr>
              <a:t>F </a:t>
            </a:r>
          </a:p>
        </p:txBody>
      </p:sp>
    </p:spTree>
    <p:extLst>
      <p:ext uri="{BB962C8B-B14F-4D97-AF65-F5344CB8AC3E}">
        <p14:creationId xmlns:p14="http://schemas.microsoft.com/office/powerpoint/2010/main" val="210855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24</a:t>
            </a:fld>
            <a:endParaRPr lang="it-IT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44094" y="1427518"/>
            <a:ext cx="44196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8" descr="C:\Documents and Settings\dilella\Work-space\Lectures\ppnu_origi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894" y="139798"/>
            <a:ext cx="3156406" cy="243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44094" y="1427518"/>
            <a:ext cx="4413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Radial distributions of neutrino production</a:t>
            </a:r>
          </a:p>
          <a:p>
            <a:r>
              <a:rPr lang="en-US" sz="1800" b="1" dirty="0">
                <a:solidFill>
                  <a:schemeClr val="accent2"/>
                </a:solidFill>
              </a:rPr>
              <a:t>inside the Sun, as predicted by the SSM </a:t>
            </a: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5263694" y="1656118"/>
            <a:ext cx="457200" cy="3048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36" y="2678322"/>
            <a:ext cx="8369164" cy="2721798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88828" y="5571233"/>
            <a:ext cx="838847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La forte </a:t>
            </a:r>
            <a:r>
              <a:rPr lang="en-US" dirty="0" err="1" smtClean="0"/>
              <a:t>dipendenza</a:t>
            </a:r>
            <a:r>
              <a:rPr lang="en-US" dirty="0" smtClean="0"/>
              <a:t> da T</a:t>
            </a:r>
            <a:r>
              <a:rPr lang="en-US" baseline="-25000" dirty="0" smtClean="0"/>
              <a:t>C</a:t>
            </a:r>
            <a:r>
              <a:rPr lang="en-US" dirty="0" smtClean="0"/>
              <a:t> </a:t>
            </a:r>
            <a:r>
              <a:rPr lang="en-US" dirty="0" err="1" smtClean="0"/>
              <a:t>rende</a:t>
            </a:r>
            <a:r>
              <a:rPr lang="en-US" dirty="0" smtClean="0"/>
              <a:t> molto </a:t>
            </a:r>
            <a:r>
              <a:rPr lang="en-US" dirty="0" err="1" smtClean="0"/>
              <a:t>più</a:t>
            </a:r>
            <a:r>
              <a:rPr lang="en-US" dirty="0" smtClean="0"/>
              <a:t> “</a:t>
            </a:r>
            <a:r>
              <a:rPr lang="en-US" b="1" dirty="0" err="1" smtClean="0"/>
              <a:t>robusta</a:t>
            </a:r>
            <a:r>
              <a:rPr lang="en-US" dirty="0" smtClean="0"/>
              <a:t>” la </a:t>
            </a:r>
            <a:r>
              <a:rPr lang="en-US" dirty="0" err="1" smtClean="0"/>
              <a:t>previsione</a:t>
            </a:r>
            <a:r>
              <a:rPr lang="en-US" dirty="0" smtClean="0"/>
              <a:t> </a:t>
            </a:r>
            <a:r>
              <a:rPr lang="en-US" dirty="0" err="1" smtClean="0"/>
              <a:t>teorica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flussi</a:t>
            </a:r>
            <a:r>
              <a:rPr lang="en-US" dirty="0" smtClean="0"/>
              <a:t> di </a:t>
            </a:r>
            <a:r>
              <a:rPr lang="en-US" dirty="0" err="1" smtClean="0"/>
              <a:t>neutrini</a:t>
            </a:r>
            <a:r>
              <a:rPr lang="en-US" dirty="0" smtClean="0"/>
              <a:t> per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pp</a:t>
            </a:r>
            <a:r>
              <a:rPr lang="en-US" b="1" dirty="0" smtClean="0">
                <a:solidFill>
                  <a:srgbClr val="FF0000"/>
                </a:solidFill>
              </a:rPr>
              <a:t> (≈1%)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non per I </a:t>
            </a:r>
            <a:r>
              <a:rPr lang="en-US" dirty="0" err="1" smtClean="0"/>
              <a:t>flussi</a:t>
            </a:r>
            <a:r>
              <a:rPr lang="en-US" dirty="0" smtClean="0"/>
              <a:t> di </a:t>
            </a:r>
            <a:r>
              <a:rPr lang="en-US" dirty="0" err="1" smtClean="0"/>
              <a:t>neutrini</a:t>
            </a:r>
            <a:r>
              <a:rPr lang="en-US" dirty="0" smtClean="0"/>
              <a:t> da </a:t>
            </a:r>
            <a:r>
              <a:rPr lang="en-US" baseline="30000" dirty="0" smtClean="0">
                <a:solidFill>
                  <a:srgbClr val="FF0000"/>
                </a:solidFill>
              </a:rPr>
              <a:t>7</a:t>
            </a:r>
            <a:r>
              <a:rPr lang="en-US" dirty="0" smtClean="0">
                <a:solidFill>
                  <a:srgbClr val="FF0000"/>
                </a:solidFill>
              </a:rPr>
              <a:t>Be (</a:t>
            </a:r>
            <a:r>
              <a:rPr lang="en-US" dirty="0">
                <a:solidFill>
                  <a:srgbClr val="FF0000"/>
                </a:solidFill>
              </a:rPr>
              <a:t>≈</a:t>
            </a:r>
            <a:r>
              <a:rPr lang="en-US" dirty="0" smtClean="0">
                <a:solidFill>
                  <a:srgbClr val="FF0000"/>
                </a:solidFill>
              </a:rPr>
              <a:t>10%)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e </a:t>
            </a:r>
            <a:r>
              <a:rPr lang="en-US" baseline="30000" dirty="0">
                <a:solidFill>
                  <a:srgbClr val="FF0000"/>
                </a:solidFill>
              </a:rPr>
              <a:t>8</a:t>
            </a:r>
            <a:r>
              <a:rPr lang="en-US" dirty="0">
                <a:solidFill>
                  <a:srgbClr val="FF0000"/>
                </a:solidFill>
              </a:rPr>
              <a:t>B </a:t>
            </a:r>
            <a:r>
              <a:rPr lang="en-US" dirty="0" smtClean="0">
                <a:solidFill>
                  <a:srgbClr val="FF0000"/>
                </a:solidFill>
              </a:rPr>
              <a:t>(≈15%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95321" y="139798"/>
            <a:ext cx="40825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Distributions </a:t>
            </a:r>
            <a:r>
              <a:rPr lang="en-US" sz="3200" b="1" dirty="0">
                <a:solidFill>
                  <a:srgbClr val="FF0000"/>
                </a:solidFill>
              </a:rPr>
              <a:t>of 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r>
              <a:rPr lang="en-US" sz="3200" b="1" dirty="0" smtClean="0">
                <a:solidFill>
                  <a:srgbClr val="FF0000"/>
                </a:solidFill>
              </a:rPr>
              <a:t>neutrino production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86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40963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5690D0-38FC-8F45-A733-AF795B0915BC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25</a:t>
            </a:fld>
            <a:endParaRPr lang="it-IT" sz="14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40964" name="Text Box 9"/>
          <p:cNvSpPr txBox="1">
            <a:spLocks noChangeArrowheads="1"/>
          </p:cNvSpPr>
          <p:nvPr/>
        </p:nvSpPr>
        <p:spPr bwMode="auto">
          <a:xfrm>
            <a:off x="250825" y="115888"/>
            <a:ext cx="8569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How many neutrinos reach the Earth?</a:t>
            </a:r>
            <a:r>
              <a:rPr lang="en-US" sz="32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0965" name="CasellaDiTesto 11"/>
          <p:cNvSpPr txBox="1">
            <a:spLocks noChangeArrowheads="1"/>
          </p:cNvSpPr>
          <p:nvPr/>
        </p:nvSpPr>
        <p:spPr bwMode="auto">
          <a:xfrm>
            <a:off x="395288" y="1052513"/>
            <a:ext cx="6119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The current luminosity of the Sun is </a:t>
            </a:r>
            <a:r>
              <a:rPr lang="en-US" sz="1800" b="1">
                <a:solidFill>
                  <a:schemeClr val="accent2"/>
                </a:solidFill>
              </a:rPr>
              <a:t>3.846 </a:t>
            </a:r>
            <a:r>
              <a:rPr lang="en-US" sz="1800" b="1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· </a:t>
            </a:r>
            <a:r>
              <a:rPr lang="en-US" sz="1800" b="1">
                <a:solidFill>
                  <a:schemeClr val="accent2"/>
                </a:solidFill>
              </a:rPr>
              <a:t>10</a:t>
            </a:r>
            <a:r>
              <a:rPr lang="en-US" sz="1800" b="1" baseline="30000">
                <a:solidFill>
                  <a:schemeClr val="accent2"/>
                </a:solidFill>
              </a:rPr>
              <a:t>26</a:t>
            </a:r>
            <a:r>
              <a:rPr lang="en-US" sz="1800" b="1">
                <a:solidFill>
                  <a:schemeClr val="accent2"/>
                </a:solidFill>
              </a:rPr>
              <a:t> Watt</a:t>
            </a:r>
          </a:p>
        </p:txBody>
      </p:sp>
      <p:sp>
        <p:nvSpPr>
          <p:cNvPr id="40966" name="CasellaDiTesto 11"/>
          <p:cNvSpPr txBox="1">
            <a:spLocks noChangeArrowheads="1"/>
          </p:cNvSpPr>
          <p:nvPr/>
        </p:nvSpPr>
        <p:spPr bwMode="auto">
          <a:xfrm>
            <a:off x="395288" y="1692275"/>
            <a:ext cx="6119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The distance Earth-Sun is about </a:t>
            </a:r>
            <a:r>
              <a:rPr lang="en-US" sz="1800" b="1">
                <a:solidFill>
                  <a:schemeClr val="accent2"/>
                </a:solidFill>
              </a:rPr>
              <a:t>1.5 </a:t>
            </a:r>
            <a:r>
              <a:rPr lang="en-US" sz="1800" b="1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· </a:t>
            </a:r>
            <a:r>
              <a:rPr lang="en-US" sz="1800" b="1">
                <a:solidFill>
                  <a:schemeClr val="accent2"/>
                </a:solidFill>
              </a:rPr>
              <a:t>10</a:t>
            </a:r>
            <a:r>
              <a:rPr lang="en-US" sz="1800" b="1" baseline="30000">
                <a:solidFill>
                  <a:schemeClr val="accent2"/>
                </a:solidFill>
              </a:rPr>
              <a:t>11</a:t>
            </a:r>
            <a:r>
              <a:rPr lang="en-US" sz="1800" b="1">
                <a:solidFill>
                  <a:schemeClr val="accent2"/>
                </a:solidFill>
              </a:rPr>
              <a:t> m</a:t>
            </a:r>
          </a:p>
        </p:txBody>
      </p:sp>
      <p:graphicFrame>
        <p:nvGraphicFramePr>
          <p:cNvPr id="40967" name="Object 19"/>
          <p:cNvGraphicFramePr>
            <a:graphicFrameLocks noChangeAspect="1"/>
          </p:cNvGraphicFramePr>
          <p:nvPr/>
        </p:nvGraphicFramePr>
        <p:xfrm>
          <a:off x="520700" y="2168525"/>
          <a:ext cx="6438900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61" name="Equation" r:id="rId3" imgW="2921000" imgH="571500" progId="Equation.3">
                  <p:embed/>
                </p:oleObj>
              </mc:Choice>
              <mc:Fallback>
                <p:oleObj name="Equation" r:id="rId3" imgW="2921000" imgH="571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700" y="2168525"/>
                        <a:ext cx="6438900" cy="12604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8" name="Object 19"/>
          <p:cNvGraphicFramePr>
            <a:graphicFrameLocks noChangeAspect="1"/>
          </p:cNvGraphicFramePr>
          <p:nvPr/>
        </p:nvGraphicFramePr>
        <p:xfrm>
          <a:off x="539750" y="3573463"/>
          <a:ext cx="7304088" cy="193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62" name="Equation" r:id="rId5" imgW="3314700" imgH="876300" progId="Equation.3">
                  <p:embed/>
                </p:oleObj>
              </mc:Choice>
              <mc:Fallback>
                <p:oleObj name="Equation" r:id="rId5" imgW="3314700" imgH="876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3573463"/>
                        <a:ext cx="7304088" cy="19319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9" name="CasellaDiTesto 11"/>
          <p:cNvSpPr txBox="1">
            <a:spLocks noChangeArrowheads="1"/>
          </p:cNvSpPr>
          <p:nvPr/>
        </p:nvSpPr>
        <p:spPr bwMode="auto">
          <a:xfrm>
            <a:off x="183541" y="5949950"/>
            <a:ext cx="4902200" cy="369888"/>
          </a:xfrm>
          <a:prstGeom prst="rect">
            <a:avLst/>
          </a:prstGeom>
          <a:noFill/>
          <a:ln w="12700">
            <a:solidFill>
              <a:srgbClr val="0F6FC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3366FF"/>
                </a:solidFill>
              </a:rPr>
              <a:t>For each reaction we have 26.7 MeV plus 2 ν</a:t>
            </a:r>
            <a:r>
              <a:rPr lang="it-IT" sz="1800" baseline="-25000">
                <a:solidFill>
                  <a:srgbClr val="3366FF"/>
                </a:solidFill>
              </a:rPr>
              <a:t>e</a:t>
            </a:r>
            <a:endParaRPr lang="it-IT" sz="1800">
              <a:solidFill>
                <a:srgbClr val="3366FF"/>
              </a:solidFill>
            </a:endParaRPr>
          </a:p>
        </p:txBody>
      </p:sp>
      <p:cxnSp>
        <p:nvCxnSpPr>
          <p:cNvPr id="5" name="Connettore 2 4"/>
          <p:cNvCxnSpPr>
            <a:stCxn id="40969" idx="0"/>
          </p:cNvCxnSpPr>
          <p:nvPr/>
        </p:nvCxnSpPr>
        <p:spPr>
          <a:xfrm flipV="1">
            <a:off x="2634641" y="5377553"/>
            <a:ext cx="1434399" cy="572397"/>
          </a:xfrm>
          <a:prstGeom prst="straightConnector1">
            <a:avLst/>
          </a:prstGeom>
          <a:ln w="12700" cmpd="sng">
            <a:solidFill>
              <a:srgbClr val="0F6FC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613167" y="5712266"/>
            <a:ext cx="2230672" cy="923330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just"/>
            <a:r>
              <a:rPr lang="it-IT" dirty="0" smtClean="0"/>
              <a:t>Numero di neutrini emessi dal Sole:</a:t>
            </a:r>
          </a:p>
          <a:p>
            <a:pPr algn="just"/>
            <a:r>
              <a:rPr lang="it-IT" dirty="0" smtClean="0"/>
              <a:t>	</a:t>
            </a:r>
            <a:r>
              <a:rPr lang="el-GR" b="1" dirty="0" smtClean="0">
                <a:solidFill>
                  <a:srgbClr val="FF0000"/>
                </a:solidFill>
              </a:rPr>
              <a:t>N</a:t>
            </a:r>
            <a:r>
              <a:rPr lang="el-GR" b="1" baseline="-25000" dirty="0" smtClean="0">
                <a:solidFill>
                  <a:srgbClr val="FF0000"/>
                </a:solidFill>
              </a:rPr>
              <a:t>ν</a:t>
            </a:r>
            <a:r>
              <a:rPr lang="el-GR" b="1" dirty="0" smtClean="0">
                <a:solidFill>
                  <a:srgbClr val="FF0000"/>
                </a:solidFill>
              </a:rPr>
              <a:t>= </a:t>
            </a:r>
            <a:r>
              <a:rPr lang="el-GR" b="1" dirty="0">
                <a:solidFill>
                  <a:srgbClr val="FF0000"/>
                </a:solidFill>
              </a:rPr>
              <a:t>1.8 ·10</a:t>
            </a:r>
            <a:r>
              <a:rPr lang="el-GR" b="1" baseline="30000" dirty="0">
                <a:solidFill>
                  <a:srgbClr val="FF0000"/>
                </a:solidFill>
              </a:rPr>
              <a:t>38</a:t>
            </a:r>
            <a:r>
              <a:rPr lang="el-GR" b="1" dirty="0">
                <a:solidFill>
                  <a:srgbClr val="FF0000"/>
                </a:solidFill>
              </a:rPr>
              <a:t> ν/s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130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41987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C4F017-21CC-DA46-8E02-CE7309F0D052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26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67544" y="3068960"/>
            <a:ext cx="8367591" cy="17543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Solar </a:t>
            </a:r>
            <a:r>
              <a:rPr lang="it-IT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neutrinos</a:t>
            </a:r>
            <a:r>
              <a:rPr lang="it-IT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detection</a:t>
            </a:r>
            <a:endParaRPr lang="it-IT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194780" y="692696"/>
            <a:ext cx="53564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it-IT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6488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8994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43012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4E550D-1A80-A243-ADA5-939BDFAFC51A}" type="slidenum">
              <a:rPr lang="it-IT" sz="1400">
                <a:solidFill>
                  <a:srgbClr val="FF0000"/>
                </a:solidFill>
              </a:rPr>
              <a:pPr eaLnBrk="1" hangingPunct="1"/>
              <a:t>27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2" name="Text Box 22"/>
          <p:cNvSpPr txBox="1">
            <a:spLocks noChangeArrowheads="1"/>
          </p:cNvSpPr>
          <p:nvPr/>
        </p:nvSpPr>
        <p:spPr bwMode="auto">
          <a:xfrm>
            <a:off x="250825" y="4941888"/>
            <a:ext cx="8677275" cy="120015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defRPr/>
            </a:pPr>
            <a:r>
              <a:rPr lang="en-US" dirty="0" smtClean="0"/>
              <a:t>The </a:t>
            </a:r>
            <a:r>
              <a:rPr lang="en-US" b="1" dirty="0" smtClean="0">
                <a:solidFill>
                  <a:srgbClr val="FF0000"/>
                </a:solidFill>
              </a:rPr>
              <a:t>first experiment built to detect solar neutrinos</a:t>
            </a:r>
            <a:r>
              <a:rPr lang="en-US" dirty="0" smtClean="0"/>
              <a:t> was performed by </a:t>
            </a:r>
            <a:r>
              <a:rPr lang="it-IT" dirty="0" smtClean="0">
                <a:hlinkClick r:id="rId3" tooltip="Raymond Davis Jr."/>
              </a:rPr>
              <a:t>Raymond Davis, Jr.</a:t>
            </a:r>
            <a:r>
              <a:rPr lang="it-IT" dirty="0" smtClean="0"/>
              <a:t> and </a:t>
            </a:r>
            <a:r>
              <a:rPr lang="it-IT" dirty="0" smtClean="0">
                <a:hlinkClick r:id="rId4" tooltip="John N. Bahcall"/>
              </a:rPr>
              <a:t>John N. Bahcall</a:t>
            </a:r>
            <a:r>
              <a:rPr lang="it-IT" dirty="0" smtClean="0"/>
              <a:t> in the late 1960's in the </a:t>
            </a:r>
            <a:r>
              <a:rPr lang="it-IT" dirty="0" err="1" smtClean="0"/>
              <a:t>Homestake</a:t>
            </a:r>
            <a:r>
              <a:rPr lang="it-IT" dirty="0" smtClean="0"/>
              <a:t> mine in South Dakota</a:t>
            </a:r>
          </a:p>
        </p:txBody>
      </p:sp>
      <p:pic>
        <p:nvPicPr>
          <p:cNvPr id="43014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8100"/>
            <a:ext cx="4200525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746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44035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D605AB0-44DE-074B-AF96-AEF050EAC86E}" type="slidenum">
              <a:rPr lang="it-IT" sz="1400">
                <a:solidFill>
                  <a:srgbClr val="FF0000"/>
                </a:solidFill>
              </a:rPr>
              <a:pPr eaLnBrk="1" hangingPunct="1"/>
              <a:t>28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39940" name="CasellaDiTesto 4"/>
          <p:cNvSpPr txBox="1">
            <a:spLocks noChangeArrowheads="1"/>
          </p:cNvSpPr>
          <p:nvPr/>
        </p:nvSpPr>
        <p:spPr bwMode="auto">
          <a:xfrm>
            <a:off x="395536" y="908720"/>
            <a:ext cx="820896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defRPr/>
            </a:pPr>
            <a:r>
              <a:rPr lang="en-US" sz="1800" dirty="0" smtClean="0"/>
              <a:t>There are 2 possible ways to detect solar neutrinos:</a:t>
            </a:r>
          </a:p>
          <a:p>
            <a:pPr algn="just" eaLnBrk="1" hangingPunct="1">
              <a:defRPr/>
            </a:pPr>
            <a:endParaRPr lang="en-US" sz="1800" dirty="0" smtClean="0"/>
          </a:p>
          <a:p>
            <a:pPr algn="just" eaLnBrk="1" hangingPunct="1">
              <a:defRPr/>
            </a:pPr>
            <a:endParaRPr lang="en-US" sz="1800" dirty="0" smtClean="0"/>
          </a:p>
          <a:p>
            <a:pPr lvl="2" algn="just" eaLnBrk="1" hangingPunct="1">
              <a:buFont typeface="Arial" charset="0"/>
              <a:buChar char="•"/>
              <a:defRPr/>
            </a:pPr>
            <a:r>
              <a:rPr lang="en-US" sz="1800" b="1" dirty="0" smtClean="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radiochemical experiments</a:t>
            </a:r>
          </a:p>
          <a:p>
            <a:pPr lvl="2" algn="just" eaLnBrk="1" hangingPunct="1">
              <a:buFont typeface="Arial" charset="0"/>
              <a:buChar char="•"/>
              <a:defRPr/>
            </a:pPr>
            <a:endParaRPr lang="en-US" sz="1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2" algn="just" eaLnBrk="1" hangingPunct="1">
              <a:buFont typeface="Arial" charset="0"/>
              <a:buChar char="•"/>
              <a:defRPr/>
            </a:pPr>
            <a:endParaRPr lang="en-US" sz="1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2" algn="just" eaLnBrk="1" hangingPunct="1">
              <a:buFont typeface="Arial" charset="0"/>
              <a:buChar char="•"/>
              <a:defRPr/>
            </a:pPr>
            <a:r>
              <a:rPr lang="en-US" sz="1800" b="1" dirty="0" smtClean="0">
                <a:ln w="1905"/>
                <a:solidFill>
                  <a:srgbClr val="33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real time experiments</a:t>
            </a:r>
            <a:endParaRPr lang="en-US" sz="1800" dirty="0" smtClean="0">
              <a:solidFill>
                <a:srgbClr val="3366FF"/>
              </a:solidFill>
            </a:endParaRPr>
          </a:p>
        </p:txBody>
      </p:sp>
      <p:sp>
        <p:nvSpPr>
          <p:cNvPr id="44037" name="CasellaDiTesto 5"/>
          <p:cNvSpPr txBox="1">
            <a:spLocks noChangeArrowheads="1"/>
          </p:cNvSpPr>
          <p:nvPr/>
        </p:nvSpPr>
        <p:spPr bwMode="auto">
          <a:xfrm>
            <a:off x="395288" y="115888"/>
            <a:ext cx="62865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How to detect Solar Neutrinos?</a:t>
            </a:r>
          </a:p>
        </p:txBody>
      </p:sp>
      <p:graphicFrame>
        <p:nvGraphicFramePr>
          <p:cNvPr id="44038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4449829"/>
              </p:ext>
            </p:extLst>
          </p:nvPr>
        </p:nvGraphicFramePr>
        <p:xfrm>
          <a:off x="4806246" y="1671638"/>
          <a:ext cx="2376488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" name="Equation" r:id="rId3" imgW="1308100" imgH="241300" progId="Equation.3">
                  <p:embed/>
                </p:oleObj>
              </mc:Choice>
              <mc:Fallback>
                <p:oleObj name="Equation" r:id="rId3" imgW="1308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246" y="1671638"/>
                        <a:ext cx="2376488" cy="438150"/>
                      </a:xfrm>
                      <a:prstGeom prst="rect">
                        <a:avLst/>
                      </a:prstGeom>
                      <a:solidFill>
                        <a:srgbClr val="FF66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9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9293008"/>
              </p:ext>
            </p:extLst>
          </p:nvPr>
        </p:nvGraphicFramePr>
        <p:xfrm>
          <a:off x="4806246" y="2470150"/>
          <a:ext cx="208915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" name="Equation" r:id="rId5" imgW="1104900" imgH="241300" progId="Equation.3">
                  <p:embed/>
                </p:oleObj>
              </mc:Choice>
              <mc:Fallback>
                <p:oleObj name="Equation" r:id="rId5" imgW="1104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246" y="2470150"/>
                        <a:ext cx="2089150" cy="454025"/>
                      </a:xfrm>
                      <a:prstGeom prst="rect">
                        <a:avLst/>
                      </a:prstGeom>
                      <a:solidFill>
                        <a:srgbClr val="72BFC5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0" name="CasellaDiTesto 4"/>
          <p:cNvSpPr txBox="1">
            <a:spLocks noChangeArrowheads="1"/>
          </p:cNvSpPr>
          <p:nvPr/>
        </p:nvSpPr>
        <p:spPr bwMode="auto">
          <a:xfrm>
            <a:off x="468313" y="3790950"/>
            <a:ext cx="56880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/>
              <a:t>In </a:t>
            </a:r>
            <a:r>
              <a:rPr lang="en-US" sz="1800" b="1" u="sng">
                <a:solidFill>
                  <a:srgbClr val="FF6600"/>
                </a:solidFill>
              </a:rPr>
              <a:t>radiochemical experiments</a:t>
            </a:r>
            <a:r>
              <a:rPr lang="en-US" sz="1800" b="1">
                <a:solidFill>
                  <a:srgbClr val="FF6600"/>
                </a:solidFill>
              </a:rPr>
              <a:t> </a:t>
            </a:r>
            <a:r>
              <a:rPr lang="en-US" sz="1800"/>
              <a:t>people uses isotopes which, once interacted with an electron neutrino, produce radioactive isotopes.</a:t>
            </a:r>
          </a:p>
        </p:txBody>
      </p:sp>
      <p:sp>
        <p:nvSpPr>
          <p:cNvPr id="44041" name="CasellaDiTesto 4"/>
          <p:cNvSpPr txBox="1">
            <a:spLocks noChangeArrowheads="1"/>
          </p:cNvSpPr>
          <p:nvPr/>
        </p:nvSpPr>
        <p:spPr bwMode="auto">
          <a:xfrm>
            <a:off x="466725" y="5097463"/>
            <a:ext cx="568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/>
              <a:t>In </a:t>
            </a:r>
            <a:r>
              <a:rPr lang="en-US" sz="1800" b="1" u="sng">
                <a:solidFill>
                  <a:srgbClr val="3366FF"/>
                </a:solidFill>
              </a:rPr>
              <a:t>real time experiments</a:t>
            </a:r>
            <a:r>
              <a:rPr lang="en-US" sz="1800" b="1">
                <a:solidFill>
                  <a:srgbClr val="3366FF"/>
                </a:solidFill>
              </a:rPr>
              <a:t> </a:t>
            </a:r>
            <a:r>
              <a:rPr lang="en-US" sz="1800"/>
              <a:t>people detect the light created from the electron scattered by the impinging neutrinos </a:t>
            </a:r>
          </a:p>
        </p:txBody>
      </p:sp>
      <p:graphicFrame>
        <p:nvGraphicFramePr>
          <p:cNvPr id="44042" name="Object 19"/>
          <p:cNvGraphicFramePr>
            <a:graphicFrameLocks noChangeAspect="1"/>
          </p:cNvGraphicFramePr>
          <p:nvPr/>
        </p:nvGraphicFramePr>
        <p:xfrm>
          <a:off x="6970713" y="5300663"/>
          <a:ext cx="1319212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" name="Equation" r:id="rId7" imgW="698500" imgH="241300" progId="Equation.3">
                  <p:embed/>
                </p:oleObj>
              </mc:Choice>
              <mc:Fallback>
                <p:oleObj name="Equation" r:id="rId7" imgW="698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0713" y="5300663"/>
                        <a:ext cx="1319212" cy="455612"/>
                      </a:xfrm>
                      <a:prstGeom prst="rect">
                        <a:avLst/>
                      </a:prstGeom>
                      <a:solidFill>
                        <a:srgbClr val="72BFC5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43" name="Object 41"/>
          <p:cNvGraphicFramePr>
            <a:graphicFrameLocks noChangeAspect="1"/>
          </p:cNvGraphicFramePr>
          <p:nvPr/>
        </p:nvGraphicFramePr>
        <p:xfrm>
          <a:off x="7324725" y="3933825"/>
          <a:ext cx="90011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" name="Equation" r:id="rId9" imgW="495300" imgH="241300" progId="Equation.3">
                  <p:embed/>
                </p:oleObj>
              </mc:Choice>
              <mc:Fallback>
                <p:oleObj name="Equation" r:id="rId9" imgW="495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4725" y="3933825"/>
                        <a:ext cx="900113" cy="438150"/>
                      </a:xfrm>
                      <a:prstGeom prst="rect">
                        <a:avLst/>
                      </a:prstGeom>
                      <a:solidFill>
                        <a:srgbClr val="FF66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827969"/>
              </p:ext>
            </p:extLst>
          </p:nvPr>
        </p:nvGraphicFramePr>
        <p:xfrm>
          <a:off x="6977469" y="2369357"/>
          <a:ext cx="2137462" cy="636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" name="Equation" r:id="rId11" imgW="2082800" imgH="622300" progId="Equation.3">
                  <p:embed/>
                </p:oleObj>
              </mc:Choice>
              <mc:Fallback>
                <p:oleObj name="Equation" r:id="rId11" imgW="2082800" imgH="622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7469" y="2369357"/>
                        <a:ext cx="2137462" cy="63631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5141910"/>
              </p:ext>
            </p:extLst>
          </p:nvPr>
        </p:nvGraphicFramePr>
        <p:xfrm>
          <a:off x="8180635" y="3040876"/>
          <a:ext cx="847725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" name="Equation" r:id="rId13" imgW="825500" imgH="495300" progId="Equation.3">
                  <p:embed/>
                </p:oleObj>
              </mc:Choice>
              <mc:Fallback>
                <p:oleObj name="Equation" r:id="rId13" imgW="8255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0635" y="3040876"/>
                        <a:ext cx="847725" cy="506413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2672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45059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75B241-85B5-E847-BC11-8E822651DFE4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29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45060" name="CasellaDiTesto 4"/>
          <p:cNvSpPr txBox="1">
            <a:spLocks noChangeArrowheads="1"/>
          </p:cNvSpPr>
          <p:nvPr/>
        </p:nvSpPr>
        <p:spPr bwMode="auto">
          <a:xfrm>
            <a:off x="179388" y="2966223"/>
            <a:ext cx="871378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dirty="0"/>
              <a:t>With a typical </a:t>
            </a:r>
            <a:r>
              <a:rPr lang="en-US" sz="1800" b="1" dirty="0"/>
              <a:t>neutrino flux of 10</a:t>
            </a:r>
            <a:r>
              <a:rPr lang="en-US" sz="1800" b="1" baseline="30000" dirty="0"/>
              <a:t>10</a:t>
            </a:r>
            <a:r>
              <a:rPr lang="en-US" sz="1800" b="1" dirty="0"/>
              <a:t> </a:t>
            </a:r>
            <a:r>
              <a:rPr lang="el-GR" sz="1800" b="1" dirty="0"/>
              <a:t>ν</a:t>
            </a:r>
            <a:r>
              <a:rPr lang="it-IT" sz="1800" b="1" dirty="0"/>
              <a:t> cm</a:t>
            </a:r>
            <a:r>
              <a:rPr lang="it-IT" sz="1800" b="1" baseline="30000" dirty="0"/>
              <a:t>-2</a:t>
            </a:r>
            <a:r>
              <a:rPr lang="it-IT" sz="1800" b="1" dirty="0"/>
              <a:t> s</a:t>
            </a:r>
            <a:r>
              <a:rPr lang="it-IT" sz="1800" b="1" baseline="30000" dirty="0"/>
              <a:t>-1</a:t>
            </a:r>
            <a:r>
              <a:rPr lang="it-IT" sz="1800" b="1" dirty="0"/>
              <a:t> </a:t>
            </a:r>
            <a:r>
              <a:rPr lang="en-US" sz="1800" dirty="0"/>
              <a:t>and a </a:t>
            </a:r>
            <a:r>
              <a:rPr lang="en-US" sz="1800" b="1" dirty="0"/>
              <a:t>cross section of about 10</a:t>
            </a:r>
            <a:r>
              <a:rPr lang="en-US" sz="1800" b="1" baseline="30000" dirty="0"/>
              <a:t>−45</a:t>
            </a:r>
            <a:r>
              <a:rPr lang="en-US" sz="1800" b="1" dirty="0"/>
              <a:t> cm</a:t>
            </a:r>
            <a:r>
              <a:rPr lang="en-US" sz="1800" b="1" baseline="30000" dirty="0"/>
              <a:t>2</a:t>
            </a:r>
            <a:r>
              <a:rPr lang="en-US" sz="1800" b="1" dirty="0"/>
              <a:t> </a:t>
            </a:r>
            <a:r>
              <a:rPr lang="en-US" sz="1800" dirty="0"/>
              <a:t>we need about </a:t>
            </a:r>
            <a:r>
              <a:rPr lang="en-US" sz="1800" u="sng" dirty="0"/>
              <a:t>10</a:t>
            </a:r>
            <a:r>
              <a:rPr lang="en-US" sz="1800" u="sng" baseline="30000" dirty="0"/>
              <a:t>30</a:t>
            </a:r>
            <a:r>
              <a:rPr lang="en-US" sz="1800" u="sng" dirty="0"/>
              <a:t> target atoms</a:t>
            </a:r>
            <a:r>
              <a:rPr lang="en-US" sz="1800" dirty="0"/>
              <a:t> (that correspond to </a:t>
            </a:r>
            <a:r>
              <a:rPr lang="en-US" sz="1800" dirty="0" err="1"/>
              <a:t>ktons</a:t>
            </a:r>
            <a:r>
              <a:rPr lang="en-US" sz="1800" dirty="0"/>
              <a:t> of matter) </a:t>
            </a:r>
            <a:r>
              <a:rPr lang="en-US" sz="1800" dirty="0">
                <a:solidFill>
                  <a:srgbClr val="FF0000"/>
                </a:solidFill>
              </a:rPr>
              <a:t>to produce </a:t>
            </a:r>
            <a:r>
              <a:rPr lang="en-US" sz="1800" u="sng" dirty="0">
                <a:solidFill>
                  <a:srgbClr val="FF0000"/>
                </a:solidFill>
              </a:rPr>
              <a:t>one event per day</a:t>
            </a:r>
            <a:r>
              <a:rPr lang="en-US" sz="1800" dirty="0"/>
              <a:t>.</a:t>
            </a:r>
          </a:p>
        </p:txBody>
      </p:sp>
      <p:pic>
        <p:nvPicPr>
          <p:cNvPr id="450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34385"/>
            <a:ext cx="303371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CasellaDiTesto 8"/>
          <p:cNvSpPr txBox="1">
            <a:spLocks noChangeArrowheads="1"/>
          </p:cNvSpPr>
          <p:nvPr/>
        </p:nvSpPr>
        <p:spPr bwMode="auto">
          <a:xfrm>
            <a:off x="4643438" y="1008835"/>
            <a:ext cx="41783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where</a:t>
            </a:r>
          </a:p>
          <a:p>
            <a:pPr eaLnBrk="1" hangingPunct="1"/>
            <a:endParaRPr lang="en-US" sz="1000"/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Φ is the solar neutrino </a:t>
            </a:r>
            <a:r>
              <a:rPr lang="en-US" sz="1800">
                <a:solidFill>
                  <a:srgbClr val="333399"/>
                </a:solidFill>
              </a:rPr>
              <a:t>flux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σ is the </a:t>
            </a:r>
            <a:r>
              <a:rPr lang="en-US" sz="1800">
                <a:solidFill>
                  <a:srgbClr val="333399"/>
                </a:solidFill>
              </a:rPr>
              <a:t>cross section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i="1"/>
              <a:t>N</a:t>
            </a:r>
            <a:r>
              <a:rPr lang="en-US" sz="1800"/>
              <a:t> is the number of </a:t>
            </a:r>
            <a:r>
              <a:rPr lang="en-US" sz="1800">
                <a:solidFill>
                  <a:srgbClr val="333399"/>
                </a:solidFill>
              </a:rPr>
              <a:t>target atoms</a:t>
            </a:r>
            <a:r>
              <a:rPr lang="en-US" sz="1800"/>
              <a:t>.</a:t>
            </a:r>
          </a:p>
        </p:txBody>
      </p:sp>
      <p:sp>
        <p:nvSpPr>
          <p:cNvPr id="45063" name="CasellaDiTesto 3"/>
          <p:cNvSpPr txBox="1">
            <a:spLocks noChangeArrowheads="1"/>
          </p:cNvSpPr>
          <p:nvPr/>
        </p:nvSpPr>
        <p:spPr bwMode="auto">
          <a:xfrm>
            <a:off x="323850" y="937398"/>
            <a:ext cx="3816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/>
              <a:t>The </a:t>
            </a:r>
            <a:r>
              <a:rPr lang="en-US" sz="1800" b="1">
                <a:solidFill>
                  <a:srgbClr val="FF0000"/>
                </a:solidFill>
              </a:rPr>
              <a:t>production rate R </a:t>
            </a:r>
            <a:r>
              <a:rPr lang="en-US" sz="1800"/>
              <a:t>is given by</a:t>
            </a:r>
          </a:p>
        </p:txBody>
      </p:sp>
      <p:cxnSp>
        <p:nvCxnSpPr>
          <p:cNvPr id="10" name="Connettore 2 9"/>
          <p:cNvCxnSpPr/>
          <p:nvPr/>
        </p:nvCxnSpPr>
        <p:spPr>
          <a:xfrm flipH="1">
            <a:off x="971550" y="1297760"/>
            <a:ext cx="863600" cy="10080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506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984246"/>
              </p:ext>
            </p:extLst>
          </p:nvPr>
        </p:nvGraphicFramePr>
        <p:xfrm>
          <a:off x="3506792" y="3861125"/>
          <a:ext cx="5529257" cy="220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7" name="Equation" r:id="rId4" imgW="3492500" imgH="1308100" progId="Equation.3">
                  <p:embed/>
                </p:oleObj>
              </mc:Choice>
              <mc:Fallback>
                <p:oleObj name="Equation" r:id="rId4" imgW="3492500" imgH="1308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6792" y="3861125"/>
                        <a:ext cx="5529257" cy="220027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rgbClr val="6B6BC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6" name="CasellaDiTesto 5"/>
          <p:cNvSpPr txBox="1">
            <a:spLocks noChangeArrowheads="1"/>
          </p:cNvSpPr>
          <p:nvPr/>
        </p:nvSpPr>
        <p:spPr bwMode="auto">
          <a:xfrm>
            <a:off x="395288" y="115888"/>
            <a:ext cx="8326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How many Solar Neutrinos we can catch?</a:t>
            </a:r>
          </a:p>
        </p:txBody>
      </p:sp>
      <p:sp>
        <p:nvSpPr>
          <p:cNvPr id="4" name="Ovale 3"/>
          <p:cNvSpPr/>
          <p:nvPr/>
        </p:nvSpPr>
        <p:spPr>
          <a:xfrm>
            <a:off x="7278241" y="5156525"/>
            <a:ext cx="1794322" cy="6477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87" y="4112635"/>
            <a:ext cx="3150751" cy="2243716"/>
          </a:xfrm>
          <a:prstGeom prst="rect">
            <a:avLst/>
          </a:prstGeom>
          <a:ln>
            <a:solidFill>
              <a:srgbClr val="8EB4E3"/>
            </a:solidFill>
          </a:ln>
        </p:spPr>
      </p:pic>
    </p:spTree>
    <p:extLst>
      <p:ext uri="{BB962C8B-B14F-4D97-AF65-F5344CB8AC3E}">
        <p14:creationId xmlns:p14="http://schemas.microsoft.com/office/powerpoint/2010/main" val="3046268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19459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128B0C-ED76-6344-B0A6-462E49D73C93}" type="slidenum">
              <a:rPr lang="it-IT" sz="1400">
                <a:solidFill>
                  <a:srgbClr val="FF0000"/>
                </a:solidFill>
              </a:rPr>
              <a:pPr eaLnBrk="1" hangingPunct="1"/>
              <a:t>3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19460" name="CasellaDiTesto 4"/>
          <p:cNvSpPr txBox="1">
            <a:spLocks noChangeArrowheads="1"/>
          </p:cNvSpPr>
          <p:nvPr/>
        </p:nvSpPr>
        <p:spPr bwMode="auto">
          <a:xfrm>
            <a:off x="250825" y="5805488"/>
            <a:ext cx="7634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2000"/>
              <a:t>The effective </a:t>
            </a:r>
            <a:r>
              <a:rPr lang="en-US" sz="2000" b="1">
                <a:solidFill>
                  <a:srgbClr val="FF0000"/>
                </a:solidFill>
              </a:rPr>
              <a:t>surface temperature </a:t>
            </a:r>
            <a:r>
              <a:rPr lang="en-US" sz="2000">
                <a:solidFill>
                  <a:srgbClr val="FF0000"/>
                </a:solidFill>
              </a:rPr>
              <a:t>is 5780 K</a:t>
            </a:r>
            <a:r>
              <a:rPr lang="en-US" sz="2000"/>
              <a:t> (spectral class G2).</a:t>
            </a: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3975"/>
            <a:ext cx="2808288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CasellaDiTesto 6"/>
          <p:cNvSpPr txBox="1">
            <a:spLocks noChangeArrowheads="1"/>
          </p:cNvSpPr>
          <p:nvPr/>
        </p:nvSpPr>
        <p:spPr bwMode="auto">
          <a:xfrm>
            <a:off x="2987675" y="188913"/>
            <a:ext cx="2943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I.D. of the Sun</a:t>
            </a:r>
          </a:p>
        </p:txBody>
      </p:sp>
      <p:pic>
        <p:nvPicPr>
          <p:cNvPr id="19463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79488"/>
            <a:ext cx="4440238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e 1"/>
          <p:cNvSpPr/>
          <p:nvPr/>
        </p:nvSpPr>
        <p:spPr>
          <a:xfrm>
            <a:off x="7235825" y="2997200"/>
            <a:ext cx="576263" cy="503238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9465" name="CasellaDiTesto 4"/>
          <p:cNvSpPr txBox="1">
            <a:spLocks noChangeArrowheads="1"/>
          </p:cNvSpPr>
          <p:nvPr/>
        </p:nvSpPr>
        <p:spPr bwMode="auto">
          <a:xfrm>
            <a:off x="144463" y="3213100"/>
            <a:ext cx="4211637" cy="1016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2000"/>
              <a:t>The Sun is a </a:t>
            </a:r>
            <a:r>
              <a:rPr lang="en-US" sz="2000" b="1">
                <a:solidFill>
                  <a:srgbClr val="FF0000"/>
                </a:solidFill>
              </a:rPr>
              <a:t>star of medium size </a:t>
            </a:r>
            <a:r>
              <a:rPr lang="en-US" sz="2000"/>
              <a:t>and lies on the main sequence of the </a:t>
            </a:r>
            <a:r>
              <a:rPr lang="it-IT" sz="2000"/>
              <a:t>Hertzsprung-Russell diagram</a:t>
            </a:r>
            <a:endParaRPr lang="en-US" sz="2000"/>
          </a:p>
        </p:txBody>
      </p:sp>
      <p:cxnSp>
        <p:nvCxnSpPr>
          <p:cNvPr id="5" name="Connettore 2 4"/>
          <p:cNvCxnSpPr>
            <a:stCxn id="19465" idx="3"/>
            <a:endCxn id="2" idx="2"/>
          </p:cNvCxnSpPr>
          <p:nvPr/>
        </p:nvCxnSpPr>
        <p:spPr>
          <a:xfrm flipV="1">
            <a:off x="4356100" y="3249613"/>
            <a:ext cx="2879725" cy="47148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483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egnaposto data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46083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BA84D0-76DC-0A49-842D-6ACF4EC65D7E}" type="slidenum">
              <a:rPr lang="it-IT" sz="1400">
                <a:solidFill>
                  <a:srgbClr val="FF0000"/>
                </a:solidFill>
              </a:rPr>
              <a:pPr eaLnBrk="1" hangingPunct="1"/>
              <a:t>30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46084" name="Text Box 9"/>
          <p:cNvSpPr txBox="1">
            <a:spLocks noChangeArrowheads="1"/>
          </p:cNvSpPr>
          <p:nvPr/>
        </p:nvSpPr>
        <p:spPr bwMode="auto">
          <a:xfrm>
            <a:off x="107950" y="250825"/>
            <a:ext cx="6192838" cy="5857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 err="1">
                <a:solidFill>
                  <a:schemeClr val="bg1"/>
                </a:solidFill>
              </a:rPr>
              <a:t>Homestake</a:t>
            </a:r>
            <a:r>
              <a:rPr lang="en-US" sz="3200" dirty="0">
                <a:solidFill>
                  <a:schemeClr val="bg1"/>
                </a:solidFill>
              </a:rPr>
              <a:t>: </a:t>
            </a:r>
            <a:r>
              <a:rPr lang="en-US" sz="2000" i="1" dirty="0">
                <a:solidFill>
                  <a:schemeClr val="bg1"/>
                </a:solidFill>
              </a:rPr>
              <a:t>The first solar neutrino detector</a:t>
            </a:r>
            <a:endParaRPr lang="it-IT" sz="1800" i="1" dirty="0">
              <a:solidFill>
                <a:schemeClr val="bg1"/>
              </a:solidFill>
            </a:endParaRPr>
          </a:p>
        </p:txBody>
      </p:sp>
      <p:pic>
        <p:nvPicPr>
          <p:cNvPr id="46085" name="Picture 17" descr="chlorine-neutrino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6688" y="115888"/>
            <a:ext cx="2447925" cy="2413000"/>
          </a:xfrm>
          <a:noFill/>
        </p:spPr>
      </p:pic>
      <p:sp>
        <p:nvSpPr>
          <p:cNvPr id="46086" name="Text Box 18"/>
          <p:cNvSpPr txBox="1">
            <a:spLocks noChangeArrowheads="1"/>
          </p:cNvSpPr>
          <p:nvPr/>
        </p:nvSpPr>
        <p:spPr bwMode="auto">
          <a:xfrm>
            <a:off x="611188" y="1052513"/>
            <a:ext cx="4321175" cy="6461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en-US" sz="1800">
                <a:latin typeface="Microsoft Sans Serif" charset="0"/>
              </a:rPr>
              <a:t>Large tank of 615 tons of </a:t>
            </a:r>
            <a:r>
              <a:rPr lang="en-GB" sz="1800"/>
              <a:t>liquid containing </a:t>
            </a:r>
            <a:r>
              <a:rPr lang="en-GB" sz="1800" baseline="30000"/>
              <a:t>37</a:t>
            </a:r>
            <a:r>
              <a:rPr lang="en-GB" sz="1800"/>
              <a:t>Cl. </a:t>
            </a:r>
            <a:endParaRPr lang="en-US" sz="1800" baseline="-25000">
              <a:latin typeface="Microsoft Sans Serif" charset="0"/>
            </a:endParaRPr>
          </a:p>
        </p:txBody>
      </p:sp>
      <p:sp>
        <p:nvSpPr>
          <p:cNvPr id="46087" name="Text Box 21"/>
          <p:cNvSpPr txBox="1">
            <a:spLocks noChangeArrowheads="1"/>
          </p:cNvSpPr>
          <p:nvPr/>
        </p:nvSpPr>
        <p:spPr bwMode="auto">
          <a:xfrm>
            <a:off x="6732588" y="1989138"/>
            <a:ext cx="2016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</a:rPr>
              <a:t>Homestake Solar Neutrino Detector</a:t>
            </a:r>
            <a:endParaRPr lang="it-IT" sz="1600" b="1">
              <a:solidFill>
                <a:schemeClr val="bg1"/>
              </a:solidFill>
            </a:endParaRPr>
          </a:p>
        </p:txBody>
      </p:sp>
      <p:sp>
        <p:nvSpPr>
          <p:cNvPr id="46088" name="Text Box 29"/>
          <p:cNvSpPr txBox="1">
            <a:spLocks noChangeArrowheads="1"/>
          </p:cNvSpPr>
          <p:nvPr/>
        </p:nvSpPr>
        <p:spPr bwMode="auto">
          <a:xfrm>
            <a:off x="1476375" y="2422525"/>
            <a:ext cx="2881313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Symbol" charset="0"/>
              </a:rPr>
              <a:t>n</a:t>
            </a:r>
            <a:r>
              <a:rPr lang="en-US" baseline="-25000">
                <a:latin typeface="Times" charset="0"/>
              </a:rPr>
              <a:t>e</a:t>
            </a:r>
            <a:r>
              <a:rPr lang="en-US">
                <a:latin typeface="Times" charset="0"/>
              </a:rPr>
              <a:t>+ </a:t>
            </a:r>
            <a:r>
              <a:rPr lang="en-US" baseline="30000">
                <a:latin typeface="Times" charset="0"/>
              </a:rPr>
              <a:t>37</a:t>
            </a:r>
            <a:r>
              <a:rPr lang="en-US">
                <a:latin typeface="Times" charset="0"/>
              </a:rPr>
              <a:t>Cl → </a:t>
            </a:r>
            <a:r>
              <a:rPr lang="en-US" baseline="30000">
                <a:latin typeface="Times" charset="0"/>
              </a:rPr>
              <a:t>37</a:t>
            </a:r>
            <a:r>
              <a:rPr lang="en-US">
                <a:latin typeface="Times" charset="0"/>
              </a:rPr>
              <a:t>Ar + e</a:t>
            </a:r>
            <a:r>
              <a:rPr lang="en-US" baseline="30000">
                <a:latin typeface="Times" charset="0"/>
              </a:rPr>
              <a:t>-</a:t>
            </a:r>
            <a:endParaRPr lang="en-US">
              <a:latin typeface="Times" charset="0"/>
            </a:endParaRPr>
          </a:p>
        </p:txBody>
      </p:sp>
      <p:sp>
        <p:nvSpPr>
          <p:cNvPr id="46089" name="Text Box 32"/>
          <p:cNvSpPr txBox="1">
            <a:spLocks noChangeArrowheads="1"/>
          </p:cNvSpPr>
          <p:nvPr/>
        </p:nvSpPr>
        <p:spPr bwMode="auto">
          <a:xfrm>
            <a:off x="323850" y="1844675"/>
            <a:ext cx="4032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sz="1600"/>
              <a:t>Neutrinos are detected via the reaction:</a:t>
            </a:r>
            <a:endParaRPr lang="en-US" sz="1600"/>
          </a:p>
        </p:txBody>
      </p:sp>
      <p:sp>
        <p:nvSpPr>
          <p:cNvPr id="46090" name="Text Box 34"/>
          <p:cNvSpPr txBox="1">
            <a:spLocks noChangeArrowheads="1"/>
          </p:cNvSpPr>
          <p:nvPr/>
        </p:nvSpPr>
        <p:spPr bwMode="auto">
          <a:xfrm>
            <a:off x="682625" y="3213100"/>
            <a:ext cx="4826000" cy="95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aseline="30000"/>
              <a:t>37</a:t>
            </a:r>
            <a:r>
              <a:rPr lang="en-US" sz="1600"/>
              <a:t>Ar  is radioactive and decay by EC with a </a:t>
            </a:r>
            <a:r>
              <a:rPr lang="en-US" sz="1600">
                <a:sym typeface="Symbol" charset="0"/>
              </a:rPr>
              <a:t></a:t>
            </a:r>
            <a:r>
              <a:rPr lang="en-US" sz="1600" baseline="-25000"/>
              <a:t>1/2</a:t>
            </a:r>
            <a:r>
              <a:rPr lang="en-US" sz="1600"/>
              <a:t> of 35 days into </a:t>
            </a:r>
            <a:r>
              <a:rPr lang="en-US" sz="1600" baseline="30000"/>
              <a:t>37</a:t>
            </a:r>
            <a:r>
              <a:rPr lang="en-US" sz="1600"/>
              <a:t>Cl* </a:t>
            </a:r>
            <a:endParaRPr lang="en-US" sz="1600" baseline="30000"/>
          </a:p>
          <a:p>
            <a:pPr>
              <a:spcBef>
                <a:spcPct val="50000"/>
              </a:spcBef>
            </a:pPr>
            <a:r>
              <a:rPr lang="en-US" sz="1600" baseline="30000"/>
              <a:t>		37</a:t>
            </a:r>
            <a:r>
              <a:rPr lang="en-US" sz="1600"/>
              <a:t>Ar + e</a:t>
            </a:r>
            <a:r>
              <a:rPr lang="en-US" sz="1600" baseline="30000"/>
              <a:t>-</a:t>
            </a:r>
            <a:r>
              <a:rPr lang="en-US" sz="1600"/>
              <a:t> </a:t>
            </a:r>
            <a:r>
              <a:rPr lang="en-US" sz="1600">
                <a:sym typeface="Symbol" charset="0"/>
              </a:rPr>
              <a:t></a:t>
            </a:r>
            <a:r>
              <a:rPr lang="en-US" sz="1600"/>
              <a:t> </a:t>
            </a:r>
            <a:r>
              <a:rPr lang="en-US" sz="1600" baseline="30000"/>
              <a:t>37</a:t>
            </a:r>
            <a:r>
              <a:rPr lang="en-US" sz="1600"/>
              <a:t>Cl* + </a:t>
            </a:r>
            <a:r>
              <a:rPr lang="en-US" sz="1600">
                <a:sym typeface="Symbol" charset="0"/>
              </a:rPr>
              <a:t></a:t>
            </a:r>
            <a:r>
              <a:rPr lang="en-US" sz="1600" baseline="-25000">
                <a:sym typeface="Symbol" charset="0"/>
              </a:rPr>
              <a:t>e</a:t>
            </a:r>
          </a:p>
        </p:txBody>
      </p:sp>
      <p:sp>
        <p:nvSpPr>
          <p:cNvPr id="46091" name="Text Box 35"/>
          <p:cNvSpPr txBox="1">
            <a:spLocks noChangeArrowheads="1"/>
          </p:cNvSpPr>
          <p:nvPr/>
        </p:nvSpPr>
        <p:spPr bwMode="auto">
          <a:xfrm>
            <a:off x="323850" y="4961772"/>
            <a:ext cx="56165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1600" dirty="0"/>
              <a:t>Once a month, bubbling helium through the tank, the </a:t>
            </a:r>
            <a:r>
              <a:rPr lang="en-US" sz="1600" baseline="30000" dirty="0"/>
              <a:t>37</a:t>
            </a:r>
            <a:r>
              <a:rPr lang="en-US" sz="1600" dirty="0"/>
              <a:t>Ar atoms were extracted  and counted </a:t>
            </a:r>
            <a:r>
              <a:rPr lang="en-US" sz="1600" i="1" dirty="0"/>
              <a:t>(only </a:t>
            </a:r>
            <a:r>
              <a:rPr lang="en-US" sz="1600" i="1" dirty="0">
                <a:solidFill>
                  <a:srgbClr val="FF0000"/>
                </a:solidFill>
              </a:rPr>
              <a:t>≈ 5  atoms </a:t>
            </a:r>
            <a:r>
              <a:rPr lang="en-US" sz="1600" i="1" dirty="0"/>
              <a:t>of </a:t>
            </a:r>
            <a:r>
              <a:rPr lang="en-US" sz="1600" i="1" baseline="30000" dirty="0"/>
              <a:t>37</a:t>
            </a:r>
            <a:r>
              <a:rPr lang="en-US" sz="1600" i="1" dirty="0"/>
              <a:t>Ar per </a:t>
            </a:r>
            <a:r>
              <a:rPr lang="en-US" sz="1600" i="1" dirty="0">
                <a:solidFill>
                  <a:srgbClr val="FF0000"/>
                </a:solidFill>
              </a:rPr>
              <a:t>month </a:t>
            </a:r>
            <a:r>
              <a:rPr lang="en-US" sz="1600" i="1" dirty="0"/>
              <a:t>in 615 tons  C</a:t>
            </a:r>
            <a:r>
              <a:rPr lang="en-US" sz="1600" i="1" baseline="-25000" dirty="0"/>
              <a:t>2</a:t>
            </a:r>
            <a:r>
              <a:rPr lang="en-US" sz="1600" i="1" dirty="0"/>
              <a:t>Cl</a:t>
            </a:r>
            <a:r>
              <a:rPr lang="en-US" sz="1600" i="1" baseline="-25000" dirty="0"/>
              <a:t>4</a:t>
            </a:r>
            <a:r>
              <a:rPr lang="en-US" sz="1600" i="1" dirty="0"/>
              <a:t>)</a:t>
            </a:r>
            <a:r>
              <a:rPr lang="en-US" sz="1600" dirty="0"/>
              <a:t>.</a:t>
            </a:r>
          </a:p>
        </p:txBody>
      </p:sp>
      <p:pic>
        <p:nvPicPr>
          <p:cNvPr id="4609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5" y="2773363"/>
            <a:ext cx="28892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nettore 1 15"/>
          <p:cNvCxnSpPr/>
          <p:nvPr/>
        </p:nvCxnSpPr>
        <p:spPr>
          <a:xfrm rot="5400000">
            <a:off x="6192044" y="3745707"/>
            <a:ext cx="19446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94" name="CasellaDiTesto 18"/>
          <p:cNvSpPr txBox="1">
            <a:spLocks noChangeArrowheads="1"/>
          </p:cNvSpPr>
          <p:nvPr/>
        </p:nvSpPr>
        <p:spPr bwMode="auto">
          <a:xfrm>
            <a:off x="6588125" y="4862513"/>
            <a:ext cx="1368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b="1" i="1">
                <a:solidFill>
                  <a:srgbClr val="FF0000"/>
                </a:solidFill>
              </a:rPr>
              <a:t>E</a:t>
            </a:r>
            <a:r>
              <a:rPr lang="en-GB" sz="1400" b="1" i="1" baseline="-25000">
                <a:solidFill>
                  <a:srgbClr val="FF0000"/>
                </a:solidFill>
              </a:rPr>
              <a:t>th</a:t>
            </a:r>
            <a:r>
              <a:rPr lang="en-GB" sz="1400" b="1" i="1">
                <a:solidFill>
                  <a:srgbClr val="FF0000"/>
                </a:solidFill>
              </a:rPr>
              <a:t> = </a:t>
            </a:r>
            <a:r>
              <a:rPr lang="en-GB" sz="1400" b="1">
                <a:solidFill>
                  <a:srgbClr val="FF0000"/>
                </a:solidFill>
              </a:rPr>
              <a:t>814 keV</a:t>
            </a:r>
          </a:p>
        </p:txBody>
      </p:sp>
    </p:spTree>
    <p:extLst>
      <p:ext uri="{BB962C8B-B14F-4D97-AF65-F5344CB8AC3E}">
        <p14:creationId xmlns:p14="http://schemas.microsoft.com/office/powerpoint/2010/main" val="3374554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31</a:t>
            </a:fld>
            <a:endParaRPr lang="it-IT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47033" y="5633902"/>
            <a:ext cx="77057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dirty="0"/>
              <a:t>The number of  detected neutrino was about </a:t>
            </a:r>
            <a:r>
              <a:rPr lang="en-US" sz="1800" b="1" dirty="0">
                <a:solidFill>
                  <a:srgbClr val="FF0000"/>
                </a:solidFill>
              </a:rPr>
              <a:t>1/3</a:t>
            </a:r>
            <a:r>
              <a:rPr lang="en-US" sz="1800" dirty="0"/>
              <a:t> lower than the number of expected neutrino	 </a:t>
            </a:r>
            <a:r>
              <a:rPr lang="en-US" sz="2000" dirty="0"/>
              <a:t>→</a:t>
            </a:r>
            <a:r>
              <a:rPr lang="en-US" sz="1800" dirty="0"/>
              <a:t> 	</a:t>
            </a:r>
            <a:r>
              <a:rPr lang="en-US" b="1" dirty="0">
                <a:solidFill>
                  <a:srgbClr val="FF0000"/>
                </a:solidFill>
              </a:rPr>
              <a:t>Solar Neutrino Problem (SNP)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9455" y="627947"/>
            <a:ext cx="52798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 smtClean="0"/>
              <a:t>Dopo un tempo di presa dati da uno a circa tre mesi, l'argon veniva estratto dalla soluzione </a:t>
            </a:r>
            <a:r>
              <a:rPr lang="it-IT" sz="1600" dirty="0" smtClean="0">
                <a:solidFill>
                  <a:srgbClr val="FF0000"/>
                </a:solidFill>
              </a:rPr>
              <a:t>flussando azoto</a:t>
            </a:r>
            <a:r>
              <a:rPr lang="it-IT" sz="1600" dirty="0" smtClean="0"/>
              <a:t>, purificato e inserito in </a:t>
            </a:r>
            <a:r>
              <a:rPr lang="it-IT" sz="1600" u="sng" dirty="0" smtClean="0"/>
              <a:t>contatori proporzionali miniaturizzati</a:t>
            </a:r>
            <a:r>
              <a:rPr lang="it-IT" sz="1600" dirty="0" smtClean="0"/>
              <a:t>, in grado di rivelare gli elettroni di 2.82 </a:t>
            </a:r>
            <a:r>
              <a:rPr lang="it-IT" sz="1600" dirty="0" err="1" smtClean="0"/>
              <a:t>keV</a:t>
            </a:r>
            <a:r>
              <a:rPr lang="it-IT" sz="1600" dirty="0" smtClean="0"/>
              <a:t> emessi per effetto </a:t>
            </a:r>
            <a:r>
              <a:rPr lang="it-IT" sz="1600" dirty="0" err="1" smtClean="0"/>
              <a:t>Auger</a:t>
            </a:r>
            <a:r>
              <a:rPr lang="it-IT" sz="1600" dirty="0" smtClean="0"/>
              <a:t>.</a:t>
            </a:r>
            <a:endParaRPr lang="it-IT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2166"/>
            <a:ext cx="9144000" cy="3066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756" y="201835"/>
            <a:ext cx="2825002" cy="2211622"/>
          </a:xfrm>
          <a:prstGeom prst="rect">
            <a:avLst/>
          </a:prstGeom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63947" y="5085318"/>
            <a:ext cx="4210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rgbClr val="333399"/>
                </a:solidFill>
                <a:latin typeface="Times" charset="0"/>
              </a:rPr>
              <a:t>1 </a:t>
            </a:r>
            <a:r>
              <a:rPr lang="en-US" sz="1400" b="1" dirty="0">
                <a:solidFill>
                  <a:srgbClr val="333399"/>
                </a:solidFill>
                <a:latin typeface="Times" charset="0"/>
              </a:rPr>
              <a:t>SNU </a:t>
            </a:r>
            <a:r>
              <a:rPr lang="en-US" sz="1400" dirty="0">
                <a:solidFill>
                  <a:srgbClr val="333399"/>
                </a:solidFill>
                <a:latin typeface="Times" charset="0"/>
              </a:rPr>
              <a:t>(Solar Neutrino Unit) = 1 capture/sec/10</a:t>
            </a:r>
            <a:r>
              <a:rPr lang="en-US" sz="1400" baseline="30000" dirty="0">
                <a:solidFill>
                  <a:srgbClr val="333399"/>
                </a:solidFill>
                <a:latin typeface="Times" charset="0"/>
              </a:rPr>
              <a:t>36 </a:t>
            </a:r>
            <a:r>
              <a:rPr lang="en-US" sz="1400" dirty="0">
                <a:solidFill>
                  <a:srgbClr val="333399"/>
                </a:solidFill>
                <a:latin typeface="Times" charset="0"/>
              </a:rPr>
              <a:t>atoms</a:t>
            </a:r>
          </a:p>
        </p:txBody>
      </p:sp>
    </p:spTree>
    <p:extLst>
      <p:ext uri="{BB962C8B-B14F-4D97-AF65-F5344CB8AC3E}">
        <p14:creationId xmlns:p14="http://schemas.microsoft.com/office/powerpoint/2010/main" val="1612293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egnaposto data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48131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5E1FDD-8861-6440-A553-824211B7802F}" type="slidenum">
              <a:rPr lang="it-IT" sz="1400">
                <a:solidFill>
                  <a:srgbClr val="FF0000"/>
                </a:solidFill>
              </a:rPr>
              <a:pPr eaLnBrk="1" hangingPunct="1"/>
              <a:t>32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48132" name="Text Box 7"/>
          <p:cNvSpPr txBox="1">
            <a:spLocks noChangeArrowheads="1"/>
          </p:cNvSpPr>
          <p:nvPr/>
        </p:nvSpPr>
        <p:spPr bwMode="auto">
          <a:xfrm>
            <a:off x="323850" y="1173163"/>
            <a:ext cx="8351838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charset="0"/>
              <a:buChar char="q"/>
            </a:pPr>
            <a:r>
              <a:rPr lang="en-US" b="1">
                <a:solidFill>
                  <a:srgbClr val="333399"/>
                </a:solidFill>
              </a:rPr>
              <a:t>  Standard Solar Model is not correct</a:t>
            </a:r>
          </a:p>
          <a:p>
            <a:pPr lvl="1" algn="just" eaLnBrk="1" hangingPunct="1">
              <a:spcBef>
                <a:spcPct val="20000"/>
              </a:spcBef>
            </a:pPr>
            <a:r>
              <a:rPr lang="en-US" sz="1600" b="1"/>
              <a:t>…. but   </a:t>
            </a:r>
            <a:r>
              <a:rPr lang="en-GB" sz="1600"/>
              <a:t>Solar models have been tested independently by </a:t>
            </a:r>
            <a:r>
              <a:rPr lang="en-GB" sz="1600" b="1">
                <a:solidFill>
                  <a:srgbClr val="FF0000"/>
                </a:solidFill>
              </a:rPr>
              <a:t>helioseismology</a:t>
            </a:r>
            <a:r>
              <a:rPr lang="en-GB" sz="1600" i="1">
                <a:solidFill>
                  <a:schemeClr val="accent2"/>
                </a:solidFill>
              </a:rPr>
              <a:t>,</a:t>
            </a:r>
            <a:r>
              <a:rPr lang="en-GB" sz="1600"/>
              <a:t> and the standard solar model has so far passed all the tests.</a:t>
            </a:r>
          </a:p>
          <a:p>
            <a:pPr lvl="1" algn="just" eaLnBrk="1" hangingPunct="1">
              <a:spcBef>
                <a:spcPct val="20000"/>
              </a:spcBef>
            </a:pPr>
            <a:r>
              <a:rPr lang="en-US" sz="1600" b="1"/>
              <a:t>beside</a:t>
            </a:r>
            <a:r>
              <a:rPr lang="en-GB" sz="1600" b="1"/>
              <a:t> ..... </a:t>
            </a:r>
            <a:r>
              <a:rPr lang="en-GB" sz="1600"/>
              <a:t>Non-standard solar models seem very unlikely.</a:t>
            </a: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buFont typeface="Wingdings" charset="0"/>
              <a:buChar char="q"/>
            </a:pPr>
            <a:r>
              <a:rPr lang="en-US" b="1">
                <a:solidFill>
                  <a:srgbClr val="333399"/>
                </a:solidFill>
              </a:rPr>
              <a:t>  Homestake is wrong</a:t>
            </a:r>
          </a:p>
          <a:p>
            <a:pPr lvl="1" eaLnBrk="1" hangingPunct="1"/>
            <a:r>
              <a:rPr lang="en-US" sz="1600" b="1"/>
              <a:t>for instance </a:t>
            </a:r>
            <a:r>
              <a:rPr lang="en-US" sz="1600"/>
              <a:t>some inefficiencies in the counting rate.</a:t>
            </a:r>
          </a:p>
          <a:p>
            <a:pPr eaLnBrk="1" hangingPunct="1"/>
            <a:endParaRPr lang="en-US" sz="1600"/>
          </a:p>
          <a:p>
            <a:pPr eaLnBrk="1" hangingPunct="1"/>
            <a:endParaRPr lang="en-US"/>
          </a:p>
          <a:p>
            <a:pPr eaLnBrk="1" hangingPunct="1">
              <a:buFont typeface="Wingdings" charset="0"/>
              <a:buChar char="q"/>
            </a:pPr>
            <a:endParaRPr lang="en-US"/>
          </a:p>
          <a:p>
            <a:pPr eaLnBrk="1" hangingPunct="1">
              <a:buFont typeface="Wingdings" charset="0"/>
              <a:buChar char="q"/>
            </a:pPr>
            <a:r>
              <a:rPr lang="en-US" b="1">
                <a:solidFill>
                  <a:srgbClr val="333399"/>
                </a:solidFill>
              </a:rPr>
              <a:t>  Something happens to </a:t>
            </a:r>
            <a:r>
              <a:rPr lang="en-US" b="1">
                <a:solidFill>
                  <a:srgbClr val="333399"/>
                </a:solidFill>
                <a:sym typeface="Symbol" charset="0"/>
              </a:rPr>
              <a:t>’s travelling from the core of the Sun to the Earth</a:t>
            </a:r>
            <a:endParaRPr lang="en-US" b="1">
              <a:solidFill>
                <a:srgbClr val="333399"/>
              </a:solidFill>
            </a:endParaRPr>
          </a:p>
        </p:txBody>
      </p:sp>
      <p:sp>
        <p:nvSpPr>
          <p:cNvPr id="48133" name="Text Box 11"/>
          <p:cNvSpPr txBox="1">
            <a:spLocks noChangeArrowheads="1"/>
          </p:cNvSpPr>
          <p:nvPr/>
        </p:nvSpPr>
        <p:spPr bwMode="auto">
          <a:xfrm>
            <a:off x="1331913" y="188913"/>
            <a:ext cx="676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>
                <a:solidFill>
                  <a:srgbClr val="FF0000"/>
                </a:solidFill>
              </a:rPr>
              <a:t>Possible Explanations to the SNP</a:t>
            </a:r>
            <a:endParaRPr lang="en-US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33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egnaposto data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49155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49E45C7-CE54-3541-A0E1-D4E99C1EDEB1}" type="slidenum">
              <a:rPr lang="it-IT" sz="1400">
                <a:solidFill>
                  <a:srgbClr val="FF0000"/>
                </a:solidFill>
              </a:rPr>
              <a:pPr eaLnBrk="1" hangingPunct="1"/>
              <a:t>33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49156" name="Text Box 9"/>
          <p:cNvSpPr txBox="1">
            <a:spLocks noChangeArrowheads="1"/>
          </p:cNvSpPr>
          <p:nvPr/>
        </p:nvSpPr>
        <p:spPr bwMode="auto">
          <a:xfrm>
            <a:off x="107950" y="115888"/>
            <a:ext cx="8891588" cy="584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sz="3200" dirty="0" err="1">
                <a:solidFill>
                  <a:schemeClr val="bg1"/>
                </a:solidFill>
              </a:rPr>
              <a:t>Kamiokande</a:t>
            </a:r>
            <a:r>
              <a:rPr lang="sv-SE" sz="3200" dirty="0">
                <a:solidFill>
                  <a:schemeClr val="bg1"/>
                </a:solidFill>
              </a:rPr>
              <a:t> </a:t>
            </a:r>
            <a:r>
              <a:rPr lang="sv-SE" sz="3200" dirty="0">
                <a:solidFill>
                  <a:schemeClr val="bg1"/>
                </a:solidFill>
                <a:sym typeface="Symbol" charset="0"/>
              </a:rPr>
              <a:t> </a:t>
            </a:r>
            <a:r>
              <a:rPr lang="sv-SE" sz="3200" dirty="0" err="1">
                <a:solidFill>
                  <a:schemeClr val="bg1"/>
                </a:solidFill>
                <a:sym typeface="Symbol" charset="0"/>
              </a:rPr>
              <a:t>SuperKamiokande</a:t>
            </a:r>
            <a:r>
              <a:rPr lang="sv-SE" sz="3200" dirty="0">
                <a:solidFill>
                  <a:schemeClr val="bg1"/>
                </a:solidFill>
                <a:sym typeface="Symbol" charset="0"/>
              </a:rPr>
              <a:t>: </a:t>
            </a:r>
            <a:r>
              <a:rPr lang="sv-SE" sz="2000" i="1" dirty="0">
                <a:solidFill>
                  <a:schemeClr val="bg1"/>
                </a:solidFill>
                <a:sym typeface="Symbol" charset="0"/>
              </a:rPr>
              <a:t>Real </a:t>
            </a:r>
            <a:r>
              <a:rPr lang="sv-SE" sz="2000" i="1" dirty="0" err="1">
                <a:solidFill>
                  <a:schemeClr val="bg1"/>
                </a:solidFill>
                <a:sym typeface="Symbol" charset="0"/>
              </a:rPr>
              <a:t>time</a:t>
            </a:r>
            <a:r>
              <a:rPr lang="sv-SE" sz="2000" i="1" dirty="0">
                <a:solidFill>
                  <a:schemeClr val="bg1"/>
                </a:solidFill>
                <a:sym typeface="Symbol" charset="0"/>
              </a:rPr>
              <a:t> </a:t>
            </a:r>
            <a:r>
              <a:rPr lang="sv-SE" sz="2000" i="1" dirty="0" err="1">
                <a:solidFill>
                  <a:schemeClr val="bg1"/>
                </a:solidFill>
                <a:sym typeface="Symbol" charset="0"/>
              </a:rPr>
              <a:t>detection</a:t>
            </a:r>
            <a:endParaRPr lang="it-IT" sz="2800" i="1" dirty="0">
              <a:solidFill>
                <a:schemeClr val="bg1"/>
              </a:solidFill>
              <a:sym typeface="Symbol" charset="0"/>
            </a:endParaRPr>
          </a:p>
        </p:txBody>
      </p:sp>
      <p:graphicFrame>
        <p:nvGraphicFramePr>
          <p:cNvPr id="49158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888918"/>
              </p:ext>
            </p:extLst>
          </p:nvPr>
        </p:nvGraphicFramePr>
        <p:xfrm>
          <a:off x="3346118" y="5095706"/>
          <a:ext cx="22320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93" name="Equation" r:id="rId3" imgW="1104900" imgH="241300" progId="Equation.3">
                  <p:embed/>
                </p:oleObj>
              </mc:Choice>
              <mc:Fallback>
                <p:oleObj name="Equation" r:id="rId3" imgW="1104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6118" y="5095706"/>
                        <a:ext cx="2232025" cy="4857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63" name="CasellaDiTesto 14"/>
          <p:cNvSpPr txBox="1">
            <a:spLocks noChangeArrowheads="1"/>
          </p:cNvSpPr>
          <p:nvPr/>
        </p:nvSpPr>
        <p:spPr bwMode="auto">
          <a:xfrm>
            <a:off x="179388" y="4104153"/>
            <a:ext cx="489743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dirty="0"/>
              <a:t>In real time experiments people looks for the </a:t>
            </a:r>
            <a:r>
              <a:rPr lang="en-US" sz="1800" dirty="0" smtClean="0">
                <a:solidFill>
                  <a:srgbClr val="FF0000"/>
                </a:solidFill>
              </a:rPr>
              <a:t>Cherenkov light </a:t>
            </a:r>
            <a:r>
              <a:rPr lang="en-US" sz="1800" dirty="0"/>
              <a:t>produced by the electrons scattered by an impinging </a:t>
            </a:r>
            <a:r>
              <a:rPr lang="en-US" sz="1800" dirty="0" smtClean="0"/>
              <a:t>neutrino </a:t>
            </a:r>
          </a:p>
          <a:p>
            <a:pPr algn="just" eaLnBrk="1" hangingPunct="1"/>
            <a:r>
              <a:rPr lang="en-US" sz="1800" dirty="0" smtClean="0"/>
              <a:t>(</a:t>
            </a:r>
            <a:r>
              <a:rPr lang="en-US" sz="1800" i="1" dirty="0" err="1">
                <a:solidFill>
                  <a:srgbClr val="FF0000"/>
                </a:solidFill>
              </a:rPr>
              <a:t>soglia</a:t>
            </a:r>
            <a:r>
              <a:rPr lang="en-US" sz="1800" i="1" dirty="0">
                <a:solidFill>
                  <a:srgbClr val="FF0000"/>
                </a:solidFill>
              </a:rPr>
              <a:t> per </a:t>
            </a:r>
            <a:r>
              <a:rPr lang="en-US" sz="1800" i="1" dirty="0" err="1">
                <a:solidFill>
                  <a:srgbClr val="FF0000"/>
                </a:solidFill>
              </a:rPr>
              <a:t>gli</a:t>
            </a:r>
            <a:r>
              <a:rPr lang="en-US" sz="1800" i="1" dirty="0">
                <a:solidFill>
                  <a:srgbClr val="FF0000"/>
                </a:solidFill>
              </a:rPr>
              <a:t> e</a:t>
            </a:r>
            <a:r>
              <a:rPr lang="en-US" sz="1800" i="1" baseline="30000" dirty="0">
                <a:solidFill>
                  <a:srgbClr val="FF0000"/>
                </a:solidFill>
              </a:rPr>
              <a:t>-</a:t>
            </a:r>
            <a:r>
              <a:rPr lang="en-US" sz="1800" i="1" dirty="0">
                <a:solidFill>
                  <a:srgbClr val="FF0000"/>
                </a:solidFill>
              </a:rPr>
              <a:t> </a:t>
            </a:r>
            <a:r>
              <a:rPr lang="en-US" sz="1800" i="1" dirty="0" smtClean="0">
                <a:solidFill>
                  <a:srgbClr val="FF0000"/>
                </a:solidFill>
              </a:rPr>
              <a:t>= 0.77 MeV</a:t>
            </a:r>
            <a:r>
              <a:rPr lang="en-US" sz="1800" dirty="0"/>
              <a:t>) </a:t>
            </a:r>
            <a:endParaRPr lang="en-US" sz="1800" dirty="0"/>
          </a:p>
          <a:p>
            <a:pPr algn="just" eaLnBrk="1" hangingPunct="1"/>
            <a:endParaRPr lang="en-US" sz="1800" dirty="0"/>
          </a:p>
        </p:txBody>
      </p:sp>
      <p:sp>
        <p:nvSpPr>
          <p:cNvPr id="49165" name="Rettangolo 16"/>
          <p:cNvSpPr>
            <a:spLocks noChangeArrowheads="1"/>
          </p:cNvSpPr>
          <p:nvPr/>
        </p:nvSpPr>
        <p:spPr bwMode="auto">
          <a:xfrm>
            <a:off x="107950" y="971550"/>
            <a:ext cx="6124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In 1982-83 was built in Japan the </a:t>
            </a:r>
            <a:r>
              <a:rPr lang="en-US" b="1" dirty="0"/>
              <a:t>first real time detector</a:t>
            </a:r>
            <a:r>
              <a:rPr lang="en-US" dirty="0"/>
              <a:t>.</a:t>
            </a:r>
          </a:p>
          <a:p>
            <a:r>
              <a:rPr lang="en-US" dirty="0"/>
              <a:t>It consisted in a Large water Cherenkov Detector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388" y="2911506"/>
            <a:ext cx="85836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aseline="30000" dirty="0" smtClean="0"/>
              <a:t>Entrambi situati nella miniera di </a:t>
            </a:r>
            <a:r>
              <a:rPr lang="it-IT" sz="2400" baseline="30000" dirty="0" err="1" smtClean="0"/>
              <a:t>Kamioka</a:t>
            </a:r>
            <a:r>
              <a:rPr lang="it-IT" sz="2400" baseline="30000" dirty="0" smtClean="0"/>
              <a:t> in Giappone a 2700 </a:t>
            </a:r>
            <a:r>
              <a:rPr lang="it-IT" sz="2400" baseline="30000" dirty="0" err="1" smtClean="0"/>
              <a:t>mwe</a:t>
            </a:r>
            <a:r>
              <a:rPr lang="it-IT" sz="2400" baseline="30000" dirty="0" smtClean="0"/>
              <a:t> di profondità. </a:t>
            </a:r>
            <a:r>
              <a:rPr lang="it-IT" sz="2400" baseline="30000" dirty="0" err="1" smtClean="0"/>
              <a:t>Kamiokande</a:t>
            </a:r>
            <a:r>
              <a:rPr lang="it-IT" sz="2400" baseline="30000" dirty="0" smtClean="0"/>
              <a:t> ha funzionato dal 1983 al 1996 con lo scopo originario di cercare il decadimento del protone, mentre </a:t>
            </a:r>
            <a:r>
              <a:rPr lang="it-IT" sz="2400" baseline="30000" dirty="0" err="1" smtClean="0"/>
              <a:t>SuperKamiokande</a:t>
            </a:r>
            <a:r>
              <a:rPr lang="it-IT" sz="2400" baseline="30000" dirty="0" smtClean="0"/>
              <a:t> è versione successiva e ampliata del precedente, ed  ha operato dal 1996 al 2004.</a:t>
            </a:r>
            <a:endParaRPr lang="it-IT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2678" y="700088"/>
            <a:ext cx="3172041" cy="1965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50" y="5784315"/>
            <a:ext cx="5822678" cy="440223"/>
          </a:xfrm>
          <a:prstGeom prst="rect">
            <a:avLst/>
          </a:prstGeom>
        </p:spPr>
      </p:pic>
      <p:sp>
        <p:nvSpPr>
          <p:cNvPr id="22" name="Rectangle 28"/>
          <p:cNvSpPr>
            <a:spLocks noChangeArrowheads="1"/>
          </p:cNvSpPr>
          <p:nvPr/>
        </p:nvSpPr>
        <p:spPr bwMode="auto">
          <a:xfrm>
            <a:off x="5761037" y="3904898"/>
            <a:ext cx="2809875" cy="1081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5761037" y="3904898"/>
            <a:ext cx="15843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GB" sz="1400"/>
              <a:t>Electrons are accelerated to speeds </a:t>
            </a:r>
            <a:r>
              <a:rPr lang="en-GB" sz="1400" i="1"/>
              <a:t>v &gt; c/n</a:t>
            </a:r>
            <a:r>
              <a:rPr lang="en-GB" sz="1400"/>
              <a:t> “faster than light”.</a:t>
            </a:r>
            <a:endParaRPr lang="en-US" sz="1400"/>
          </a:p>
        </p:txBody>
      </p:sp>
      <p:pic>
        <p:nvPicPr>
          <p:cNvPr id="24" name="Picture 22" descr="co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2" y="3977923"/>
            <a:ext cx="116205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9962" y="5102321"/>
            <a:ext cx="2311264" cy="161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49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34</a:t>
            </a:fld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193159" y="85131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dirty="0" smtClean="0"/>
              <a:t>per </a:t>
            </a:r>
            <a:r>
              <a:rPr lang="it-IT" dirty="0" err="1" smtClean="0"/>
              <a:t>E</a:t>
            </a:r>
            <a:r>
              <a:rPr lang="it-IT" baseline="-25000" dirty="0" err="1" smtClean="0"/>
              <a:t>ν</a:t>
            </a:r>
            <a:r>
              <a:rPr lang="it-IT" dirty="0" smtClean="0"/>
              <a:t> 􏰀􏰂&gt;&gt; m</a:t>
            </a:r>
            <a:r>
              <a:rPr lang="it-IT" baseline="-25000" dirty="0" smtClean="0"/>
              <a:t>e</a:t>
            </a:r>
            <a:r>
              <a:rPr lang="it-IT" dirty="0" smtClean="0"/>
              <a:t> l’elettrone mantiene la direzione del neutrino incidente, questa informazione viene sfruttata per individuare gli eventi da neutrino solare e distinguerli, ad esempio, da quelli atmosferici.</a:t>
            </a:r>
            <a:endParaRPr lang="it-IT" dirty="0"/>
          </a:p>
        </p:txBody>
      </p:sp>
      <p:sp>
        <p:nvSpPr>
          <p:cNvPr id="7" name="Rectangle 6"/>
          <p:cNvSpPr/>
          <p:nvPr/>
        </p:nvSpPr>
        <p:spPr>
          <a:xfrm>
            <a:off x="310408" y="4024494"/>
            <a:ext cx="8616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Grazie all’informazione della direzione della particella incidente furono i  primi esperimenti in assoluto a confermare l'emissione di 􏰀neutrini da parte del Sole.</a:t>
            </a:r>
            <a:endParaRPr lang="it-IT" dirty="0"/>
          </a:p>
        </p:txBody>
      </p:sp>
      <p:sp>
        <p:nvSpPr>
          <p:cNvPr id="9" name="Rectangle 8"/>
          <p:cNvSpPr/>
          <p:nvPr/>
        </p:nvSpPr>
        <p:spPr>
          <a:xfrm>
            <a:off x="5419132" y="3386905"/>
            <a:ext cx="3507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􏰅</a:t>
            </a:r>
            <a:r>
              <a:rPr lang="it-IT" sz="1400" dirty="0" smtClean="0"/>
              <a:t>Angolo tra la direzione di rinculo dell’elettrone ricostruita e direzione del Sole</a:t>
            </a:r>
            <a:endParaRPr lang="it-IT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944" y="736949"/>
            <a:ext cx="3985854" cy="2722621"/>
          </a:xfrm>
          <a:prstGeom prst="rect">
            <a:avLst/>
          </a:prstGeom>
        </p:spPr>
      </p:pic>
      <p:pic>
        <p:nvPicPr>
          <p:cNvPr id="11" name="Picture 6" descr="sno_f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t="67650" r="1424" b="1009"/>
          <a:stretch>
            <a:fillRect/>
          </a:stretch>
        </p:blipFill>
        <p:spPr bwMode="auto">
          <a:xfrm>
            <a:off x="2166350" y="2328639"/>
            <a:ext cx="2530475" cy="1152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760930"/>
            <a:ext cx="3080481" cy="16205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533" y="4760929"/>
            <a:ext cx="2816576" cy="17337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24903" y="4794970"/>
            <a:ext cx="1865014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Neutrinografia</a:t>
            </a:r>
            <a:r>
              <a:rPr lang="en-US" sz="1400" dirty="0" smtClean="0"/>
              <a:t> del Sole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3721725" y="6047732"/>
            <a:ext cx="3118201" cy="523220"/>
          </a:xfrm>
          <a:prstGeom prst="rect">
            <a:avLst/>
          </a:prstGeom>
          <a:solidFill>
            <a:srgbClr val="B9CDE5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 err="1"/>
              <a:t>O</a:t>
            </a:r>
            <a:r>
              <a:rPr lang="en-US" sz="1400" dirty="0" err="1" smtClean="0"/>
              <a:t>rbita</a:t>
            </a:r>
            <a:r>
              <a:rPr lang="en-US" sz="1400" dirty="0" smtClean="0"/>
              <a:t> </a:t>
            </a:r>
            <a:r>
              <a:rPr lang="en-US" sz="1400" dirty="0"/>
              <a:t>del Sole </a:t>
            </a:r>
            <a:r>
              <a:rPr lang="en-US" sz="1400" dirty="0" smtClean="0"/>
              <a:t>(in </a:t>
            </a:r>
            <a:r>
              <a:rPr lang="en-US" sz="1400" dirty="0"/>
              <a:t>coordinate </a:t>
            </a:r>
            <a:r>
              <a:rPr lang="en-US" sz="1400" dirty="0" err="1" smtClean="0"/>
              <a:t>galattich</a:t>
            </a:r>
            <a:r>
              <a:rPr lang="en-US" sz="1400" dirty="0" smtClean="0"/>
              <a:t>)e </a:t>
            </a:r>
            <a:r>
              <a:rPr lang="en-US" sz="1400" dirty="0" err="1"/>
              <a:t>determinata</a:t>
            </a:r>
            <a:r>
              <a:rPr lang="en-US" sz="1400" dirty="0"/>
              <a:t> con </a:t>
            </a:r>
            <a:r>
              <a:rPr lang="en-US" sz="1400" dirty="0" err="1"/>
              <a:t>i</a:t>
            </a:r>
            <a:r>
              <a:rPr lang="en-US" sz="1400" dirty="0"/>
              <a:t> 􏰀 </a:t>
            </a:r>
            <a:r>
              <a:rPr lang="en-US" sz="1400" dirty="0" err="1" smtClean="0"/>
              <a:t>neutrini</a:t>
            </a:r>
            <a:r>
              <a:rPr lang="en-US" sz="1400" dirty="0" smtClean="0"/>
              <a:t> </a:t>
            </a:r>
            <a:r>
              <a:rPr lang="en-US" sz="1400" dirty="0" err="1" smtClean="0"/>
              <a:t>rivelati</a:t>
            </a:r>
            <a:r>
              <a:rPr lang="en-US" sz="1400" dirty="0" smtClean="0"/>
              <a:t> </a:t>
            </a:r>
            <a:r>
              <a:rPr lang="en-US" sz="1400" dirty="0"/>
              <a:t>da SK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07950" y="115888"/>
            <a:ext cx="8891588" cy="584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sz="3200" dirty="0" err="1">
                <a:solidFill>
                  <a:schemeClr val="bg1"/>
                </a:solidFill>
              </a:rPr>
              <a:t>Kamiokande</a:t>
            </a:r>
            <a:r>
              <a:rPr lang="sv-SE" sz="3200" dirty="0">
                <a:solidFill>
                  <a:schemeClr val="bg1"/>
                </a:solidFill>
              </a:rPr>
              <a:t> </a:t>
            </a:r>
            <a:r>
              <a:rPr lang="sv-SE" sz="3200" dirty="0">
                <a:solidFill>
                  <a:schemeClr val="bg1"/>
                </a:solidFill>
                <a:sym typeface="Symbol" charset="0"/>
              </a:rPr>
              <a:t> </a:t>
            </a:r>
            <a:r>
              <a:rPr lang="sv-SE" sz="3200" dirty="0" err="1">
                <a:solidFill>
                  <a:schemeClr val="bg1"/>
                </a:solidFill>
                <a:sym typeface="Symbol" charset="0"/>
              </a:rPr>
              <a:t>SuperKamiokande</a:t>
            </a:r>
            <a:r>
              <a:rPr lang="sv-SE" sz="3200" dirty="0">
                <a:solidFill>
                  <a:schemeClr val="bg1"/>
                </a:solidFill>
                <a:sym typeface="Symbol" charset="0"/>
              </a:rPr>
              <a:t>: </a:t>
            </a:r>
            <a:r>
              <a:rPr lang="sv-SE" sz="2000" i="1" dirty="0">
                <a:solidFill>
                  <a:schemeClr val="bg1"/>
                </a:solidFill>
                <a:sym typeface="Symbol" charset="0"/>
              </a:rPr>
              <a:t>Real </a:t>
            </a:r>
            <a:r>
              <a:rPr lang="sv-SE" sz="2000" i="1" dirty="0" err="1">
                <a:solidFill>
                  <a:schemeClr val="bg1"/>
                </a:solidFill>
                <a:sym typeface="Symbol" charset="0"/>
              </a:rPr>
              <a:t>time</a:t>
            </a:r>
            <a:r>
              <a:rPr lang="sv-SE" sz="2000" i="1" dirty="0">
                <a:solidFill>
                  <a:schemeClr val="bg1"/>
                </a:solidFill>
                <a:sym typeface="Symbol" charset="0"/>
              </a:rPr>
              <a:t> </a:t>
            </a:r>
            <a:r>
              <a:rPr lang="sv-SE" sz="2000" i="1" dirty="0" err="1">
                <a:solidFill>
                  <a:schemeClr val="bg1"/>
                </a:solidFill>
                <a:sym typeface="Symbol" charset="0"/>
              </a:rPr>
              <a:t>detection</a:t>
            </a:r>
            <a:endParaRPr lang="it-IT" sz="2800" i="1" dirty="0">
              <a:solidFill>
                <a:schemeClr val="bg1"/>
              </a:solidFill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63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egnaposto data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49155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49E45C7-CE54-3541-A0E1-D4E99C1EDEB1}" type="slidenum">
              <a:rPr lang="it-IT" sz="1400">
                <a:solidFill>
                  <a:srgbClr val="FF0000"/>
                </a:solidFill>
              </a:rPr>
              <a:pPr eaLnBrk="1" hangingPunct="1"/>
              <a:t>35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49156" name="Text Box 9"/>
          <p:cNvSpPr txBox="1">
            <a:spLocks noChangeArrowheads="1"/>
          </p:cNvSpPr>
          <p:nvPr/>
        </p:nvSpPr>
        <p:spPr bwMode="auto">
          <a:xfrm>
            <a:off x="107950" y="115888"/>
            <a:ext cx="8891588" cy="584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sz="3200">
                <a:solidFill>
                  <a:schemeClr val="bg1"/>
                </a:solidFill>
              </a:rPr>
              <a:t>Kamiokande </a:t>
            </a:r>
            <a:r>
              <a:rPr lang="sv-SE" sz="3200">
                <a:solidFill>
                  <a:schemeClr val="bg1"/>
                </a:solidFill>
                <a:sym typeface="Symbol" charset="0"/>
              </a:rPr>
              <a:t> SuperKamiokande: </a:t>
            </a:r>
            <a:r>
              <a:rPr lang="sv-SE" sz="2000" i="1">
                <a:solidFill>
                  <a:schemeClr val="bg1"/>
                </a:solidFill>
                <a:sym typeface="Symbol" charset="0"/>
              </a:rPr>
              <a:t>Real time detection</a:t>
            </a:r>
            <a:endParaRPr lang="it-IT" sz="2800" i="1">
              <a:solidFill>
                <a:schemeClr val="bg1"/>
              </a:solidFill>
              <a:sym typeface="Symbol" charset="0"/>
            </a:endParaRPr>
          </a:p>
        </p:txBody>
      </p:sp>
      <p:sp>
        <p:nvSpPr>
          <p:cNvPr id="49157" name="Rectangle 32"/>
          <p:cNvSpPr>
            <a:spLocks noChangeArrowheads="1"/>
          </p:cNvSpPr>
          <p:nvPr/>
        </p:nvSpPr>
        <p:spPr bwMode="auto">
          <a:xfrm>
            <a:off x="107950" y="1295693"/>
            <a:ext cx="3025775" cy="1014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sz="2000" u="sng">
                <a:solidFill>
                  <a:srgbClr val="FF0000"/>
                </a:solidFill>
              </a:rPr>
              <a:t>Kamiokande</a:t>
            </a:r>
            <a:r>
              <a:rPr lang="en-US" sz="2000"/>
              <a:t> </a:t>
            </a:r>
            <a:endParaRPr lang="en-US" sz="1600"/>
          </a:p>
          <a:p>
            <a:endParaRPr lang="en-US" sz="800"/>
          </a:p>
          <a:p>
            <a:pPr lvl="1">
              <a:buFontTx/>
              <a:buChar char="•"/>
            </a:pPr>
            <a:r>
              <a:rPr lang="en-US" sz="1600"/>
              <a:t>3000 tons of pure water</a:t>
            </a:r>
          </a:p>
          <a:p>
            <a:pPr lvl="1">
              <a:buFontTx/>
              <a:buChar char="•"/>
            </a:pPr>
            <a:r>
              <a:rPr lang="en-US" sz="1600"/>
              <a:t>1000 PMTs</a:t>
            </a:r>
          </a:p>
        </p:txBody>
      </p:sp>
      <p:sp>
        <p:nvSpPr>
          <p:cNvPr id="49159" name="Text Box 17"/>
          <p:cNvSpPr txBox="1">
            <a:spLocks noChangeArrowheads="1"/>
          </p:cNvSpPr>
          <p:nvPr/>
        </p:nvSpPr>
        <p:spPr bwMode="auto">
          <a:xfrm>
            <a:off x="244407" y="2993156"/>
            <a:ext cx="360045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 i="1" dirty="0">
                <a:solidFill>
                  <a:srgbClr val="82490F"/>
                </a:solidFill>
              </a:rPr>
              <a:t>E</a:t>
            </a:r>
            <a:r>
              <a:rPr lang="en-GB" sz="1800" i="1" baseline="-25000" dirty="0">
                <a:solidFill>
                  <a:srgbClr val="82490F"/>
                </a:solidFill>
              </a:rPr>
              <a:t>th</a:t>
            </a:r>
            <a:r>
              <a:rPr lang="en-GB" sz="1800" i="1" dirty="0">
                <a:solidFill>
                  <a:srgbClr val="82490F"/>
                </a:solidFill>
              </a:rPr>
              <a:t> = </a:t>
            </a:r>
            <a:r>
              <a:rPr lang="en-GB" sz="1800" dirty="0">
                <a:solidFill>
                  <a:srgbClr val="82490F"/>
                </a:solidFill>
              </a:rPr>
              <a:t>7.5 MeV (for </a:t>
            </a:r>
            <a:r>
              <a:rPr lang="en-GB" sz="1800" dirty="0" err="1">
                <a:solidFill>
                  <a:srgbClr val="82490F"/>
                </a:solidFill>
              </a:rPr>
              <a:t>Kamiokande</a:t>
            </a:r>
            <a:r>
              <a:rPr lang="en-GB" sz="1800" dirty="0">
                <a:solidFill>
                  <a:srgbClr val="82490F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n-GB" sz="1800" i="1" dirty="0">
                <a:solidFill>
                  <a:srgbClr val="82490F"/>
                </a:solidFill>
              </a:rPr>
              <a:t>E</a:t>
            </a:r>
            <a:r>
              <a:rPr lang="en-GB" sz="1800" i="1" baseline="-25000" dirty="0">
                <a:solidFill>
                  <a:srgbClr val="82490F"/>
                </a:solidFill>
              </a:rPr>
              <a:t>th </a:t>
            </a:r>
            <a:r>
              <a:rPr lang="en-GB" sz="1800" i="1" dirty="0">
                <a:solidFill>
                  <a:srgbClr val="82490F"/>
                </a:solidFill>
              </a:rPr>
              <a:t>= </a:t>
            </a:r>
            <a:r>
              <a:rPr lang="en-GB" sz="1800" dirty="0">
                <a:solidFill>
                  <a:srgbClr val="82490F"/>
                </a:solidFill>
              </a:rPr>
              <a:t>5.5 MeV (for </a:t>
            </a:r>
            <a:r>
              <a:rPr lang="en-GB" sz="1800" dirty="0" err="1">
                <a:solidFill>
                  <a:srgbClr val="82490F"/>
                </a:solidFill>
              </a:rPr>
              <a:t>SKamiokande</a:t>
            </a:r>
            <a:r>
              <a:rPr lang="en-GB" sz="1800" dirty="0">
                <a:solidFill>
                  <a:srgbClr val="82490F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sv-SE" sz="1600" dirty="0" err="1">
                <a:solidFill>
                  <a:srgbClr val="FF0000"/>
                </a:solidFill>
                <a:sym typeface="Symbol" charset="0"/>
              </a:rPr>
              <a:t>only</a:t>
            </a:r>
            <a:r>
              <a:rPr lang="sv-SE" sz="1600" dirty="0">
                <a:solidFill>
                  <a:srgbClr val="FF0000"/>
                </a:solidFill>
                <a:sym typeface="Symbol" charset="0"/>
              </a:rPr>
              <a:t> </a:t>
            </a:r>
            <a:r>
              <a:rPr lang="sv-SE" sz="1600" baseline="30000" dirty="0">
                <a:solidFill>
                  <a:srgbClr val="FF0000"/>
                </a:solidFill>
                <a:sym typeface="Symbol" charset="0"/>
              </a:rPr>
              <a:t>8</a:t>
            </a:r>
            <a:r>
              <a:rPr lang="sv-SE" sz="1600" dirty="0">
                <a:solidFill>
                  <a:srgbClr val="FF0000"/>
                </a:solidFill>
                <a:sym typeface="Symbol" charset="0"/>
              </a:rPr>
              <a:t>B-neutrinos and </a:t>
            </a:r>
            <a:r>
              <a:rPr lang="sv-SE" sz="1600" dirty="0" err="1">
                <a:solidFill>
                  <a:srgbClr val="FF0000"/>
                </a:solidFill>
                <a:sym typeface="Symbol" charset="0"/>
              </a:rPr>
              <a:t>hep</a:t>
            </a:r>
            <a:r>
              <a:rPr lang="sv-SE" sz="1600" dirty="0">
                <a:solidFill>
                  <a:srgbClr val="FF0000"/>
                </a:solidFill>
                <a:sym typeface="Symbol" charset="0"/>
              </a:rPr>
              <a:t>-neutrinos</a:t>
            </a:r>
            <a:endParaRPr lang="en-US" sz="1600" dirty="0">
              <a:solidFill>
                <a:srgbClr val="FF0000"/>
              </a:solidFill>
              <a:sym typeface="Symbol" charset="0"/>
            </a:endParaRPr>
          </a:p>
        </p:txBody>
      </p:sp>
      <p:sp>
        <p:nvSpPr>
          <p:cNvPr id="49164" name="Rectangle 31"/>
          <p:cNvSpPr>
            <a:spLocks noChangeArrowheads="1"/>
          </p:cNvSpPr>
          <p:nvPr/>
        </p:nvSpPr>
        <p:spPr bwMode="auto">
          <a:xfrm>
            <a:off x="3276600" y="1295693"/>
            <a:ext cx="3097213" cy="1014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sz="2000" u="sng">
                <a:solidFill>
                  <a:srgbClr val="FF0000"/>
                </a:solidFill>
              </a:rPr>
              <a:t>SuperKamiokande</a:t>
            </a:r>
            <a:endParaRPr lang="en-US" sz="1600"/>
          </a:p>
          <a:p>
            <a:endParaRPr lang="en-US" sz="800"/>
          </a:p>
          <a:p>
            <a:pPr lvl="1">
              <a:buFontTx/>
              <a:buChar char="•"/>
            </a:pPr>
            <a:r>
              <a:rPr lang="en-US" sz="1600"/>
              <a:t>50000 tons of pure water</a:t>
            </a:r>
          </a:p>
          <a:p>
            <a:pPr lvl="1">
              <a:buFontTx/>
              <a:buChar char="•"/>
            </a:pPr>
            <a:r>
              <a:rPr lang="en-US" sz="1600"/>
              <a:t>11200 PMTs</a:t>
            </a:r>
          </a:p>
        </p:txBody>
      </p:sp>
      <p:sp>
        <p:nvSpPr>
          <p:cNvPr id="49166" name="Picture 11"/>
          <p:cNvSpPr>
            <a:spLocks noChangeAspect="1" noChangeArrowheads="1"/>
          </p:cNvSpPr>
          <p:nvPr/>
        </p:nvSpPr>
        <p:spPr bwMode="auto">
          <a:xfrm>
            <a:off x="7067550" y="3502025"/>
            <a:ext cx="20193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91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238" y="2775168"/>
            <a:ext cx="288766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ttore 1 17"/>
          <p:cNvCxnSpPr/>
          <p:nvPr/>
        </p:nvCxnSpPr>
        <p:spPr>
          <a:xfrm rot="5400000">
            <a:off x="5115751" y="3746718"/>
            <a:ext cx="1943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9" name="CasellaDiTesto 18"/>
          <p:cNvSpPr txBox="1">
            <a:spLocks noChangeArrowheads="1"/>
          </p:cNvSpPr>
          <p:nvPr/>
        </p:nvSpPr>
        <p:spPr bwMode="auto">
          <a:xfrm>
            <a:off x="5295138" y="4646831"/>
            <a:ext cx="1368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b="1" i="1">
                <a:solidFill>
                  <a:srgbClr val="FF0000"/>
                </a:solidFill>
              </a:rPr>
              <a:t>E</a:t>
            </a:r>
            <a:r>
              <a:rPr lang="en-GB" sz="1400" b="1" i="1" baseline="-25000">
                <a:solidFill>
                  <a:srgbClr val="FF0000"/>
                </a:solidFill>
              </a:rPr>
              <a:t>th</a:t>
            </a:r>
            <a:r>
              <a:rPr lang="en-GB" sz="1400" b="1" i="1">
                <a:solidFill>
                  <a:srgbClr val="FF0000"/>
                </a:solidFill>
              </a:rPr>
              <a:t> = </a:t>
            </a:r>
            <a:r>
              <a:rPr lang="en-GB" sz="1400" b="1">
                <a:solidFill>
                  <a:srgbClr val="FF0000"/>
                </a:solidFill>
              </a:rPr>
              <a:t>5.5 MeV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" y="5008240"/>
            <a:ext cx="9144000" cy="1436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712" y="771667"/>
            <a:ext cx="2105826" cy="313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2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50179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0939998-1820-BE49-B902-FF0318B23CD4}" type="slidenum">
              <a:rPr lang="it-IT" sz="1400">
                <a:solidFill>
                  <a:srgbClr val="FF0000"/>
                </a:solidFill>
              </a:rPr>
              <a:pPr eaLnBrk="1" hangingPunct="1"/>
              <a:t>36</a:t>
            </a:fld>
            <a:endParaRPr lang="it-IT" sz="1400">
              <a:solidFill>
                <a:srgbClr val="FF0000"/>
              </a:solidFill>
            </a:endParaRPr>
          </a:p>
        </p:txBody>
      </p:sp>
      <p:pic>
        <p:nvPicPr>
          <p:cNvPr id="50180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898650"/>
            <a:ext cx="1833562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037013"/>
            <a:ext cx="180022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CasellaDiTesto 22"/>
          <p:cNvSpPr txBox="1">
            <a:spLocks noChangeArrowheads="1"/>
          </p:cNvSpPr>
          <p:nvPr/>
        </p:nvSpPr>
        <p:spPr bwMode="auto">
          <a:xfrm>
            <a:off x="107950" y="2133600"/>
            <a:ext cx="6553200" cy="2032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b="1">
                <a:solidFill>
                  <a:srgbClr val="FF0000"/>
                </a:solidFill>
              </a:rPr>
              <a:t>Pros:</a:t>
            </a:r>
          </a:p>
          <a:p>
            <a:pPr algn="just" eaLnBrk="1" hangingPunct="1"/>
            <a:endParaRPr lang="en-US" sz="1800"/>
          </a:p>
          <a:p>
            <a:pPr algn="just" eaLnBrk="1" hangingPunct="1"/>
            <a:r>
              <a:rPr lang="en-US" sz="1800"/>
              <a:t>Radiochemical experiments integrate in </a:t>
            </a:r>
            <a:r>
              <a:rPr lang="en-US" sz="1800" u="sng"/>
              <a:t>time</a:t>
            </a:r>
            <a:r>
              <a:rPr lang="en-US" sz="1800"/>
              <a:t> and in </a:t>
            </a:r>
            <a:r>
              <a:rPr lang="en-US" sz="1800" u="sng"/>
              <a:t>energy</a:t>
            </a:r>
            <a:r>
              <a:rPr lang="en-US" sz="1800"/>
              <a:t>.</a:t>
            </a:r>
          </a:p>
          <a:p>
            <a:pPr algn="just" eaLnBrk="1" hangingPunct="1"/>
            <a:endParaRPr lang="en-US" sz="1800"/>
          </a:p>
          <a:p>
            <a:pPr algn="just" eaLnBrk="1" hangingPunct="1"/>
            <a:r>
              <a:rPr lang="en-US" sz="1800"/>
              <a:t>Unlike in radiochemical experiments, in real time experiments it is possible to obtain a </a:t>
            </a:r>
            <a:r>
              <a:rPr lang="en-US" sz="1800" b="1">
                <a:solidFill>
                  <a:srgbClr val="FF0000"/>
                </a:solidFill>
              </a:rPr>
              <a:t>spectrum energy</a:t>
            </a:r>
            <a:r>
              <a:rPr lang="en-US" sz="1800"/>
              <a:t> and hence to distinguish the different neutrino contribution.</a:t>
            </a:r>
          </a:p>
        </p:txBody>
      </p:sp>
      <p:sp>
        <p:nvSpPr>
          <p:cNvPr id="50183" name="Rettangolo 23"/>
          <p:cNvSpPr>
            <a:spLocks noChangeArrowheads="1"/>
          </p:cNvSpPr>
          <p:nvPr/>
        </p:nvSpPr>
        <p:spPr bwMode="auto">
          <a:xfrm>
            <a:off x="323850" y="5878513"/>
            <a:ext cx="8712200" cy="646112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The number of </a:t>
            </a:r>
            <a:r>
              <a:rPr lang="en-US" u="sng"/>
              <a:t>detected neutrino</a:t>
            </a:r>
            <a:r>
              <a:rPr lang="en-US"/>
              <a:t> was about </a:t>
            </a:r>
            <a:r>
              <a:rPr lang="en-US" b="1">
                <a:solidFill>
                  <a:srgbClr val="FF0000"/>
                </a:solidFill>
              </a:rPr>
              <a:t>1/2</a:t>
            </a:r>
            <a:r>
              <a:rPr lang="en-US"/>
              <a:t> lower than the number of expected neutrino confirming the Solar Neutrino Problem.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804025" y="3716338"/>
            <a:ext cx="2160588" cy="461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ea typeface="+mn-ea"/>
                <a:cs typeface="Arial" charset="0"/>
              </a:rPr>
              <a:t>Picture of the center of the Sun made with neutrinos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877050" y="1844675"/>
            <a:ext cx="1943100" cy="2778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ea typeface="+mn-ea"/>
                <a:cs typeface="Arial" charset="0"/>
              </a:rPr>
              <a:t>Ring of Cherenkov light</a:t>
            </a:r>
          </a:p>
        </p:txBody>
      </p:sp>
      <p:sp>
        <p:nvSpPr>
          <p:cNvPr id="50186" name="Text Box 11"/>
          <p:cNvSpPr txBox="1">
            <a:spLocks noChangeArrowheads="1"/>
          </p:cNvSpPr>
          <p:nvPr/>
        </p:nvSpPr>
        <p:spPr bwMode="auto">
          <a:xfrm>
            <a:off x="179388" y="115888"/>
            <a:ext cx="7632700" cy="1169987"/>
          </a:xfrm>
          <a:prstGeom prst="rect">
            <a:avLst/>
          </a:prstGeom>
          <a:solidFill>
            <a:srgbClr val="DAED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 b="1">
                <a:solidFill>
                  <a:srgbClr val="FF0000"/>
                </a:solidFill>
              </a:rPr>
              <a:t>Pros and cons </a:t>
            </a:r>
          </a:p>
          <a:p>
            <a:pPr eaLnBrk="1" hangingPunct="1">
              <a:spcBef>
                <a:spcPct val="50000"/>
              </a:spcBef>
            </a:pPr>
            <a:r>
              <a:rPr lang="en-GB" sz="2800" b="1">
                <a:solidFill>
                  <a:srgbClr val="FF0000"/>
                </a:solidFill>
              </a:rPr>
              <a:t>of water Cherenkov real time experiments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50187" name="CasellaDiTesto 22"/>
          <p:cNvSpPr txBox="1">
            <a:spLocks noChangeArrowheads="1"/>
          </p:cNvSpPr>
          <p:nvPr/>
        </p:nvSpPr>
        <p:spPr bwMode="auto">
          <a:xfrm>
            <a:off x="107950" y="1484313"/>
            <a:ext cx="7416800" cy="369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b="1">
                <a:solidFill>
                  <a:srgbClr val="FF0000"/>
                </a:solidFill>
              </a:rPr>
              <a:t>Cons: </a:t>
            </a:r>
            <a:r>
              <a:rPr lang="en-US" sz="1800"/>
              <a:t>In real time experiments the </a:t>
            </a:r>
            <a:r>
              <a:rPr lang="en-US" sz="1800" u="sng"/>
              <a:t>threshold is very high </a:t>
            </a:r>
            <a:r>
              <a:rPr lang="en-US" sz="1800"/>
              <a:t>(&gt; 5.5 MeV)</a:t>
            </a:r>
            <a:endParaRPr lang="en-US" sz="1800" b="1" u="sng"/>
          </a:p>
        </p:txBody>
      </p:sp>
      <p:sp>
        <p:nvSpPr>
          <p:cNvPr id="2" name="CasellaDiTesto 1"/>
          <p:cNvSpPr txBox="1"/>
          <p:nvPr/>
        </p:nvSpPr>
        <p:spPr>
          <a:xfrm>
            <a:off x="107950" y="4437063"/>
            <a:ext cx="6696075" cy="10779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CFFCC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600" dirty="0"/>
              <a:t>Furthermore, in water Cherenkov experiments thank to the fact that the scattered electron conserves the </a:t>
            </a:r>
            <a:r>
              <a:rPr lang="en-US" sz="1600" b="1" dirty="0">
                <a:solidFill>
                  <a:srgbClr val="FF0000"/>
                </a:solidFill>
              </a:rPr>
              <a:t>direction</a:t>
            </a:r>
            <a:r>
              <a:rPr lang="en-US" sz="1600" dirty="0"/>
              <a:t> of the impinging neutrino, it is possible to infer the direction of the origin of the incoming neutrino and hence </a:t>
            </a:r>
            <a:r>
              <a:rPr lang="en-US" sz="1600" u="sng" dirty="0"/>
              <a:t>to point at the source</a:t>
            </a:r>
            <a:r>
              <a:rPr lang="en-US" sz="1600" dirty="0"/>
              <a:t>. </a:t>
            </a:r>
            <a:r>
              <a:rPr lang="en-US" sz="1600" b="1" u="sng" dirty="0">
                <a:solidFill>
                  <a:srgbClr val="FF0000"/>
                </a:solidFill>
                <a:sym typeface="Symbol" charset="0"/>
              </a:rPr>
              <a:t>Neutrinos come from the Sun!</a:t>
            </a:r>
            <a:endParaRPr lang="en-US" sz="16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194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51203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7E5199-EFBC-6040-AD07-B97D87250ED2}" type="slidenum">
              <a:rPr lang="it-IT" sz="1400">
                <a:solidFill>
                  <a:srgbClr val="FF0000"/>
                </a:solidFill>
              </a:rPr>
              <a:pPr eaLnBrk="1" hangingPunct="1"/>
              <a:t>37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51204" name="CasellaDiTesto 6"/>
          <p:cNvSpPr txBox="1">
            <a:spLocks noChangeArrowheads="1"/>
          </p:cNvSpPr>
          <p:nvPr/>
        </p:nvSpPr>
        <p:spPr bwMode="auto">
          <a:xfrm>
            <a:off x="34925" y="692150"/>
            <a:ext cx="633571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GB" sz="1800" dirty="0"/>
              <a:t>Until the year 1990 there was no observation of the initial reaction in the nuclear fusion chain (i.e. </a:t>
            </a:r>
            <a:r>
              <a:rPr lang="en-GB" sz="1800" dirty="0" err="1"/>
              <a:t>pp</a:t>
            </a:r>
            <a:r>
              <a:rPr lang="en-GB" sz="1800" dirty="0"/>
              <a:t>-neutrinos). </a:t>
            </a:r>
          </a:p>
          <a:p>
            <a:pPr algn="just" eaLnBrk="1" hangingPunct="1"/>
            <a:r>
              <a:rPr lang="en-GB" sz="1800" dirty="0" err="1"/>
              <a:t>pp</a:t>
            </a:r>
            <a:r>
              <a:rPr lang="en-GB" sz="1800" dirty="0"/>
              <a:t>-neutrinos are </a:t>
            </a:r>
            <a:r>
              <a:rPr lang="en-US" sz="1800" b="1" u="sng" dirty="0">
                <a:solidFill>
                  <a:srgbClr val="FF0000"/>
                </a:solidFill>
              </a:rPr>
              <a:t>less model-depended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and hence more robust to prove the validity of the SSM.</a:t>
            </a:r>
          </a:p>
          <a:p>
            <a:pPr algn="just" eaLnBrk="1" hangingPunct="1"/>
            <a:endParaRPr lang="en-US" sz="1800" dirty="0" smtClean="0"/>
          </a:p>
          <a:p>
            <a:pPr algn="just" eaLnBrk="1" hangingPunct="1"/>
            <a:endParaRPr lang="en-US" sz="1800" dirty="0"/>
          </a:p>
          <a:p>
            <a:pPr algn="just" eaLnBrk="1" hangingPunct="1"/>
            <a:r>
              <a:rPr lang="en-GB" sz="1800" dirty="0">
                <a:solidFill>
                  <a:srgbClr val="82490F"/>
                </a:solidFill>
              </a:rPr>
              <a:t>Two radiochemical experiments</a:t>
            </a:r>
            <a:r>
              <a:rPr lang="en-GB" sz="1800" dirty="0"/>
              <a:t> were built in order to detect solar </a:t>
            </a:r>
            <a:r>
              <a:rPr lang="en-GB" sz="1800" i="1" dirty="0" err="1">
                <a:solidFill>
                  <a:srgbClr val="FF0000"/>
                </a:solidFill>
              </a:rPr>
              <a:t>pp</a:t>
            </a:r>
            <a:r>
              <a:rPr lang="en-GB" sz="1800" dirty="0">
                <a:solidFill>
                  <a:srgbClr val="FF0000"/>
                </a:solidFill>
              </a:rPr>
              <a:t>-neutrinos</a:t>
            </a:r>
            <a:r>
              <a:rPr lang="en-GB" sz="1800" dirty="0"/>
              <a:t>; both employing the reaction:</a:t>
            </a:r>
          </a:p>
        </p:txBody>
      </p:sp>
      <p:sp>
        <p:nvSpPr>
          <p:cNvPr id="51205" name="Text Box 25"/>
          <p:cNvSpPr txBox="1">
            <a:spLocks noChangeArrowheads="1"/>
          </p:cNvSpPr>
          <p:nvPr/>
        </p:nvSpPr>
        <p:spPr bwMode="auto">
          <a:xfrm>
            <a:off x="323850" y="115888"/>
            <a:ext cx="612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…looking for pp neutrinos …</a:t>
            </a:r>
          </a:p>
        </p:txBody>
      </p:sp>
      <p:sp>
        <p:nvSpPr>
          <p:cNvPr id="51206" name="Text Box 17"/>
          <p:cNvSpPr txBox="1">
            <a:spLocks noChangeArrowheads="1"/>
          </p:cNvSpPr>
          <p:nvPr/>
        </p:nvSpPr>
        <p:spPr bwMode="auto">
          <a:xfrm>
            <a:off x="3419475" y="3262922"/>
            <a:ext cx="3024188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Symbol" charset="0"/>
              </a:rPr>
              <a:t>n</a:t>
            </a:r>
            <a:r>
              <a:rPr lang="en-US" baseline="-25000">
                <a:latin typeface="Times" charset="0"/>
              </a:rPr>
              <a:t>e</a:t>
            </a:r>
            <a:r>
              <a:rPr lang="en-US">
                <a:latin typeface="Times" charset="0"/>
              </a:rPr>
              <a:t>+ </a:t>
            </a:r>
            <a:r>
              <a:rPr lang="en-US" baseline="30000">
                <a:latin typeface="Times" charset="0"/>
              </a:rPr>
              <a:t>71</a:t>
            </a:r>
            <a:r>
              <a:rPr lang="en-US">
                <a:latin typeface="Times" charset="0"/>
              </a:rPr>
              <a:t>Ga → </a:t>
            </a:r>
            <a:r>
              <a:rPr lang="en-US" baseline="30000">
                <a:latin typeface="Times" charset="0"/>
              </a:rPr>
              <a:t>71</a:t>
            </a:r>
            <a:r>
              <a:rPr lang="en-US">
                <a:latin typeface="Times" charset="0"/>
              </a:rPr>
              <a:t>Ge + e</a:t>
            </a:r>
            <a:r>
              <a:rPr lang="en-US" baseline="30000">
                <a:latin typeface="Times" charset="0"/>
              </a:rPr>
              <a:t>-</a:t>
            </a:r>
            <a:endParaRPr lang="en-US">
              <a:latin typeface="Times" charset="0"/>
            </a:endParaRPr>
          </a:p>
        </p:txBody>
      </p:sp>
      <p:pic>
        <p:nvPicPr>
          <p:cNvPr id="5120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470600"/>
            <a:ext cx="2163762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141663"/>
            <a:ext cx="2000250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0" name="Text Box 9"/>
          <p:cNvSpPr txBox="1">
            <a:spLocks noChangeArrowheads="1"/>
          </p:cNvSpPr>
          <p:nvPr/>
        </p:nvSpPr>
        <p:spPr bwMode="auto">
          <a:xfrm>
            <a:off x="2700337" y="4538863"/>
            <a:ext cx="4175125" cy="584776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3200" i="1" dirty="0" err="1" smtClean="0">
                <a:solidFill>
                  <a:schemeClr val="bg1"/>
                </a:solidFill>
                <a:sym typeface="Symbol" charset="0"/>
              </a:rPr>
              <a:t>Gallex</a:t>
            </a:r>
            <a:r>
              <a:rPr lang="it-IT" sz="3200" i="1" dirty="0" smtClean="0">
                <a:solidFill>
                  <a:schemeClr val="bg1"/>
                </a:solidFill>
                <a:sym typeface="Symbol" charset="0"/>
              </a:rPr>
              <a:t>/GNO </a:t>
            </a:r>
            <a:r>
              <a:rPr lang="it-IT" sz="3200" i="1" dirty="0">
                <a:solidFill>
                  <a:schemeClr val="bg1"/>
                </a:solidFill>
                <a:sym typeface="Symbol" charset="0"/>
              </a:rPr>
              <a:t>&amp; SAGE</a:t>
            </a:r>
          </a:p>
        </p:txBody>
      </p:sp>
      <p:sp>
        <p:nvSpPr>
          <p:cNvPr id="51211" name="CasellaDiTesto 14"/>
          <p:cNvSpPr txBox="1">
            <a:spLocks noChangeArrowheads="1"/>
          </p:cNvSpPr>
          <p:nvPr/>
        </p:nvSpPr>
        <p:spPr bwMode="auto">
          <a:xfrm>
            <a:off x="2339975" y="5258000"/>
            <a:ext cx="23034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FF0000"/>
                </a:solidFill>
              </a:rPr>
              <a:t>30 tonnes of natural </a:t>
            </a:r>
          </a:p>
          <a:p>
            <a:pPr eaLnBrk="1" hangingPunct="1"/>
            <a:r>
              <a:rPr lang="en-GB" sz="1800">
                <a:solidFill>
                  <a:srgbClr val="FF0000"/>
                </a:solidFill>
              </a:rPr>
              <a:t>gallium</a:t>
            </a:r>
            <a:endParaRPr lang="en-US" sz="1800">
              <a:solidFill>
                <a:srgbClr val="000000"/>
              </a:solidFill>
            </a:endParaRPr>
          </a:p>
          <a:p>
            <a:pPr eaLnBrk="1" hangingPunct="1"/>
            <a:r>
              <a:rPr lang="en-US" sz="1600" i="1"/>
              <a:t>(at LNGS Italy)</a:t>
            </a:r>
          </a:p>
        </p:txBody>
      </p:sp>
      <p:sp>
        <p:nvSpPr>
          <p:cNvPr id="51212" name="CasellaDiTesto 15"/>
          <p:cNvSpPr txBox="1">
            <a:spLocks noChangeArrowheads="1"/>
          </p:cNvSpPr>
          <p:nvPr/>
        </p:nvSpPr>
        <p:spPr bwMode="auto">
          <a:xfrm>
            <a:off x="4716463" y="5258000"/>
            <a:ext cx="23034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50 tons of metallic </a:t>
            </a:r>
          </a:p>
          <a:p>
            <a:pPr eaLnBrk="1" hangingPunct="1"/>
            <a:r>
              <a:rPr lang="en-US" sz="1800">
                <a:solidFill>
                  <a:srgbClr val="FF0000"/>
                </a:solidFill>
              </a:rPr>
              <a:t>gallium</a:t>
            </a:r>
          </a:p>
          <a:p>
            <a:pPr eaLnBrk="1" hangingPunct="1"/>
            <a:r>
              <a:rPr lang="en-US" sz="1800" i="1"/>
              <a:t>(at Baksan Russia)</a:t>
            </a:r>
          </a:p>
        </p:txBody>
      </p:sp>
      <p:pic>
        <p:nvPicPr>
          <p:cNvPr id="512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549275"/>
            <a:ext cx="288766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nettore 1 15"/>
          <p:cNvCxnSpPr/>
          <p:nvPr/>
        </p:nvCxnSpPr>
        <p:spPr>
          <a:xfrm rot="5400000">
            <a:off x="5903913" y="1520825"/>
            <a:ext cx="1943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5" name="CasellaDiTesto 16"/>
          <p:cNvSpPr txBox="1">
            <a:spLocks noChangeArrowheads="1"/>
          </p:cNvSpPr>
          <p:nvPr/>
        </p:nvSpPr>
        <p:spPr bwMode="auto">
          <a:xfrm>
            <a:off x="6553200" y="2554287"/>
            <a:ext cx="1368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b="1" i="1" dirty="0">
                <a:solidFill>
                  <a:srgbClr val="FF0000"/>
                </a:solidFill>
              </a:rPr>
              <a:t>E</a:t>
            </a:r>
            <a:r>
              <a:rPr lang="en-GB" sz="1400" b="1" i="1" baseline="-25000" dirty="0">
                <a:solidFill>
                  <a:srgbClr val="FF0000"/>
                </a:solidFill>
              </a:rPr>
              <a:t>th</a:t>
            </a:r>
            <a:r>
              <a:rPr lang="en-GB" sz="1400" b="1" i="1" dirty="0">
                <a:solidFill>
                  <a:srgbClr val="FF0000"/>
                </a:solidFill>
              </a:rPr>
              <a:t> = </a:t>
            </a:r>
            <a:r>
              <a:rPr lang="en-GB" sz="1400" b="1" dirty="0">
                <a:solidFill>
                  <a:srgbClr val="FF0000"/>
                </a:solidFill>
              </a:rPr>
              <a:t>233 </a:t>
            </a:r>
            <a:r>
              <a:rPr lang="en-GB" sz="1400" b="1" dirty="0" err="1">
                <a:solidFill>
                  <a:srgbClr val="FF0000"/>
                </a:solidFill>
              </a:rPr>
              <a:t>keV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39552" y="5805264"/>
            <a:ext cx="110859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Gallex</a:t>
            </a:r>
            <a:endParaRPr lang="it-IT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7668344" y="5910636"/>
            <a:ext cx="105690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SAGE</a:t>
            </a:r>
          </a:p>
        </p:txBody>
      </p:sp>
    </p:spTree>
    <p:extLst>
      <p:ext uri="{BB962C8B-B14F-4D97-AF65-F5344CB8AC3E}">
        <p14:creationId xmlns:p14="http://schemas.microsoft.com/office/powerpoint/2010/main" val="2285493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51203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7E5199-EFBC-6040-AD07-B97D87250ED2}" type="slidenum">
              <a:rPr lang="it-IT" sz="1400">
                <a:solidFill>
                  <a:srgbClr val="FF0000"/>
                </a:solidFill>
              </a:rPr>
              <a:pPr eaLnBrk="1" hangingPunct="1"/>
              <a:t>38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51205" name="Text Box 25"/>
          <p:cNvSpPr txBox="1">
            <a:spLocks noChangeArrowheads="1"/>
          </p:cNvSpPr>
          <p:nvPr/>
        </p:nvSpPr>
        <p:spPr bwMode="auto">
          <a:xfrm>
            <a:off x="323850" y="115888"/>
            <a:ext cx="612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…looking for pp neutrinos …</a:t>
            </a:r>
          </a:p>
        </p:txBody>
      </p:sp>
      <p:sp>
        <p:nvSpPr>
          <p:cNvPr id="51209" name="CasellaDiTesto 16"/>
          <p:cNvSpPr txBox="1">
            <a:spLocks noChangeArrowheads="1"/>
          </p:cNvSpPr>
          <p:nvPr/>
        </p:nvSpPr>
        <p:spPr bwMode="auto">
          <a:xfrm>
            <a:off x="125734" y="1078778"/>
            <a:ext cx="87510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rgbClr val="82490F"/>
              </a:buClr>
              <a:buSzPct val="100000"/>
            </a:pPr>
            <a:r>
              <a:rPr lang="en-GB" sz="1800" dirty="0"/>
              <a:t>Calibration tests with an </a:t>
            </a:r>
            <a:r>
              <a:rPr lang="en-GB" sz="1800" dirty="0" smtClean="0"/>
              <a:t>large </a:t>
            </a:r>
            <a:r>
              <a:rPr lang="en-GB" sz="1800" dirty="0"/>
              <a:t>intensity: </a:t>
            </a:r>
            <a:r>
              <a:rPr lang="en-GB" sz="2000" b="1" dirty="0">
                <a:solidFill>
                  <a:srgbClr val="0000FF"/>
                </a:solidFill>
              </a:rPr>
              <a:t>~1MCi </a:t>
            </a:r>
            <a:r>
              <a:rPr lang="en-GB" b="1" dirty="0" smtClean="0">
                <a:solidFill>
                  <a:srgbClr val="FF0000"/>
                </a:solidFill>
              </a:rPr>
              <a:t>artificial </a:t>
            </a:r>
            <a:r>
              <a:rPr lang="en-GB" b="1" dirty="0">
                <a:solidFill>
                  <a:srgbClr val="FF0000"/>
                </a:solidFill>
              </a:rPr>
              <a:t>neutrino source (</a:t>
            </a:r>
            <a:r>
              <a:rPr lang="en-GB" b="1" baseline="30000" dirty="0">
                <a:solidFill>
                  <a:srgbClr val="FF0000"/>
                </a:solidFill>
              </a:rPr>
              <a:t>51</a:t>
            </a:r>
            <a:r>
              <a:rPr lang="en-GB" b="1" dirty="0">
                <a:solidFill>
                  <a:srgbClr val="FF0000"/>
                </a:solidFill>
              </a:rPr>
              <a:t>Cr)</a:t>
            </a:r>
            <a:r>
              <a:rPr lang="en-GB" b="1" dirty="0"/>
              <a:t> </a:t>
            </a:r>
            <a:r>
              <a:rPr lang="en-GB" sz="1800" dirty="0"/>
              <a:t>confirmed the </a:t>
            </a:r>
            <a:r>
              <a:rPr lang="en-GB" sz="1800" dirty="0">
                <a:solidFill>
                  <a:srgbClr val="0070C0"/>
                </a:solidFill>
              </a:rPr>
              <a:t>efficiencies</a:t>
            </a:r>
            <a:r>
              <a:rPr lang="en-GB" sz="1800" dirty="0"/>
              <a:t> of the detectors</a:t>
            </a:r>
            <a:r>
              <a:rPr lang="en-GB" sz="1800" dirty="0" smtClean="0"/>
              <a:t>.</a:t>
            </a:r>
            <a:endParaRPr lang="en-GB" sz="1800" dirty="0"/>
          </a:p>
        </p:txBody>
      </p:sp>
      <p:sp>
        <p:nvSpPr>
          <p:cNvPr id="19" name="CasellaDiTesto 16"/>
          <p:cNvSpPr txBox="1">
            <a:spLocks noChangeArrowheads="1"/>
          </p:cNvSpPr>
          <p:nvPr/>
        </p:nvSpPr>
        <p:spPr bwMode="auto">
          <a:xfrm>
            <a:off x="457199" y="5460182"/>
            <a:ext cx="84196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rgbClr val="82490F"/>
              </a:buClr>
              <a:buSzPct val="100000"/>
              <a:buFont typeface="Times" charset="0"/>
              <a:buNone/>
            </a:pPr>
            <a:r>
              <a:rPr lang="en-GB" sz="1800" dirty="0" smtClean="0"/>
              <a:t>Once </a:t>
            </a:r>
            <a:r>
              <a:rPr lang="en-GB" sz="1800" dirty="0"/>
              <a:t>again the measured neutrino signal was smaller than the one predicted by the standard solar model (</a:t>
            </a:r>
            <a:r>
              <a:rPr lang="en-GB" sz="1800" b="1" dirty="0">
                <a:solidFill>
                  <a:srgbClr val="FF0000"/>
                </a:solidFill>
                <a:sym typeface="Symbol" charset="0"/>
              </a:rPr>
              <a:t></a:t>
            </a:r>
            <a:r>
              <a:rPr lang="en-GB" sz="1800" b="1" dirty="0">
                <a:solidFill>
                  <a:srgbClr val="FF0000"/>
                </a:solidFill>
              </a:rPr>
              <a:t> 60%</a:t>
            </a:r>
            <a:r>
              <a:rPr lang="en-GB" sz="1800" dirty="0"/>
              <a:t>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200" y="2980236"/>
            <a:ext cx="3265660" cy="23389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99" t="6204" r="-399" b="-6204"/>
          <a:stretch/>
        </p:blipFill>
        <p:spPr>
          <a:xfrm>
            <a:off x="457199" y="2334873"/>
            <a:ext cx="5084209" cy="645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390" y="1622153"/>
            <a:ext cx="2651410" cy="32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05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52227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C87102-2F47-E146-A4D2-8798EAB3453E}" type="slidenum">
              <a:rPr lang="it-IT" sz="1400">
                <a:solidFill>
                  <a:srgbClr val="FF0000"/>
                </a:solidFill>
              </a:rPr>
              <a:pPr eaLnBrk="1" hangingPunct="1"/>
              <a:t>39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468313" y="260350"/>
            <a:ext cx="77755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All experiments detect less neutrino than expected from the SSM !</a:t>
            </a:r>
          </a:p>
        </p:txBody>
      </p:sp>
      <p:sp>
        <p:nvSpPr>
          <p:cNvPr id="52229" name="Rectangle 11"/>
          <p:cNvSpPr>
            <a:spLocks noChangeArrowheads="1"/>
          </p:cNvSpPr>
          <p:nvPr/>
        </p:nvSpPr>
        <p:spPr bwMode="auto">
          <a:xfrm>
            <a:off x="3419475" y="5373688"/>
            <a:ext cx="576263" cy="503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0" name="Rectangle 7"/>
          <p:cNvSpPr>
            <a:spLocks noChangeArrowheads="1"/>
          </p:cNvSpPr>
          <p:nvPr/>
        </p:nvSpPr>
        <p:spPr bwMode="auto">
          <a:xfrm>
            <a:off x="3873500" y="3070224"/>
            <a:ext cx="5162550" cy="147801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400" b="1" dirty="0">
                <a:solidFill>
                  <a:srgbClr val="FF3300"/>
                </a:solidFill>
              </a:rPr>
              <a:t>Rate measurement	   Reaction		</a:t>
            </a:r>
            <a:r>
              <a:rPr lang="en-US" sz="1400" b="1" dirty="0" err="1">
                <a:solidFill>
                  <a:srgbClr val="FF3300"/>
                </a:solidFill>
              </a:rPr>
              <a:t>Obs</a:t>
            </a:r>
            <a:r>
              <a:rPr lang="en-US" sz="1400" b="1" dirty="0">
                <a:solidFill>
                  <a:srgbClr val="FF3300"/>
                </a:solidFill>
              </a:rPr>
              <a:t> / Theory</a:t>
            </a:r>
          </a:p>
          <a:p>
            <a:pPr marL="342900" indent="-342900">
              <a:spcBef>
                <a:spcPct val="20000"/>
              </a:spcBef>
            </a:pPr>
            <a:r>
              <a:rPr lang="en-US" sz="1400" dirty="0" err="1"/>
              <a:t>Homestake</a:t>
            </a:r>
            <a:r>
              <a:rPr lang="en-US" sz="1400" dirty="0"/>
              <a:t>		</a:t>
            </a:r>
            <a:r>
              <a:rPr lang="en-US" sz="1400" dirty="0">
                <a:latin typeface="Symbol" charset="0"/>
              </a:rPr>
              <a:t>n</a:t>
            </a:r>
            <a:r>
              <a:rPr lang="en-US" sz="1400" baseline="-25000" dirty="0"/>
              <a:t>e</a:t>
            </a:r>
            <a:r>
              <a:rPr lang="en-US" sz="1400" dirty="0"/>
              <a:t> + </a:t>
            </a:r>
            <a:r>
              <a:rPr lang="en-US" sz="1400" baseline="30000" dirty="0">
                <a:latin typeface="Symbol" charset="0"/>
              </a:rPr>
              <a:t>37</a:t>
            </a:r>
            <a:r>
              <a:rPr lang="en-US" sz="1400" dirty="0"/>
              <a:t>Cl </a:t>
            </a:r>
            <a:r>
              <a:rPr lang="en-US" sz="1400" dirty="0">
                <a:latin typeface="Symbol" charset="0"/>
                <a:sym typeface="Symbol" charset="0"/>
              </a:rPr>
              <a:t> </a:t>
            </a:r>
            <a:r>
              <a:rPr lang="en-US" sz="1400" baseline="30000" dirty="0">
                <a:latin typeface="Symbol" charset="0"/>
              </a:rPr>
              <a:t>37</a:t>
            </a:r>
            <a:r>
              <a:rPr lang="en-US" sz="1400" dirty="0"/>
              <a:t>Ar + e</a:t>
            </a:r>
            <a:r>
              <a:rPr lang="en-US" sz="1400" baseline="30000" dirty="0">
                <a:latin typeface="Symbol" charset="0"/>
              </a:rPr>
              <a:t>-</a:t>
            </a:r>
            <a:r>
              <a:rPr lang="en-US" sz="1400" dirty="0">
                <a:latin typeface="Symbol" charset="0"/>
              </a:rPr>
              <a:t>	    0.34 </a:t>
            </a:r>
            <a:r>
              <a:rPr lang="en-US" sz="1400" dirty="0">
                <a:latin typeface="Symbol" charset="0"/>
                <a:sym typeface="Symbol" charset="0"/>
              </a:rPr>
              <a:t> 0.03</a:t>
            </a:r>
          </a:p>
          <a:p>
            <a:pPr marL="342900" indent="-342900">
              <a:spcBef>
                <a:spcPct val="20000"/>
              </a:spcBef>
            </a:pPr>
            <a:r>
              <a:rPr lang="en-US" sz="1400" dirty="0">
                <a:sym typeface="Symbol" charset="0"/>
              </a:rPr>
              <a:t>Super-K		</a:t>
            </a:r>
            <a:r>
              <a:rPr lang="en-US" sz="1400" dirty="0" err="1">
                <a:latin typeface="Symbol" charset="0"/>
              </a:rPr>
              <a:t>n</a:t>
            </a:r>
            <a:r>
              <a:rPr lang="en-US" sz="1400" baseline="-25000" dirty="0" err="1"/>
              <a:t>x</a:t>
            </a:r>
            <a:r>
              <a:rPr lang="en-US" sz="1400" dirty="0"/>
              <a:t> + e</a:t>
            </a:r>
            <a:r>
              <a:rPr lang="en-US" sz="1400" baseline="30000" dirty="0">
                <a:latin typeface="Symbol" charset="0"/>
              </a:rPr>
              <a:t>-</a:t>
            </a:r>
            <a:r>
              <a:rPr lang="en-US" sz="1400" dirty="0">
                <a:latin typeface="Symbol" charset="0"/>
              </a:rPr>
              <a:t> </a:t>
            </a:r>
            <a:r>
              <a:rPr lang="en-US" sz="1400" dirty="0">
                <a:latin typeface="Symbol" charset="0"/>
                <a:sym typeface="Symbol" charset="0"/>
              </a:rPr>
              <a:t></a:t>
            </a:r>
            <a:r>
              <a:rPr lang="en-US" sz="1400" baseline="30000" dirty="0">
                <a:latin typeface="Symbol" charset="0"/>
              </a:rPr>
              <a:t> </a:t>
            </a:r>
            <a:r>
              <a:rPr lang="en-US" sz="1400" dirty="0" err="1">
                <a:latin typeface="Symbol" charset="0"/>
              </a:rPr>
              <a:t>n</a:t>
            </a:r>
            <a:r>
              <a:rPr lang="en-US" sz="1400" baseline="-25000" dirty="0" err="1"/>
              <a:t>x</a:t>
            </a:r>
            <a:r>
              <a:rPr lang="en-US" sz="1400" dirty="0"/>
              <a:t> + e</a:t>
            </a:r>
            <a:r>
              <a:rPr lang="en-US" sz="1400" baseline="30000" dirty="0">
                <a:latin typeface="Symbol" charset="0"/>
              </a:rPr>
              <a:t>-</a:t>
            </a:r>
            <a:r>
              <a:rPr lang="en-US" sz="1400" dirty="0"/>
              <a:t> </a:t>
            </a:r>
            <a:r>
              <a:rPr lang="en-US" sz="1400" dirty="0" smtClean="0"/>
              <a:t>     </a:t>
            </a:r>
            <a:r>
              <a:rPr lang="en-US" sz="1400" dirty="0"/>
              <a:t>	    </a:t>
            </a:r>
            <a:r>
              <a:rPr lang="en-US" sz="1400" dirty="0">
                <a:latin typeface="Symbol" charset="0"/>
              </a:rPr>
              <a:t>0.46 </a:t>
            </a:r>
            <a:r>
              <a:rPr lang="en-US" sz="1400" dirty="0">
                <a:latin typeface="Symbol" charset="0"/>
                <a:sym typeface="Symbol" charset="0"/>
              </a:rPr>
              <a:t> 0.02</a:t>
            </a:r>
            <a:endParaRPr lang="en-US" sz="1400" dirty="0">
              <a:sym typeface="Symbo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1400" dirty="0">
                <a:sym typeface="Symbol" charset="0"/>
              </a:rPr>
              <a:t>SAGE		</a:t>
            </a:r>
            <a:r>
              <a:rPr lang="en-US" sz="1400" dirty="0" smtClean="0">
                <a:sym typeface="Symbol" charset="0"/>
              </a:rPr>
              <a:t>         </a:t>
            </a:r>
            <a:r>
              <a:rPr lang="en-US" sz="1400" dirty="0" smtClean="0">
                <a:latin typeface="Symbol" charset="0"/>
              </a:rPr>
              <a:t>n</a:t>
            </a:r>
            <a:r>
              <a:rPr lang="en-US" sz="1400" baseline="-25000" dirty="0" smtClean="0"/>
              <a:t>e</a:t>
            </a:r>
            <a:r>
              <a:rPr lang="en-US" sz="1400" dirty="0" smtClean="0"/>
              <a:t> </a:t>
            </a:r>
            <a:r>
              <a:rPr lang="en-US" sz="1400" dirty="0"/>
              <a:t>+ </a:t>
            </a:r>
            <a:r>
              <a:rPr lang="en-US" sz="1400" baseline="30000" dirty="0">
                <a:latin typeface="Symbol" charset="0"/>
              </a:rPr>
              <a:t>71</a:t>
            </a:r>
            <a:r>
              <a:rPr lang="en-US" sz="1400" dirty="0"/>
              <a:t>Ga </a:t>
            </a:r>
            <a:r>
              <a:rPr lang="en-US" sz="1400" dirty="0">
                <a:latin typeface="Symbol" charset="0"/>
                <a:sym typeface="Symbol" charset="0"/>
              </a:rPr>
              <a:t> </a:t>
            </a:r>
            <a:r>
              <a:rPr lang="en-US" sz="1400" baseline="30000" dirty="0">
                <a:latin typeface="Symbol" charset="0"/>
              </a:rPr>
              <a:t>71</a:t>
            </a:r>
            <a:r>
              <a:rPr lang="en-US" sz="1400" dirty="0"/>
              <a:t>Ge + e</a:t>
            </a:r>
            <a:r>
              <a:rPr lang="en-US" sz="1400" baseline="30000" dirty="0">
                <a:latin typeface="Symbol" charset="0"/>
              </a:rPr>
              <a:t>-</a:t>
            </a:r>
            <a:r>
              <a:rPr lang="en-US" sz="1400" dirty="0">
                <a:latin typeface="Symbol" charset="0"/>
              </a:rPr>
              <a:t>	     0.59 </a:t>
            </a:r>
            <a:r>
              <a:rPr lang="en-US" sz="1400" dirty="0">
                <a:latin typeface="Symbol" charset="0"/>
                <a:sym typeface="Symbol" charset="0"/>
              </a:rPr>
              <a:t> 0.06</a:t>
            </a:r>
            <a:r>
              <a:rPr lang="en-US" sz="1400" dirty="0">
                <a:sym typeface="Symbol" charset="0"/>
              </a:rPr>
              <a:t> </a:t>
            </a:r>
          </a:p>
          <a:p>
            <a:pPr marL="342900" indent="-342900">
              <a:spcBef>
                <a:spcPct val="20000"/>
              </a:spcBef>
            </a:pPr>
            <a:r>
              <a:rPr lang="en-US" sz="1400" dirty="0" err="1">
                <a:sym typeface="Symbol" charset="0"/>
              </a:rPr>
              <a:t>Gallex+GNO</a:t>
            </a:r>
            <a:r>
              <a:rPr lang="en-US" sz="1400" dirty="0">
                <a:sym typeface="Symbol" charset="0"/>
              </a:rPr>
              <a:t>	</a:t>
            </a:r>
            <a:r>
              <a:rPr lang="en-US" sz="1400" dirty="0" smtClean="0">
                <a:sym typeface="Symbol" charset="0"/>
              </a:rPr>
              <a:t>          </a:t>
            </a:r>
            <a:r>
              <a:rPr lang="en-US" sz="1400" dirty="0" smtClean="0">
                <a:latin typeface="Symbol" charset="0"/>
              </a:rPr>
              <a:t>n</a:t>
            </a:r>
            <a:r>
              <a:rPr lang="en-US" sz="1400" baseline="-25000" dirty="0" smtClean="0"/>
              <a:t>e</a:t>
            </a:r>
            <a:r>
              <a:rPr lang="en-US" sz="1400" dirty="0" smtClean="0"/>
              <a:t> </a:t>
            </a:r>
            <a:r>
              <a:rPr lang="en-US" sz="1400" dirty="0"/>
              <a:t>+ </a:t>
            </a:r>
            <a:r>
              <a:rPr lang="en-US" sz="1400" baseline="30000" dirty="0">
                <a:latin typeface="Symbol" charset="0"/>
              </a:rPr>
              <a:t>71</a:t>
            </a:r>
            <a:r>
              <a:rPr lang="en-US" sz="1400" dirty="0"/>
              <a:t>Ga </a:t>
            </a:r>
            <a:r>
              <a:rPr lang="en-US" sz="1400" dirty="0">
                <a:latin typeface="Symbol" charset="0"/>
                <a:sym typeface="Symbol" charset="0"/>
              </a:rPr>
              <a:t> </a:t>
            </a:r>
            <a:r>
              <a:rPr lang="en-US" sz="1400" baseline="30000" dirty="0">
                <a:latin typeface="Symbol" charset="0"/>
              </a:rPr>
              <a:t>71</a:t>
            </a:r>
            <a:r>
              <a:rPr lang="en-US" sz="1400" dirty="0"/>
              <a:t>Ge + e</a:t>
            </a:r>
            <a:r>
              <a:rPr lang="en-US" sz="1400" baseline="30000" dirty="0">
                <a:latin typeface="Symbol" charset="0"/>
              </a:rPr>
              <a:t>-</a:t>
            </a:r>
            <a:r>
              <a:rPr lang="en-US" sz="1400" dirty="0">
                <a:sym typeface="Symbol" charset="0"/>
              </a:rPr>
              <a:t> </a:t>
            </a:r>
            <a:r>
              <a:rPr lang="en-US" sz="1400" dirty="0">
                <a:latin typeface="Symbol" charset="0"/>
              </a:rPr>
              <a:t>	     0.58 </a:t>
            </a:r>
            <a:r>
              <a:rPr lang="en-US" sz="1400" dirty="0">
                <a:latin typeface="Symbol" charset="0"/>
                <a:sym typeface="Symbol" charset="0"/>
              </a:rPr>
              <a:t> 0.05</a:t>
            </a:r>
          </a:p>
        </p:txBody>
      </p:sp>
      <p:pic>
        <p:nvPicPr>
          <p:cNvPr id="5223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700213"/>
            <a:ext cx="3838575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539750" y="5805488"/>
            <a:ext cx="4210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rgbClr val="333399"/>
                </a:solidFill>
                <a:latin typeface="Times" charset="0"/>
              </a:rPr>
              <a:t>1 SNU (Solar Neutrino Unit) = 1 capture/sec/10</a:t>
            </a:r>
            <a:r>
              <a:rPr lang="en-US" sz="1400" baseline="30000" dirty="0">
                <a:solidFill>
                  <a:srgbClr val="333399"/>
                </a:solidFill>
                <a:latin typeface="Times" charset="0"/>
              </a:rPr>
              <a:t>36 </a:t>
            </a:r>
            <a:r>
              <a:rPr lang="en-US" sz="1400" dirty="0">
                <a:solidFill>
                  <a:srgbClr val="333399"/>
                </a:solidFill>
                <a:latin typeface="Times" charset="0"/>
              </a:rPr>
              <a:t>atoms</a:t>
            </a:r>
          </a:p>
        </p:txBody>
      </p:sp>
    </p:spTree>
    <p:extLst>
      <p:ext uri="{BB962C8B-B14F-4D97-AF65-F5344CB8AC3E}">
        <p14:creationId xmlns:p14="http://schemas.microsoft.com/office/powerpoint/2010/main" val="2847756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44450"/>
            <a:ext cx="86026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20484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26E7AF-30B4-8A48-B437-A56CFB639A93}" type="slidenum">
              <a:rPr lang="it-IT" sz="1400">
                <a:solidFill>
                  <a:srgbClr val="FF0000"/>
                </a:solidFill>
              </a:rPr>
              <a:pPr eaLnBrk="1" hangingPunct="1"/>
              <a:t>4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20485" name="CasellaDiTesto 4"/>
          <p:cNvSpPr txBox="1">
            <a:spLocks noChangeArrowheads="1"/>
          </p:cNvSpPr>
          <p:nvPr/>
        </p:nvSpPr>
        <p:spPr bwMode="auto">
          <a:xfrm>
            <a:off x="468313" y="333375"/>
            <a:ext cx="8135937" cy="1322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2000"/>
              <a:t>It has a </a:t>
            </a:r>
            <a:r>
              <a:rPr lang="en-US" sz="2000" b="1">
                <a:solidFill>
                  <a:srgbClr val="FF0000"/>
                </a:solidFill>
              </a:rPr>
              <a:t>radius</a:t>
            </a:r>
            <a:r>
              <a:rPr lang="en-US" sz="2000">
                <a:solidFill>
                  <a:srgbClr val="FF0000"/>
                </a:solidFill>
              </a:rPr>
              <a:t> of about 700,000 km </a:t>
            </a:r>
            <a:r>
              <a:rPr lang="en-US" sz="2000"/>
              <a:t>(</a:t>
            </a:r>
            <a:r>
              <a:rPr lang="en-US" sz="2000" i="1"/>
              <a:t>109 times that of Earth</a:t>
            </a:r>
            <a:r>
              <a:rPr lang="en-US" sz="2000"/>
              <a:t>).</a:t>
            </a:r>
          </a:p>
          <a:p>
            <a:pPr algn="just" eaLnBrk="1" hangingPunct="1"/>
            <a:endParaRPr lang="en-US" sz="2000"/>
          </a:p>
          <a:p>
            <a:pPr algn="just" eaLnBrk="1" hangingPunct="1"/>
            <a:r>
              <a:rPr lang="en-US" sz="2000"/>
              <a:t>It has a </a:t>
            </a:r>
            <a:r>
              <a:rPr lang="en-US" sz="2000" b="1">
                <a:solidFill>
                  <a:srgbClr val="FF0000"/>
                </a:solidFill>
              </a:rPr>
              <a:t>mass</a:t>
            </a:r>
            <a:r>
              <a:rPr lang="en-US" sz="2000">
                <a:solidFill>
                  <a:srgbClr val="FF0000"/>
                </a:solidFill>
              </a:rPr>
              <a:t> of about 2×10</a:t>
            </a:r>
            <a:r>
              <a:rPr lang="en-US" sz="2000" baseline="30000">
                <a:solidFill>
                  <a:srgbClr val="FF0000"/>
                </a:solidFill>
              </a:rPr>
              <a:t>30</a:t>
            </a:r>
            <a:r>
              <a:rPr lang="en-US" sz="2000">
                <a:solidFill>
                  <a:srgbClr val="FF0000"/>
                </a:solidFill>
              </a:rPr>
              <a:t> kg</a:t>
            </a:r>
            <a:r>
              <a:rPr lang="en-US" sz="2000"/>
              <a:t>, (</a:t>
            </a:r>
            <a:r>
              <a:rPr lang="en-US" sz="2000" i="1"/>
              <a:t>330,000 times that of Earth</a:t>
            </a:r>
            <a:r>
              <a:rPr lang="en-US" sz="2000"/>
              <a:t>) accounting for about 99.86% of the total mass of the solar system.</a:t>
            </a:r>
          </a:p>
        </p:txBody>
      </p:sp>
      <p:graphicFrame>
        <p:nvGraphicFramePr>
          <p:cNvPr id="10" name="Tabella 9"/>
          <p:cNvGraphicFramePr>
            <a:graphicFrameLocks noGrp="1"/>
          </p:cNvGraphicFramePr>
          <p:nvPr/>
        </p:nvGraphicFramePr>
        <p:xfrm>
          <a:off x="971550" y="4508500"/>
          <a:ext cx="3995738" cy="1857377"/>
        </p:xfrm>
        <a:graphic>
          <a:graphicData uri="http://schemas.openxmlformats.org/drawingml/2006/table">
            <a:tbl>
              <a:tblPr/>
              <a:tblGrid>
                <a:gridCol w="2880177"/>
                <a:gridCol w="1115561"/>
              </a:tblGrid>
              <a:tr h="304879">
                <a:tc>
                  <a:txBody>
                    <a:bodyPr/>
                    <a:lstStyle/>
                    <a:p>
                      <a:r>
                        <a:rPr lang="it-IT" sz="1400" dirty="0"/>
                        <a:t>Mass (Earth=1)</a:t>
                      </a:r>
                    </a:p>
                  </a:txBody>
                  <a:tcPr marL="91435" marR="91435" marT="45732" marB="45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332,800</a:t>
                      </a:r>
                    </a:p>
                  </a:txBody>
                  <a:tcPr marL="91435" marR="91435" marT="45732" marB="45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04879">
                <a:tc>
                  <a:txBody>
                    <a:bodyPr/>
                    <a:lstStyle/>
                    <a:p>
                      <a:r>
                        <a:rPr lang="it-IT" sz="1400" dirty="0" err="1"/>
                        <a:t>Mean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diameter</a:t>
                      </a:r>
                      <a:r>
                        <a:rPr lang="it-IT" sz="1400" dirty="0"/>
                        <a:t> (10</a:t>
                      </a:r>
                      <a:r>
                        <a:rPr lang="it-IT" sz="1400" baseline="30000" dirty="0"/>
                        <a:t>6</a:t>
                      </a:r>
                      <a:r>
                        <a:rPr lang="it-IT" sz="1400" dirty="0"/>
                        <a:t> m)</a:t>
                      </a:r>
                    </a:p>
                  </a:txBody>
                  <a:tcPr marL="91435" marR="91435" marT="45732" marB="45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1392</a:t>
                      </a:r>
                    </a:p>
                  </a:txBody>
                  <a:tcPr marL="91435" marR="91435" marT="45732" marB="45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04879">
                <a:tc>
                  <a:txBody>
                    <a:bodyPr/>
                    <a:lstStyle/>
                    <a:p>
                      <a:r>
                        <a:rPr lang="it-IT" sz="1400" dirty="0"/>
                        <a:t>Rotation </a:t>
                      </a:r>
                      <a:r>
                        <a:rPr lang="it-IT" sz="1400" dirty="0" err="1"/>
                        <a:t>period</a:t>
                      </a:r>
                      <a:endParaRPr lang="it-IT" sz="1400" dirty="0"/>
                    </a:p>
                  </a:txBody>
                  <a:tcPr marL="91435" marR="91435" marT="45732" marB="45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26-37 d</a:t>
                      </a:r>
                    </a:p>
                  </a:txBody>
                  <a:tcPr marL="91435" marR="91435" marT="45732" marB="45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32982">
                <a:tc>
                  <a:txBody>
                    <a:bodyPr/>
                    <a:lstStyle/>
                    <a:p>
                      <a:r>
                        <a:rPr lang="en-US" sz="1400" dirty="0"/>
                        <a:t>Mean distance to Earth, 10</a:t>
                      </a:r>
                      <a:r>
                        <a:rPr lang="en-US" sz="1400" baseline="30000" dirty="0"/>
                        <a:t>6</a:t>
                      </a:r>
                      <a:r>
                        <a:rPr lang="en-US" sz="1400" dirty="0"/>
                        <a:t> km</a:t>
                      </a:r>
                    </a:p>
                  </a:txBody>
                  <a:tcPr marL="91435" marR="91435" marT="45732" marB="45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149</a:t>
                      </a:r>
                    </a:p>
                  </a:txBody>
                  <a:tcPr marL="91435" marR="91435" marT="45732" marB="45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04879">
                <a:tc>
                  <a:txBody>
                    <a:bodyPr/>
                    <a:lstStyle/>
                    <a:p>
                      <a:r>
                        <a:rPr lang="it-IT" sz="1400" b="1" dirty="0" smtClean="0">
                          <a:solidFill>
                            <a:srgbClr val="FF0000"/>
                          </a:solidFill>
                        </a:rPr>
                        <a:t>Density</a:t>
                      </a:r>
                      <a:endParaRPr lang="it-IT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5" marR="91435" marT="45732" marB="45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1" dirty="0">
                          <a:solidFill>
                            <a:srgbClr val="FF0000"/>
                          </a:solidFill>
                        </a:rPr>
                        <a:t>1.41</a:t>
                      </a:r>
                    </a:p>
                  </a:txBody>
                  <a:tcPr marL="91435" marR="91435" marT="45732" marB="45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04879">
                <a:tc>
                  <a:txBody>
                    <a:bodyPr/>
                    <a:lstStyle/>
                    <a:p>
                      <a:r>
                        <a:rPr lang="it-IT" sz="1400" dirty="0" err="1"/>
                        <a:t>Surface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gravity</a:t>
                      </a:r>
                      <a:r>
                        <a:rPr lang="it-IT" sz="1400" dirty="0"/>
                        <a:t> m/s</a:t>
                      </a:r>
                      <a:r>
                        <a:rPr lang="it-IT" sz="1400" baseline="30000" dirty="0"/>
                        <a:t>2</a:t>
                      </a:r>
                      <a:endParaRPr lang="it-IT" sz="1400" dirty="0"/>
                    </a:p>
                  </a:txBody>
                  <a:tcPr marL="91435" marR="91435" marT="45732" marB="45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274</a:t>
                      </a:r>
                    </a:p>
                  </a:txBody>
                  <a:tcPr marL="91435" marR="91435" marT="45732" marB="45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1561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53251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9CA909-ACD4-2642-BE7E-DF71A62374FE}" type="slidenum">
              <a:rPr lang="it-IT" sz="1400">
                <a:solidFill>
                  <a:srgbClr val="FF0000"/>
                </a:solidFill>
              </a:rPr>
              <a:pPr eaLnBrk="1" hangingPunct="1"/>
              <a:t>40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53252" name="CasellaDiTesto 4"/>
          <p:cNvSpPr txBox="1">
            <a:spLocks noChangeArrowheads="1"/>
          </p:cNvSpPr>
          <p:nvPr/>
        </p:nvSpPr>
        <p:spPr bwMode="auto">
          <a:xfrm>
            <a:off x="250825" y="692150"/>
            <a:ext cx="8066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Neutrinos have the peculiar property that their </a:t>
            </a:r>
            <a:r>
              <a:rPr lang="en-US" sz="1800">
                <a:solidFill>
                  <a:srgbClr val="FF0000"/>
                </a:solidFill>
              </a:rPr>
              <a:t>flavour eigenstates</a:t>
            </a:r>
            <a:r>
              <a:rPr lang="en-US" sz="1800"/>
              <a:t> do not coincide with their </a:t>
            </a:r>
            <a:r>
              <a:rPr lang="en-US" sz="1800">
                <a:solidFill>
                  <a:srgbClr val="0070C0"/>
                </a:solidFill>
              </a:rPr>
              <a:t>mass eigenstates</a:t>
            </a:r>
            <a:r>
              <a:rPr lang="en-US" sz="1800"/>
              <a:t>. </a:t>
            </a:r>
          </a:p>
        </p:txBody>
      </p:sp>
      <p:sp>
        <p:nvSpPr>
          <p:cNvPr id="53253" name="Rettangolo 5"/>
          <p:cNvSpPr>
            <a:spLocks noChangeArrowheads="1"/>
          </p:cNvSpPr>
          <p:nvPr/>
        </p:nvSpPr>
        <p:spPr bwMode="auto">
          <a:xfrm>
            <a:off x="3311993" y="2586505"/>
            <a:ext cx="4176712" cy="10763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en-GB" sz="2000">
                <a:solidFill>
                  <a:srgbClr val="FF0000"/>
                </a:solidFill>
              </a:rPr>
              <a:t>Flavour eigenstates </a:t>
            </a:r>
            <a:r>
              <a:rPr lang="en-US" sz="2000" b="1">
                <a:solidFill>
                  <a:srgbClr val="FF0000"/>
                </a:solidFill>
                <a:latin typeface="Symbol" charset="0"/>
              </a:rPr>
              <a:t>n</a:t>
            </a:r>
            <a:r>
              <a:rPr lang="en-US" sz="2000" b="1" baseline="-25000">
                <a:solidFill>
                  <a:srgbClr val="FF0000"/>
                </a:solidFill>
              </a:rPr>
              <a:t>e</a:t>
            </a:r>
            <a:r>
              <a:rPr lang="en-US" sz="2000" b="1">
                <a:solidFill>
                  <a:srgbClr val="FF0000"/>
                </a:solidFill>
                <a:latin typeface="Symbol" charset="0"/>
              </a:rPr>
              <a:t>, n</a:t>
            </a:r>
            <a:r>
              <a:rPr lang="en-US" sz="2000" b="1" baseline="-25000">
                <a:solidFill>
                  <a:srgbClr val="FF0000"/>
                </a:solidFill>
                <a:latin typeface="Symbol" charset="0"/>
              </a:rPr>
              <a:t>m</a:t>
            </a:r>
            <a:r>
              <a:rPr lang="en-US" sz="2000" b="1">
                <a:solidFill>
                  <a:srgbClr val="FF0000"/>
                </a:solidFill>
                <a:latin typeface="Symbol" charset="0"/>
              </a:rPr>
              <a:t>, n</a:t>
            </a:r>
            <a:r>
              <a:rPr lang="en-US" sz="2000" b="1" baseline="-25000">
                <a:solidFill>
                  <a:srgbClr val="FF0000"/>
                </a:solidFill>
                <a:latin typeface="Symbol" charset="0"/>
              </a:rPr>
              <a:t>t</a:t>
            </a:r>
            <a:r>
              <a:rPr kumimoji="1" lang="en-GB" sz="200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kumimoji="1" lang="en-GB" sz="2400" b="1">
                <a:sym typeface="Symbol" charset="0"/>
              </a:rPr>
              <a:t></a:t>
            </a:r>
            <a:r>
              <a:rPr kumimoji="1" lang="en-GB" sz="2400" b="1">
                <a:solidFill>
                  <a:srgbClr val="FF0000"/>
                </a:solidFill>
                <a:sym typeface="Symbol" charset="0"/>
              </a:rPr>
              <a:t> </a:t>
            </a:r>
          </a:p>
          <a:p>
            <a:pPr algn="ctr"/>
            <a:r>
              <a:rPr kumimoji="1" lang="en-GB" sz="2000">
                <a:solidFill>
                  <a:srgbClr val="0070C0"/>
                </a:solidFill>
              </a:rPr>
              <a:t>Mass eigenstates </a:t>
            </a:r>
            <a:r>
              <a:rPr lang="en-US" sz="2000" b="1">
                <a:solidFill>
                  <a:srgbClr val="0070C0"/>
                </a:solidFill>
                <a:latin typeface="Symbol" charset="0"/>
              </a:rPr>
              <a:t>n</a:t>
            </a:r>
            <a:r>
              <a:rPr lang="en-US" sz="2000" b="1" baseline="-25000">
                <a:solidFill>
                  <a:srgbClr val="0070C0"/>
                </a:solidFill>
                <a:latin typeface="Symbol" charset="0"/>
              </a:rPr>
              <a:t>1</a:t>
            </a:r>
            <a:r>
              <a:rPr lang="en-US" sz="2000" b="1">
                <a:solidFill>
                  <a:srgbClr val="0070C0"/>
                </a:solidFill>
                <a:latin typeface="Symbol" charset="0"/>
              </a:rPr>
              <a:t>, n</a:t>
            </a:r>
            <a:r>
              <a:rPr lang="en-US" sz="2000" b="1" baseline="-25000">
                <a:solidFill>
                  <a:srgbClr val="0070C0"/>
                </a:solidFill>
                <a:latin typeface="Symbol" charset="0"/>
              </a:rPr>
              <a:t>2</a:t>
            </a:r>
            <a:r>
              <a:rPr lang="en-US" sz="2000" b="1">
                <a:solidFill>
                  <a:srgbClr val="0070C0"/>
                </a:solidFill>
                <a:latin typeface="Symbol" charset="0"/>
              </a:rPr>
              <a:t>,</a:t>
            </a:r>
            <a:r>
              <a:rPr lang="en-US" sz="2000" b="1">
                <a:solidFill>
                  <a:srgbClr val="0070C0"/>
                </a:solidFill>
              </a:rPr>
              <a:t> </a:t>
            </a:r>
            <a:r>
              <a:rPr lang="en-US" sz="2000" b="1">
                <a:solidFill>
                  <a:srgbClr val="0070C0"/>
                </a:solidFill>
                <a:latin typeface="Symbol" charset="0"/>
              </a:rPr>
              <a:t>n</a:t>
            </a:r>
            <a:r>
              <a:rPr lang="en-US" sz="2000" b="1" baseline="-25000">
                <a:solidFill>
                  <a:srgbClr val="0070C0"/>
                </a:solidFill>
                <a:latin typeface="Symbol" charset="0"/>
              </a:rPr>
              <a:t>3</a:t>
            </a:r>
            <a:endParaRPr lang="en-US" sz="2000">
              <a:solidFill>
                <a:srgbClr val="0070C0"/>
              </a:solidFill>
            </a:endParaRPr>
          </a:p>
        </p:txBody>
      </p:sp>
      <p:sp>
        <p:nvSpPr>
          <p:cNvPr id="53258" name="Rectangle 4"/>
          <p:cNvSpPr>
            <a:spLocks noChangeArrowheads="1"/>
          </p:cNvSpPr>
          <p:nvPr/>
        </p:nvSpPr>
        <p:spPr bwMode="auto">
          <a:xfrm>
            <a:off x="34925" y="44450"/>
            <a:ext cx="7604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…… something happens to </a:t>
            </a:r>
            <a:r>
              <a:rPr lang="en-US" sz="3200" b="1">
                <a:solidFill>
                  <a:srgbClr val="FF0000"/>
                </a:solidFill>
                <a:sym typeface="Symbol" charset="0"/>
              </a:rPr>
              <a:t>neutrinos!</a:t>
            </a:r>
          </a:p>
        </p:txBody>
      </p:sp>
    </p:spTree>
    <p:extLst>
      <p:ext uri="{BB962C8B-B14F-4D97-AF65-F5344CB8AC3E}">
        <p14:creationId xmlns:p14="http://schemas.microsoft.com/office/powerpoint/2010/main" val="210010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41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287286" y="862369"/>
            <a:ext cx="8558087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/>
              <a:t>Nel </a:t>
            </a:r>
            <a:r>
              <a:rPr lang="it-IT" sz="2000" b="1" dirty="0" smtClean="0">
                <a:solidFill>
                  <a:srgbClr val="000090"/>
                </a:solidFill>
              </a:rPr>
              <a:t>Modello </a:t>
            </a:r>
            <a:r>
              <a:rPr lang="it-IT" sz="2000" b="1" dirty="0">
                <a:solidFill>
                  <a:srgbClr val="000090"/>
                </a:solidFill>
              </a:rPr>
              <a:t>Standard </a:t>
            </a:r>
            <a:r>
              <a:rPr lang="it-IT" dirty="0" smtClean="0"/>
              <a:t>i </a:t>
            </a:r>
            <a:r>
              <a:rPr lang="it-IT" dirty="0"/>
              <a:t>neutrini (antineutrini</a:t>
            </a:r>
            <a:r>
              <a:rPr lang="it-IT" dirty="0" smtClean="0"/>
              <a:t>) sono </a:t>
            </a:r>
            <a:r>
              <a:rPr lang="it-IT" dirty="0"/>
              <a:t>descritti come </a:t>
            </a:r>
            <a:r>
              <a:rPr lang="it-IT" dirty="0">
                <a:solidFill>
                  <a:srgbClr val="FF0000"/>
                </a:solidFill>
              </a:rPr>
              <a:t>leptoni </a:t>
            </a:r>
            <a:r>
              <a:rPr lang="it-IT" dirty="0" err="1">
                <a:solidFill>
                  <a:srgbClr val="FF0000"/>
                </a:solidFill>
              </a:rPr>
              <a:t>left-handed</a:t>
            </a:r>
            <a:r>
              <a:rPr lang="it-IT" dirty="0"/>
              <a:t> (right-</a:t>
            </a:r>
            <a:r>
              <a:rPr lang="it-IT" dirty="0" err="1"/>
              <a:t>handed</a:t>
            </a:r>
            <a:r>
              <a:rPr lang="it-IT" dirty="0"/>
              <a:t>) a </a:t>
            </a:r>
            <a:r>
              <a:rPr lang="it-IT" dirty="0">
                <a:solidFill>
                  <a:srgbClr val="FF0000"/>
                </a:solidFill>
              </a:rPr>
              <a:t>spin 1</a:t>
            </a:r>
            <a:r>
              <a:rPr lang="it-IT" b="1" dirty="0">
                <a:solidFill>
                  <a:srgbClr val="FF0000"/>
                </a:solidFill>
              </a:rPr>
              <a:t>/</a:t>
            </a:r>
            <a:r>
              <a:rPr lang="it-IT" dirty="0">
                <a:solidFill>
                  <a:srgbClr val="FF0000"/>
                </a:solidFill>
              </a:rPr>
              <a:t>2</a:t>
            </a:r>
            <a:r>
              <a:rPr lang="it-IT" dirty="0"/>
              <a:t> </a:t>
            </a:r>
            <a:r>
              <a:rPr lang="it-IT" dirty="0" smtClean="0"/>
              <a:t>e </a:t>
            </a:r>
            <a:r>
              <a:rPr lang="it-IT" dirty="0" smtClean="0">
                <a:solidFill>
                  <a:srgbClr val="FF0000"/>
                </a:solidFill>
              </a:rPr>
              <a:t>massa nulla</a:t>
            </a:r>
            <a:r>
              <a:rPr lang="it-IT" dirty="0" smtClean="0"/>
              <a:t>.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La parte </a:t>
            </a:r>
            <a:r>
              <a:rPr lang="it-IT" dirty="0" smtClean="0"/>
              <a:t>di simmetria </a:t>
            </a:r>
            <a:r>
              <a:rPr lang="it-IT" dirty="0"/>
              <a:t>che afferisce a </a:t>
            </a:r>
            <a:r>
              <a:rPr lang="it-IT" dirty="0">
                <a:solidFill>
                  <a:srgbClr val="FF0000"/>
                </a:solidFill>
              </a:rPr>
              <a:t>SU(2)</a:t>
            </a:r>
            <a:r>
              <a:rPr lang="it-IT" baseline="-25000" dirty="0">
                <a:solidFill>
                  <a:srgbClr val="FF0000"/>
                </a:solidFill>
              </a:rPr>
              <a:t>L</a:t>
            </a:r>
            <a:r>
              <a:rPr lang="it-IT" dirty="0"/>
              <a:t>, ossia alle </a:t>
            </a:r>
            <a:r>
              <a:rPr lang="it-IT" dirty="0">
                <a:solidFill>
                  <a:srgbClr val="FF0000"/>
                </a:solidFill>
              </a:rPr>
              <a:t>interazioni deboli</a:t>
            </a:r>
            <a:r>
              <a:rPr lang="it-IT" dirty="0"/>
              <a:t>, è</a:t>
            </a:r>
            <a:r>
              <a:rPr lang="it-IT" dirty="0" smtClean="0"/>
              <a:t> </a:t>
            </a:r>
            <a:r>
              <a:rPr lang="it-IT" dirty="0">
                <a:solidFill>
                  <a:srgbClr val="FF0000"/>
                </a:solidFill>
              </a:rPr>
              <a:t>chirale</a:t>
            </a:r>
            <a:r>
              <a:rPr lang="it-IT" dirty="0"/>
              <a:t> e</a:t>
            </a:r>
            <a:r>
              <a:rPr lang="it-IT" dirty="0" smtClean="0"/>
              <a:t>, pertanto</a:t>
            </a:r>
            <a:r>
              <a:rPr lang="it-IT" dirty="0"/>
              <a:t>, </a:t>
            </a:r>
            <a:r>
              <a:rPr lang="it-IT" u="sng" dirty="0"/>
              <a:t>tratta in modo differente particelle aventi </a:t>
            </a:r>
            <a:r>
              <a:rPr lang="it-IT" u="sng" dirty="0" smtClean="0"/>
              <a:t>elicit</a:t>
            </a:r>
            <a:r>
              <a:rPr lang="it-IT" u="sng" dirty="0"/>
              <a:t>à</a:t>
            </a:r>
            <a:r>
              <a:rPr lang="it-IT" u="sng" dirty="0" smtClean="0"/>
              <a:t> </a:t>
            </a:r>
            <a:r>
              <a:rPr lang="it-IT" u="sng" dirty="0" err="1"/>
              <a:t>left</a:t>
            </a:r>
            <a:r>
              <a:rPr lang="it-IT" u="sng" dirty="0"/>
              <a:t> da </a:t>
            </a:r>
            <a:r>
              <a:rPr lang="it-IT" u="sng" dirty="0" smtClean="0"/>
              <a:t>quelle aventi elicit</a:t>
            </a:r>
            <a:r>
              <a:rPr lang="it-IT" u="sng" dirty="0"/>
              <a:t>à</a:t>
            </a:r>
            <a:r>
              <a:rPr lang="it-IT" u="sng" dirty="0" smtClean="0"/>
              <a:t> </a:t>
            </a:r>
            <a:r>
              <a:rPr lang="it-IT" u="sng" dirty="0"/>
              <a:t>right</a:t>
            </a:r>
            <a:r>
              <a:rPr lang="it-IT" dirty="0"/>
              <a:t>: mentre le prime sono descritte attraverso la </a:t>
            </a:r>
            <a:r>
              <a:rPr lang="it-IT" dirty="0" smtClean="0"/>
              <a:t>rappresentazione di </a:t>
            </a:r>
            <a:r>
              <a:rPr lang="it-IT" dirty="0"/>
              <a:t>dimensione due del gruppo, le seconde sono </a:t>
            </a:r>
            <a:r>
              <a:rPr lang="it-IT" dirty="0" smtClean="0"/>
              <a:t>in rappresentazione</a:t>
            </a:r>
            <a:r>
              <a:rPr lang="it-IT" dirty="0"/>
              <a:t> </a:t>
            </a:r>
            <a:r>
              <a:rPr lang="it-IT" dirty="0" smtClean="0"/>
              <a:t>banale</a:t>
            </a:r>
            <a:r>
              <a:rPr lang="it-IT" dirty="0"/>
              <a:t>.</a:t>
            </a:r>
            <a:endParaRPr lang="it-IT" dirty="0" smtClean="0"/>
          </a:p>
          <a:p>
            <a:pPr algn="just"/>
            <a:endParaRPr lang="it-IT" dirty="0" smtClean="0"/>
          </a:p>
          <a:p>
            <a:pPr algn="just"/>
            <a:endParaRPr lang="it-IT" dirty="0"/>
          </a:p>
          <a:p>
            <a:pPr algn="just"/>
            <a:r>
              <a:rPr lang="it-IT" dirty="0" smtClean="0"/>
              <a:t>Nel Modello Standard:</a:t>
            </a:r>
          </a:p>
          <a:p>
            <a:pPr marL="285750" indent="-285750" algn="just">
              <a:buFont typeface="Arial"/>
              <a:buChar char="•"/>
            </a:pPr>
            <a:r>
              <a:rPr lang="it-IT" dirty="0" smtClean="0"/>
              <a:t>i </a:t>
            </a:r>
            <a:r>
              <a:rPr lang="it-IT" dirty="0">
                <a:solidFill>
                  <a:srgbClr val="FF0000"/>
                </a:solidFill>
              </a:rPr>
              <a:t>leptoni </a:t>
            </a:r>
            <a:r>
              <a:rPr lang="it-IT" dirty="0" err="1">
                <a:solidFill>
                  <a:srgbClr val="FF0000"/>
                </a:solidFill>
              </a:rPr>
              <a:t>left-handed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/>
              <a:t>sono suddivisi in tre famiglie</a:t>
            </a:r>
            <a:r>
              <a:rPr lang="it-IT" dirty="0" smtClean="0"/>
              <a:t>, ciascuna</a:t>
            </a:r>
            <a:r>
              <a:rPr lang="it-IT" dirty="0"/>
              <a:t> </a:t>
            </a:r>
            <a:r>
              <a:rPr lang="it-IT" dirty="0" smtClean="0"/>
              <a:t>contenente </a:t>
            </a:r>
            <a:r>
              <a:rPr lang="it-IT" dirty="0"/>
              <a:t>un leptone carico ed un neutrino associato alla </a:t>
            </a:r>
            <a:r>
              <a:rPr lang="it-IT" dirty="0" smtClean="0"/>
              <a:t>famiglia;</a:t>
            </a:r>
          </a:p>
          <a:p>
            <a:pPr marL="285750" indent="-285750" algn="just">
              <a:buFont typeface="Arial"/>
              <a:buChar char="•"/>
            </a:pPr>
            <a:r>
              <a:rPr lang="it-IT" dirty="0" smtClean="0"/>
              <a:t>i </a:t>
            </a:r>
            <a:r>
              <a:rPr lang="it-IT" dirty="0">
                <a:solidFill>
                  <a:srgbClr val="FF0000"/>
                </a:solidFill>
              </a:rPr>
              <a:t>leptoni right-</a:t>
            </a:r>
            <a:r>
              <a:rPr lang="it-IT" dirty="0" err="1">
                <a:solidFill>
                  <a:srgbClr val="FF0000"/>
                </a:solidFill>
              </a:rPr>
              <a:t>handed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/>
              <a:t>sono in stato di singoletto</a:t>
            </a:r>
            <a:r>
              <a:rPr lang="it-IT" dirty="0" smtClean="0"/>
              <a:t>:</a:t>
            </a:r>
          </a:p>
          <a:p>
            <a:pPr algn="just"/>
            <a:endParaRPr lang="it-IT" dirty="0"/>
          </a:p>
          <a:p>
            <a:pPr algn="just"/>
            <a:endParaRPr lang="it-IT" dirty="0" smtClean="0"/>
          </a:p>
          <a:p>
            <a:pPr algn="just"/>
            <a:endParaRPr lang="it-IT" dirty="0" smtClean="0"/>
          </a:p>
          <a:p>
            <a:pPr algn="just"/>
            <a:endParaRPr lang="it-IT" dirty="0" smtClean="0"/>
          </a:p>
          <a:p>
            <a:pPr algn="just"/>
            <a:endParaRPr lang="it-IT" dirty="0"/>
          </a:p>
          <a:p>
            <a:pPr algn="just"/>
            <a:r>
              <a:rPr lang="it-IT" dirty="0" smtClean="0"/>
              <a:t>In definitiva</a:t>
            </a:r>
          </a:p>
          <a:p>
            <a:pPr algn="just"/>
            <a:r>
              <a:rPr lang="it-IT" b="1" dirty="0" smtClean="0"/>
              <a:t>il </a:t>
            </a:r>
            <a:r>
              <a:rPr lang="it-IT" b="1" dirty="0"/>
              <a:t>Modello Standard descrive i neutrini come particelle </a:t>
            </a:r>
            <a:r>
              <a:rPr lang="it-IT" b="1" dirty="0" err="1" smtClean="0"/>
              <a:t>left-handed</a:t>
            </a:r>
            <a:r>
              <a:rPr lang="it-IT" b="1" dirty="0" smtClean="0"/>
              <a:t> ed </a:t>
            </a:r>
            <a:r>
              <a:rPr lang="it-IT" b="1" dirty="0"/>
              <a:t>a massa nulla</a:t>
            </a:r>
            <a:r>
              <a:rPr lang="it-IT" dirty="0"/>
              <a:t>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34" y="4745147"/>
            <a:ext cx="6464300" cy="10414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87286" y="144307"/>
            <a:ext cx="4316282" cy="461665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0090"/>
                </a:solidFill>
              </a:rPr>
              <a:t>I neutrini nel Modello Standard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32427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42</a:t>
            </a:fld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79294" y="205160"/>
            <a:ext cx="5991412" cy="400110"/>
          </a:xfrm>
          <a:prstGeom prst="rect">
            <a:avLst/>
          </a:prstGeom>
          <a:solidFill>
            <a:srgbClr val="B7DEE8"/>
          </a:solidFill>
        </p:spPr>
        <p:txBody>
          <a:bodyPr wrap="square">
            <a:spAutoFit/>
          </a:bodyPr>
          <a:lstStyle/>
          <a:p>
            <a:pPr algn="just"/>
            <a:r>
              <a:rPr lang="it-IT" sz="2000" dirty="0"/>
              <a:t>I </a:t>
            </a:r>
            <a:r>
              <a:rPr lang="it-IT" sz="2000" dirty="0" smtClean="0"/>
              <a:t>neutrini possono </a:t>
            </a:r>
            <a:r>
              <a:rPr lang="it-IT" sz="2000" dirty="0"/>
              <a:t>mutare il loro sapore durante il </a:t>
            </a:r>
            <a:r>
              <a:rPr lang="it-IT" sz="2000" dirty="0" smtClean="0"/>
              <a:t>volo:</a:t>
            </a:r>
            <a:endParaRPr lang="it-IT" sz="20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79294" y="881546"/>
            <a:ext cx="38847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/>
              <a:t>I neutrini sono prodotti in interazioni deboli con un </a:t>
            </a:r>
            <a:r>
              <a:rPr lang="it-IT" sz="2000" b="1" dirty="0"/>
              <a:t>sapore definito</a:t>
            </a:r>
            <a:r>
              <a:rPr lang="it-IT" sz="2000" dirty="0"/>
              <a:t> e, </a:t>
            </a:r>
            <a:r>
              <a:rPr lang="it-IT" sz="2000" dirty="0" smtClean="0"/>
              <a:t>poich</a:t>
            </a:r>
            <a:r>
              <a:rPr lang="it-IT" sz="2000" dirty="0"/>
              <a:t>é</a:t>
            </a:r>
            <a:r>
              <a:rPr lang="it-IT" sz="2000" dirty="0" smtClean="0"/>
              <a:t> l’</a:t>
            </a:r>
            <a:r>
              <a:rPr lang="it-IT" sz="2000" dirty="0" err="1" smtClean="0">
                <a:solidFill>
                  <a:srgbClr val="FF0000"/>
                </a:solidFill>
              </a:rPr>
              <a:t>autostato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>
                <a:solidFill>
                  <a:srgbClr val="FF0000"/>
                </a:solidFill>
              </a:rPr>
              <a:t>di massa </a:t>
            </a:r>
            <a:r>
              <a:rPr lang="it-IT" sz="2000" dirty="0"/>
              <a:t>e l</a:t>
            </a:r>
            <a:r>
              <a:rPr lang="it-IT" sz="2000" dirty="0" smtClean="0"/>
              <a:t>’ </a:t>
            </a:r>
            <a:r>
              <a:rPr lang="it-IT" sz="2000" dirty="0" err="1" smtClean="0">
                <a:solidFill>
                  <a:srgbClr val="0000FF"/>
                </a:solidFill>
              </a:rPr>
              <a:t>autostato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>
                <a:solidFill>
                  <a:srgbClr val="0000FF"/>
                </a:solidFill>
              </a:rPr>
              <a:t>di interazione</a:t>
            </a:r>
            <a:r>
              <a:rPr lang="it-IT" sz="2000" dirty="0"/>
              <a:t> non coincidono, </a:t>
            </a:r>
            <a:r>
              <a:rPr lang="it-IT" sz="2000" dirty="0" smtClean="0"/>
              <a:t>possono mutare </a:t>
            </a:r>
            <a:r>
              <a:rPr lang="it-IT" sz="2000" dirty="0"/>
              <a:t>il loro sapore durante il volo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401523" y="3907068"/>
            <a:ext cx="316753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400" dirty="0"/>
              <a:t>Nella trattazione vengono </a:t>
            </a:r>
            <a:r>
              <a:rPr lang="it-IT" sz="1400" dirty="0" smtClean="0"/>
              <a:t>usati</a:t>
            </a:r>
          </a:p>
          <a:p>
            <a:pPr marL="285750" indent="-285750" algn="just">
              <a:buFont typeface="Arial"/>
              <a:buChar char="•"/>
            </a:pPr>
            <a:r>
              <a:rPr lang="it-IT" sz="1400" dirty="0" smtClean="0"/>
              <a:t>indici greci </a:t>
            </a:r>
            <a:r>
              <a:rPr lang="it-IT" sz="1400" dirty="0"/>
              <a:t>per gli </a:t>
            </a:r>
            <a:r>
              <a:rPr lang="it-IT" sz="1400" dirty="0" err="1">
                <a:solidFill>
                  <a:srgbClr val="0000FF"/>
                </a:solidFill>
              </a:rPr>
              <a:t>autostati</a:t>
            </a:r>
            <a:r>
              <a:rPr lang="it-IT" sz="1400" dirty="0">
                <a:solidFill>
                  <a:srgbClr val="0000FF"/>
                </a:solidFill>
              </a:rPr>
              <a:t> di sapore</a:t>
            </a:r>
            <a:r>
              <a:rPr lang="it-IT" sz="1400" dirty="0"/>
              <a:t>, </a:t>
            </a:r>
            <a:endParaRPr lang="it-IT" sz="1400" dirty="0" smtClean="0"/>
          </a:p>
          <a:p>
            <a:pPr marL="285750" indent="-285750" algn="just">
              <a:buFont typeface="Arial"/>
              <a:buChar char="•"/>
            </a:pPr>
            <a:r>
              <a:rPr lang="it-IT" sz="1400" dirty="0" smtClean="0"/>
              <a:t>Indici latini </a:t>
            </a:r>
            <a:r>
              <a:rPr lang="it-IT" sz="1400" dirty="0"/>
              <a:t>per </a:t>
            </a:r>
            <a:r>
              <a:rPr lang="it-IT" sz="1400" dirty="0" smtClean="0"/>
              <a:t>gli </a:t>
            </a:r>
            <a:r>
              <a:rPr lang="it-IT" sz="1400" dirty="0" err="1" smtClean="0">
                <a:solidFill>
                  <a:srgbClr val="FF0000"/>
                </a:solidFill>
              </a:rPr>
              <a:t>autostati</a:t>
            </a:r>
            <a:r>
              <a:rPr lang="it-IT" sz="1400" dirty="0" smtClean="0">
                <a:solidFill>
                  <a:srgbClr val="FF0000"/>
                </a:solidFill>
              </a:rPr>
              <a:t> </a:t>
            </a:r>
            <a:r>
              <a:rPr lang="it-IT" sz="1400" dirty="0">
                <a:solidFill>
                  <a:srgbClr val="FF0000"/>
                </a:solidFill>
              </a:rPr>
              <a:t>di massa</a:t>
            </a:r>
            <a:r>
              <a:rPr lang="it-IT" sz="1400" dirty="0" smtClean="0"/>
              <a:t>.</a:t>
            </a:r>
            <a:endParaRPr lang="it-IT" sz="14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79294" y="3245918"/>
            <a:ext cx="7241634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Un neutrino prodotto a t = 0 nell’</a:t>
            </a:r>
            <a:r>
              <a:rPr lang="it-IT" dirty="0" err="1"/>
              <a:t>autostato</a:t>
            </a:r>
            <a:r>
              <a:rPr lang="it-IT" dirty="0"/>
              <a:t> α </a:t>
            </a:r>
            <a:r>
              <a:rPr lang="it-IT" dirty="0" smtClean="0"/>
              <a:t>pu</a:t>
            </a:r>
            <a:r>
              <a:rPr lang="it-IT" dirty="0"/>
              <a:t>ò</a:t>
            </a:r>
            <a:r>
              <a:rPr lang="it-IT" dirty="0" smtClean="0"/>
              <a:t> </a:t>
            </a:r>
            <a:r>
              <a:rPr lang="it-IT" dirty="0"/>
              <a:t>essere descritto </a:t>
            </a:r>
            <a:r>
              <a:rPr lang="it-IT" dirty="0" smtClean="0"/>
              <a:t>come:</a:t>
            </a:r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r>
              <a:rPr lang="it-IT" dirty="0"/>
              <a:t>con U matrice unitaria. </a:t>
            </a:r>
            <a:endParaRPr lang="it-IT" dirty="0" smtClean="0"/>
          </a:p>
          <a:p>
            <a:r>
              <a:rPr lang="it-IT" dirty="0" smtClean="0"/>
              <a:t>E</a:t>
            </a:r>
            <a:r>
              <a:rPr lang="it-IT" dirty="0"/>
              <a:t>’ la trasformazione unitaria che lega gli </a:t>
            </a:r>
            <a:r>
              <a:rPr lang="it-IT" dirty="0" err="1"/>
              <a:t>autostati</a:t>
            </a:r>
            <a:r>
              <a:rPr lang="it-IT" dirty="0"/>
              <a:t> di massa con quelli di sapore.</a:t>
            </a:r>
          </a:p>
          <a:p>
            <a:endParaRPr lang="it-IT" dirty="0"/>
          </a:p>
        </p:txBody>
      </p:sp>
      <p:graphicFrame>
        <p:nvGraphicFramePr>
          <p:cNvPr id="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487603"/>
              </p:ext>
            </p:extLst>
          </p:nvPr>
        </p:nvGraphicFramePr>
        <p:xfrm>
          <a:off x="864125" y="3853570"/>
          <a:ext cx="175895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847" name="Equation" r:id="rId3" imgW="1016000" imgH="457200" progId="Equation.3">
                  <p:embed/>
                </p:oleObj>
              </mc:Choice>
              <mc:Fallback>
                <p:oleObj name="Equation" r:id="rId3" imgW="1016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4125" y="3853570"/>
                        <a:ext cx="1758950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asellaDiTesto 15"/>
          <p:cNvSpPr txBox="1"/>
          <p:nvPr/>
        </p:nvSpPr>
        <p:spPr>
          <a:xfrm>
            <a:off x="4518100" y="983137"/>
            <a:ext cx="4519372" cy="17543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00"/>
                </a:solidFill>
              </a:rPr>
              <a:t>Sapore definito </a:t>
            </a:r>
            <a:r>
              <a:rPr lang="it-IT" dirty="0" smtClean="0"/>
              <a:t>significa che ad esempio:</a:t>
            </a:r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Nel decadimento beta all’elettrone emesso è associato un </a:t>
            </a:r>
            <a:r>
              <a:rPr lang="it-IT" dirty="0" err="1" smtClean="0"/>
              <a:t>ν</a:t>
            </a:r>
            <a:r>
              <a:rPr lang="it-IT" baseline="-25000" dirty="0" err="1" smtClean="0"/>
              <a:t>e</a:t>
            </a:r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Nel decadimento del pione al muone emesso è associato un </a:t>
            </a:r>
            <a:r>
              <a:rPr lang="it-IT" dirty="0" err="1" smtClean="0"/>
              <a:t>ν</a:t>
            </a:r>
            <a:r>
              <a:rPr lang="it-IT" baseline="-25000" dirty="0" err="1" smtClean="0"/>
              <a:t>μ</a:t>
            </a:r>
            <a:r>
              <a:rPr lang="it-IT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 smtClean="0"/>
              <a:t>Ecc</a:t>
            </a:r>
            <a:r>
              <a:rPr lang="it-IT" dirty="0" smtClean="0"/>
              <a:t>…..</a:t>
            </a:r>
            <a:endParaRPr lang="it-IT" dirty="0"/>
          </a:p>
        </p:txBody>
      </p:sp>
      <p:graphicFrame>
        <p:nvGraphicFramePr>
          <p:cNvPr id="1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726227"/>
              </p:ext>
            </p:extLst>
          </p:nvPr>
        </p:nvGraphicFramePr>
        <p:xfrm>
          <a:off x="4006272" y="5805681"/>
          <a:ext cx="175895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848" name="Equation" r:id="rId5" imgW="1016000" imgH="457200" progId="Equation.3">
                  <p:embed/>
                </p:oleObj>
              </mc:Choice>
              <mc:Fallback>
                <p:oleObj name="Equation" r:id="rId5" imgW="1016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6272" y="5805681"/>
                        <a:ext cx="1758950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asellaDiTesto 17"/>
          <p:cNvSpPr txBox="1"/>
          <p:nvPr/>
        </p:nvSpPr>
        <p:spPr>
          <a:xfrm>
            <a:off x="1641338" y="5987018"/>
            <a:ext cx="196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Equivalentemente:</a:t>
            </a:r>
            <a:endParaRPr lang="it-IT" dirty="0"/>
          </a:p>
        </p:txBody>
      </p:sp>
      <p:graphicFrame>
        <p:nvGraphicFramePr>
          <p:cNvPr id="1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3166572"/>
              </p:ext>
            </p:extLst>
          </p:nvPr>
        </p:nvGraphicFramePr>
        <p:xfrm>
          <a:off x="7044637" y="3771262"/>
          <a:ext cx="1781175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849" name="Equation" r:id="rId7" imgW="1028700" imgH="558800" progId="Equation.3">
                  <p:embed/>
                </p:oleObj>
              </mc:Choice>
              <mc:Fallback>
                <p:oleObj name="Equation" r:id="rId7" imgW="10287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4637" y="3771262"/>
                        <a:ext cx="1781175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44346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43</a:t>
            </a:fld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555585" y="489503"/>
            <a:ext cx="813121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Ogni </a:t>
            </a:r>
            <a:r>
              <a:rPr lang="it-IT" dirty="0" err="1"/>
              <a:t>autostato</a:t>
            </a:r>
            <a:r>
              <a:rPr lang="it-IT" dirty="0"/>
              <a:t> di massa </a:t>
            </a:r>
            <a:r>
              <a:rPr lang="it-IT" dirty="0" smtClean="0"/>
              <a:t>evolve </a:t>
            </a:r>
            <a:r>
              <a:rPr lang="it-IT" dirty="0"/>
              <a:t>nel sistema del laboratorio </a:t>
            </a:r>
            <a:r>
              <a:rPr lang="it-IT" dirty="0" smtClean="0"/>
              <a:t>come:</a:t>
            </a:r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r>
              <a:rPr lang="it-IT" dirty="0"/>
              <a:t>dove L è</a:t>
            </a:r>
            <a:r>
              <a:rPr lang="it-IT" dirty="0" smtClean="0"/>
              <a:t> </a:t>
            </a:r>
            <a:r>
              <a:rPr lang="it-IT" dirty="0"/>
              <a:t>la distanza percorsa nell’intervallo di tempo t.</a:t>
            </a: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893335"/>
              </p:ext>
            </p:extLst>
          </p:nvPr>
        </p:nvGraphicFramePr>
        <p:xfrm>
          <a:off x="2924175" y="1211263"/>
          <a:ext cx="2528888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84" name="Equation" r:id="rId3" imgW="1460500" imgH="254000" progId="Equation.3">
                  <p:embed/>
                </p:oleObj>
              </mc:Choice>
              <mc:Fallback>
                <p:oleObj name="Equation" r:id="rId3" imgW="1460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4175" y="1211263"/>
                        <a:ext cx="2528888" cy="439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555585" y="2738570"/>
            <a:ext cx="838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Se si tiene </a:t>
            </a:r>
            <a:r>
              <a:rPr lang="it-IT" dirty="0" smtClean="0"/>
              <a:t>conto che </a:t>
            </a:r>
            <a:r>
              <a:rPr lang="it-IT" dirty="0"/>
              <a:t>i neutrini sono approssimativamente senza massa si </a:t>
            </a:r>
            <a:r>
              <a:rPr lang="it-IT" dirty="0" smtClean="0"/>
              <a:t>pu</a:t>
            </a:r>
            <a:r>
              <a:rPr lang="it-IT" dirty="0"/>
              <a:t>ò</a:t>
            </a:r>
            <a:r>
              <a:rPr lang="it-IT" dirty="0" smtClean="0"/>
              <a:t> </a:t>
            </a:r>
            <a:r>
              <a:rPr lang="it-IT" dirty="0"/>
              <a:t>scrivere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836" y="3261812"/>
            <a:ext cx="7048500" cy="14859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7021" y="4912063"/>
            <a:ext cx="4140200" cy="9271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221506" y="1105647"/>
            <a:ext cx="2465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Evoluzione dell’</a:t>
            </a:r>
            <a:r>
              <a:rPr lang="it-IT" i="1" dirty="0" err="1" smtClean="0"/>
              <a:t>autostato</a:t>
            </a:r>
            <a:r>
              <a:rPr lang="it-IT" i="1" dirty="0" smtClean="0"/>
              <a:t> </a:t>
            </a:r>
            <a:r>
              <a:rPr lang="it-IT" i="1" dirty="0"/>
              <a:t>di massa </a:t>
            </a:r>
          </a:p>
        </p:txBody>
      </p:sp>
    </p:spTree>
    <p:extLst>
      <p:ext uri="{BB962C8B-B14F-4D97-AF65-F5344CB8AC3E}">
        <p14:creationId xmlns:p14="http://schemas.microsoft.com/office/powerpoint/2010/main" val="17581360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38108" y="423354"/>
            <a:ext cx="869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e, pertanto, la </a:t>
            </a:r>
            <a:r>
              <a:rPr lang="it-IT" dirty="0" smtClean="0">
                <a:solidFill>
                  <a:srgbClr val="FF0000"/>
                </a:solidFill>
              </a:rPr>
              <a:t>probabilit</a:t>
            </a:r>
            <a:r>
              <a:rPr lang="it-IT" dirty="0">
                <a:solidFill>
                  <a:srgbClr val="FF0000"/>
                </a:solidFill>
              </a:rPr>
              <a:t>à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>
                <a:solidFill>
                  <a:srgbClr val="FF0000"/>
                </a:solidFill>
              </a:rPr>
              <a:t>di osservare un sapore β a distanza L </a:t>
            </a:r>
            <a:r>
              <a:rPr lang="it-IT" dirty="0"/>
              <a:t>è</a:t>
            </a:r>
            <a:r>
              <a:rPr lang="it-IT" dirty="0" smtClean="0"/>
              <a:t> </a:t>
            </a:r>
            <a:r>
              <a:rPr lang="it-IT" dirty="0"/>
              <a:t>pari </a:t>
            </a:r>
            <a:r>
              <a:rPr lang="it-IT" dirty="0" smtClean="0"/>
              <a:t>a:</a:t>
            </a:r>
            <a:endParaRPr lang="it-IT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715529"/>
              </p:ext>
            </p:extLst>
          </p:nvPr>
        </p:nvGraphicFramePr>
        <p:xfrm>
          <a:off x="1265238" y="1111210"/>
          <a:ext cx="5848350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76" name="Equation" r:id="rId3" imgW="3378200" imgH="508000" progId="Equation.3">
                  <p:embed/>
                </p:oleObj>
              </mc:Choice>
              <mc:Fallback>
                <p:oleObj name="Equation" r:id="rId3" imgW="33782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5238" y="1111210"/>
                        <a:ext cx="5848350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330705" y="2404916"/>
            <a:ext cx="813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</a:t>
            </a:r>
            <a:r>
              <a:rPr lang="it-IT" dirty="0" smtClean="0"/>
              <a:t>probabilit</a:t>
            </a:r>
            <a:r>
              <a:rPr lang="it-IT" dirty="0"/>
              <a:t>à</a:t>
            </a:r>
            <a:r>
              <a:rPr lang="it-IT" dirty="0" smtClean="0"/>
              <a:t> </a:t>
            </a:r>
            <a:r>
              <a:rPr lang="it-IT" dirty="0"/>
              <a:t>di oscillazione è</a:t>
            </a:r>
            <a:r>
              <a:rPr lang="it-IT" dirty="0" smtClean="0"/>
              <a:t> </a:t>
            </a:r>
            <a:r>
              <a:rPr lang="it-IT" dirty="0"/>
              <a:t>pertanto data da: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5411486"/>
              </p:ext>
            </p:extLst>
          </p:nvPr>
        </p:nvGraphicFramePr>
        <p:xfrm>
          <a:off x="5409517" y="2294667"/>
          <a:ext cx="1978025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77" name="Equation" r:id="rId5" imgW="1143000" imgH="330200" progId="Equation.3">
                  <p:embed/>
                </p:oleObj>
              </mc:Choice>
              <mc:Fallback>
                <p:oleObj name="Equation" r:id="rId5" imgW="1143000" imgH="33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9517" y="2294667"/>
                        <a:ext cx="1978025" cy="57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08165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4335785" y="397156"/>
            <a:ext cx="45951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La trattazione si </a:t>
            </a:r>
            <a:r>
              <a:rPr lang="it-IT" dirty="0"/>
              <a:t>semplifica molto nel caso si assuma </a:t>
            </a:r>
            <a:r>
              <a:rPr lang="it-IT" dirty="0">
                <a:solidFill>
                  <a:srgbClr val="008000"/>
                </a:solidFill>
              </a:rPr>
              <a:t>invarianza </a:t>
            </a:r>
            <a:r>
              <a:rPr lang="it-IT" dirty="0" smtClean="0">
                <a:solidFill>
                  <a:srgbClr val="008000"/>
                </a:solidFill>
              </a:rPr>
              <a:t>di CP </a:t>
            </a:r>
            <a:r>
              <a:rPr lang="it-IT" dirty="0"/>
              <a:t>nel settore leptonico e si considerino </a:t>
            </a:r>
            <a:r>
              <a:rPr lang="it-IT" b="1" dirty="0">
                <a:solidFill>
                  <a:srgbClr val="FF0000"/>
                </a:solidFill>
              </a:rPr>
              <a:t>solo due sapori</a:t>
            </a:r>
            <a:r>
              <a:rPr lang="it-IT" dirty="0"/>
              <a:t>. </a:t>
            </a:r>
            <a:endParaRPr lang="it-IT" dirty="0" smtClean="0"/>
          </a:p>
          <a:p>
            <a:pPr algn="just"/>
            <a:r>
              <a:rPr lang="it-IT" dirty="0" smtClean="0"/>
              <a:t>In </a:t>
            </a:r>
            <a:r>
              <a:rPr lang="it-IT" dirty="0"/>
              <a:t>questo caso </a:t>
            </a:r>
            <a:r>
              <a:rPr lang="it-IT" dirty="0" smtClean="0"/>
              <a:t>la </a:t>
            </a:r>
            <a:r>
              <a:rPr lang="it-IT" dirty="0"/>
              <a:t>matrice U diventa ortogonale </a:t>
            </a:r>
            <a:r>
              <a:rPr lang="it-IT" dirty="0" smtClean="0"/>
              <a:t>con un </a:t>
            </a:r>
            <a:r>
              <a:rPr lang="it-IT" dirty="0"/>
              <a:t>solo angolo di mixing θ</a:t>
            </a:r>
            <a:r>
              <a:rPr lang="it-IT" baseline="-25000" dirty="0"/>
              <a:t>12</a:t>
            </a:r>
            <a:r>
              <a:rPr lang="it-IT" dirty="0"/>
              <a:t>. </a:t>
            </a:r>
            <a:endParaRPr lang="it-IT" dirty="0" smtClean="0"/>
          </a:p>
        </p:txBody>
      </p:sp>
      <p:graphicFrame>
        <p:nvGraphicFramePr>
          <p:cNvPr id="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7039709"/>
              </p:ext>
            </p:extLst>
          </p:nvPr>
        </p:nvGraphicFramePr>
        <p:xfrm>
          <a:off x="2859904" y="2446871"/>
          <a:ext cx="2703513" cy="99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619" name="Equation" r:id="rId3" imgW="1562100" imgH="571500" progId="Equation.3">
                  <p:embed/>
                </p:oleObj>
              </mc:Choice>
              <mc:Fallback>
                <p:oleObj name="Equation" r:id="rId3" imgW="1562100" imgH="571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904" y="2446871"/>
                        <a:ext cx="2703513" cy="992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427638" y="3989425"/>
            <a:ext cx="8029080" cy="20621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/>
              <a:t>La </a:t>
            </a:r>
            <a:r>
              <a:rPr lang="it-IT" sz="1600" b="1" u="sng" dirty="0" smtClean="0"/>
              <a:t>formulazione a due sapori</a:t>
            </a:r>
            <a:r>
              <a:rPr lang="it-IT" sz="1600" b="1" dirty="0" smtClean="0"/>
              <a:t> </a:t>
            </a:r>
            <a:r>
              <a:rPr lang="it-IT" sz="1600" dirty="0" smtClean="0"/>
              <a:t>è appropriata per la discussione della transizione da</a:t>
            </a:r>
          </a:p>
          <a:p>
            <a:pPr algn="just"/>
            <a:endParaRPr lang="it-IT" sz="1600" dirty="0" smtClean="0"/>
          </a:p>
          <a:p>
            <a:pPr marL="285750" indent="-285750" algn="just">
              <a:buFont typeface="Arial"/>
              <a:buChar char="•"/>
            </a:pPr>
            <a:r>
              <a:rPr lang="it-IT" sz="1600" dirty="0" err="1" smtClean="0">
                <a:solidFill>
                  <a:srgbClr val="0000FF"/>
                </a:solidFill>
              </a:rPr>
              <a:t>ν</a:t>
            </a:r>
            <a:r>
              <a:rPr lang="it-IT" sz="1600" baseline="-25000" dirty="0" err="1" smtClean="0">
                <a:solidFill>
                  <a:srgbClr val="0000FF"/>
                </a:solidFill>
              </a:rPr>
              <a:t>μ</a:t>
            </a:r>
            <a:r>
              <a:rPr lang="it-IT" sz="1600" dirty="0" err="1" smtClean="0">
                <a:solidFill>
                  <a:srgbClr val="0000FF"/>
                </a:solidFill>
              </a:rPr>
              <a:t>-ν</a:t>
            </a:r>
            <a:r>
              <a:rPr lang="it-IT" sz="1600" baseline="-25000" dirty="0" err="1" smtClean="0">
                <a:solidFill>
                  <a:srgbClr val="0000FF"/>
                </a:solidFill>
              </a:rPr>
              <a:t>τ</a:t>
            </a:r>
            <a:r>
              <a:rPr lang="it-IT" sz="1600" dirty="0" smtClean="0">
                <a:solidFill>
                  <a:srgbClr val="0000FF"/>
                </a:solidFill>
              </a:rPr>
              <a:t> </a:t>
            </a:r>
            <a:r>
              <a:rPr lang="it-IT" sz="1600" dirty="0" smtClean="0"/>
              <a:t>nel caso delle oscillazione dei </a:t>
            </a:r>
            <a:r>
              <a:rPr lang="it-IT" sz="1600" dirty="0" smtClean="0">
                <a:solidFill>
                  <a:srgbClr val="0000FF"/>
                </a:solidFill>
              </a:rPr>
              <a:t>neutrini atmosferici</a:t>
            </a:r>
            <a:r>
              <a:rPr lang="it-IT" sz="1600" dirty="0" smtClean="0"/>
              <a:t> in quanto </a:t>
            </a:r>
            <a:r>
              <a:rPr lang="it-IT" sz="1600" dirty="0" err="1" smtClean="0"/>
              <a:t>ν</a:t>
            </a:r>
            <a:r>
              <a:rPr lang="it-IT" sz="1600" baseline="-25000" dirty="0" err="1" smtClean="0"/>
              <a:t>e</a:t>
            </a:r>
            <a:r>
              <a:rPr lang="it-IT" sz="1600" dirty="0" smtClean="0"/>
              <a:t> non gioca alcun ruolo e </a:t>
            </a:r>
          </a:p>
          <a:p>
            <a:pPr marL="285750" indent="-285750" algn="just">
              <a:buFont typeface="Arial"/>
              <a:buChar char="•"/>
            </a:pPr>
            <a:r>
              <a:rPr lang="it-IT" sz="1600" dirty="0" smtClean="0"/>
              <a:t>nei </a:t>
            </a:r>
            <a:r>
              <a:rPr lang="it-IT" sz="1600" dirty="0" smtClean="0">
                <a:solidFill>
                  <a:srgbClr val="FF0000"/>
                </a:solidFill>
              </a:rPr>
              <a:t>neutrini solari </a:t>
            </a:r>
            <a:r>
              <a:rPr lang="it-IT" sz="1600" dirty="0" smtClean="0"/>
              <a:t>in cui la transizione avviene tra </a:t>
            </a:r>
            <a:r>
              <a:rPr lang="it-IT" sz="1600" dirty="0" err="1" smtClean="0">
                <a:solidFill>
                  <a:srgbClr val="FF0000"/>
                </a:solidFill>
              </a:rPr>
              <a:t>ν</a:t>
            </a:r>
            <a:r>
              <a:rPr lang="it-IT" sz="1600" baseline="-25000" dirty="0" err="1" smtClean="0">
                <a:solidFill>
                  <a:srgbClr val="FF0000"/>
                </a:solidFill>
              </a:rPr>
              <a:t>e</a:t>
            </a:r>
            <a:r>
              <a:rPr lang="it-IT" sz="1600" dirty="0" err="1" smtClean="0">
                <a:solidFill>
                  <a:srgbClr val="FF0000"/>
                </a:solidFill>
              </a:rPr>
              <a:t>-ν</a:t>
            </a:r>
            <a:r>
              <a:rPr lang="it-IT" sz="1600" baseline="-25000" dirty="0" err="1" smtClean="0"/>
              <a:t>x</a:t>
            </a:r>
            <a:r>
              <a:rPr lang="it-IT" sz="1600" dirty="0" smtClean="0"/>
              <a:t> (con </a:t>
            </a:r>
            <a:r>
              <a:rPr lang="it-IT" sz="1600" dirty="0" err="1" smtClean="0"/>
              <a:t>ν</a:t>
            </a:r>
            <a:r>
              <a:rPr lang="it-IT" sz="1600" baseline="-25000" dirty="0" err="1" smtClean="0"/>
              <a:t>x</a:t>
            </a:r>
            <a:r>
              <a:rPr lang="it-IT" sz="1600" dirty="0" smtClean="0"/>
              <a:t> </a:t>
            </a:r>
            <a:r>
              <a:rPr lang="it-IT" sz="1600" dirty="0" err="1" smtClean="0"/>
              <a:t>superposizione</a:t>
            </a:r>
            <a:r>
              <a:rPr lang="it-IT" sz="1600" dirty="0" smtClean="0"/>
              <a:t> tra </a:t>
            </a:r>
            <a:r>
              <a:rPr lang="it-IT" sz="1600" dirty="0" err="1" smtClean="0"/>
              <a:t>ν</a:t>
            </a:r>
            <a:r>
              <a:rPr lang="it-IT" sz="1600" baseline="-25000" dirty="0" err="1" smtClean="0"/>
              <a:t>μ</a:t>
            </a:r>
            <a:r>
              <a:rPr lang="it-IT" sz="1600" dirty="0" smtClean="0"/>
              <a:t> e </a:t>
            </a:r>
            <a:r>
              <a:rPr lang="it-IT" sz="1600" dirty="0" err="1" smtClean="0"/>
              <a:t>ν</a:t>
            </a:r>
            <a:r>
              <a:rPr lang="it-IT" sz="1600" baseline="-25000" dirty="0" err="1" smtClean="0"/>
              <a:t>τ</a:t>
            </a:r>
            <a:r>
              <a:rPr lang="it-IT" sz="1600" dirty="0" smtClean="0"/>
              <a:t>).</a:t>
            </a:r>
          </a:p>
          <a:p>
            <a:pPr algn="just"/>
            <a:endParaRPr lang="it-IT" sz="1600" dirty="0"/>
          </a:p>
          <a:p>
            <a:pPr algn="just"/>
            <a:r>
              <a:rPr lang="it-IT" sz="1600" dirty="0" smtClean="0"/>
              <a:t>Queste approssimazioni sono possibili perché </a:t>
            </a:r>
          </a:p>
          <a:p>
            <a:pPr marL="285750" indent="-285750" algn="just">
              <a:buFont typeface="Arial"/>
              <a:buChar char="•"/>
            </a:pPr>
            <a:r>
              <a:rPr lang="it-IT" sz="1600" dirty="0" smtClean="0"/>
              <a:t>l’angolo θ</a:t>
            </a:r>
            <a:r>
              <a:rPr lang="it-IT" sz="1600" baseline="-25000" dirty="0" smtClean="0"/>
              <a:t>13</a:t>
            </a:r>
            <a:r>
              <a:rPr lang="it-IT" sz="1600" dirty="0" smtClean="0"/>
              <a:t> è </a:t>
            </a:r>
            <a:r>
              <a:rPr lang="it-IT" sz="1600" dirty="0" smtClean="0"/>
              <a:t>piccolo;</a:t>
            </a:r>
            <a:endParaRPr lang="it-IT" sz="1600" dirty="0" smtClean="0"/>
          </a:p>
          <a:p>
            <a:pPr marL="285750" indent="-285750" algn="just">
              <a:buFont typeface="Arial"/>
              <a:buChar char="•"/>
            </a:pPr>
            <a:r>
              <a:rPr lang="it-IT" sz="1600" dirty="0" smtClean="0"/>
              <a:t>due stati di massa sono molto ravvicinati rispetto al terzo.</a:t>
            </a:r>
          </a:p>
        </p:txBody>
      </p:sp>
      <p:sp>
        <p:nvSpPr>
          <p:cNvPr id="2" name="Rectangle 1"/>
          <p:cNvSpPr/>
          <p:nvPr/>
        </p:nvSpPr>
        <p:spPr>
          <a:xfrm>
            <a:off x="543072" y="397156"/>
            <a:ext cx="3402469" cy="5232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Trattazione </a:t>
            </a:r>
            <a:r>
              <a:rPr lang="it-IT" sz="2800" b="1" dirty="0">
                <a:solidFill>
                  <a:srgbClr val="FF0000"/>
                </a:solidFill>
              </a:rPr>
              <a:t>a 2</a:t>
            </a:r>
            <a:r>
              <a:rPr lang="it-IT" sz="2800" b="1" dirty="0" smtClean="0">
                <a:solidFill>
                  <a:srgbClr val="FF0000"/>
                </a:solidFill>
              </a:rPr>
              <a:t> </a:t>
            </a:r>
            <a:r>
              <a:rPr lang="it-IT" sz="2800" b="1" dirty="0">
                <a:solidFill>
                  <a:srgbClr val="FF0000"/>
                </a:solidFill>
              </a:rPr>
              <a:t>sapori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9641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46</a:t>
            </a:fld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383618" y="78791"/>
            <a:ext cx="8532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 </a:t>
            </a:r>
            <a:r>
              <a:rPr lang="it-IT" dirty="0"/>
              <a:t>pertanto la </a:t>
            </a:r>
            <a:r>
              <a:rPr lang="it-IT" dirty="0" smtClean="0">
                <a:solidFill>
                  <a:srgbClr val="FF0000"/>
                </a:solidFill>
              </a:rPr>
              <a:t>probabilit</a:t>
            </a:r>
            <a:r>
              <a:rPr lang="it-IT" dirty="0">
                <a:solidFill>
                  <a:srgbClr val="FF0000"/>
                </a:solidFill>
              </a:rPr>
              <a:t>à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>
                <a:solidFill>
                  <a:srgbClr val="FF0000"/>
                </a:solidFill>
              </a:rPr>
              <a:t>di oscillazione</a:t>
            </a:r>
            <a:r>
              <a:rPr lang="it-IT" dirty="0"/>
              <a:t>, in questo caso, diventa</a:t>
            </a:r>
            <a:r>
              <a:rPr lang="it-IT" dirty="0" smtClean="0"/>
              <a:t>: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0229531"/>
              </p:ext>
            </p:extLst>
          </p:nvPr>
        </p:nvGraphicFramePr>
        <p:xfrm>
          <a:off x="2054333" y="472989"/>
          <a:ext cx="3913188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92" name="Equation" r:id="rId3" imgW="2260600" imgH="406400" progId="Equation.3">
                  <p:embed/>
                </p:oleObj>
              </mc:Choice>
              <mc:Fallback>
                <p:oleObj name="Equation" r:id="rId3" imgW="22606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4333" y="472989"/>
                        <a:ext cx="3913188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ttangolo 15"/>
          <p:cNvSpPr/>
          <p:nvPr/>
        </p:nvSpPr>
        <p:spPr>
          <a:xfrm>
            <a:off x="107950" y="3860800"/>
            <a:ext cx="7416800" cy="25923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219700" y="1557338"/>
            <a:ext cx="3744913" cy="9239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b="1" u="sng">
                <a:solidFill>
                  <a:srgbClr val="FF0000"/>
                </a:solidFill>
              </a:rPr>
              <a:t>Probability</a:t>
            </a:r>
            <a:r>
              <a:rPr lang="en-US" sz="1800"/>
              <a:t> of an electron neutrino produced at t=0 to be detected as a muon or tau neutrino</a:t>
            </a:r>
          </a:p>
        </p:txBody>
      </p:sp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708275"/>
            <a:ext cx="4294188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781300"/>
            <a:ext cx="39433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182563" y="1557338"/>
          <a:ext cx="4676775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93" name="Equation" r:id="rId7" imgW="2120900" imgH="419100" progId="Equation.3">
                  <p:embed/>
                </p:oleObj>
              </mc:Choice>
              <mc:Fallback>
                <p:oleObj name="Equation" r:id="rId7" imgW="2120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63" y="1557338"/>
                        <a:ext cx="4676775" cy="9239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54463"/>
            <a:ext cx="3529013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asellaDiTesto 13"/>
          <p:cNvSpPr txBox="1">
            <a:spLocks noChangeArrowheads="1"/>
          </p:cNvSpPr>
          <p:nvPr/>
        </p:nvSpPr>
        <p:spPr bwMode="auto">
          <a:xfrm>
            <a:off x="3924300" y="5084763"/>
            <a:ext cx="34559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400"/>
              <a:t>The </a:t>
            </a:r>
            <a:r>
              <a:rPr lang="en-US" sz="1400">
                <a:solidFill>
                  <a:srgbClr val="00B0F0"/>
                </a:solidFill>
              </a:rPr>
              <a:t>blue curve </a:t>
            </a:r>
            <a:r>
              <a:rPr lang="en-US" sz="1400"/>
              <a:t>shows the probability of the original neutrino retaining its identity. The </a:t>
            </a:r>
            <a:r>
              <a:rPr lang="en-US" sz="1400">
                <a:solidFill>
                  <a:srgbClr val="FF0000"/>
                </a:solidFill>
              </a:rPr>
              <a:t>red curve </a:t>
            </a:r>
            <a:r>
              <a:rPr lang="en-US" sz="1400"/>
              <a:t>shows the probability of conversion to the other neutrinos</a:t>
            </a:r>
            <a:r>
              <a:rPr lang="en-US" sz="1200"/>
              <a:t>.</a:t>
            </a:r>
          </a:p>
        </p:txBody>
      </p:sp>
      <p:sp>
        <p:nvSpPr>
          <p:cNvPr id="23" name="CasellaDiTesto 15"/>
          <p:cNvSpPr txBox="1">
            <a:spLocks noChangeArrowheads="1"/>
          </p:cNvSpPr>
          <p:nvPr/>
        </p:nvSpPr>
        <p:spPr bwMode="auto">
          <a:xfrm>
            <a:off x="2411413" y="6092825"/>
            <a:ext cx="158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L/E (km/GeV)</a:t>
            </a:r>
          </a:p>
        </p:txBody>
      </p:sp>
      <p:sp>
        <p:nvSpPr>
          <p:cNvPr id="24" name="CasellaDiTesto 12"/>
          <p:cNvSpPr txBox="1">
            <a:spLocks noChangeArrowheads="1"/>
          </p:cNvSpPr>
          <p:nvPr/>
        </p:nvSpPr>
        <p:spPr bwMode="auto">
          <a:xfrm>
            <a:off x="4716463" y="3800475"/>
            <a:ext cx="4248150" cy="92392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This means that, for a given energy </a:t>
            </a:r>
            <a:r>
              <a:rPr lang="en-US" sz="1800">
                <a:solidFill>
                  <a:srgbClr val="00B0F0"/>
                </a:solidFill>
              </a:rPr>
              <a:t>E</a:t>
            </a:r>
            <a:r>
              <a:rPr lang="en-US" sz="1800"/>
              <a:t> and a detector at distance </a:t>
            </a:r>
            <a:r>
              <a:rPr lang="en-US" sz="1800">
                <a:solidFill>
                  <a:srgbClr val="00B0F0"/>
                </a:solidFill>
              </a:rPr>
              <a:t>L</a:t>
            </a:r>
            <a:r>
              <a:rPr lang="en-US" sz="1800"/>
              <a:t> it is possible to determine </a:t>
            </a:r>
            <a:r>
              <a:rPr lang="el-GR" sz="1800">
                <a:solidFill>
                  <a:srgbClr val="00B0F0"/>
                </a:solidFill>
              </a:rPr>
              <a:t>θ</a:t>
            </a:r>
            <a:r>
              <a:rPr lang="it-IT" sz="1800"/>
              <a:t> and </a:t>
            </a:r>
            <a:r>
              <a:rPr lang="el-GR" sz="1800">
                <a:solidFill>
                  <a:srgbClr val="00B0F0"/>
                </a:solidFill>
              </a:rPr>
              <a:t>Δ</a:t>
            </a:r>
            <a:r>
              <a:rPr lang="it-IT" sz="1800">
                <a:solidFill>
                  <a:srgbClr val="00B0F0"/>
                </a:solidFill>
              </a:rPr>
              <a:t>m</a:t>
            </a:r>
            <a:r>
              <a:rPr lang="it-IT" sz="1800" baseline="30000">
                <a:solidFill>
                  <a:srgbClr val="00B0F0"/>
                </a:solidFill>
              </a:rPr>
              <a:t>2</a:t>
            </a:r>
            <a:r>
              <a:rPr lang="it-IT" sz="1800"/>
              <a:t>.</a:t>
            </a:r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6121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47</a:t>
            </a:fld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77943" y="835148"/>
            <a:ext cx="7901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Nel caso </a:t>
            </a:r>
            <a:r>
              <a:rPr lang="it-IT" dirty="0" smtClean="0"/>
              <a:t>di mescolamento </a:t>
            </a:r>
            <a:r>
              <a:rPr lang="it-IT" dirty="0"/>
              <a:t>di </a:t>
            </a:r>
            <a:r>
              <a:rPr lang="it-IT" dirty="0">
                <a:solidFill>
                  <a:srgbClr val="FF0000"/>
                </a:solidFill>
              </a:rPr>
              <a:t>tre neutrini</a:t>
            </a:r>
            <a:r>
              <a:rPr lang="it-IT" dirty="0"/>
              <a:t>, la matrice </a:t>
            </a:r>
            <a:r>
              <a:rPr lang="it-IT" b="1" dirty="0"/>
              <a:t>U</a:t>
            </a:r>
            <a:r>
              <a:rPr lang="it-IT" dirty="0" smtClean="0"/>
              <a:t>, detta </a:t>
            </a:r>
            <a:r>
              <a:rPr lang="it-IT" dirty="0"/>
              <a:t>PMNS, viene descritta, in analogia con la matrice CKM, come una </a:t>
            </a:r>
            <a:r>
              <a:rPr lang="it-IT" dirty="0" smtClean="0"/>
              <a:t>sequenza di </a:t>
            </a:r>
            <a:r>
              <a:rPr lang="it-IT" u="sng" dirty="0"/>
              <a:t>rotazioni di Eulero</a:t>
            </a:r>
            <a:r>
              <a:rPr lang="it-IT" dirty="0"/>
              <a:t> per una </a:t>
            </a:r>
            <a:r>
              <a:rPr lang="it-IT" u="sng" dirty="0"/>
              <a:t>matrice contenente le fasi di Majorana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61" y="1932714"/>
            <a:ext cx="7877411" cy="216962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85195" y="4158168"/>
            <a:ext cx="86512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dove si è</a:t>
            </a:r>
            <a:r>
              <a:rPr lang="it-IT" dirty="0" smtClean="0"/>
              <a:t> </a:t>
            </a:r>
            <a:r>
              <a:rPr lang="it-IT" dirty="0"/>
              <a:t>abbreviato </a:t>
            </a:r>
            <a:r>
              <a:rPr lang="it-IT" dirty="0" err="1"/>
              <a:t>c</a:t>
            </a:r>
            <a:r>
              <a:rPr lang="it-IT" baseline="-25000" dirty="0" err="1"/>
              <a:t>ij</a:t>
            </a:r>
            <a:r>
              <a:rPr lang="it-IT" dirty="0"/>
              <a:t> = cos </a:t>
            </a:r>
            <a:r>
              <a:rPr lang="it-IT" dirty="0" err="1"/>
              <a:t>θ</a:t>
            </a:r>
            <a:r>
              <a:rPr lang="it-IT" baseline="-25000" dirty="0" err="1"/>
              <a:t>ij</a:t>
            </a:r>
            <a:r>
              <a:rPr lang="it-IT" dirty="0"/>
              <a:t> e </a:t>
            </a:r>
            <a:r>
              <a:rPr lang="it-IT" dirty="0" err="1"/>
              <a:t>s</a:t>
            </a:r>
            <a:r>
              <a:rPr lang="it-IT" baseline="-25000" dirty="0" err="1"/>
              <a:t>ij</a:t>
            </a:r>
            <a:r>
              <a:rPr lang="it-IT" dirty="0"/>
              <a:t> = sin </a:t>
            </a:r>
            <a:r>
              <a:rPr lang="it-IT" dirty="0" err="1"/>
              <a:t>θ</a:t>
            </a:r>
            <a:r>
              <a:rPr lang="it-IT" baseline="-25000" dirty="0" err="1"/>
              <a:t>ij</a:t>
            </a:r>
            <a:r>
              <a:rPr lang="it-IT" dirty="0"/>
              <a:t> </a:t>
            </a:r>
            <a:r>
              <a:rPr lang="it-IT" dirty="0" smtClean="0"/>
              <a:t>.</a:t>
            </a:r>
          </a:p>
          <a:p>
            <a:pPr algn="just"/>
            <a:endParaRPr lang="it-IT" dirty="0" smtClean="0"/>
          </a:p>
          <a:p>
            <a:pPr algn="just"/>
            <a:r>
              <a:rPr lang="it-IT" dirty="0" smtClean="0"/>
              <a:t>Il </a:t>
            </a:r>
            <a:r>
              <a:rPr lang="it-IT" dirty="0"/>
              <a:t>mescolamento fra i </a:t>
            </a:r>
            <a:r>
              <a:rPr lang="it-IT" dirty="0" smtClean="0"/>
              <a:t>tre neutrini </a:t>
            </a:r>
            <a:r>
              <a:rPr lang="it-IT" dirty="0"/>
              <a:t>viene parametrizzato in funzione di </a:t>
            </a:r>
            <a:endParaRPr lang="it-IT" dirty="0" smtClean="0"/>
          </a:p>
          <a:p>
            <a:pPr marL="285750" indent="-285750" algn="just">
              <a:buFont typeface="Arial"/>
              <a:buChar char="•"/>
            </a:pPr>
            <a:r>
              <a:rPr lang="it-IT" dirty="0" smtClean="0">
                <a:solidFill>
                  <a:srgbClr val="FF0000"/>
                </a:solidFill>
              </a:rPr>
              <a:t>tre </a:t>
            </a:r>
            <a:r>
              <a:rPr lang="it-IT" dirty="0">
                <a:solidFill>
                  <a:srgbClr val="FF0000"/>
                </a:solidFill>
              </a:rPr>
              <a:t>angoli di mixing </a:t>
            </a:r>
            <a:r>
              <a:rPr lang="it-IT" dirty="0"/>
              <a:t>(</a:t>
            </a:r>
            <a:r>
              <a:rPr lang="it-IT" dirty="0">
                <a:solidFill>
                  <a:srgbClr val="FF0000"/>
                </a:solidFill>
              </a:rPr>
              <a:t>θ</a:t>
            </a:r>
            <a:r>
              <a:rPr lang="it-IT" baseline="-25000" dirty="0">
                <a:solidFill>
                  <a:srgbClr val="FF0000"/>
                </a:solidFill>
              </a:rPr>
              <a:t>12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dirty="0" smtClean="0">
                <a:solidFill>
                  <a:srgbClr val="FF0000"/>
                </a:solidFill>
              </a:rPr>
              <a:t>θ</a:t>
            </a:r>
            <a:r>
              <a:rPr lang="it-IT" baseline="-25000" dirty="0" smtClean="0">
                <a:solidFill>
                  <a:srgbClr val="FF0000"/>
                </a:solidFill>
              </a:rPr>
              <a:t>23</a:t>
            </a:r>
            <a:r>
              <a:rPr lang="it-IT" dirty="0" smtClean="0">
                <a:solidFill>
                  <a:srgbClr val="FF0000"/>
                </a:solidFill>
              </a:rPr>
              <a:t>, θ</a:t>
            </a:r>
            <a:r>
              <a:rPr lang="it-IT" baseline="-25000" dirty="0" smtClean="0">
                <a:solidFill>
                  <a:srgbClr val="FF0000"/>
                </a:solidFill>
              </a:rPr>
              <a:t>13</a:t>
            </a:r>
            <a:r>
              <a:rPr lang="it-IT" dirty="0"/>
              <a:t>), </a:t>
            </a:r>
            <a:endParaRPr lang="it-IT" dirty="0" smtClean="0"/>
          </a:p>
          <a:p>
            <a:pPr marL="285750" indent="-285750" algn="just">
              <a:buFont typeface="Arial"/>
              <a:buChar char="•"/>
            </a:pPr>
            <a:r>
              <a:rPr lang="it-IT" dirty="0" smtClean="0">
                <a:solidFill>
                  <a:srgbClr val="008000"/>
                </a:solidFill>
              </a:rPr>
              <a:t>un </a:t>
            </a:r>
            <a:r>
              <a:rPr lang="it-IT" dirty="0">
                <a:solidFill>
                  <a:srgbClr val="008000"/>
                </a:solidFill>
              </a:rPr>
              <a:t>fattore di fase </a:t>
            </a:r>
            <a:r>
              <a:rPr lang="it-IT" dirty="0" err="1" smtClean="0">
                <a:solidFill>
                  <a:srgbClr val="008000"/>
                </a:solidFill>
              </a:rPr>
              <a:t>δ</a:t>
            </a:r>
            <a:r>
              <a:rPr lang="it-IT" dirty="0">
                <a:solidFill>
                  <a:srgbClr val="008000"/>
                </a:solidFill>
              </a:rPr>
              <a:t> </a:t>
            </a:r>
            <a:r>
              <a:rPr lang="it-IT" dirty="0" smtClean="0">
                <a:solidFill>
                  <a:srgbClr val="008000"/>
                </a:solidFill>
              </a:rPr>
              <a:t>di </a:t>
            </a:r>
            <a:r>
              <a:rPr lang="it-IT" dirty="0" err="1">
                <a:solidFill>
                  <a:srgbClr val="008000"/>
                </a:solidFill>
              </a:rPr>
              <a:t>Dirac</a:t>
            </a:r>
            <a:r>
              <a:rPr lang="it-IT" dirty="0"/>
              <a:t>, </a:t>
            </a:r>
            <a:r>
              <a:rPr lang="it-IT" dirty="0" smtClean="0"/>
              <a:t>(il </a:t>
            </a:r>
            <a:r>
              <a:rPr lang="it-IT" dirty="0"/>
              <a:t>cui valore è</a:t>
            </a:r>
            <a:r>
              <a:rPr lang="it-IT" dirty="0" smtClean="0"/>
              <a:t> </a:t>
            </a:r>
            <a:r>
              <a:rPr lang="it-IT" dirty="0"/>
              <a:t>legato alla </a:t>
            </a:r>
            <a:r>
              <a:rPr lang="it-IT" dirty="0" smtClean="0">
                <a:solidFill>
                  <a:srgbClr val="008000"/>
                </a:solidFill>
              </a:rPr>
              <a:t>violazione di </a:t>
            </a:r>
            <a:r>
              <a:rPr lang="it-IT" dirty="0">
                <a:solidFill>
                  <a:srgbClr val="008000"/>
                </a:solidFill>
              </a:rPr>
              <a:t>CP</a:t>
            </a:r>
            <a:r>
              <a:rPr lang="it-IT" dirty="0" smtClean="0"/>
              <a:t>),</a:t>
            </a:r>
          </a:p>
          <a:p>
            <a:pPr marL="285750" indent="-285750" algn="just">
              <a:buFont typeface="Arial"/>
              <a:buChar char="•"/>
            </a:pPr>
            <a:r>
              <a:rPr lang="it-IT" dirty="0" smtClean="0">
                <a:solidFill>
                  <a:srgbClr val="0000FF"/>
                </a:solidFill>
              </a:rPr>
              <a:t>due </a:t>
            </a:r>
            <a:r>
              <a:rPr lang="it-IT" dirty="0">
                <a:solidFill>
                  <a:srgbClr val="0000FF"/>
                </a:solidFill>
              </a:rPr>
              <a:t>fasi di Majorana ϕ</a:t>
            </a:r>
            <a:r>
              <a:rPr lang="it-IT" baseline="-25000" dirty="0">
                <a:solidFill>
                  <a:srgbClr val="0000FF"/>
                </a:solidFill>
              </a:rPr>
              <a:t>1</a:t>
            </a:r>
            <a:r>
              <a:rPr lang="it-IT" dirty="0">
                <a:solidFill>
                  <a:srgbClr val="0000FF"/>
                </a:solidFill>
              </a:rPr>
              <a:t> e ϕ</a:t>
            </a:r>
            <a:r>
              <a:rPr lang="it-IT" baseline="-25000" dirty="0">
                <a:solidFill>
                  <a:srgbClr val="0000FF"/>
                </a:solidFill>
              </a:rPr>
              <a:t>2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/>
              <a:t>che non influenzano la </a:t>
            </a:r>
            <a:r>
              <a:rPr lang="it-IT" dirty="0" smtClean="0"/>
              <a:t>probabilit</a:t>
            </a:r>
            <a:r>
              <a:rPr lang="it-IT" dirty="0"/>
              <a:t>à</a:t>
            </a:r>
            <a:r>
              <a:rPr lang="it-IT" dirty="0" smtClean="0"/>
              <a:t> di oscillazione (hanno senso fisico solo se il neutrino è una particella di Majorana)</a:t>
            </a:r>
          </a:p>
          <a:p>
            <a:pPr algn="just"/>
            <a:endParaRPr lang="it-IT" dirty="0" smtClean="0"/>
          </a:p>
          <a:p>
            <a:pPr algn="r"/>
            <a:r>
              <a:rPr lang="it-IT" sz="1600" dirty="0"/>
              <a:t>I</a:t>
            </a:r>
            <a:r>
              <a:rPr lang="it-IT" sz="1600" dirty="0" smtClean="0"/>
              <a:t>n </a:t>
            </a:r>
            <a:r>
              <a:rPr lang="it-IT" sz="1600" dirty="0"/>
              <a:t>caso di neutrino di </a:t>
            </a:r>
            <a:r>
              <a:rPr lang="it-IT" sz="1600" dirty="0" err="1"/>
              <a:t>Dirac</a:t>
            </a:r>
            <a:r>
              <a:rPr lang="it-IT" sz="1600" dirty="0"/>
              <a:t> ϕ</a:t>
            </a:r>
            <a:r>
              <a:rPr lang="it-IT" sz="1600" baseline="-25000" dirty="0"/>
              <a:t>1</a:t>
            </a:r>
            <a:r>
              <a:rPr lang="it-IT" sz="1600" dirty="0"/>
              <a:t> = ϕ</a:t>
            </a:r>
            <a:r>
              <a:rPr lang="it-IT" sz="1600" baseline="-25000" dirty="0"/>
              <a:t>2</a:t>
            </a:r>
            <a:r>
              <a:rPr lang="it-IT" sz="1600" dirty="0"/>
              <a:t> = 0 e </a:t>
            </a:r>
            <a:r>
              <a:rPr lang="it-IT" sz="1600" dirty="0" err="1"/>
              <a:t>δ</a:t>
            </a:r>
            <a:r>
              <a:rPr lang="it-IT" sz="1600" dirty="0"/>
              <a:t> </a:t>
            </a:r>
            <a:r>
              <a:rPr lang="it-IT" sz="1600" dirty="0" smtClean="0"/>
              <a:t>≠ </a:t>
            </a:r>
            <a:r>
              <a:rPr lang="it-IT" sz="1600" dirty="0"/>
              <a:t>0</a:t>
            </a:r>
            <a:r>
              <a:rPr lang="it-IT" sz="1600" dirty="0" smtClean="0"/>
              <a:t>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85195" y="126861"/>
            <a:ext cx="4364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Mescolamento a </a:t>
            </a:r>
            <a:r>
              <a:rPr lang="it-IT" sz="2800" dirty="0">
                <a:solidFill>
                  <a:srgbClr val="FF0000"/>
                </a:solidFill>
              </a:rPr>
              <a:t>tre neutrini</a:t>
            </a:r>
            <a:endParaRPr lang="it-IT" sz="28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005294" y="280749"/>
            <a:ext cx="4078942" cy="369332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i="1" dirty="0"/>
              <a:t>U </a:t>
            </a:r>
            <a:r>
              <a:rPr lang="en-US" sz="1400" i="1" dirty="0"/>
              <a:t>is the</a:t>
            </a:r>
            <a:r>
              <a:rPr lang="en-US" sz="1200" i="1" dirty="0"/>
              <a:t> </a:t>
            </a:r>
            <a:r>
              <a:rPr lang="en-US" sz="1400" i="1" dirty="0" err="1"/>
              <a:t>Pontecorvo</a:t>
            </a:r>
            <a:r>
              <a:rPr lang="en-US" sz="1400" i="1" dirty="0"/>
              <a:t>-Maki-Nakagawa-Sakata matrix</a:t>
            </a:r>
            <a:r>
              <a:rPr lang="en-US" sz="1200" i="1" dirty="0"/>
              <a:t> </a:t>
            </a:r>
            <a:r>
              <a:rPr lang="en-US" sz="1200" i="1" dirty="0" smtClean="0"/>
              <a:t>.</a:t>
            </a:r>
            <a:endParaRPr lang="en-US" sz="1200" i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056461" y="1437547"/>
            <a:ext cx="496739" cy="4951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214083" y="1758478"/>
            <a:ext cx="475017" cy="15286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306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Lino Miramonti</a:t>
            </a:r>
          </a:p>
        </p:txBody>
      </p:sp>
      <p:sp>
        <p:nvSpPr>
          <p:cNvPr id="12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Baikal Summer School 20-27 July 2008</a:t>
            </a:r>
          </a:p>
        </p:txBody>
      </p:sp>
      <p:sp>
        <p:nvSpPr>
          <p:cNvPr id="13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88B77-A119-454C-BE8E-03245DE2019F}" type="slidenum">
              <a:rPr lang="it-IT"/>
              <a:pPr/>
              <a:t>48</a:t>
            </a:fld>
            <a:endParaRPr lang="it-IT"/>
          </a:p>
        </p:txBody>
      </p:sp>
      <p:graphicFrame>
        <p:nvGraphicFramePr>
          <p:cNvPr id="63491" name="Object 2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126042566"/>
              </p:ext>
            </p:extLst>
          </p:nvPr>
        </p:nvGraphicFramePr>
        <p:xfrm>
          <a:off x="195263" y="2997667"/>
          <a:ext cx="8569325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832" name="Equation" r:id="rId3" imgW="6235560" imgH="736560" progId="Equation.3">
                  <p:embed/>
                </p:oleObj>
              </mc:Choice>
              <mc:Fallback>
                <p:oleObj name="Equation" r:id="rId3" imgW="6235560" imgH="736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63" y="2997667"/>
                        <a:ext cx="8569325" cy="101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769" name="Text Box 9"/>
          <p:cNvSpPr txBox="1">
            <a:spLocks noChangeArrowheads="1"/>
          </p:cNvSpPr>
          <p:nvPr/>
        </p:nvSpPr>
        <p:spPr bwMode="auto">
          <a:xfrm>
            <a:off x="5165718" y="4394018"/>
            <a:ext cx="25860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0" hangingPunct="0"/>
            <a:r>
              <a:rPr lang="en-US" sz="16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3 angles: </a:t>
            </a:r>
            <a:r>
              <a:rPr lang="ru-RU" sz="1600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θ</a:t>
            </a:r>
            <a:r>
              <a:rPr lang="en-US" sz="1600" b="1" i="1" baseline="-250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12 </a:t>
            </a:r>
            <a:r>
              <a:rPr lang="en-US" sz="1600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,</a:t>
            </a:r>
            <a:r>
              <a:rPr lang="en-US" sz="16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</a:t>
            </a:r>
            <a:r>
              <a:rPr lang="ru-RU" sz="1600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θ</a:t>
            </a:r>
            <a:r>
              <a:rPr lang="en-US" sz="1600" b="1" i="1" baseline="-250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13 </a:t>
            </a:r>
            <a:r>
              <a:rPr lang="en-US" sz="1600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, </a:t>
            </a:r>
            <a:r>
              <a:rPr lang="ru-RU" sz="1600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θ</a:t>
            </a:r>
            <a:r>
              <a:rPr lang="en-US" sz="1600" b="1" i="1" baseline="-250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23</a:t>
            </a:r>
            <a:r>
              <a:rPr lang="ru-RU" sz="16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</a:t>
            </a:r>
            <a:endParaRPr lang="en-US" sz="160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63494" name="Text Box 11"/>
          <p:cNvSpPr txBox="1">
            <a:spLocks noChangeArrowheads="1"/>
          </p:cNvSpPr>
          <p:nvPr/>
        </p:nvSpPr>
        <p:spPr bwMode="auto">
          <a:xfrm>
            <a:off x="2411413" y="1196975"/>
            <a:ext cx="53292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0" hangingPunct="0"/>
            <a:r>
              <a:rPr lang="en-US" sz="2400" i="1">
                <a:solidFill>
                  <a:srgbClr val="000099"/>
                </a:solidFill>
                <a:latin typeface="Times New Roman" charset="0"/>
              </a:rPr>
              <a:t>ν</a:t>
            </a:r>
            <a:r>
              <a:rPr lang="en-US" sz="2400" i="1" baseline="-25000">
                <a:solidFill>
                  <a:srgbClr val="000099"/>
                </a:solidFill>
                <a:latin typeface="Times New Roman" charset="0"/>
              </a:rPr>
              <a:t>e  </a:t>
            </a:r>
            <a:r>
              <a:rPr lang="en-US" sz="2400" i="1">
                <a:solidFill>
                  <a:srgbClr val="000099"/>
                </a:solidFill>
                <a:latin typeface="Times New Roman" charset="0"/>
              </a:rPr>
              <a:t>, ν</a:t>
            </a:r>
            <a:r>
              <a:rPr lang="en-US" sz="2400" i="1" baseline="-25000">
                <a:solidFill>
                  <a:srgbClr val="000099"/>
                </a:solidFill>
                <a:latin typeface="Times New Roman" charset="0"/>
              </a:rPr>
              <a:t>μ </a:t>
            </a:r>
            <a:r>
              <a:rPr lang="en-US" sz="2400" i="1">
                <a:solidFill>
                  <a:srgbClr val="000099"/>
                </a:solidFill>
                <a:latin typeface="Times New Roman" charset="0"/>
              </a:rPr>
              <a:t>, ν</a:t>
            </a:r>
            <a:r>
              <a:rPr lang="en-US" sz="2400" i="1" baseline="-25000">
                <a:solidFill>
                  <a:srgbClr val="000099"/>
                </a:solidFill>
                <a:latin typeface="Times New Roman" charset="0"/>
                <a:sym typeface="Symbol" charset="0"/>
              </a:rPr>
              <a:t></a:t>
            </a:r>
            <a:r>
              <a:rPr lang="en-US" sz="2400" i="1" baseline="-25000">
                <a:latin typeface="Times New Roman" charset="0"/>
              </a:rPr>
              <a:t>  </a:t>
            </a:r>
            <a:r>
              <a:rPr lang="en-US" sz="2400" i="1">
                <a:latin typeface="Times New Roman" charset="0"/>
              </a:rPr>
              <a:t>- </a:t>
            </a:r>
            <a:r>
              <a:rPr lang="en-US" sz="2400">
                <a:latin typeface="Times New Roman" charset="0"/>
              </a:rPr>
              <a:t>flavor eigenstates</a:t>
            </a:r>
          </a:p>
          <a:p>
            <a:pPr eaLnBrk="0" hangingPunct="0"/>
            <a:r>
              <a:rPr lang="en-US" sz="2400" i="1">
                <a:solidFill>
                  <a:srgbClr val="FF3399"/>
                </a:solidFill>
                <a:latin typeface="Times New Roman" charset="0"/>
              </a:rPr>
              <a:t>ν</a:t>
            </a:r>
            <a:r>
              <a:rPr lang="en-US" sz="2400" i="1" baseline="-25000">
                <a:solidFill>
                  <a:srgbClr val="FF3399"/>
                </a:solidFill>
                <a:latin typeface="Times New Roman" charset="0"/>
              </a:rPr>
              <a:t>1 </a:t>
            </a:r>
            <a:r>
              <a:rPr lang="en-US" sz="2400" i="1">
                <a:solidFill>
                  <a:srgbClr val="FF3399"/>
                </a:solidFill>
                <a:latin typeface="Times New Roman" charset="0"/>
              </a:rPr>
              <a:t>, ν</a:t>
            </a:r>
            <a:r>
              <a:rPr lang="en-US" sz="2400" i="1" baseline="-25000">
                <a:solidFill>
                  <a:srgbClr val="FF3399"/>
                </a:solidFill>
                <a:latin typeface="Times New Roman" charset="0"/>
              </a:rPr>
              <a:t>2 </a:t>
            </a:r>
            <a:r>
              <a:rPr lang="en-US" sz="2400" i="1">
                <a:solidFill>
                  <a:srgbClr val="FF3399"/>
                </a:solidFill>
                <a:latin typeface="Times New Roman" charset="0"/>
              </a:rPr>
              <a:t>, ν</a:t>
            </a:r>
            <a:r>
              <a:rPr lang="en-US" sz="2400" i="1" baseline="-25000">
                <a:solidFill>
                  <a:srgbClr val="FF3399"/>
                </a:solidFill>
                <a:latin typeface="Times New Roman" charset="0"/>
              </a:rPr>
              <a:t>3 </a:t>
            </a:r>
            <a:r>
              <a:rPr lang="en-US" sz="2400" i="1">
                <a:latin typeface="Times New Roman" charset="0"/>
              </a:rPr>
              <a:t> - </a:t>
            </a:r>
            <a:r>
              <a:rPr lang="en-US" sz="2400">
                <a:latin typeface="Times New Roman" charset="0"/>
              </a:rPr>
              <a:t>mass eigenstates with masses</a:t>
            </a:r>
            <a:endParaRPr lang="ru-RU" sz="2400" baseline="-25000">
              <a:latin typeface="Times New Roman" charset="0"/>
            </a:endParaRPr>
          </a:p>
        </p:txBody>
      </p:sp>
      <p:sp>
        <p:nvSpPr>
          <p:cNvPr id="117774" name="Text Box 14"/>
          <p:cNvSpPr txBox="1">
            <a:spLocks noChangeArrowheads="1"/>
          </p:cNvSpPr>
          <p:nvPr/>
        </p:nvSpPr>
        <p:spPr bwMode="auto">
          <a:xfrm>
            <a:off x="7308850" y="1916113"/>
            <a:ext cx="1455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0" hangingPunct="0"/>
            <a:r>
              <a:rPr lang="en-US" sz="2400" i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m</a:t>
            </a:r>
            <a:r>
              <a:rPr lang="en-US" sz="2400" i="1" baseline="-250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1</a:t>
            </a:r>
            <a:r>
              <a:rPr lang="en-US" sz="2400" i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, m</a:t>
            </a:r>
            <a:r>
              <a:rPr lang="en-US" sz="2400" i="1" baseline="-250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2</a:t>
            </a:r>
            <a:r>
              <a:rPr lang="en-US" sz="2400" i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, m</a:t>
            </a:r>
            <a:r>
              <a:rPr lang="en-US" sz="2400" i="1" baseline="-250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3</a:t>
            </a:r>
            <a:endParaRPr lang="ru-RU" sz="2400" i="1" baseline="-2500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117776" name="Text Box 16"/>
          <p:cNvSpPr txBox="1">
            <a:spLocks noChangeArrowheads="1"/>
          </p:cNvSpPr>
          <p:nvPr/>
        </p:nvSpPr>
        <p:spPr bwMode="auto">
          <a:xfrm>
            <a:off x="5165718" y="5402081"/>
            <a:ext cx="39385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0" hangingPunct="0"/>
            <a:r>
              <a:rPr lang="en-US" sz="16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2 CP-violating Majorana phases: </a:t>
            </a:r>
            <a:r>
              <a:rPr lang="en-US" sz="1600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α</a:t>
            </a:r>
            <a:r>
              <a:rPr lang="en-US" sz="1600" b="1" i="1" baseline="-250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1 </a:t>
            </a:r>
            <a:r>
              <a:rPr lang="en-US" sz="1600" b="1" i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, α</a:t>
            </a:r>
            <a:r>
              <a:rPr lang="en-US" sz="1600" b="1" i="1" baseline="-250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2</a:t>
            </a:r>
            <a:r>
              <a:rPr lang="ru-RU" sz="16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 </a:t>
            </a:r>
            <a:r>
              <a:rPr lang="en-US" sz="16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(physical only if  </a:t>
            </a:r>
            <a:r>
              <a:rPr lang="en-US" sz="1600" b="1" i="1">
                <a:latin typeface="Times New Roman" charset="0"/>
              </a:rPr>
              <a:t>ν</a:t>
            </a:r>
            <a:r>
              <a:rPr lang="en-US" sz="1600" i="1">
                <a:latin typeface="Times New Roman" charset="0"/>
              </a:rPr>
              <a:t>’s</a:t>
            </a:r>
            <a:r>
              <a:rPr lang="en-US" sz="16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are Majorana fermions)</a:t>
            </a:r>
            <a:endParaRPr lang="ru-RU" sz="160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117777" name="Text Box 17"/>
          <p:cNvSpPr txBox="1">
            <a:spLocks noChangeArrowheads="1"/>
          </p:cNvSpPr>
          <p:nvPr/>
        </p:nvSpPr>
        <p:spPr bwMode="auto">
          <a:xfrm>
            <a:off x="5165718" y="4681356"/>
            <a:ext cx="27352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0" hangingPunct="0"/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1 CP-violating Dirac phase: </a:t>
            </a:r>
            <a:r>
              <a:rPr lang="en-US" sz="1600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δ</a:t>
            </a:r>
            <a:r>
              <a:rPr lang="ru-RU" sz="36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</a:t>
            </a:r>
          </a:p>
        </p:txBody>
      </p:sp>
      <p:graphicFrame>
        <p:nvGraphicFramePr>
          <p:cNvPr id="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7928147"/>
              </p:ext>
            </p:extLst>
          </p:nvPr>
        </p:nvGraphicFramePr>
        <p:xfrm>
          <a:off x="468313" y="1052513"/>
          <a:ext cx="1681162" cy="1255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833" name="Equation" r:id="rId5" imgW="952200" imgH="711000" progId="Equation.3">
                  <p:embed/>
                </p:oleObj>
              </mc:Choice>
              <mc:Fallback>
                <p:oleObj name="Equation" r:id="rId5" imgW="9522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052513"/>
                        <a:ext cx="1681162" cy="12557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3153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49</a:t>
            </a:fld>
            <a:endParaRPr lang="it-I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180" y="453528"/>
            <a:ext cx="5973972" cy="2434635"/>
          </a:xfrm>
          <a:prstGeom prst="rect">
            <a:avLst/>
          </a:prstGeom>
          <a:ln>
            <a:solidFill>
              <a:srgbClr val="3366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4548" y="110112"/>
            <a:ext cx="4432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 probabilità di sopravvivenza risulta essere: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43560" y="2528599"/>
            <a:ext cx="294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Possiamo</a:t>
            </a:r>
            <a:r>
              <a:rPr lang="en-US" dirty="0" smtClean="0"/>
              <a:t> </a:t>
            </a:r>
            <a:r>
              <a:rPr lang="en-US" dirty="0" err="1" smtClean="0"/>
              <a:t>distingure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due </a:t>
            </a:r>
            <a:r>
              <a:rPr lang="en-US" dirty="0" err="1" smtClean="0">
                <a:solidFill>
                  <a:srgbClr val="FF0000"/>
                </a:solidFill>
              </a:rPr>
              <a:t>casi</a:t>
            </a:r>
            <a:r>
              <a:rPr lang="en-US" dirty="0" smtClean="0"/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507" y="3056855"/>
            <a:ext cx="1387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</a:t>
            </a:r>
            <a:r>
              <a:rPr lang="en-US" dirty="0" smtClean="0">
                <a:solidFill>
                  <a:srgbClr val="FF0000"/>
                </a:solidFill>
              </a:rPr>
              <a:t>small L/E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239" y="2901420"/>
            <a:ext cx="2603843" cy="6285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849" y="2983460"/>
            <a:ext cx="1555221" cy="4427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93" y="3529934"/>
            <a:ext cx="6932918" cy="599964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51177" y="4346950"/>
            <a:ext cx="136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</a:t>
            </a:r>
            <a:r>
              <a:rPr lang="en-US" dirty="0" smtClean="0">
                <a:solidFill>
                  <a:srgbClr val="FF0000"/>
                </a:solidFill>
              </a:rPr>
              <a:t>large L/E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14914" y="4335619"/>
            <a:ext cx="32919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terms involving </a:t>
            </a:r>
            <a:r>
              <a:rPr lang="en-US" dirty="0" smtClean="0"/>
              <a:t>∆m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23</a:t>
            </a:r>
            <a:r>
              <a:rPr lang="en-US" dirty="0" smtClean="0"/>
              <a:t> </a:t>
            </a:r>
            <a:r>
              <a:rPr lang="en-US" dirty="0"/>
              <a:t>and ∆m</a:t>
            </a:r>
            <a:r>
              <a:rPr lang="en-US" baseline="30000" dirty="0"/>
              <a:t>2</a:t>
            </a:r>
            <a:r>
              <a:rPr lang="en-US" baseline="-25000" dirty="0"/>
              <a:t>13</a:t>
            </a:r>
            <a:r>
              <a:rPr lang="en-US" dirty="0"/>
              <a:t> are </a:t>
            </a:r>
            <a:r>
              <a:rPr lang="en-US" dirty="0" smtClean="0"/>
              <a:t>rapidly ￼</a:t>
            </a:r>
            <a:r>
              <a:rPr lang="en-US" dirty="0"/>
              <a:t>oscillating and average to 0.5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951" y="4288897"/>
            <a:ext cx="4050321" cy="9735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1768" y="5326129"/>
            <a:ext cx="5429706" cy="1190228"/>
          </a:xfrm>
          <a:prstGeom prst="rect">
            <a:avLst/>
          </a:prstGeom>
          <a:ln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3358584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21507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280B9F-0E4D-F741-832A-B1FF383C78FF}" type="slidenum">
              <a:rPr lang="it-IT" sz="1400">
                <a:solidFill>
                  <a:srgbClr val="FF0000"/>
                </a:solidFill>
              </a:rPr>
              <a:pPr eaLnBrk="1" hangingPunct="1"/>
              <a:t>5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20484" name="CasellaDiTesto 4"/>
          <p:cNvSpPr txBox="1">
            <a:spLocks noChangeArrowheads="1"/>
          </p:cNvSpPr>
          <p:nvPr/>
        </p:nvSpPr>
        <p:spPr bwMode="auto">
          <a:xfrm>
            <a:off x="107950" y="908050"/>
            <a:ext cx="5616575" cy="1477963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defRPr/>
            </a:pPr>
            <a:r>
              <a:rPr lang="en-US" sz="1800" dirty="0" smtClean="0"/>
              <a:t>About ¾ of the mass of the Sun consists of </a:t>
            </a:r>
            <a:r>
              <a:rPr lang="en-US" sz="1800" dirty="0" smtClean="0">
                <a:solidFill>
                  <a:srgbClr val="FF0000"/>
                </a:solidFill>
              </a:rPr>
              <a:t>hydrogen</a:t>
            </a:r>
            <a:r>
              <a:rPr lang="en-US" sz="1800" dirty="0" smtClean="0"/>
              <a:t>;</a:t>
            </a:r>
          </a:p>
          <a:p>
            <a:pPr algn="just" eaLnBrk="1" hangingPunct="1">
              <a:defRPr/>
            </a:pPr>
            <a:endParaRPr lang="en-US" sz="1800" dirty="0" smtClean="0"/>
          </a:p>
          <a:p>
            <a:pPr algn="just" eaLnBrk="1" hangingPunct="1">
              <a:defRPr/>
            </a:pPr>
            <a:r>
              <a:rPr lang="en-US" sz="1800" dirty="0" smtClean="0"/>
              <a:t>About ¼ of the mass of the Sun consists of </a:t>
            </a:r>
            <a:r>
              <a:rPr lang="en-US" sz="1800" dirty="0" smtClean="0">
                <a:solidFill>
                  <a:srgbClr val="FF0000"/>
                </a:solidFill>
              </a:rPr>
              <a:t>helium</a:t>
            </a:r>
            <a:r>
              <a:rPr lang="en-US" sz="1800" dirty="0" smtClean="0"/>
              <a:t>.</a:t>
            </a:r>
          </a:p>
          <a:p>
            <a:pPr algn="just" eaLnBrk="1" hangingPunct="1">
              <a:defRPr/>
            </a:pPr>
            <a:endParaRPr lang="en-US" sz="1800" dirty="0" smtClean="0"/>
          </a:p>
          <a:p>
            <a:pPr algn="just" eaLnBrk="1" hangingPunct="1">
              <a:defRPr/>
            </a:pPr>
            <a:r>
              <a:rPr lang="en-US" sz="1800" dirty="0" smtClean="0"/>
              <a:t>Less than 2% consists of </a:t>
            </a:r>
            <a:r>
              <a:rPr lang="en-US" sz="1800" dirty="0" smtClean="0">
                <a:solidFill>
                  <a:srgbClr val="FF0000"/>
                </a:solidFill>
              </a:rPr>
              <a:t>heavier elements</a:t>
            </a:r>
            <a:r>
              <a:rPr lang="en-US" sz="1800" dirty="0" smtClean="0"/>
              <a:t>.</a:t>
            </a:r>
          </a:p>
        </p:txBody>
      </p:sp>
      <p:graphicFrame>
        <p:nvGraphicFramePr>
          <p:cNvPr id="6" name="Tabella 5"/>
          <p:cNvGraphicFramePr>
            <a:graphicFrameLocks noGrp="1"/>
          </p:cNvGraphicFramePr>
          <p:nvPr/>
        </p:nvGraphicFramePr>
        <p:xfrm>
          <a:off x="5219700" y="2565400"/>
          <a:ext cx="3529014" cy="3830638"/>
        </p:xfrm>
        <a:graphic>
          <a:graphicData uri="http://schemas.openxmlformats.org/drawingml/2006/table">
            <a:tbl>
              <a:tblPr/>
              <a:tblGrid>
                <a:gridCol w="1176338"/>
                <a:gridCol w="1176338"/>
                <a:gridCol w="1176338"/>
              </a:tblGrid>
              <a:tr h="930148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Element</a:t>
                      </a:r>
                      <a:endParaRPr lang="en-US" sz="1400" noProof="0" dirty="0"/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Abundance</a:t>
                      </a:r>
                      <a:br>
                        <a:rPr lang="en-US" sz="1400" dirty="0"/>
                      </a:br>
                      <a:r>
                        <a:rPr lang="en-US" sz="1400" dirty="0" smtClean="0"/>
                        <a:t>(% </a:t>
                      </a:r>
                      <a:r>
                        <a:rPr lang="en-US" sz="1400" dirty="0"/>
                        <a:t>of total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number of atoms)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Abundance</a:t>
                      </a:r>
                      <a:br>
                        <a:rPr lang="en-US" sz="1400" dirty="0"/>
                      </a:br>
                      <a:r>
                        <a:rPr lang="en-US" sz="1400" dirty="0" smtClean="0"/>
                        <a:t>(% </a:t>
                      </a:r>
                      <a:r>
                        <a:rPr lang="en-US" sz="1400" dirty="0"/>
                        <a:t>of total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mass)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90049"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Hydrogen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91.2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71.0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90049"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Helium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8.7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27.1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90049"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Oxygen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0.078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0.97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90049"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Carbon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0.043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0.40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90049"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Nitrogen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0.0088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0.096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90049"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Silicon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0.0045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0.099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90049"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Magnesium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0.0038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0.076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90049"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Neon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0.0035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0.058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90049"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Iron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0.0030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0.14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90049"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Sulfur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0.0015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0.040</a:t>
                      </a:r>
                    </a:p>
                  </a:txBody>
                  <a:tcPr marL="76693" marR="76693" marT="38341" marB="38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21543" name="CasellaDiTesto 6"/>
          <p:cNvSpPr txBox="1">
            <a:spLocks noChangeArrowheads="1"/>
          </p:cNvSpPr>
          <p:nvPr/>
        </p:nvSpPr>
        <p:spPr bwMode="auto">
          <a:xfrm>
            <a:off x="395288" y="107950"/>
            <a:ext cx="4811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Composition of the Sun</a:t>
            </a:r>
          </a:p>
        </p:txBody>
      </p:sp>
      <p:sp>
        <p:nvSpPr>
          <p:cNvPr id="21544" name="CasellaDiTesto 1"/>
          <p:cNvSpPr txBox="1">
            <a:spLocks noChangeArrowheads="1"/>
          </p:cNvSpPr>
          <p:nvPr/>
        </p:nvSpPr>
        <p:spPr bwMode="auto">
          <a:xfrm>
            <a:off x="468313" y="2565400"/>
            <a:ext cx="3960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(</a:t>
            </a:r>
            <a:r>
              <a:rPr lang="en-US" sz="1800" i="1"/>
              <a:t>In astronomy, any atom heavier than helium is called a ”</a:t>
            </a:r>
            <a:r>
              <a:rPr lang="en-US" altLang="ja-JP" sz="1800" b="1" i="1">
                <a:solidFill>
                  <a:srgbClr val="333399"/>
                </a:solidFill>
              </a:rPr>
              <a:t>metal</a:t>
            </a:r>
            <a:r>
              <a:rPr lang="en-US" sz="1800" i="1"/>
              <a:t>”</a:t>
            </a:r>
            <a:r>
              <a:rPr lang="en-US" altLang="ja-JP" sz="1800" i="1"/>
              <a:t> atom</a:t>
            </a:r>
            <a:r>
              <a:rPr lang="en-US" altLang="ja-JP" sz="1800"/>
              <a:t>).</a:t>
            </a:r>
            <a:endParaRPr lang="it-IT" sz="1800"/>
          </a:p>
        </p:txBody>
      </p:sp>
      <p:graphicFrame>
        <p:nvGraphicFramePr>
          <p:cNvPr id="21545" name="Grafico 9"/>
          <p:cNvGraphicFramePr>
            <a:graphicFrameLocks/>
          </p:cNvGraphicFramePr>
          <p:nvPr/>
        </p:nvGraphicFramePr>
        <p:xfrm>
          <a:off x="5313363" y="138113"/>
          <a:ext cx="3725862" cy="249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45" name="Grafico" r:id="rId3" imgW="3724348" imgH="2493058" progId="Excel.Chart.8">
                  <p:embed/>
                </p:oleObj>
              </mc:Choice>
              <mc:Fallback>
                <p:oleObj name="Grafico" r:id="rId3" imgW="3724348" imgH="249305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3363" y="138113"/>
                        <a:ext cx="3725862" cy="2493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magine 2" descr="new solar metallicit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3357563"/>
            <a:ext cx="3516312" cy="28527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 rot="20643898">
            <a:off x="2808324" y="4716697"/>
            <a:ext cx="2359540" cy="36933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…for CNO (Bethe) cycle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278557" y="4625991"/>
            <a:ext cx="129588" cy="233244"/>
          </a:xfrm>
          <a:prstGeom prst="straightConnector1">
            <a:avLst/>
          </a:prstGeom>
          <a:ln w="952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793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50</a:t>
            </a:fld>
            <a:endParaRPr lang="it-I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925" y="884712"/>
            <a:ext cx="4688873" cy="1467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005" y="2628263"/>
            <a:ext cx="5926040" cy="524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527" y="1431454"/>
            <a:ext cx="1387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small L/E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9422" y="2658543"/>
            <a:ext cx="136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large L/E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72674" y="3587104"/>
            <a:ext cx="1618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r>
              <a:rPr lang="el-GR" dirty="0" smtClean="0"/>
              <a:t>f </a:t>
            </a:r>
            <a:r>
              <a:rPr lang="el-GR" dirty="0"/>
              <a:t>θ</a:t>
            </a:r>
            <a:r>
              <a:rPr lang="el-GR" baseline="-25000" dirty="0"/>
              <a:t>13</a:t>
            </a:r>
            <a:r>
              <a:rPr lang="el-GR" dirty="0"/>
              <a:t> = 0 </a:t>
            </a:r>
            <a:r>
              <a:rPr lang="it-IT" dirty="0" smtClean="0"/>
              <a:t> </a:t>
            </a:r>
          </a:p>
          <a:p>
            <a:r>
              <a:rPr lang="it-IT" dirty="0" err="1" smtClean="0"/>
              <a:t>they</a:t>
            </a:r>
            <a:r>
              <a:rPr lang="it-IT" dirty="0" smtClean="0"/>
              <a:t> reduce to:</a:t>
            </a:r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305467" y="4668297"/>
            <a:ext cx="1387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small L/E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925" y="4233435"/>
            <a:ext cx="4060899" cy="11937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8317" y="6034951"/>
            <a:ext cx="136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large L/E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3600" y="5870867"/>
            <a:ext cx="4577233" cy="603201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186686" y="138463"/>
            <a:ext cx="8690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Replacing the elements </a:t>
            </a:r>
            <a:r>
              <a:rPr lang="en-US" dirty="0" err="1"/>
              <a:t>U</a:t>
            </a:r>
            <a:r>
              <a:rPr lang="en-US" baseline="-25000" dirty="0" err="1"/>
              <a:t>ij</a:t>
            </a:r>
            <a:r>
              <a:rPr lang="en-US" dirty="0"/>
              <a:t> with the mixing angle terms from the PMNS matrix</a:t>
            </a:r>
          </a:p>
        </p:txBody>
      </p:sp>
    </p:spTree>
    <p:extLst>
      <p:ext uri="{BB962C8B-B14F-4D97-AF65-F5344CB8AC3E}">
        <p14:creationId xmlns:p14="http://schemas.microsoft.com/office/powerpoint/2010/main" val="28676152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55299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4862958-E4C1-9E49-8C69-C5D14AA1014D}" type="slidenum">
              <a:rPr lang="it-IT" sz="1400">
                <a:solidFill>
                  <a:srgbClr val="FF0000"/>
                </a:solidFill>
              </a:rPr>
              <a:pPr eaLnBrk="1" hangingPunct="1"/>
              <a:t>51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179388" y="260350"/>
            <a:ext cx="875823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000" dirty="0">
                <a:solidFill>
                  <a:schemeClr val="accent2"/>
                </a:solidFill>
              </a:rPr>
              <a:t>The </a:t>
            </a:r>
            <a:r>
              <a:rPr lang="en-US" sz="3000" dirty="0" err="1">
                <a:solidFill>
                  <a:srgbClr val="CC0000"/>
                </a:solidFill>
              </a:rPr>
              <a:t>M</a:t>
            </a:r>
            <a:r>
              <a:rPr lang="en-US" sz="3000" dirty="0" err="1">
                <a:solidFill>
                  <a:schemeClr val="accent2"/>
                </a:solidFill>
              </a:rPr>
              <a:t>ikheyev</a:t>
            </a:r>
            <a:r>
              <a:rPr lang="en-US" sz="3000" dirty="0"/>
              <a:t> </a:t>
            </a:r>
            <a:r>
              <a:rPr lang="en-US" sz="3000" dirty="0">
                <a:solidFill>
                  <a:srgbClr val="CC0000"/>
                </a:solidFill>
              </a:rPr>
              <a:t>S</a:t>
            </a:r>
            <a:r>
              <a:rPr lang="en-US" sz="3000" dirty="0">
                <a:solidFill>
                  <a:schemeClr val="accent2"/>
                </a:solidFill>
              </a:rPr>
              <a:t>mirnov </a:t>
            </a:r>
            <a:r>
              <a:rPr lang="en-US" sz="3000" dirty="0" err="1">
                <a:solidFill>
                  <a:srgbClr val="CC0000"/>
                </a:solidFill>
              </a:rPr>
              <a:t>W</a:t>
            </a:r>
            <a:r>
              <a:rPr lang="en-US" sz="3000" dirty="0" err="1">
                <a:solidFill>
                  <a:schemeClr val="accent2"/>
                </a:solidFill>
              </a:rPr>
              <a:t>olfenstein</a:t>
            </a:r>
            <a:r>
              <a:rPr lang="en-US" sz="3000" dirty="0">
                <a:solidFill>
                  <a:schemeClr val="accent2"/>
                </a:solidFill>
              </a:rPr>
              <a:t> Effect (</a:t>
            </a:r>
            <a:r>
              <a:rPr lang="en-US" sz="3000" b="1" dirty="0">
                <a:solidFill>
                  <a:srgbClr val="FF0000"/>
                </a:solidFill>
              </a:rPr>
              <a:t>MSW</a:t>
            </a:r>
            <a:r>
              <a:rPr lang="en-US" sz="3000" dirty="0">
                <a:solidFill>
                  <a:schemeClr val="accent2"/>
                </a:solidFill>
              </a:rPr>
              <a:t>)</a:t>
            </a:r>
            <a:br>
              <a:rPr lang="en-US" sz="3000" dirty="0">
                <a:solidFill>
                  <a:schemeClr val="accent2"/>
                </a:solidFill>
              </a:rPr>
            </a:br>
            <a:r>
              <a:rPr lang="en-US" sz="3000" dirty="0">
                <a:solidFill>
                  <a:schemeClr val="accent2"/>
                </a:solidFill>
              </a:rPr>
              <a:t>… or Matter Effect</a:t>
            </a: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799932" y="1797050"/>
            <a:ext cx="562197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dirty="0"/>
              <a:t>Neutrino oscillations can be enhanced by traveling through matter</a:t>
            </a:r>
          </a:p>
          <a:p>
            <a:pPr algn="just">
              <a:defRPr/>
            </a:pPr>
            <a:endParaRPr lang="en-US" sz="2000" dirty="0"/>
          </a:p>
          <a:p>
            <a:pPr algn="just">
              <a:defRPr/>
            </a:pPr>
            <a:r>
              <a:rPr lang="en-US" sz="1600" dirty="0"/>
              <a:t>(</a:t>
            </a:r>
            <a:r>
              <a:rPr lang="en-US" sz="1600" i="1" dirty="0"/>
              <a:t>The core of the Sun has a density of about 150 g/cm</a:t>
            </a:r>
            <a:r>
              <a:rPr lang="en-US" sz="1600" i="1" baseline="30000" dirty="0"/>
              <a:t>3</a:t>
            </a:r>
            <a:r>
              <a:rPr lang="en-US" sz="1600" dirty="0"/>
              <a:t>)</a:t>
            </a:r>
            <a:endParaRPr lang="en-US" sz="1600" baseline="30000" dirty="0"/>
          </a:p>
        </p:txBody>
      </p:sp>
      <p:pic>
        <p:nvPicPr>
          <p:cNvPr id="553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09" y="3478550"/>
            <a:ext cx="6589930" cy="242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157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Lino Miramonti</a:t>
            </a:r>
          </a:p>
        </p:txBody>
      </p:sp>
      <p:sp>
        <p:nvSpPr>
          <p:cNvPr id="12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Baikal Summer School 20-27 July 2008</a:t>
            </a:r>
          </a:p>
        </p:txBody>
      </p:sp>
      <p:sp>
        <p:nvSpPr>
          <p:cNvPr id="13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4E67-1436-A541-913F-1DE24EABCB82}" type="slidenum">
              <a:rPr lang="it-IT"/>
              <a:pPr/>
              <a:t>52</a:t>
            </a:fld>
            <a:endParaRPr lang="it-IT"/>
          </a:p>
        </p:txBody>
      </p:sp>
      <p:sp>
        <p:nvSpPr>
          <p:cNvPr id="294924" name="Rectangle 12"/>
          <p:cNvSpPr>
            <a:spLocks noChangeArrowheads="1"/>
          </p:cNvSpPr>
          <p:nvPr/>
        </p:nvSpPr>
        <p:spPr bwMode="auto">
          <a:xfrm>
            <a:off x="179388" y="4292050"/>
            <a:ext cx="8640762" cy="1871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94920" name="Text Box 8"/>
          <p:cNvSpPr txBox="1">
            <a:spLocks noChangeArrowheads="1"/>
          </p:cNvSpPr>
          <p:nvPr/>
        </p:nvSpPr>
        <p:spPr bwMode="auto">
          <a:xfrm>
            <a:off x="250825" y="4292050"/>
            <a:ext cx="85169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Times New Roman" charset="0"/>
              </a:rPr>
              <a:t>The MSW effect gives for the </a:t>
            </a:r>
            <a:r>
              <a:rPr lang="en-US" sz="2000" b="1" u="sng">
                <a:solidFill>
                  <a:srgbClr val="FF0000"/>
                </a:solidFill>
                <a:latin typeface="Times New Roman" charset="0"/>
              </a:rPr>
              <a:t>probability</a:t>
            </a:r>
            <a:r>
              <a:rPr lang="en-US" sz="2000">
                <a:latin typeface="Times New Roman" charset="0"/>
              </a:rPr>
              <a:t> of an electron neutrino produced at t=0</a:t>
            </a:r>
          </a:p>
          <a:p>
            <a:r>
              <a:rPr lang="en-US" sz="2000">
                <a:latin typeface="Times New Roman" charset="0"/>
              </a:rPr>
              <a:t>to be detected as a muon neutrino: </a:t>
            </a:r>
          </a:p>
        </p:txBody>
      </p:sp>
      <p:graphicFrame>
        <p:nvGraphicFramePr>
          <p:cNvPr id="29492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425938"/>
              </p:ext>
            </p:extLst>
          </p:nvPr>
        </p:nvGraphicFramePr>
        <p:xfrm>
          <a:off x="539750" y="5084213"/>
          <a:ext cx="3398838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854" name="Equation" r:id="rId3" imgW="3174840" imgH="609480" progId="Equation.3">
                  <p:embed/>
                </p:oleObj>
              </mc:Choice>
              <mc:Fallback>
                <p:oleObj name="Equation" r:id="rId3" imgW="317484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5084213"/>
                        <a:ext cx="3398838" cy="6524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492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1861379"/>
              </p:ext>
            </p:extLst>
          </p:nvPr>
        </p:nvGraphicFramePr>
        <p:xfrm>
          <a:off x="4211638" y="4652413"/>
          <a:ext cx="2592387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855" name="Equation" r:id="rId5" imgW="2781000" imgH="1625400" progId="Equation.3">
                  <p:embed/>
                </p:oleObj>
              </mc:Choice>
              <mc:Fallback>
                <p:oleObj name="Equation" r:id="rId5" imgW="2781000" imgH="1625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4652413"/>
                        <a:ext cx="2592387" cy="151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4923" name="Text Box 11"/>
          <p:cNvSpPr txBox="1">
            <a:spLocks noChangeArrowheads="1"/>
          </p:cNvSpPr>
          <p:nvPr/>
        </p:nvSpPr>
        <p:spPr bwMode="auto">
          <a:xfrm>
            <a:off x="7019925" y="5587450"/>
            <a:ext cx="15843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</a:rPr>
              <a:t>N</a:t>
            </a:r>
            <a:r>
              <a:rPr lang="en-US" sz="1400" baseline="-25000">
                <a:solidFill>
                  <a:schemeClr val="accent2"/>
                </a:solidFill>
              </a:rPr>
              <a:t>e</a:t>
            </a:r>
            <a:r>
              <a:rPr lang="en-US" sz="1400"/>
              <a:t> being the </a:t>
            </a:r>
            <a:r>
              <a:rPr lang="en-US" sz="1400">
                <a:solidFill>
                  <a:schemeClr val="accent2"/>
                </a:solidFill>
              </a:rPr>
              <a:t>electron density</a:t>
            </a:r>
            <a:r>
              <a:rPr lang="en-US" sz="1400"/>
              <a:t>.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94689" y="668190"/>
            <a:ext cx="8640762" cy="32004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This happens because the Sun is made of </a:t>
            </a:r>
            <a:r>
              <a:rPr lang="en-US" sz="1800">
                <a:solidFill>
                  <a:srgbClr val="FF0000"/>
                </a:solidFill>
              </a:rPr>
              <a:t>up/down quarks</a:t>
            </a:r>
            <a:r>
              <a:rPr lang="en-US" sz="1800"/>
              <a:t> and </a:t>
            </a:r>
            <a:r>
              <a:rPr lang="en-US" sz="1800">
                <a:solidFill>
                  <a:srgbClr val="FF0000"/>
                </a:solidFill>
              </a:rPr>
              <a:t>electrons</a:t>
            </a:r>
          </a:p>
          <a:p>
            <a:pPr eaLnBrk="1" hangingPunct="1"/>
            <a:r>
              <a:rPr lang="en-US" sz="1800">
                <a:sym typeface="Symbol" charset="0"/>
              </a:rPr>
              <a:t>  </a:t>
            </a:r>
          </a:p>
          <a:p>
            <a:pPr eaLnBrk="1" hangingPunct="1"/>
            <a:r>
              <a:rPr lang="en-US" sz="1800">
                <a:sym typeface="Symbol" charset="0"/>
              </a:rPr>
              <a:t></a:t>
            </a:r>
            <a:r>
              <a:rPr lang="en-US" sz="1800" baseline="-25000">
                <a:sym typeface="Symbol" charset="0"/>
              </a:rPr>
              <a:t>e</a:t>
            </a:r>
            <a:r>
              <a:rPr lang="en-US" sz="1800">
                <a:sym typeface="Symbol" charset="0"/>
              </a:rPr>
              <a:t>, </a:t>
            </a:r>
            <a:r>
              <a:rPr lang="en-US" sz="1800" baseline="-25000">
                <a:sym typeface="Symbol" charset="0"/>
              </a:rPr>
              <a:t></a:t>
            </a:r>
            <a:r>
              <a:rPr lang="en-US" sz="1800">
                <a:sym typeface="Symbol" charset="0"/>
              </a:rPr>
              <a:t>, </a:t>
            </a:r>
            <a:r>
              <a:rPr lang="en-US" sz="1800" baseline="-25000">
                <a:sym typeface="Symbol" charset="0"/>
              </a:rPr>
              <a:t></a:t>
            </a:r>
            <a:r>
              <a:rPr lang="en-US" sz="1800">
                <a:sym typeface="Symbol" charset="0"/>
              </a:rPr>
              <a:t>.  </a:t>
            </a:r>
            <a:r>
              <a:rPr lang="en-US" sz="1800" u="sng"/>
              <a:t>All neutrinos</a:t>
            </a:r>
            <a:r>
              <a:rPr lang="en-US" sz="1800"/>
              <a:t> can interact through </a:t>
            </a:r>
            <a:r>
              <a:rPr lang="en-US" sz="1800">
                <a:solidFill>
                  <a:srgbClr val="FF0000"/>
                </a:solidFill>
              </a:rPr>
              <a:t>NC</a:t>
            </a:r>
            <a:r>
              <a:rPr lang="en-US" sz="1800"/>
              <a:t> equally.</a:t>
            </a:r>
          </a:p>
          <a:p>
            <a:pPr eaLnBrk="1" hangingPunct="1"/>
            <a:endParaRPr lang="en-US" sz="1800"/>
          </a:p>
          <a:p>
            <a:pPr eaLnBrk="1" hangingPunct="1"/>
            <a:endParaRPr lang="en-US" sz="1800">
              <a:sym typeface="Symbol" charset="0"/>
            </a:endParaRPr>
          </a:p>
          <a:p>
            <a:pPr eaLnBrk="1" hangingPunct="1"/>
            <a:endParaRPr lang="en-US" sz="1800">
              <a:sym typeface="Symbol" charset="0"/>
            </a:endParaRPr>
          </a:p>
          <a:p>
            <a:pPr eaLnBrk="1" hangingPunct="1"/>
            <a:endParaRPr lang="en-US" sz="1800">
              <a:sym typeface="Symbol" charset="0"/>
            </a:endParaRPr>
          </a:p>
          <a:p>
            <a:pPr eaLnBrk="1" hangingPunct="1"/>
            <a:r>
              <a:rPr lang="en-US" sz="1800">
                <a:sym typeface="Symbol" charset="0"/>
              </a:rPr>
              <a:t></a:t>
            </a:r>
            <a:r>
              <a:rPr lang="en-US" sz="1800" baseline="-25000">
                <a:sym typeface="Symbol" charset="0"/>
              </a:rPr>
              <a:t>e</a:t>
            </a:r>
            <a:r>
              <a:rPr lang="en-US" sz="1800">
                <a:sym typeface="Symbol" charset="0"/>
              </a:rPr>
              <a:t>, 	</a:t>
            </a:r>
            <a:r>
              <a:rPr lang="en-US" sz="1800" u="sng"/>
              <a:t>Only electron neutrino</a:t>
            </a:r>
            <a:r>
              <a:rPr lang="en-US" sz="1800"/>
              <a:t> can interact through </a:t>
            </a:r>
            <a:r>
              <a:rPr lang="en-US" sz="1800">
                <a:solidFill>
                  <a:srgbClr val="FF0000"/>
                </a:solidFill>
              </a:rPr>
              <a:t>CC</a:t>
            </a:r>
            <a:r>
              <a:rPr lang="en-US" sz="1800"/>
              <a:t> scattering:</a:t>
            </a:r>
          </a:p>
          <a:p>
            <a:pPr eaLnBrk="1" hangingPunct="1"/>
            <a:endParaRPr lang="en-US" sz="1800">
              <a:latin typeface="Calibri" charset="0"/>
            </a:endParaRPr>
          </a:p>
          <a:p>
            <a:pPr eaLnBrk="1" hangingPunct="1"/>
            <a:endParaRPr lang="en-US" sz="1800">
              <a:solidFill>
                <a:schemeClr val="accent2"/>
              </a:solidFill>
              <a:latin typeface="Calibri" charset="0"/>
            </a:endParaRPr>
          </a:p>
          <a:p>
            <a:pPr eaLnBrk="1" hangingPunct="1"/>
            <a:r>
              <a:rPr lang="en-US" sz="2200">
                <a:solidFill>
                  <a:schemeClr val="accent2"/>
                </a:solidFill>
              </a:rPr>
              <a:t>The interaction of </a:t>
            </a:r>
            <a:r>
              <a:rPr lang="en-US" sz="2200">
                <a:solidFill>
                  <a:schemeClr val="accent2"/>
                </a:solidFill>
                <a:sym typeface="Symbol" charset="0"/>
              </a:rPr>
              <a:t></a:t>
            </a:r>
            <a:r>
              <a:rPr lang="en-US" sz="2200" baseline="-25000">
                <a:solidFill>
                  <a:schemeClr val="accent2"/>
                </a:solidFill>
                <a:sym typeface="Symbol" charset="0"/>
              </a:rPr>
              <a:t>e</a:t>
            </a:r>
            <a:r>
              <a:rPr lang="en-US" sz="2200">
                <a:solidFill>
                  <a:schemeClr val="accent2"/>
                </a:solidFill>
              </a:rPr>
              <a:t> is different from </a:t>
            </a:r>
            <a:r>
              <a:rPr lang="en-US" sz="2200">
                <a:solidFill>
                  <a:schemeClr val="accent2"/>
                </a:solidFill>
                <a:sym typeface="Symbol" charset="0"/>
              </a:rPr>
              <a:t></a:t>
            </a:r>
            <a:r>
              <a:rPr lang="en-US" sz="2200" baseline="-25000">
                <a:solidFill>
                  <a:schemeClr val="accent2"/>
                </a:solidFill>
                <a:sym typeface="Symbol" charset="0"/>
              </a:rPr>
              <a:t></a:t>
            </a:r>
            <a:r>
              <a:rPr lang="en-US" sz="2200">
                <a:solidFill>
                  <a:schemeClr val="accent2"/>
                </a:solidFill>
              </a:rPr>
              <a:t> and </a:t>
            </a:r>
            <a:r>
              <a:rPr lang="en-US" sz="2200">
                <a:solidFill>
                  <a:schemeClr val="accent2"/>
                </a:solidFill>
                <a:sym typeface="Symbol" charset="0"/>
              </a:rPr>
              <a:t></a:t>
            </a:r>
            <a:r>
              <a:rPr lang="en-US" sz="2200" baseline="-25000">
                <a:solidFill>
                  <a:schemeClr val="accent2"/>
                </a:solidFill>
                <a:sym typeface="Symbol" charset="0"/>
              </a:rPr>
              <a:t></a:t>
            </a:r>
            <a:r>
              <a:rPr lang="en-US" sz="2200"/>
              <a:t> </a:t>
            </a:r>
            <a:r>
              <a:rPr lang="en-US" sz="2200">
                <a:solidFill>
                  <a:schemeClr val="accent2"/>
                </a:solidFill>
              </a:rPr>
              <a:t>.</a:t>
            </a:r>
          </a:p>
        </p:txBody>
      </p:sp>
      <p:graphicFrame>
        <p:nvGraphicFramePr>
          <p:cNvPr id="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6812251"/>
              </p:ext>
            </p:extLst>
          </p:nvPr>
        </p:nvGraphicFramePr>
        <p:xfrm>
          <a:off x="4557139" y="2895453"/>
          <a:ext cx="22320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856" name="Equation" r:id="rId7" imgW="1104900" imgH="241300" progId="Equation.3">
                  <p:embed/>
                </p:oleObj>
              </mc:Choice>
              <mc:Fallback>
                <p:oleObj name="Equation" r:id="rId7" imgW="1104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7139" y="2895453"/>
                        <a:ext cx="22320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839" y="1077765"/>
            <a:ext cx="20097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226" y="2389040"/>
            <a:ext cx="16668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337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56323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FFEDB1-25CD-B84E-AA77-D63553246687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53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56324" name="Picture 11" descr=" rates.jpg                                                      001555F8Macintosh HD                   B4A39F4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33375"/>
            <a:ext cx="4456112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ttangolo 5"/>
          <p:cNvSpPr>
            <a:spLocks noChangeArrowheads="1"/>
          </p:cNvSpPr>
          <p:nvPr/>
        </p:nvSpPr>
        <p:spPr bwMode="auto">
          <a:xfrm>
            <a:off x="6372225" y="5949950"/>
            <a:ext cx="784225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00B0F0"/>
                </a:solidFill>
              </a:rPr>
              <a:t>tan</a:t>
            </a:r>
            <a:r>
              <a:rPr lang="it-IT" baseline="30000">
                <a:solidFill>
                  <a:srgbClr val="00B0F0"/>
                </a:solidFill>
              </a:rPr>
              <a:t>2</a:t>
            </a:r>
            <a:r>
              <a:rPr lang="it-IT">
                <a:solidFill>
                  <a:srgbClr val="00B0F0"/>
                </a:solidFill>
              </a:rPr>
              <a:t> </a:t>
            </a:r>
            <a:r>
              <a:rPr lang="el-GR">
                <a:solidFill>
                  <a:srgbClr val="00B0F0"/>
                </a:solidFill>
              </a:rPr>
              <a:t>θ</a:t>
            </a:r>
            <a:r>
              <a:rPr lang="it-IT"/>
              <a:t> </a:t>
            </a:r>
            <a:endParaRPr lang="en-US"/>
          </a:p>
        </p:txBody>
      </p:sp>
      <p:sp>
        <p:nvSpPr>
          <p:cNvPr id="7" name="Rettangolo 6"/>
          <p:cNvSpPr/>
          <p:nvPr/>
        </p:nvSpPr>
        <p:spPr>
          <a:xfrm rot="16200000">
            <a:off x="3699682" y="3276085"/>
            <a:ext cx="1249335" cy="369332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dirty="0" smtClean="0">
                <a:solidFill>
                  <a:srgbClr val="00B0F0"/>
                </a:solidFill>
              </a:rPr>
              <a:t>Δ</a:t>
            </a:r>
            <a:r>
              <a:rPr lang="it-IT" dirty="0" smtClean="0">
                <a:solidFill>
                  <a:srgbClr val="00B0F0"/>
                </a:solidFill>
              </a:rPr>
              <a:t>m</a:t>
            </a:r>
            <a:r>
              <a:rPr lang="it-IT" baseline="30000" dirty="0" smtClean="0">
                <a:solidFill>
                  <a:srgbClr val="00B0F0"/>
                </a:solidFill>
              </a:rPr>
              <a:t>2</a:t>
            </a:r>
            <a:r>
              <a:rPr lang="it-IT" baseline="-25000" dirty="0" smtClean="0">
                <a:solidFill>
                  <a:srgbClr val="00B0F0"/>
                </a:solidFill>
              </a:rPr>
              <a:t>12</a:t>
            </a:r>
            <a:r>
              <a:rPr lang="it-IT" dirty="0" smtClean="0">
                <a:solidFill>
                  <a:srgbClr val="00B0F0"/>
                </a:solidFill>
              </a:rPr>
              <a:t> </a:t>
            </a:r>
            <a:r>
              <a:rPr lang="it-IT" dirty="0">
                <a:solidFill>
                  <a:srgbClr val="00B0F0"/>
                </a:solidFill>
              </a:rPr>
              <a:t>(eV</a:t>
            </a:r>
            <a:r>
              <a:rPr lang="it-IT" baseline="30000" dirty="0">
                <a:solidFill>
                  <a:srgbClr val="00B0F0"/>
                </a:solidFill>
              </a:rPr>
              <a:t>2</a:t>
            </a:r>
            <a:r>
              <a:rPr lang="it-IT" dirty="0">
                <a:solidFill>
                  <a:srgbClr val="00B0F0"/>
                </a:solidFill>
              </a:rPr>
              <a:t>)</a:t>
            </a:r>
            <a:endParaRPr lang="en-US" dirty="0"/>
          </a:p>
        </p:txBody>
      </p:sp>
      <p:sp>
        <p:nvSpPr>
          <p:cNvPr id="56327" name="CasellaDiTesto 7"/>
          <p:cNvSpPr txBox="1">
            <a:spLocks noChangeArrowheads="1"/>
          </p:cNvSpPr>
          <p:nvPr/>
        </p:nvSpPr>
        <p:spPr bwMode="auto">
          <a:xfrm>
            <a:off x="5003800" y="5157788"/>
            <a:ext cx="2952750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6328" name="CasellaDiTesto 8"/>
          <p:cNvSpPr txBox="1">
            <a:spLocks noChangeArrowheads="1"/>
          </p:cNvSpPr>
          <p:nvPr/>
        </p:nvSpPr>
        <p:spPr bwMode="auto">
          <a:xfrm>
            <a:off x="395288" y="765175"/>
            <a:ext cx="352901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dirty="0"/>
              <a:t>At the turn of the century there were several possibilities in the </a:t>
            </a:r>
            <a:r>
              <a:rPr lang="el-GR" sz="1800" dirty="0" smtClean="0">
                <a:solidFill>
                  <a:srgbClr val="00B0F0"/>
                </a:solidFill>
              </a:rPr>
              <a:t>Δ</a:t>
            </a:r>
            <a:r>
              <a:rPr lang="it-IT" sz="1800" dirty="0" smtClean="0">
                <a:solidFill>
                  <a:srgbClr val="00B0F0"/>
                </a:solidFill>
              </a:rPr>
              <a:t>m</a:t>
            </a:r>
            <a:r>
              <a:rPr lang="it-IT" sz="1800" baseline="30000" dirty="0" smtClean="0">
                <a:solidFill>
                  <a:srgbClr val="00B0F0"/>
                </a:solidFill>
              </a:rPr>
              <a:t>2</a:t>
            </a:r>
            <a:r>
              <a:rPr lang="it-IT" sz="1800" baseline="-25000" dirty="0" smtClean="0">
                <a:solidFill>
                  <a:srgbClr val="00B0F0"/>
                </a:solidFill>
              </a:rPr>
              <a:t>12</a:t>
            </a:r>
            <a:r>
              <a:rPr lang="it-IT" sz="1800" dirty="0" smtClean="0">
                <a:solidFill>
                  <a:srgbClr val="00B0F0"/>
                </a:solidFill>
              </a:rPr>
              <a:t> </a:t>
            </a:r>
            <a:r>
              <a:rPr lang="it-IT" sz="1800" dirty="0">
                <a:solidFill>
                  <a:srgbClr val="00B0F0"/>
                </a:solidFill>
              </a:rPr>
              <a:t>vs</a:t>
            </a:r>
            <a:r>
              <a:rPr lang="en-US" sz="1800" dirty="0"/>
              <a:t> </a:t>
            </a:r>
            <a:r>
              <a:rPr lang="el-GR" sz="1800" dirty="0">
                <a:solidFill>
                  <a:srgbClr val="00B0F0"/>
                </a:solidFill>
              </a:rPr>
              <a:t>θ</a:t>
            </a:r>
            <a:r>
              <a:rPr lang="it-IT" sz="1800" baseline="-25000" dirty="0">
                <a:solidFill>
                  <a:srgbClr val="00B0F0"/>
                </a:solidFill>
              </a:rPr>
              <a:t>12</a:t>
            </a:r>
            <a:r>
              <a:rPr lang="it-IT" sz="1800" dirty="0">
                <a:solidFill>
                  <a:srgbClr val="00B0F0"/>
                </a:solidFill>
              </a:rPr>
              <a:t> </a:t>
            </a:r>
            <a:r>
              <a:rPr lang="it-IT" sz="1800" dirty="0" err="1">
                <a:solidFill>
                  <a:srgbClr val="00B0F0"/>
                </a:solidFill>
              </a:rPr>
              <a:t>plane</a:t>
            </a:r>
            <a:r>
              <a:rPr lang="it-IT" sz="1800" dirty="0">
                <a:solidFill>
                  <a:srgbClr val="00B0F0"/>
                </a:solidFill>
              </a:rPr>
              <a:t>.</a:t>
            </a:r>
          </a:p>
        </p:txBody>
      </p:sp>
      <p:sp>
        <p:nvSpPr>
          <p:cNvPr id="56329" name="CasellaDiTesto 9"/>
          <p:cNvSpPr txBox="1">
            <a:spLocks noChangeArrowheads="1"/>
          </p:cNvSpPr>
          <p:nvPr/>
        </p:nvSpPr>
        <p:spPr bwMode="auto">
          <a:xfrm>
            <a:off x="6372225" y="1916113"/>
            <a:ext cx="2147888" cy="369887"/>
          </a:xfrm>
          <a:prstGeom prst="rect">
            <a:avLst/>
          </a:prstGeom>
          <a:solidFill>
            <a:srgbClr val="72BF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Large Mixing Angle</a:t>
            </a:r>
          </a:p>
        </p:txBody>
      </p:sp>
      <p:sp>
        <p:nvSpPr>
          <p:cNvPr id="56330" name="CasellaDiTesto 10"/>
          <p:cNvSpPr txBox="1">
            <a:spLocks noChangeArrowheads="1"/>
          </p:cNvSpPr>
          <p:nvPr/>
        </p:nvSpPr>
        <p:spPr bwMode="auto">
          <a:xfrm>
            <a:off x="4716463" y="1125538"/>
            <a:ext cx="2133600" cy="368300"/>
          </a:xfrm>
          <a:prstGeom prst="rect">
            <a:avLst/>
          </a:prstGeom>
          <a:solidFill>
            <a:srgbClr val="72BF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Small Mixing Angle</a:t>
            </a:r>
          </a:p>
        </p:txBody>
      </p:sp>
      <p:sp>
        <p:nvSpPr>
          <p:cNvPr id="56331" name="CasellaDiTesto 11"/>
          <p:cNvSpPr txBox="1">
            <a:spLocks noChangeArrowheads="1"/>
          </p:cNvSpPr>
          <p:nvPr/>
        </p:nvSpPr>
        <p:spPr bwMode="auto">
          <a:xfrm>
            <a:off x="6300788" y="3429000"/>
            <a:ext cx="1506537" cy="369888"/>
          </a:xfrm>
          <a:prstGeom prst="rect">
            <a:avLst/>
          </a:prstGeom>
          <a:solidFill>
            <a:srgbClr val="72BF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Low Solution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588125" y="4868863"/>
            <a:ext cx="1887538" cy="3698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Vacuum solution</a:t>
            </a:r>
          </a:p>
        </p:txBody>
      </p:sp>
    </p:spTree>
    <p:extLst>
      <p:ext uri="{BB962C8B-B14F-4D97-AF65-F5344CB8AC3E}">
        <p14:creationId xmlns:p14="http://schemas.microsoft.com/office/powerpoint/2010/main" val="730415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57347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FB7ED4-FCC2-FC4E-9596-C671D5EA6E5D}" type="slidenum">
              <a:rPr lang="it-IT" sz="1400">
                <a:solidFill>
                  <a:srgbClr val="FF0000"/>
                </a:solidFill>
              </a:rPr>
              <a:pPr eaLnBrk="1" hangingPunct="1"/>
              <a:t>54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57348" name="Text Box 9"/>
          <p:cNvSpPr txBox="1">
            <a:spLocks noChangeArrowheads="1"/>
          </p:cNvSpPr>
          <p:nvPr/>
        </p:nvSpPr>
        <p:spPr bwMode="auto">
          <a:xfrm>
            <a:off x="457200" y="1130256"/>
            <a:ext cx="4468907" cy="1261884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3200" i="1" dirty="0" err="1">
                <a:solidFill>
                  <a:schemeClr val="bg1"/>
                </a:solidFill>
                <a:sym typeface="Symbol" charset="0"/>
              </a:rPr>
              <a:t>Sudbury</a:t>
            </a:r>
            <a:r>
              <a:rPr lang="it-IT" sz="3200" i="1" dirty="0">
                <a:solidFill>
                  <a:schemeClr val="bg1"/>
                </a:solidFill>
                <a:sym typeface="Symbol" charset="0"/>
              </a:rPr>
              <a:t> Neutrino </a:t>
            </a:r>
            <a:r>
              <a:rPr lang="it-IT" sz="3200" i="1" dirty="0" err="1">
                <a:solidFill>
                  <a:schemeClr val="bg1"/>
                </a:solidFill>
                <a:sym typeface="Symbol" charset="0"/>
              </a:rPr>
              <a:t>Observatory</a:t>
            </a:r>
            <a:r>
              <a:rPr lang="it-IT" sz="3200" i="1" dirty="0">
                <a:solidFill>
                  <a:schemeClr val="bg1"/>
                </a:solidFill>
                <a:sym typeface="Symbol" charset="0"/>
              </a:rPr>
              <a:t> </a:t>
            </a:r>
            <a:r>
              <a:rPr lang="it-IT" sz="4400" i="1" dirty="0">
                <a:solidFill>
                  <a:schemeClr val="bg1"/>
                </a:solidFill>
                <a:sym typeface="Symbol" charset="0"/>
              </a:rPr>
              <a:t>(SNO)</a:t>
            </a:r>
          </a:p>
        </p:txBody>
      </p:sp>
      <p:sp>
        <p:nvSpPr>
          <p:cNvPr id="57349" name="Rectangle 4"/>
          <p:cNvSpPr>
            <a:spLocks noChangeArrowheads="1"/>
          </p:cNvSpPr>
          <p:nvPr/>
        </p:nvSpPr>
        <p:spPr bwMode="auto">
          <a:xfrm>
            <a:off x="179388" y="173038"/>
            <a:ext cx="5019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…… detecting all </a:t>
            </a:r>
            <a:r>
              <a:rPr lang="en-US" sz="3200" b="1">
                <a:solidFill>
                  <a:srgbClr val="FF0000"/>
                </a:solidFill>
                <a:sym typeface="Symbol" charset="0"/>
              </a:rPr>
              <a:t> types</a:t>
            </a:r>
          </a:p>
        </p:txBody>
      </p:sp>
      <p:pic>
        <p:nvPicPr>
          <p:cNvPr id="9" name="Picture 8" descr="snolab_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290" y="97697"/>
            <a:ext cx="2724710" cy="123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1761198"/>
            <a:ext cx="3825875" cy="301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93" y="2986221"/>
            <a:ext cx="3386115" cy="2771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82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55</a:t>
            </a:fld>
            <a:endParaRPr lang="it-IT"/>
          </a:p>
        </p:txBody>
      </p:sp>
      <p:sp>
        <p:nvSpPr>
          <p:cNvPr id="4" name="CasellaDiTesto 10"/>
          <p:cNvSpPr txBox="1">
            <a:spLocks noChangeArrowheads="1"/>
          </p:cNvSpPr>
          <p:nvPr/>
        </p:nvSpPr>
        <p:spPr bwMode="auto">
          <a:xfrm>
            <a:off x="156175" y="1198907"/>
            <a:ext cx="4392612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chemeClr val="hlink"/>
                </a:solidFill>
              </a:rPr>
              <a:t>1000 </a:t>
            </a:r>
            <a:r>
              <a:rPr lang="en-US" sz="1800" b="1" dirty="0" err="1">
                <a:solidFill>
                  <a:schemeClr val="hlink"/>
                </a:solidFill>
              </a:rPr>
              <a:t>tonnes</a:t>
            </a:r>
            <a:r>
              <a:rPr lang="en-US" sz="1800" b="1" dirty="0">
                <a:solidFill>
                  <a:schemeClr val="hlink"/>
                </a:solidFill>
              </a:rPr>
              <a:t> D</a:t>
            </a:r>
            <a:r>
              <a:rPr lang="en-US" sz="1800" b="1" baseline="-25000" dirty="0">
                <a:solidFill>
                  <a:schemeClr val="hlink"/>
                </a:solidFill>
              </a:rPr>
              <a:t>2</a:t>
            </a:r>
            <a:r>
              <a:rPr lang="en-US" sz="1800" b="1" dirty="0">
                <a:solidFill>
                  <a:schemeClr val="hlink"/>
                </a:solidFill>
              </a:rPr>
              <a:t>O (</a:t>
            </a:r>
            <a:r>
              <a:rPr lang="en-US" sz="2000" b="1" dirty="0">
                <a:solidFill>
                  <a:srgbClr val="FF0000"/>
                </a:solidFill>
              </a:rPr>
              <a:t>Heavy Water</a:t>
            </a:r>
            <a:r>
              <a:rPr lang="en-US" sz="1800" b="1" dirty="0">
                <a:solidFill>
                  <a:schemeClr val="hlink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hlink"/>
                </a:solidFill>
              </a:rPr>
              <a:t>12 m diameter Acrylic Vessel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hlink"/>
                </a:solidFill>
              </a:rPr>
              <a:t>9500 PMTs 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hlink"/>
                </a:solidFill>
              </a:rPr>
              <a:t>1700 </a:t>
            </a:r>
            <a:r>
              <a:rPr lang="en-US" sz="1800" dirty="0" err="1">
                <a:solidFill>
                  <a:schemeClr val="hlink"/>
                </a:solidFill>
              </a:rPr>
              <a:t>tonnes</a:t>
            </a:r>
            <a:r>
              <a:rPr lang="en-US" sz="1800" dirty="0">
                <a:solidFill>
                  <a:schemeClr val="hlink"/>
                </a:solidFill>
              </a:rPr>
              <a:t> inner shielding H</a:t>
            </a:r>
            <a:r>
              <a:rPr lang="en-US" sz="1800" baseline="-25000" dirty="0">
                <a:solidFill>
                  <a:schemeClr val="hlink"/>
                </a:solidFill>
              </a:rPr>
              <a:t>2</a:t>
            </a:r>
            <a:r>
              <a:rPr lang="en-US" sz="1800" dirty="0">
                <a:solidFill>
                  <a:schemeClr val="hlink"/>
                </a:solidFill>
              </a:rPr>
              <a:t>O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hlink"/>
                </a:solidFill>
              </a:rPr>
              <a:t>5300 </a:t>
            </a:r>
            <a:r>
              <a:rPr lang="en-US" sz="1800" dirty="0" err="1">
                <a:solidFill>
                  <a:schemeClr val="hlink"/>
                </a:solidFill>
              </a:rPr>
              <a:t>tonnes</a:t>
            </a:r>
            <a:r>
              <a:rPr lang="en-US" sz="1800" dirty="0">
                <a:solidFill>
                  <a:schemeClr val="hlink"/>
                </a:solidFill>
              </a:rPr>
              <a:t> outer shielding H</a:t>
            </a:r>
            <a:r>
              <a:rPr lang="en-US" sz="1800" baseline="-25000" dirty="0">
                <a:solidFill>
                  <a:schemeClr val="hlink"/>
                </a:solidFill>
              </a:rPr>
              <a:t>2</a:t>
            </a:r>
            <a:r>
              <a:rPr lang="en-US" sz="1800" dirty="0">
                <a:solidFill>
                  <a:schemeClr val="hlink"/>
                </a:solidFill>
              </a:rPr>
              <a:t>O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hlink"/>
                </a:solidFill>
              </a:rPr>
              <a:t>At Sudbury Ontario Canada (since 1999)</a:t>
            </a: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106" y="380551"/>
            <a:ext cx="3319743" cy="443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1258094" y="3825227"/>
            <a:ext cx="35290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 i="1" dirty="0">
                <a:solidFill>
                  <a:srgbClr val="82490F"/>
                </a:solidFill>
              </a:rPr>
              <a:t>E</a:t>
            </a:r>
            <a:r>
              <a:rPr lang="en-GB" sz="1800" i="1" baseline="-25000" dirty="0">
                <a:solidFill>
                  <a:srgbClr val="82490F"/>
                </a:solidFill>
              </a:rPr>
              <a:t>th </a:t>
            </a:r>
            <a:r>
              <a:rPr lang="en-GB" sz="1800" i="1" dirty="0">
                <a:solidFill>
                  <a:srgbClr val="82490F"/>
                </a:solidFill>
              </a:rPr>
              <a:t>= </a:t>
            </a:r>
            <a:r>
              <a:rPr lang="en-GB" sz="1800" dirty="0">
                <a:solidFill>
                  <a:srgbClr val="82490F"/>
                </a:solidFill>
              </a:rPr>
              <a:t>5.5 MeV</a:t>
            </a:r>
          </a:p>
          <a:p>
            <a:pPr eaLnBrk="1" hangingPunct="1">
              <a:spcBef>
                <a:spcPct val="50000"/>
              </a:spcBef>
            </a:pPr>
            <a:r>
              <a:rPr lang="sv-SE" sz="1600" dirty="0" err="1">
                <a:sym typeface="Symbol" charset="0"/>
              </a:rPr>
              <a:t>only</a:t>
            </a:r>
            <a:r>
              <a:rPr lang="sv-SE" sz="1600" dirty="0">
                <a:sym typeface="Symbol" charset="0"/>
              </a:rPr>
              <a:t> </a:t>
            </a:r>
            <a:r>
              <a:rPr lang="sv-SE" sz="1600" baseline="30000" dirty="0">
                <a:sym typeface="Symbol" charset="0"/>
              </a:rPr>
              <a:t>8</a:t>
            </a:r>
            <a:r>
              <a:rPr lang="sv-SE" sz="1600" dirty="0">
                <a:sym typeface="Symbol" charset="0"/>
              </a:rPr>
              <a:t>B-neutrinos and </a:t>
            </a:r>
            <a:r>
              <a:rPr lang="sv-SE" sz="1600" dirty="0" err="1">
                <a:sym typeface="Symbol" charset="0"/>
              </a:rPr>
              <a:t>hep</a:t>
            </a:r>
            <a:r>
              <a:rPr lang="sv-SE" sz="1600" dirty="0">
                <a:sym typeface="Symbol" charset="0"/>
              </a:rPr>
              <a:t>-neutrinos</a:t>
            </a:r>
            <a:endParaRPr lang="en-US" sz="1600" dirty="0">
              <a:sym typeface="Symbol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512" y="3969474"/>
            <a:ext cx="2657088" cy="238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6175" y="516396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/>
              <a:t>In </a:t>
            </a:r>
            <a:r>
              <a:rPr lang="en-US" b="1" dirty="0"/>
              <a:t>deuterium</a:t>
            </a:r>
            <a:r>
              <a:rPr lang="en-US" dirty="0"/>
              <a:t> one can separate </a:t>
            </a:r>
            <a:r>
              <a:rPr lang="en-US" dirty="0">
                <a:solidFill>
                  <a:srgbClr val="FF0000"/>
                </a:solidFill>
              </a:rPr>
              <a:t>CC</a:t>
            </a:r>
            <a:r>
              <a:rPr lang="en-US" dirty="0"/>
              <a:t> </a:t>
            </a:r>
            <a:r>
              <a:rPr lang="en-US" dirty="0" smtClean="0"/>
              <a:t>events (</a:t>
            </a:r>
            <a:r>
              <a:rPr lang="en-US" dirty="0"/>
              <a:t>induced by </a:t>
            </a:r>
            <a:r>
              <a:rPr lang="en-US" dirty="0" err="1">
                <a:solidFill>
                  <a:srgbClr val="FF0000"/>
                </a:solidFill>
              </a:rPr>
              <a:t>ν</a:t>
            </a:r>
            <a:r>
              <a:rPr lang="en-US" baseline="-25000" dirty="0" err="1">
                <a:solidFill>
                  <a:srgbClr val="FF0000"/>
                </a:solidFill>
              </a:rPr>
              <a:t>e</a:t>
            </a:r>
            <a:r>
              <a:rPr lang="en-US" dirty="0"/>
              <a:t> only) from </a:t>
            </a:r>
            <a:r>
              <a:rPr lang="en-US" dirty="0">
                <a:solidFill>
                  <a:srgbClr val="0000FF"/>
                </a:solidFill>
              </a:rPr>
              <a:t>N</a:t>
            </a:r>
            <a:r>
              <a:rPr lang="en-US" dirty="0"/>
              <a:t>C events (</a:t>
            </a:r>
            <a:r>
              <a:rPr lang="en-US" dirty="0" smtClean="0"/>
              <a:t>induced by </a:t>
            </a:r>
            <a:r>
              <a:rPr lang="en-US" dirty="0" err="1" smtClean="0">
                <a:solidFill>
                  <a:srgbClr val="0000FF"/>
                </a:solidFill>
              </a:rPr>
              <a:t>ν</a:t>
            </a:r>
            <a:r>
              <a:rPr lang="en-US" baseline="-25000" dirty="0" err="1" smtClean="0">
                <a:solidFill>
                  <a:srgbClr val="0000FF"/>
                </a:solidFill>
              </a:rPr>
              <a:t>e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ν</a:t>
            </a:r>
            <a:r>
              <a:rPr lang="en-US" baseline="-25000" dirty="0">
                <a:solidFill>
                  <a:srgbClr val="0000FF"/>
                </a:solidFill>
              </a:rPr>
              <a:t>µ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ν</a:t>
            </a:r>
            <a:r>
              <a:rPr lang="en-US" baseline="-25000" dirty="0" err="1">
                <a:solidFill>
                  <a:srgbClr val="0000FF"/>
                </a:solidFill>
              </a:rPr>
              <a:t>τ</a:t>
            </a:r>
            <a:r>
              <a:rPr lang="en-US" dirty="0"/>
              <a:t>), and double check via </a:t>
            </a:r>
            <a:r>
              <a:rPr lang="en-US" dirty="0">
                <a:solidFill>
                  <a:srgbClr val="008000"/>
                </a:solidFill>
              </a:rPr>
              <a:t>ES</a:t>
            </a:r>
            <a:r>
              <a:rPr lang="en-US" dirty="0"/>
              <a:t> (</a:t>
            </a:r>
            <a:r>
              <a:rPr lang="en-US" dirty="0" smtClean="0"/>
              <a:t>Elastic Scattering </a:t>
            </a:r>
            <a:r>
              <a:rPr lang="en-US" dirty="0"/>
              <a:t>events, due to both NC and CC) </a:t>
            </a:r>
          </a:p>
        </p:txBody>
      </p:sp>
    </p:spTree>
    <p:extLst>
      <p:ext uri="{BB962C8B-B14F-4D97-AF65-F5344CB8AC3E}">
        <p14:creationId xmlns:p14="http://schemas.microsoft.com/office/powerpoint/2010/main" val="1472972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59395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E5A542-8DB7-1240-8926-87198F308002}" type="slidenum">
              <a:rPr lang="it-IT" sz="1400">
                <a:solidFill>
                  <a:srgbClr val="FF0000"/>
                </a:solidFill>
              </a:rPr>
              <a:pPr eaLnBrk="1" hangingPunct="1"/>
              <a:t>56</a:t>
            </a:fld>
            <a:endParaRPr lang="it-IT" sz="1400">
              <a:solidFill>
                <a:srgbClr val="FF0000"/>
              </a:solidFill>
            </a:endParaRP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0"/>
          <a:stretch>
            <a:fillRect/>
          </a:stretch>
        </p:blipFill>
        <p:spPr bwMode="auto">
          <a:xfrm>
            <a:off x="107950" y="908050"/>
            <a:ext cx="394335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CasellaDiTesto 53"/>
          <p:cNvSpPr txBox="1">
            <a:spLocks noChangeArrowheads="1"/>
          </p:cNvSpPr>
          <p:nvPr/>
        </p:nvSpPr>
        <p:spPr bwMode="auto">
          <a:xfrm>
            <a:off x="900113" y="1435100"/>
            <a:ext cx="30972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eaLnBrk="1" hangingPunct="1"/>
            <a:r>
              <a:rPr lang="en-GB" sz="1600">
                <a:solidFill>
                  <a:srgbClr val="00CC00"/>
                </a:solidFill>
                <a:latin typeface="Times New Roman" charset="0"/>
              </a:rPr>
              <a:t>Possible only for electron </a:t>
            </a:r>
            <a:r>
              <a:rPr lang="en-GB" sz="1600">
                <a:solidFill>
                  <a:srgbClr val="00CC00"/>
                </a:solidFill>
                <a:latin typeface="Symbol" charset="0"/>
              </a:rPr>
              <a:t>n</a:t>
            </a:r>
            <a:endParaRPr lang="en-GB" sz="1600">
              <a:solidFill>
                <a:srgbClr val="00CC00"/>
              </a:solidFill>
              <a:latin typeface="Times New Roman" charset="0"/>
            </a:endParaRPr>
          </a:p>
        </p:txBody>
      </p:sp>
      <p:sp>
        <p:nvSpPr>
          <p:cNvPr id="59398" name="CasellaDiTesto 84"/>
          <p:cNvSpPr txBox="1">
            <a:spLocks noChangeArrowheads="1"/>
          </p:cNvSpPr>
          <p:nvPr/>
        </p:nvSpPr>
        <p:spPr bwMode="auto">
          <a:xfrm>
            <a:off x="898525" y="2420938"/>
            <a:ext cx="30972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eaLnBrk="1" hangingPunct="1"/>
            <a:r>
              <a:rPr lang="en-GB" sz="1600" dirty="0">
                <a:solidFill>
                  <a:srgbClr val="00CC00"/>
                </a:solidFill>
                <a:latin typeface="Times New Roman" charset="0"/>
              </a:rPr>
              <a:t>Equal cross section for all </a:t>
            </a:r>
            <a:r>
              <a:rPr lang="en-GB" sz="1600" dirty="0">
                <a:solidFill>
                  <a:srgbClr val="00CC00"/>
                </a:solidFill>
                <a:latin typeface="Symbol" charset="0"/>
              </a:rPr>
              <a:t>n</a:t>
            </a:r>
            <a:r>
              <a:rPr lang="en-GB" sz="1600" dirty="0">
                <a:solidFill>
                  <a:srgbClr val="00CC00"/>
                </a:solidFill>
                <a:latin typeface="Times New Roman" charset="0"/>
              </a:rPr>
              <a:t> </a:t>
            </a:r>
            <a:r>
              <a:rPr lang="en-GB" sz="1600" dirty="0" err="1">
                <a:solidFill>
                  <a:srgbClr val="00CC00"/>
                </a:solidFill>
                <a:latin typeface="Times New Roman" charset="0"/>
              </a:rPr>
              <a:t>flavors</a:t>
            </a:r>
            <a:endParaRPr lang="en-GB" sz="1600" dirty="0">
              <a:solidFill>
                <a:srgbClr val="00CC00"/>
              </a:solidFill>
              <a:latin typeface="Times New Roman" charset="0"/>
            </a:endParaRPr>
          </a:p>
        </p:txBody>
      </p:sp>
      <p:sp>
        <p:nvSpPr>
          <p:cNvPr id="59399" name="Rectangle 51"/>
          <p:cNvSpPr>
            <a:spLocks noChangeArrowheads="1"/>
          </p:cNvSpPr>
          <p:nvPr/>
        </p:nvSpPr>
        <p:spPr bwMode="auto">
          <a:xfrm>
            <a:off x="106363" y="115888"/>
            <a:ext cx="47529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2800">
                <a:solidFill>
                  <a:schemeClr val="tx2"/>
                </a:solidFill>
              </a:rPr>
              <a:t>Neutrino reactions in SNO</a:t>
            </a:r>
          </a:p>
        </p:txBody>
      </p:sp>
      <p:sp>
        <p:nvSpPr>
          <p:cNvPr id="59400" name="Text Box 13"/>
          <p:cNvSpPr txBox="1">
            <a:spLocks noChangeArrowheads="1"/>
          </p:cNvSpPr>
          <p:nvPr/>
        </p:nvSpPr>
        <p:spPr bwMode="auto">
          <a:xfrm>
            <a:off x="4859338" y="115888"/>
            <a:ext cx="4105275" cy="64928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>
                <a:solidFill>
                  <a:srgbClr val="FF0000"/>
                </a:solidFill>
              </a:rPr>
              <a:t>CC, NC FLUXES 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MEASURED INDEPENDENTLY</a:t>
            </a:r>
          </a:p>
        </p:txBody>
      </p:sp>
      <p:graphicFrame>
        <p:nvGraphicFramePr>
          <p:cNvPr id="5940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5138514"/>
              </p:ext>
            </p:extLst>
          </p:nvPr>
        </p:nvGraphicFramePr>
        <p:xfrm>
          <a:off x="5751368" y="2708275"/>
          <a:ext cx="2498725" cy="106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90" name="Equation" r:id="rId4" imgW="1256755" imgH="533169" progId="Equation.3">
                  <p:embed/>
                </p:oleObj>
              </mc:Choice>
              <mc:Fallback>
                <p:oleObj name="Equation" r:id="rId4" imgW="1256755" imgH="5331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1368" y="2708275"/>
                        <a:ext cx="2498725" cy="1062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02" name="Text Box 3"/>
          <p:cNvSpPr txBox="1">
            <a:spLocks noChangeArrowheads="1"/>
          </p:cNvSpPr>
          <p:nvPr/>
        </p:nvSpPr>
        <p:spPr bwMode="auto">
          <a:xfrm>
            <a:off x="1316038" y="63690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0" rIns="91418" bIns="4571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 b="1">
              <a:solidFill>
                <a:schemeClr val="bg2"/>
              </a:solidFill>
            </a:endParaRPr>
          </a:p>
        </p:txBody>
      </p:sp>
      <p:pic>
        <p:nvPicPr>
          <p:cNvPr id="5940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343" y="962025"/>
            <a:ext cx="8858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4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231" y="1898650"/>
            <a:ext cx="8858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5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835" y="908050"/>
            <a:ext cx="576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6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097" y="908050"/>
            <a:ext cx="576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7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293" y="1909763"/>
            <a:ext cx="5762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8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031" y="1844675"/>
            <a:ext cx="5778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Freccia a destra 22"/>
          <p:cNvSpPr/>
          <p:nvPr/>
        </p:nvSpPr>
        <p:spPr>
          <a:xfrm>
            <a:off x="6759431" y="1125538"/>
            <a:ext cx="720725" cy="142875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Freccia a destra 23"/>
          <p:cNvSpPr/>
          <p:nvPr/>
        </p:nvSpPr>
        <p:spPr>
          <a:xfrm>
            <a:off x="6759431" y="2133600"/>
            <a:ext cx="720725" cy="142875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7" name="Tabella 26"/>
          <p:cNvGraphicFramePr>
            <a:graphicFrameLocks noGrp="1"/>
          </p:cNvGraphicFramePr>
          <p:nvPr/>
        </p:nvGraphicFramePr>
        <p:xfrm>
          <a:off x="395288" y="3933825"/>
          <a:ext cx="8640762" cy="1833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432"/>
                <a:gridCol w="3744330"/>
              </a:tblGrid>
              <a:tr h="37058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Experiment</a:t>
                      </a:r>
                    </a:p>
                  </a:txBody>
                  <a:tcPr marL="91438" marR="91438" marT="45691" marB="45691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Theory</a:t>
                      </a:r>
                    </a:p>
                  </a:txBody>
                  <a:tcPr marL="91438" marR="91438" marT="45691" marB="45691"/>
                </a:tc>
              </a:tr>
              <a:tr h="1462980">
                <a:tc>
                  <a:txBody>
                    <a:bodyPr/>
                    <a:lstStyle/>
                    <a:p>
                      <a:pPr algn="just"/>
                      <a:endParaRPr lang="en-US" sz="1800" dirty="0" smtClean="0"/>
                    </a:p>
                    <a:p>
                      <a:pPr algn="just"/>
                      <a:endParaRPr lang="en-US" sz="1800" dirty="0" smtClean="0"/>
                    </a:p>
                    <a:p>
                      <a:pPr algn="just"/>
                      <a:endParaRPr lang="en-US" sz="1800" dirty="0" smtClean="0"/>
                    </a:p>
                    <a:p>
                      <a:pPr algn="just"/>
                      <a:endParaRPr lang="en-US" sz="1800" dirty="0" smtClean="0"/>
                    </a:p>
                    <a:p>
                      <a:pPr algn="just"/>
                      <a:endParaRPr lang="en-US" sz="1800" dirty="0"/>
                    </a:p>
                  </a:txBody>
                  <a:tcPr marL="91438" marR="91438" marT="45691" marB="45691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bg2"/>
                          </a:solidFill>
                        </a:rPr>
                        <a:t>The total flux calculated with the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solar standard model </a:t>
                      </a:r>
                      <a:r>
                        <a:rPr lang="en-US" sz="1800" dirty="0" smtClean="0">
                          <a:solidFill>
                            <a:schemeClr val="bg2"/>
                          </a:solidFill>
                        </a:rPr>
                        <a:t>is (</a:t>
                      </a:r>
                      <a:r>
                        <a:rPr lang="en-US" sz="1800" i="1" dirty="0" smtClean="0">
                          <a:solidFill>
                            <a:schemeClr val="bg2"/>
                          </a:solidFill>
                        </a:rPr>
                        <a:t>BPS07</a:t>
                      </a:r>
                      <a:r>
                        <a:rPr lang="en-US" sz="1800" dirty="0" smtClean="0">
                          <a:solidFill>
                            <a:schemeClr val="bg2"/>
                          </a:solidFill>
                        </a:rPr>
                        <a:t>)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chemeClr val="bg2"/>
                        </a:solidFill>
                      </a:endParaRPr>
                    </a:p>
                  </a:txBody>
                  <a:tcPr marL="91438" marR="91438" marT="45691" marB="45691"/>
                </a:tc>
              </a:tr>
            </a:tbl>
          </a:graphicData>
        </a:graphic>
      </p:graphicFrame>
      <p:sp>
        <p:nvSpPr>
          <p:cNvPr id="25" name="Ovale 24"/>
          <p:cNvSpPr/>
          <p:nvPr/>
        </p:nvSpPr>
        <p:spPr>
          <a:xfrm>
            <a:off x="1116013" y="5084763"/>
            <a:ext cx="4392612" cy="5762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59423" name="Object 4"/>
          <p:cNvGraphicFramePr>
            <a:graphicFrameLocks noChangeAspect="1"/>
          </p:cNvGraphicFramePr>
          <p:nvPr/>
        </p:nvGraphicFramePr>
        <p:xfrm>
          <a:off x="550863" y="4725988"/>
          <a:ext cx="464185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91" name="Equation" r:id="rId9" imgW="2667000" imgH="482600" progId="Equation.DSMT4">
                  <p:embed/>
                </p:oleObj>
              </mc:Choice>
              <mc:Fallback>
                <p:oleObj name="Equation" r:id="rId9" imgW="26670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3" y="4725988"/>
                        <a:ext cx="464185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Ovale 25"/>
          <p:cNvSpPr/>
          <p:nvPr/>
        </p:nvSpPr>
        <p:spPr>
          <a:xfrm>
            <a:off x="5724525" y="4975225"/>
            <a:ext cx="3024188" cy="5762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59425" name="Object 33"/>
          <p:cNvGraphicFramePr>
            <a:graphicFrameLocks noChangeAspect="1"/>
          </p:cNvGraphicFramePr>
          <p:nvPr/>
        </p:nvGraphicFramePr>
        <p:xfrm>
          <a:off x="6027738" y="5118100"/>
          <a:ext cx="2295525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92" name="Equation" r:id="rId11" imgW="1409700" imgH="228600" progId="Equation.DSMT4">
                  <p:embed/>
                </p:oleObj>
              </mc:Choice>
              <mc:Fallback>
                <p:oleObj name="Equation" r:id="rId11" imgW="14097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7738" y="5118100"/>
                        <a:ext cx="2295525" cy="37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426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877336"/>
              </p:ext>
            </p:extLst>
          </p:nvPr>
        </p:nvGraphicFramePr>
        <p:xfrm>
          <a:off x="1835150" y="5805488"/>
          <a:ext cx="14478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93" name="Equation" r:id="rId13" imgW="965200" imgH="431800" progId="Equation.3">
                  <p:embed/>
                </p:oleObj>
              </mc:Choice>
              <mc:Fallback>
                <p:oleObj name="Equation" r:id="rId13" imgW="9652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805488"/>
                        <a:ext cx="14478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315794" y="1420501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th</a:t>
            </a:r>
            <a:r>
              <a:rPr lang="en-US" dirty="0" smtClean="0"/>
              <a:t>(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e</a:t>
            </a:r>
            <a:r>
              <a:rPr lang="en-US" dirty="0" smtClean="0"/>
              <a:t>) = 1.44 MeV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884740" y="239174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th</a:t>
            </a:r>
            <a:r>
              <a:rPr lang="en-US" dirty="0" smtClean="0"/>
              <a:t>(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x</a:t>
            </a:r>
            <a:r>
              <a:rPr lang="en-US" dirty="0" smtClean="0"/>
              <a:t>) = 2.2 MeV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849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Lino Miramonti</a:t>
            </a:r>
          </a:p>
        </p:txBody>
      </p:sp>
      <p:sp>
        <p:nvSpPr>
          <p:cNvPr id="50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Baikal Summer School 20-27 July 2008</a:t>
            </a:r>
          </a:p>
        </p:txBody>
      </p:sp>
      <p:sp>
        <p:nvSpPr>
          <p:cNvPr id="51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CCA9-C241-8A45-8C22-FAE88221D0C7}" type="slidenum">
              <a:rPr lang="it-IT"/>
              <a:pPr/>
              <a:t>57</a:t>
            </a:fld>
            <a:endParaRPr lang="it-IT"/>
          </a:p>
        </p:txBody>
      </p:sp>
      <p:pic>
        <p:nvPicPr>
          <p:cNvPr id="53252" name="Picture 4" descr="sno_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t="7056" r="1424" b="62534"/>
          <a:stretch>
            <a:fillRect/>
          </a:stretch>
        </p:blipFill>
        <p:spPr bwMode="auto">
          <a:xfrm>
            <a:off x="4705350" y="4652963"/>
            <a:ext cx="4114800" cy="180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3" name="Picture 5" descr="sno_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t="37466" r="1424" b="32350"/>
          <a:stretch>
            <a:fillRect/>
          </a:stretch>
        </p:blipFill>
        <p:spPr bwMode="auto">
          <a:xfrm>
            <a:off x="4716463" y="2781300"/>
            <a:ext cx="4114800" cy="180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Picture 6" descr="sno_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t="67650" r="1424" b="1009"/>
          <a:stretch>
            <a:fillRect/>
          </a:stretch>
        </p:blipFill>
        <p:spPr bwMode="auto">
          <a:xfrm>
            <a:off x="4716463" y="833438"/>
            <a:ext cx="4114800" cy="1874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257" name="Group 9"/>
          <p:cNvGrpSpPr>
            <a:grpSpLocks/>
          </p:cNvGrpSpPr>
          <p:nvPr/>
        </p:nvGrpSpPr>
        <p:grpSpPr bwMode="auto">
          <a:xfrm>
            <a:off x="468313" y="3141663"/>
            <a:ext cx="3886200" cy="615950"/>
            <a:chOff x="672" y="2062"/>
            <a:chExt cx="2448" cy="388"/>
          </a:xfrm>
        </p:grpSpPr>
        <p:sp>
          <p:nvSpPr>
            <p:cNvPr id="53258" name="Oval 10"/>
            <p:cNvSpPr>
              <a:spLocks noChangeArrowheads="1"/>
            </p:cNvSpPr>
            <p:nvPr/>
          </p:nvSpPr>
          <p:spPr bwMode="auto">
            <a:xfrm>
              <a:off x="672" y="2064"/>
              <a:ext cx="350" cy="3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998" tIns="46499" rIns="92998" bIns="46499" anchor="ctr"/>
            <a:lstStyle/>
            <a:p>
              <a:pPr algn="ctr" defTabSz="930275" eaLnBrk="0" hangingPunct="0"/>
              <a:r>
                <a:rPr lang="en-US" sz="2000" b="1">
                  <a:latin typeface="Helvetica" charset="0"/>
                </a:rPr>
                <a:t>NC</a:t>
              </a:r>
              <a:endParaRPr lang="en-US" sz="2500">
                <a:latin typeface="Times" charset="0"/>
              </a:endParaRPr>
            </a:p>
          </p:txBody>
        </p:sp>
        <p:sp>
          <p:nvSpPr>
            <p:cNvPr id="53259" name="Rectangle 11"/>
            <p:cNvSpPr>
              <a:spLocks noChangeArrowheads="1"/>
            </p:cNvSpPr>
            <p:nvPr/>
          </p:nvSpPr>
          <p:spPr bwMode="auto">
            <a:xfrm>
              <a:off x="1152" y="2064"/>
              <a:ext cx="1968" cy="386"/>
            </a:xfrm>
            <a:prstGeom prst="rect">
              <a:avLst/>
            </a:prstGeom>
            <a:gradFill rotWithShape="0">
              <a:gsLst>
                <a:gs pos="0">
                  <a:srgbClr val="339933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260" name="Rectangle 12"/>
            <p:cNvSpPr>
              <a:spLocks noChangeArrowheads="1"/>
            </p:cNvSpPr>
            <p:nvPr/>
          </p:nvSpPr>
          <p:spPr bwMode="auto">
            <a:xfrm>
              <a:off x="3008" y="2252"/>
              <a:ext cx="6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900" i="1">
                  <a:solidFill>
                    <a:schemeClr val="hlink"/>
                  </a:solidFill>
                  <a:latin typeface="Times New Roman" charset="0"/>
                </a:rPr>
                <a:t>x</a:t>
              </a:r>
              <a:endParaRPr lang="en-GB" sz="2400">
                <a:solidFill>
                  <a:schemeClr val="hlink"/>
                </a:solidFill>
                <a:latin typeface="Times New Roman" charset="0"/>
              </a:endParaRPr>
            </a:p>
          </p:txBody>
        </p:sp>
        <p:sp>
          <p:nvSpPr>
            <p:cNvPr id="53261" name="Rectangle 13"/>
            <p:cNvSpPr>
              <a:spLocks noChangeArrowheads="1"/>
            </p:cNvSpPr>
            <p:nvPr/>
          </p:nvSpPr>
          <p:spPr bwMode="auto">
            <a:xfrm>
              <a:off x="1324" y="2252"/>
              <a:ext cx="6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900" i="1">
                  <a:solidFill>
                    <a:schemeClr val="hlink"/>
                  </a:solidFill>
                  <a:latin typeface="Times New Roman" charset="0"/>
                </a:rPr>
                <a:t>x</a:t>
              </a:r>
              <a:endParaRPr lang="en-GB" sz="2400">
                <a:solidFill>
                  <a:schemeClr val="hlink"/>
                </a:solidFill>
                <a:latin typeface="Times New Roman" charset="0"/>
              </a:endParaRPr>
            </a:p>
          </p:txBody>
        </p:sp>
        <p:sp>
          <p:nvSpPr>
            <p:cNvPr id="53262" name="Rectangle 14"/>
            <p:cNvSpPr>
              <a:spLocks noChangeArrowheads="1"/>
            </p:cNvSpPr>
            <p:nvPr/>
          </p:nvSpPr>
          <p:spPr bwMode="auto">
            <a:xfrm>
              <a:off x="2839" y="2062"/>
              <a:ext cx="133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200" i="1">
                  <a:solidFill>
                    <a:schemeClr val="hlink"/>
                  </a:solidFill>
                  <a:latin typeface="Symbol" charset="0"/>
                </a:rPr>
                <a:t>n</a:t>
              </a:r>
              <a:endParaRPr lang="en-GB" sz="2400">
                <a:solidFill>
                  <a:schemeClr val="hlink"/>
                </a:solidFill>
                <a:latin typeface="Times New Roman" charset="0"/>
              </a:endParaRPr>
            </a:p>
          </p:txBody>
        </p:sp>
        <p:sp>
          <p:nvSpPr>
            <p:cNvPr id="53263" name="Rectangle 15"/>
            <p:cNvSpPr>
              <a:spLocks noChangeArrowheads="1"/>
            </p:cNvSpPr>
            <p:nvPr/>
          </p:nvSpPr>
          <p:spPr bwMode="auto">
            <a:xfrm>
              <a:off x="1155" y="2062"/>
              <a:ext cx="133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200" i="1">
                  <a:solidFill>
                    <a:schemeClr val="hlink"/>
                  </a:solidFill>
                  <a:latin typeface="Symbol" charset="0"/>
                </a:rPr>
                <a:t>n</a:t>
              </a:r>
              <a:endParaRPr lang="en-GB" sz="2400">
                <a:solidFill>
                  <a:schemeClr val="hlink"/>
                </a:solidFill>
                <a:latin typeface="Times New Roman" charset="0"/>
              </a:endParaRPr>
            </a:p>
          </p:txBody>
        </p:sp>
        <p:sp>
          <p:nvSpPr>
            <p:cNvPr id="53264" name="Rectangle 16"/>
            <p:cNvSpPr>
              <a:spLocks noChangeArrowheads="1"/>
            </p:cNvSpPr>
            <p:nvPr/>
          </p:nvSpPr>
          <p:spPr bwMode="auto">
            <a:xfrm>
              <a:off x="2686" y="2062"/>
              <a:ext cx="141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200">
                  <a:solidFill>
                    <a:schemeClr val="hlink"/>
                  </a:solidFill>
                  <a:latin typeface="Symbol" charset="0"/>
                </a:rPr>
                <a:t>+</a:t>
              </a:r>
              <a:endParaRPr lang="en-GB" sz="2400">
                <a:solidFill>
                  <a:schemeClr val="hlink"/>
                </a:solidFill>
                <a:latin typeface="Times New Roman" charset="0"/>
              </a:endParaRPr>
            </a:p>
          </p:txBody>
        </p:sp>
        <p:sp>
          <p:nvSpPr>
            <p:cNvPr id="53265" name="Rectangle 17"/>
            <p:cNvSpPr>
              <a:spLocks noChangeArrowheads="1"/>
            </p:cNvSpPr>
            <p:nvPr/>
          </p:nvSpPr>
          <p:spPr bwMode="auto">
            <a:xfrm>
              <a:off x="2317" y="2062"/>
              <a:ext cx="141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200">
                  <a:solidFill>
                    <a:schemeClr val="hlink"/>
                  </a:solidFill>
                  <a:latin typeface="Symbol" charset="0"/>
                </a:rPr>
                <a:t>+</a:t>
              </a:r>
              <a:endParaRPr lang="en-GB" sz="2400">
                <a:solidFill>
                  <a:schemeClr val="hlink"/>
                </a:solidFill>
                <a:latin typeface="Times New Roman" charset="0"/>
              </a:endParaRPr>
            </a:p>
          </p:txBody>
        </p:sp>
        <p:sp>
          <p:nvSpPr>
            <p:cNvPr id="53266" name="Rectangle 18"/>
            <p:cNvSpPr>
              <a:spLocks noChangeArrowheads="1"/>
            </p:cNvSpPr>
            <p:nvPr/>
          </p:nvSpPr>
          <p:spPr bwMode="auto">
            <a:xfrm>
              <a:off x="1832" y="2062"/>
              <a:ext cx="261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300">
                  <a:solidFill>
                    <a:schemeClr val="hlink"/>
                  </a:solidFill>
                  <a:latin typeface="Symbol" charset="0"/>
                  <a:sym typeface="Symbol" charset="0"/>
                </a:rPr>
                <a:t></a:t>
              </a:r>
            </a:p>
          </p:txBody>
        </p:sp>
        <p:sp>
          <p:nvSpPr>
            <p:cNvPr id="53267" name="Rectangle 19"/>
            <p:cNvSpPr>
              <a:spLocks noChangeArrowheads="1"/>
            </p:cNvSpPr>
            <p:nvPr/>
          </p:nvSpPr>
          <p:spPr bwMode="auto">
            <a:xfrm>
              <a:off x="1463" y="2062"/>
              <a:ext cx="141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200">
                  <a:solidFill>
                    <a:schemeClr val="hlink"/>
                  </a:solidFill>
                  <a:latin typeface="Symbol" charset="0"/>
                </a:rPr>
                <a:t>+</a:t>
              </a:r>
              <a:endParaRPr lang="en-GB" sz="2400">
                <a:solidFill>
                  <a:schemeClr val="hlink"/>
                </a:solidFill>
                <a:latin typeface="Times New Roman" charset="0"/>
              </a:endParaRPr>
            </a:p>
          </p:txBody>
        </p:sp>
        <p:sp>
          <p:nvSpPr>
            <p:cNvPr id="53268" name="Rectangle 20"/>
            <p:cNvSpPr>
              <a:spLocks noChangeArrowheads="1"/>
            </p:cNvSpPr>
            <p:nvPr/>
          </p:nvSpPr>
          <p:spPr bwMode="auto">
            <a:xfrm>
              <a:off x="2506" y="2092"/>
              <a:ext cx="128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200">
                  <a:solidFill>
                    <a:schemeClr val="hlink"/>
                  </a:solidFill>
                  <a:latin typeface="Times New Roman" charset="0"/>
                </a:rPr>
                <a:t>n</a:t>
              </a:r>
              <a:endParaRPr lang="en-GB" sz="2400">
                <a:solidFill>
                  <a:schemeClr val="hlink"/>
                </a:solidFill>
                <a:latin typeface="Times New Roman" charset="0"/>
              </a:endParaRPr>
            </a:p>
          </p:txBody>
        </p:sp>
        <p:sp>
          <p:nvSpPr>
            <p:cNvPr id="53269" name="Rectangle 21"/>
            <p:cNvSpPr>
              <a:spLocks noChangeArrowheads="1"/>
            </p:cNvSpPr>
            <p:nvPr/>
          </p:nvSpPr>
          <p:spPr bwMode="auto">
            <a:xfrm>
              <a:off x="2145" y="2092"/>
              <a:ext cx="128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200" dirty="0">
                  <a:solidFill>
                    <a:schemeClr val="hlink"/>
                  </a:solidFill>
                  <a:latin typeface="Times New Roman" charset="0"/>
                </a:rPr>
                <a:t>p</a:t>
              </a:r>
              <a:endParaRPr lang="en-GB" sz="2400" dirty="0">
                <a:solidFill>
                  <a:schemeClr val="hlink"/>
                </a:solidFill>
                <a:latin typeface="Times New Roman" charset="0"/>
              </a:endParaRPr>
            </a:p>
          </p:txBody>
        </p:sp>
        <p:sp>
          <p:nvSpPr>
            <p:cNvPr id="53270" name="Rectangle 22"/>
            <p:cNvSpPr>
              <a:spLocks noChangeArrowheads="1"/>
            </p:cNvSpPr>
            <p:nvPr/>
          </p:nvSpPr>
          <p:spPr bwMode="auto">
            <a:xfrm>
              <a:off x="1647" y="2092"/>
              <a:ext cx="128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200">
                  <a:solidFill>
                    <a:schemeClr val="hlink"/>
                  </a:solidFill>
                  <a:latin typeface="Times New Roman" charset="0"/>
                </a:rPr>
                <a:t>d</a:t>
              </a:r>
              <a:endParaRPr lang="en-GB" sz="2400">
                <a:solidFill>
                  <a:schemeClr val="hlink"/>
                </a:solidFill>
                <a:latin typeface="Times New Roman" charset="0"/>
              </a:endParaRPr>
            </a:p>
          </p:txBody>
        </p:sp>
      </p:grpSp>
      <p:grpSp>
        <p:nvGrpSpPr>
          <p:cNvPr id="53271" name="Group 23"/>
          <p:cNvGrpSpPr>
            <a:grpSpLocks/>
          </p:cNvGrpSpPr>
          <p:nvPr/>
        </p:nvGrpSpPr>
        <p:grpSpPr bwMode="auto">
          <a:xfrm>
            <a:off x="468313" y="5157788"/>
            <a:ext cx="3898900" cy="663575"/>
            <a:chOff x="288" y="672"/>
            <a:chExt cx="2456" cy="418"/>
          </a:xfrm>
        </p:grpSpPr>
        <p:sp>
          <p:nvSpPr>
            <p:cNvPr id="53272" name="Oval 24"/>
            <p:cNvSpPr>
              <a:spLocks noChangeArrowheads="1"/>
            </p:cNvSpPr>
            <p:nvPr/>
          </p:nvSpPr>
          <p:spPr bwMode="auto">
            <a:xfrm>
              <a:off x="288" y="720"/>
              <a:ext cx="350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998" tIns="46499" rIns="92998" bIns="46499" anchor="ctr"/>
            <a:lstStyle/>
            <a:p>
              <a:pPr algn="ctr" defTabSz="930275" eaLnBrk="0" hangingPunct="0"/>
              <a:r>
                <a:rPr lang="en-US" sz="2000" b="1">
                  <a:latin typeface="Helvetica" charset="0"/>
                </a:rPr>
                <a:t>CC</a:t>
              </a:r>
              <a:endParaRPr lang="en-US" sz="2500">
                <a:latin typeface="Times" charset="0"/>
              </a:endParaRPr>
            </a:p>
          </p:txBody>
        </p:sp>
        <p:sp>
          <p:nvSpPr>
            <p:cNvPr id="53273" name="Rectangle 25"/>
            <p:cNvSpPr>
              <a:spLocks noChangeArrowheads="1"/>
            </p:cNvSpPr>
            <p:nvPr/>
          </p:nvSpPr>
          <p:spPr bwMode="auto">
            <a:xfrm>
              <a:off x="752" y="672"/>
              <a:ext cx="1992" cy="4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274" name="Rectangle 26"/>
            <p:cNvSpPr>
              <a:spLocks noChangeArrowheads="1"/>
            </p:cNvSpPr>
            <p:nvPr/>
          </p:nvSpPr>
          <p:spPr bwMode="auto">
            <a:xfrm>
              <a:off x="2606" y="702"/>
              <a:ext cx="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endParaRPr lang="en-GB" sz="2400">
                <a:solidFill>
                  <a:srgbClr val="99FF66"/>
                </a:solidFill>
                <a:latin typeface="Times New Roman" charset="0"/>
              </a:endParaRPr>
            </a:p>
          </p:txBody>
        </p:sp>
        <p:sp>
          <p:nvSpPr>
            <p:cNvPr id="53275" name="Rectangle 27"/>
            <p:cNvSpPr>
              <a:spLocks noChangeArrowheads="1"/>
            </p:cNvSpPr>
            <p:nvPr/>
          </p:nvSpPr>
          <p:spPr bwMode="auto">
            <a:xfrm>
              <a:off x="2478" y="723"/>
              <a:ext cx="21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300">
                  <a:solidFill>
                    <a:schemeClr val="hlink"/>
                  </a:solidFill>
                  <a:latin typeface="Times New Roman" charset="0"/>
                </a:rPr>
                <a:t>e</a:t>
              </a:r>
              <a:r>
                <a:rPr lang="en-GB" sz="3300" baseline="30000">
                  <a:solidFill>
                    <a:schemeClr val="hlink"/>
                  </a:solidFill>
                  <a:latin typeface="Times New Roman" charset="0"/>
                  <a:cs typeface="Times New Roman" charset="0"/>
                </a:rPr>
                <a:t>−</a:t>
              </a:r>
            </a:p>
          </p:txBody>
        </p:sp>
        <p:sp>
          <p:nvSpPr>
            <p:cNvPr id="53276" name="Rectangle 28"/>
            <p:cNvSpPr>
              <a:spLocks noChangeArrowheads="1"/>
            </p:cNvSpPr>
            <p:nvPr/>
          </p:nvSpPr>
          <p:spPr bwMode="auto">
            <a:xfrm>
              <a:off x="2109" y="723"/>
              <a:ext cx="132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300">
                  <a:solidFill>
                    <a:schemeClr val="hlink"/>
                  </a:solidFill>
                  <a:latin typeface="Times New Roman" charset="0"/>
                </a:rPr>
                <a:t>p</a:t>
              </a:r>
              <a:endParaRPr lang="en-GB" sz="2400">
                <a:solidFill>
                  <a:schemeClr val="hlink"/>
                </a:solidFill>
                <a:latin typeface="Times New Roman" charset="0"/>
              </a:endParaRPr>
            </a:p>
          </p:txBody>
        </p:sp>
        <p:sp>
          <p:nvSpPr>
            <p:cNvPr id="53277" name="Rectangle 29"/>
            <p:cNvSpPr>
              <a:spLocks noChangeArrowheads="1"/>
            </p:cNvSpPr>
            <p:nvPr/>
          </p:nvSpPr>
          <p:spPr bwMode="auto">
            <a:xfrm>
              <a:off x="1735" y="723"/>
              <a:ext cx="132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300">
                  <a:solidFill>
                    <a:schemeClr val="hlink"/>
                  </a:solidFill>
                  <a:latin typeface="Times New Roman" charset="0"/>
                </a:rPr>
                <a:t>p</a:t>
              </a:r>
              <a:endParaRPr lang="en-GB" sz="2400">
                <a:solidFill>
                  <a:schemeClr val="hlink"/>
                </a:solidFill>
                <a:latin typeface="Times New Roman" charset="0"/>
              </a:endParaRPr>
            </a:p>
          </p:txBody>
        </p:sp>
        <p:sp>
          <p:nvSpPr>
            <p:cNvPr id="53278" name="Rectangle 30"/>
            <p:cNvSpPr>
              <a:spLocks noChangeArrowheads="1"/>
            </p:cNvSpPr>
            <p:nvPr/>
          </p:nvSpPr>
          <p:spPr bwMode="auto">
            <a:xfrm>
              <a:off x="1221" y="723"/>
              <a:ext cx="132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300">
                  <a:solidFill>
                    <a:schemeClr val="hlink"/>
                  </a:solidFill>
                  <a:latin typeface="Times New Roman" charset="0"/>
                </a:rPr>
                <a:t>d</a:t>
              </a:r>
              <a:endParaRPr lang="en-GB" sz="2400">
                <a:solidFill>
                  <a:schemeClr val="hlink"/>
                </a:solidFill>
                <a:latin typeface="Times New Roman" charset="0"/>
              </a:endParaRPr>
            </a:p>
          </p:txBody>
        </p:sp>
        <p:sp>
          <p:nvSpPr>
            <p:cNvPr id="53279" name="Rectangle 31"/>
            <p:cNvSpPr>
              <a:spLocks noChangeArrowheads="1"/>
            </p:cNvSpPr>
            <p:nvPr/>
          </p:nvSpPr>
          <p:spPr bwMode="auto">
            <a:xfrm>
              <a:off x="2287" y="693"/>
              <a:ext cx="145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300">
                  <a:solidFill>
                    <a:schemeClr val="hlink"/>
                  </a:solidFill>
                  <a:latin typeface="Symbol" charset="0"/>
                </a:rPr>
                <a:t>+</a:t>
              </a:r>
              <a:endParaRPr lang="en-GB" sz="2400">
                <a:solidFill>
                  <a:schemeClr val="hlink"/>
                </a:solidFill>
                <a:latin typeface="Times New Roman" charset="0"/>
              </a:endParaRPr>
            </a:p>
          </p:txBody>
        </p:sp>
        <p:sp>
          <p:nvSpPr>
            <p:cNvPr id="53280" name="Rectangle 32"/>
            <p:cNvSpPr>
              <a:spLocks noChangeArrowheads="1"/>
            </p:cNvSpPr>
            <p:nvPr/>
          </p:nvSpPr>
          <p:spPr bwMode="auto">
            <a:xfrm>
              <a:off x="1914" y="693"/>
              <a:ext cx="145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300">
                  <a:solidFill>
                    <a:schemeClr val="hlink"/>
                  </a:solidFill>
                  <a:latin typeface="Symbol" charset="0"/>
                </a:rPr>
                <a:t>+</a:t>
              </a:r>
              <a:endParaRPr lang="en-GB" sz="2400">
                <a:solidFill>
                  <a:schemeClr val="hlink"/>
                </a:solidFill>
                <a:latin typeface="Times New Roman" charset="0"/>
              </a:endParaRPr>
            </a:p>
          </p:txBody>
        </p:sp>
        <p:sp>
          <p:nvSpPr>
            <p:cNvPr id="53281" name="Rectangle 33"/>
            <p:cNvSpPr>
              <a:spLocks noChangeArrowheads="1"/>
            </p:cNvSpPr>
            <p:nvPr/>
          </p:nvSpPr>
          <p:spPr bwMode="auto">
            <a:xfrm>
              <a:off x="1412" y="693"/>
              <a:ext cx="261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300">
                  <a:solidFill>
                    <a:schemeClr val="hlink"/>
                  </a:solidFill>
                  <a:latin typeface="Symbol" charset="0"/>
                  <a:sym typeface="Symbol" charset="0"/>
                </a:rPr>
                <a:t></a:t>
              </a:r>
              <a:endParaRPr lang="en-GB" sz="2400">
                <a:solidFill>
                  <a:schemeClr val="hlink"/>
                </a:solidFill>
                <a:latin typeface="Times New Roman" charset="0"/>
                <a:sym typeface="Symbol" charset="0"/>
              </a:endParaRPr>
            </a:p>
          </p:txBody>
        </p:sp>
        <p:sp>
          <p:nvSpPr>
            <p:cNvPr id="53282" name="Rectangle 34"/>
            <p:cNvSpPr>
              <a:spLocks noChangeArrowheads="1"/>
            </p:cNvSpPr>
            <p:nvPr/>
          </p:nvSpPr>
          <p:spPr bwMode="auto">
            <a:xfrm>
              <a:off x="1030" y="693"/>
              <a:ext cx="145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300">
                  <a:solidFill>
                    <a:schemeClr val="hlink"/>
                  </a:solidFill>
                  <a:latin typeface="Symbol" charset="0"/>
                </a:rPr>
                <a:t>+</a:t>
              </a:r>
              <a:endParaRPr lang="en-GB" sz="2400">
                <a:solidFill>
                  <a:schemeClr val="hlink"/>
                </a:solidFill>
                <a:latin typeface="Times New Roman" charset="0"/>
              </a:endParaRPr>
            </a:p>
          </p:txBody>
        </p:sp>
        <p:sp>
          <p:nvSpPr>
            <p:cNvPr id="53283" name="Rectangle 35"/>
            <p:cNvSpPr>
              <a:spLocks noChangeArrowheads="1"/>
            </p:cNvSpPr>
            <p:nvPr/>
          </p:nvSpPr>
          <p:spPr bwMode="auto">
            <a:xfrm>
              <a:off x="746" y="693"/>
              <a:ext cx="138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300" i="1">
                  <a:solidFill>
                    <a:schemeClr val="hlink"/>
                  </a:solidFill>
                  <a:latin typeface="Symbol" charset="0"/>
                </a:rPr>
                <a:t>n</a:t>
              </a:r>
              <a:endParaRPr lang="en-GB" sz="2400">
                <a:solidFill>
                  <a:schemeClr val="hlink"/>
                </a:solidFill>
                <a:latin typeface="Times New Roman" charset="0"/>
              </a:endParaRPr>
            </a:p>
          </p:txBody>
        </p:sp>
        <p:sp>
          <p:nvSpPr>
            <p:cNvPr id="53284" name="Rectangle 36"/>
            <p:cNvSpPr>
              <a:spLocks noChangeArrowheads="1"/>
            </p:cNvSpPr>
            <p:nvPr/>
          </p:nvSpPr>
          <p:spPr bwMode="auto">
            <a:xfrm>
              <a:off x="888" y="886"/>
              <a:ext cx="6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900" i="1">
                  <a:solidFill>
                    <a:schemeClr val="hlink"/>
                  </a:solidFill>
                  <a:latin typeface="Times New Roman" charset="0"/>
                </a:rPr>
                <a:t>e</a:t>
              </a:r>
              <a:endParaRPr lang="en-GB" sz="2400">
                <a:solidFill>
                  <a:schemeClr val="hlink"/>
                </a:solidFill>
                <a:latin typeface="Times New Roman" charset="0"/>
              </a:endParaRPr>
            </a:p>
          </p:txBody>
        </p:sp>
      </p:grpSp>
      <p:grpSp>
        <p:nvGrpSpPr>
          <p:cNvPr id="53285" name="Group 37"/>
          <p:cNvGrpSpPr>
            <a:grpSpLocks/>
          </p:cNvGrpSpPr>
          <p:nvPr/>
        </p:nvGrpSpPr>
        <p:grpSpPr bwMode="auto">
          <a:xfrm>
            <a:off x="468313" y="1341438"/>
            <a:ext cx="3640137" cy="909637"/>
            <a:chOff x="269" y="3127"/>
            <a:chExt cx="2293" cy="573"/>
          </a:xfrm>
        </p:grpSpPr>
        <p:sp>
          <p:nvSpPr>
            <p:cNvPr id="53286" name="Oval 38"/>
            <p:cNvSpPr>
              <a:spLocks noChangeArrowheads="1"/>
            </p:cNvSpPr>
            <p:nvPr/>
          </p:nvSpPr>
          <p:spPr bwMode="auto">
            <a:xfrm>
              <a:off x="269" y="3186"/>
              <a:ext cx="350" cy="335"/>
            </a:xfrm>
            <a:prstGeom prst="ellipse">
              <a:avLst/>
            </a:prstGeom>
            <a:solidFill>
              <a:srgbClr val="007FD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998" tIns="46499" rIns="92998" bIns="46499" anchor="ctr"/>
            <a:lstStyle/>
            <a:p>
              <a:pPr algn="ctr" defTabSz="930275" eaLnBrk="0" hangingPunct="0"/>
              <a:r>
                <a:rPr lang="en-US" sz="2000" b="1">
                  <a:latin typeface="Helvetica" charset="0"/>
                </a:rPr>
                <a:t>ES</a:t>
              </a:r>
              <a:endParaRPr lang="en-US" sz="2500">
                <a:latin typeface="Times" charset="0"/>
              </a:endParaRPr>
            </a:p>
          </p:txBody>
        </p:sp>
        <p:sp>
          <p:nvSpPr>
            <p:cNvPr id="53287" name="Rectangle 39"/>
            <p:cNvSpPr>
              <a:spLocks noChangeArrowheads="1"/>
            </p:cNvSpPr>
            <p:nvPr/>
          </p:nvSpPr>
          <p:spPr bwMode="auto">
            <a:xfrm>
              <a:off x="737" y="3158"/>
              <a:ext cx="1825" cy="4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288" name="Rectangle 40"/>
            <p:cNvSpPr>
              <a:spLocks noChangeArrowheads="1"/>
            </p:cNvSpPr>
            <p:nvPr/>
          </p:nvSpPr>
          <p:spPr bwMode="auto">
            <a:xfrm>
              <a:off x="2434" y="3127"/>
              <a:ext cx="4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2400">
                  <a:latin typeface="Times New Roman" charset="0"/>
                </a:rPr>
                <a:t> </a:t>
              </a:r>
              <a:endParaRPr lang="en-GB" sz="2400">
                <a:solidFill>
                  <a:srgbClr val="99FF66"/>
                </a:solidFill>
                <a:latin typeface="Times New Roman" charset="0"/>
              </a:endParaRPr>
            </a:p>
          </p:txBody>
        </p:sp>
        <p:sp>
          <p:nvSpPr>
            <p:cNvPr id="53289" name="Rectangle 41"/>
            <p:cNvSpPr>
              <a:spLocks noChangeArrowheads="1"/>
            </p:cNvSpPr>
            <p:nvPr/>
          </p:nvSpPr>
          <p:spPr bwMode="auto">
            <a:xfrm>
              <a:off x="2126" y="3134"/>
              <a:ext cx="141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200">
                  <a:solidFill>
                    <a:schemeClr val="hlink"/>
                  </a:solidFill>
                  <a:latin typeface="Symbol" charset="0"/>
                </a:rPr>
                <a:t>+</a:t>
              </a:r>
              <a:endParaRPr lang="en-GB" sz="2400">
                <a:solidFill>
                  <a:schemeClr val="hlink"/>
                </a:solidFill>
                <a:latin typeface="Times New Roman" charset="0"/>
              </a:endParaRPr>
            </a:p>
          </p:txBody>
        </p:sp>
        <p:sp>
          <p:nvSpPr>
            <p:cNvPr id="53290" name="Rectangle 42"/>
            <p:cNvSpPr>
              <a:spLocks noChangeArrowheads="1"/>
            </p:cNvSpPr>
            <p:nvPr/>
          </p:nvSpPr>
          <p:spPr bwMode="auto">
            <a:xfrm>
              <a:off x="1529" y="3134"/>
              <a:ext cx="261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300">
                  <a:solidFill>
                    <a:schemeClr val="hlink"/>
                  </a:solidFill>
                  <a:latin typeface="Symbol" charset="0"/>
                  <a:sym typeface="Symbol" charset="0"/>
                </a:rPr>
                <a:t></a:t>
              </a:r>
            </a:p>
          </p:txBody>
        </p:sp>
        <p:sp>
          <p:nvSpPr>
            <p:cNvPr id="53291" name="Rectangle 43"/>
            <p:cNvSpPr>
              <a:spLocks noChangeArrowheads="1"/>
            </p:cNvSpPr>
            <p:nvPr/>
          </p:nvSpPr>
          <p:spPr bwMode="auto">
            <a:xfrm>
              <a:off x="1061" y="3134"/>
              <a:ext cx="141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200">
                  <a:solidFill>
                    <a:schemeClr val="hlink"/>
                  </a:solidFill>
                  <a:latin typeface="Symbol" charset="0"/>
                </a:rPr>
                <a:t>+</a:t>
              </a:r>
              <a:endParaRPr lang="en-GB" sz="2400">
                <a:solidFill>
                  <a:schemeClr val="hlink"/>
                </a:solidFill>
                <a:latin typeface="Times New Roman" charset="0"/>
              </a:endParaRPr>
            </a:p>
          </p:txBody>
        </p:sp>
        <p:sp>
          <p:nvSpPr>
            <p:cNvPr id="53292" name="Rectangle 44"/>
            <p:cNvSpPr>
              <a:spLocks noChangeArrowheads="1"/>
            </p:cNvSpPr>
            <p:nvPr/>
          </p:nvSpPr>
          <p:spPr bwMode="auto">
            <a:xfrm>
              <a:off x="2309" y="3163"/>
              <a:ext cx="209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200">
                  <a:solidFill>
                    <a:schemeClr val="hlink"/>
                  </a:solidFill>
                  <a:latin typeface="Times New Roman" charset="0"/>
                </a:rPr>
                <a:t>e</a:t>
              </a:r>
              <a:r>
                <a:rPr lang="en-GB" sz="3200" baseline="30000">
                  <a:solidFill>
                    <a:schemeClr val="hlink"/>
                  </a:solidFill>
                  <a:latin typeface="Times New Roman" charset="0"/>
                  <a:cs typeface="Times New Roman" charset="0"/>
                </a:rPr>
                <a:t>−</a:t>
              </a:r>
            </a:p>
          </p:txBody>
        </p:sp>
        <p:sp>
          <p:nvSpPr>
            <p:cNvPr id="53293" name="Rectangle 45"/>
            <p:cNvSpPr>
              <a:spLocks noChangeArrowheads="1"/>
            </p:cNvSpPr>
            <p:nvPr/>
          </p:nvSpPr>
          <p:spPr bwMode="auto">
            <a:xfrm>
              <a:off x="1848" y="3163"/>
              <a:ext cx="133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200" i="1">
                  <a:solidFill>
                    <a:schemeClr val="hlink"/>
                  </a:solidFill>
                  <a:latin typeface="Symbol" charset="0"/>
                </a:rPr>
                <a:t>n</a:t>
              </a:r>
              <a:endParaRPr lang="en-GB" sz="2400" i="1">
                <a:solidFill>
                  <a:schemeClr val="hlink"/>
                </a:solidFill>
                <a:latin typeface="Symbol" charset="0"/>
              </a:endParaRPr>
            </a:p>
          </p:txBody>
        </p:sp>
        <p:sp>
          <p:nvSpPr>
            <p:cNvPr id="53294" name="Rectangle 46"/>
            <p:cNvSpPr>
              <a:spLocks noChangeArrowheads="1"/>
            </p:cNvSpPr>
            <p:nvPr/>
          </p:nvSpPr>
          <p:spPr bwMode="auto">
            <a:xfrm>
              <a:off x="1244" y="3163"/>
              <a:ext cx="209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200">
                  <a:solidFill>
                    <a:schemeClr val="hlink"/>
                  </a:solidFill>
                  <a:latin typeface="Times New Roman" charset="0"/>
                </a:rPr>
                <a:t>e</a:t>
              </a:r>
              <a:r>
                <a:rPr lang="en-GB" sz="3200" baseline="30000">
                  <a:solidFill>
                    <a:schemeClr val="hlink"/>
                  </a:solidFill>
                  <a:latin typeface="Times New Roman" charset="0"/>
                  <a:cs typeface="Times New Roman" charset="0"/>
                </a:rPr>
                <a:t>−</a:t>
              </a:r>
            </a:p>
          </p:txBody>
        </p:sp>
        <p:sp>
          <p:nvSpPr>
            <p:cNvPr id="53295" name="Rectangle 47"/>
            <p:cNvSpPr>
              <a:spLocks noChangeArrowheads="1"/>
            </p:cNvSpPr>
            <p:nvPr/>
          </p:nvSpPr>
          <p:spPr bwMode="auto">
            <a:xfrm>
              <a:off x="783" y="3163"/>
              <a:ext cx="133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200" i="1">
                  <a:solidFill>
                    <a:schemeClr val="hlink"/>
                  </a:solidFill>
                  <a:latin typeface="Symbol" charset="0"/>
                </a:rPr>
                <a:t>n</a:t>
              </a:r>
              <a:endParaRPr lang="en-GB" sz="2400" i="1">
                <a:solidFill>
                  <a:schemeClr val="hlink"/>
                </a:solidFill>
                <a:latin typeface="Symbol" charset="0"/>
              </a:endParaRPr>
            </a:p>
            <a:p>
              <a:pPr eaLnBrk="0" hangingPunct="0"/>
              <a:endParaRPr lang="en-GB" sz="2400">
                <a:solidFill>
                  <a:srgbClr val="99FF66"/>
                </a:solidFill>
                <a:latin typeface="Times New Roman" charset="0"/>
              </a:endParaRPr>
            </a:p>
          </p:txBody>
        </p:sp>
        <p:sp>
          <p:nvSpPr>
            <p:cNvPr id="53296" name="Rectangle 48"/>
            <p:cNvSpPr>
              <a:spLocks noChangeArrowheads="1"/>
            </p:cNvSpPr>
            <p:nvPr/>
          </p:nvSpPr>
          <p:spPr bwMode="auto">
            <a:xfrm>
              <a:off x="1988" y="3319"/>
              <a:ext cx="10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i="1">
                  <a:solidFill>
                    <a:schemeClr val="hlink"/>
                  </a:solidFill>
                  <a:latin typeface="Times New Roman" charset="0"/>
                </a:rPr>
                <a:t>x</a:t>
              </a:r>
              <a:r>
                <a:rPr lang="en-GB" i="1">
                  <a:solidFill>
                    <a:srgbClr val="000000"/>
                  </a:solidFill>
                  <a:latin typeface="Times New Roman" charset="0"/>
                </a:rPr>
                <a:t> </a:t>
              </a:r>
            </a:p>
          </p:txBody>
        </p:sp>
        <p:sp>
          <p:nvSpPr>
            <p:cNvPr id="53297" name="Rectangle 49"/>
            <p:cNvSpPr>
              <a:spLocks noChangeArrowheads="1"/>
            </p:cNvSpPr>
            <p:nvPr/>
          </p:nvSpPr>
          <p:spPr bwMode="auto">
            <a:xfrm>
              <a:off x="923" y="3319"/>
              <a:ext cx="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endParaRPr lang="en-GB" sz="2400">
                <a:latin typeface="Times New Roman" charset="0"/>
              </a:endParaRPr>
            </a:p>
          </p:txBody>
        </p:sp>
        <p:sp>
          <p:nvSpPr>
            <p:cNvPr id="53298" name="Rectangle 50"/>
            <p:cNvSpPr>
              <a:spLocks noChangeArrowheads="1"/>
            </p:cNvSpPr>
            <p:nvPr/>
          </p:nvSpPr>
          <p:spPr bwMode="auto">
            <a:xfrm>
              <a:off x="884" y="3294"/>
              <a:ext cx="18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GB" i="1">
                  <a:solidFill>
                    <a:schemeClr val="hlink"/>
                  </a:solidFill>
                  <a:latin typeface="Times New Roman" charset="0"/>
                </a:rPr>
                <a:t>x</a:t>
              </a:r>
              <a:endParaRPr lang="en-US" i="1">
                <a:solidFill>
                  <a:schemeClr val="hlink"/>
                </a:solidFill>
                <a:latin typeface="Times New Roman" charset="0"/>
              </a:endParaRPr>
            </a:p>
          </p:txBody>
        </p:sp>
      </p:grpSp>
      <p:sp>
        <p:nvSpPr>
          <p:cNvPr id="53299" name="Rectangle 51"/>
          <p:cNvSpPr>
            <a:spLocks noChangeArrowheads="1"/>
          </p:cNvSpPr>
          <p:nvPr/>
        </p:nvSpPr>
        <p:spPr bwMode="auto">
          <a:xfrm>
            <a:off x="107950" y="55960"/>
            <a:ext cx="6126349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Also </a:t>
            </a:r>
            <a:r>
              <a:rPr lang="en-US" sz="3200" b="1" dirty="0" smtClean="0">
                <a:solidFill>
                  <a:schemeClr val="tx2"/>
                </a:solidFill>
              </a:rPr>
              <a:t>ES</a:t>
            </a:r>
            <a:r>
              <a:rPr lang="en-US" sz="3200" dirty="0" smtClean="0">
                <a:solidFill>
                  <a:schemeClr val="tx2"/>
                </a:solidFill>
              </a:rPr>
              <a:t> Neutrino </a:t>
            </a:r>
            <a:r>
              <a:rPr lang="en-US" sz="3200" dirty="0">
                <a:solidFill>
                  <a:schemeClr val="tx2"/>
                </a:solidFill>
              </a:rPr>
              <a:t>Reactions in SNO</a:t>
            </a:r>
          </a:p>
        </p:txBody>
      </p:sp>
      <p:sp>
        <p:nvSpPr>
          <p:cNvPr id="2" name="Oval 1"/>
          <p:cNvSpPr/>
          <p:nvPr/>
        </p:nvSpPr>
        <p:spPr>
          <a:xfrm>
            <a:off x="107950" y="651273"/>
            <a:ext cx="9036050" cy="213002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53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Lino Miramonti</a:t>
            </a:r>
          </a:p>
        </p:txBody>
      </p:sp>
      <p:sp>
        <p:nvSpPr>
          <p:cNvPr id="1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Baikal Summer School 20-27 July 2008</a:t>
            </a:r>
          </a:p>
        </p:txBody>
      </p:sp>
      <p:sp>
        <p:nvSpPr>
          <p:cNvPr id="17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81E5-186D-8640-8483-C6D8C23DB5CF}" type="slidenum">
              <a:rPr lang="it-IT"/>
              <a:pPr/>
              <a:t>58</a:t>
            </a:fld>
            <a:endParaRPr lang="it-IT"/>
          </a:p>
        </p:txBody>
      </p:sp>
      <p:graphicFrame>
        <p:nvGraphicFramePr>
          <p:cNvPr id="553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509059"/>
              </p:ext>
            </p:extLst>
          </p:nvPr>
        </p:nvGraphicFramePr>
        <p:xfrm>
          <a:off x="906544" y="2462013"/>
          <a:ext cx="3065617" cy="1169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15" name="Equation" r:id="rId4" imgW="1930400" imgH="736600" progId="Equation.3">
                  <p:embed/>
                </p:oleObj>
              </mc:Choice>
              <mc:Fallback>
                <p:oleObj name="Equation" r:id="rId4" imgW="1930400" imgH="736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544" y="2462013"/>
                        <a:ext cx="3065617" cy="11692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9964669"/>
              </p:ext>
            </p:extLst>
          </p:nvPr>
        </p:nvGraphicFramePr>
        <p:xfrm>
          <a:off x="2214729" y="3631248"/>
          <a:ext cx="2160587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16" name="Equation" r:id="rId6" imgW="1473120" imgH="228600" progId="Equation.3">
                  <p:embed/>
                </p:oleObj>
              </mc:Choice>
              <mc:Fallback>
                <p:oleObj name="Equation" r:id="rId6" imgW="1473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4729" y="3631248"/>
                        <a:ext cx="2160587" cy="33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2965050"/>
              </p:ext>
            </p:extLst>
          </p:nvPr>
        </p:nvGraphicFramePr>
        <p:xfrm>
          <a:off x="659773" y="4876277"/>
          <a:ext cx="46640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17" name="Equation" r:id="rId8" imgW="2197080" imgH="431640" progId="Equation.3">
                  <p:embed/>
                </p:oleObj>
              </mc:Choice>
              <mc:Fallback>
                <p:oleObj name="Equation" r:id="rId8" imgW="21970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773" y="4876277"/>
                        <a:ext cx="4664075" cy="91757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13" name="Text Box 17"/>
          <p:cNvSpPr txBox="1">
            <a:spLocks noChangeArrowheads="1"/>
          </p:cNvSpPr>
          <p:nvPr/>
        </p:nvSpPr>
        <p:spPr bwMode="auto">
          <a:xfrm>
            <a:off x="3203575" y="6381750"/>
            <a:ext cx="184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endParaRPr lang="en-US" baseline="30000"/>
          </a:p>
        </p:txBody>
      </p:sp>
      <p:graphicFrame>
        <p:nvGraphicFramePr>
          <p:cNvPr id="55316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8102251"/>
              </p:ext>
            </p:extLst>
          </p:nvPr>
        </p:nvGraphicFramePr>
        <p:xfrm>
          <a:off x="493713" y="422275"/>
          <a:ext cx="3167062" cy="150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18" name="Equation" r:id="rId10" imgW="1739900" imgH="825500" progId="Equation.3">
                  <p:embed/>
                </p:oleObj>
              </mc:Choice>
              <mc:Fallback>
                <p:oleObj name="Equation" r:id="rId10" imgW="1739900" imgH="825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713" y="422275"/>
                        <a:ext cx="3167062" cy="150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4" descr="pn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316" y="97524"/>
            <a:ext cx="4581862" cy="325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7408166"/>
              </p:ext>
            </p:extLst>
          </p:nvPr>
        </p:nvGraphicFramePr>
        <p:xfrm>
          <a:off x="6754813" y="3465513"/>
          <a:ext cx="2122487" cy="184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19" name="Equation" r:id="rId13" imgW="1536700" imgH="1333500" progId="Equation.3">
                  <p:embed/>
                </p:oleObj>
              </mc:Choice>
              <mc:Fallback>
                <p:oleObj name="Equation" r:id="rId13" imgW="1536700" imgH="1333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4813" y="3465513"/>
                        <a:ext cx="2122487" cy="184308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00FF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>
          <a:xfrm flipV="1">
            <a:off x="7088422" y="2138063"/>
            <a:ext cx="557225" cy="13274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0049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59</a:t>
            </a:fld>
            <a:endParaRPr lang="it-IT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67141"/>
            <a:ext cx="5696946" cy="74103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The Three Phases of SNO</a:t>
            </a:r>
            <a:endParaRPr lang="en-US" sz="360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08326" y="1023595"/>
            <a:ext cx="5375981" cy="423678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Phase I: Pure D</a:t>
            </a:r>
            <a:r>
              <a:rPr lang="en-US" sz="18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</a:rPr>
              <a:t>0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Measurement of all three reactions, but NC signal can only be extracted with </a:t>
            </a:r>
            <a:r>
              <a:rPr lang="ja-JP" altLang="en-US" sz="1600" dirty="0" smtClean="0">
                <a:latin typeface="Arial"/>
              </a:rPr>
              <a:t>“</a:t>
            </a:r>
            <a:r>
              <a:rPr lang="en-US" sz="1600" dirty="0" smtClean="0"/>
              <a:t>Energy Constrained</a:t>
            </a:r>
            <a:r>
              <a:rPr lang="ja-JP" altLang="en-US" sz="1600" dirty="0" smtClean="0">
                <a:latin typeface="Arial"/>
              </a:rPr>
              <a:t>”</a:t>
            </a:r>
            <a:r>
              <a:rPr lang="en-US" sz="1600" dirty="0" smtClean="0"/>
              <a:t> fit</a:t>
            </a:r>
          </a:p>
          <a:p>
            <a:pPr>
              <a:lnSpc>
                <a:spcPct val="90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Phase II: Salt (</a:t>
            </a:r>
            <a:r>
              <a:rPr lang="en-US" sz="1800" b="1" dirty="0" err="1" smtClean="0">
                <a:solidFill>
                  <a:srgbClr val="FF0000"/>
                </a:solidFill>
              </a:rPr>
              <a:t>NaCl</a:t>
            </a:r>
            <a:r>
              <a:rPr lang="en-US" sz="1800" b="1" dirty="0" smtClean="0">
                <a:solidFill>
                  <a:srgbClr val="FF0000"/>
                </a:solidFill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Neutron capture cross-section increased as well as energy released from capture (2.5 gammas on average)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The increase in isotropy of Cherenkov light from NC significantly increases the statistical separation between CC and NC (energy unconstrained)</a:t>
            </a:r>
          </a:p>
          <a:p>
            <a:pPr>
              <a:lnSpc>
                <a:spcPct val="90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Phase III: The Neutral Current Detectors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Designed to independently measure the NC flux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Addition of 40 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He proportional counters to count neutrons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Ended November 28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2006 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857" y="262536"/>
            <a:ext cx="3363150" cy="23416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6557" y="4971355"/>
            <a:ext cx="4200449" cy="1384995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Why three phases?</a:t>
            </a:r>
          </a:p>
          <a:p>
            <a:endParaRPr lang="en-US" sz="1400" dirty="0"/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Additional information to separate NC and CC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Completely different systematics,  which allowed us to check for consistency.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Allowed us to “repeat” the measurement</a:t>
            </a:r>
            <a:endParaRPr lang="en-US" sz="1400" dirty="0"/>
          </a:p>
        </p:txBody>
      </p:sp>
      <p:pic>
        <p:nvPicPr>
          <p:cNvPr id="12" name="Picture 6" descr="nc_int"/>
          <p:cNvPicPr>
            <a:picLocks noChangeAspect="1" noChangeArrowheads="1"/>
          </p:cNvPicPr>
          <p:nvPr/>
        </p:nvPicPr>
        <p:blipFill>
          <a:blip r:embed="rId3" cstate="print"/>
          <a:srcRect r="8768"/>
          <a:stretch>
            <a:fillRect/>
          </a:stretch>
        </p:blipFill>
        <p:spPr bwMode="auto">
          <a:xfrm>
            <a:off x="6519650" y="2791350"/>
            <a:ext cx="1550084" cy="175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0610" y="4340549"/>
            <a:ext cx="962317" cy="246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4627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magine 5" descr="schema so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2557463"/>
            <a:ext cx="3997325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033713"/>
            <a:ext cx="4392612" cy="34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22533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1F79B3-BF8B-A54A-A6CB-506DE0B89138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6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22534" name="Immagine 4" descr="interior_zones_su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08050"/>
            <a:ext cx="49688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CasellaDiTesto 6"/>
          <p:cNvSpPr txBox="1">
            <a:spLocks noChangeArrowheads="1"/>
          </p:cNvSpPr>
          <p:nvPr/>
        </p:nvSpPr>
        <p:spPr bwMode="auto">
          <a:xfrm>
            <a:off x="5148263" y="188913"/>
            <a:ext cx="37417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It is useful to divide the interior of the Sun into </a:t>
            </a:r>
            <a:r>
              <a:rPr lang="en-US" sz="1800" b="1" u="sng">
                <a:solidFill>
                  <a:srgbClr val="FF0000"/>
                </a:solidFill>
              </a:rPr>
              <a:t>3 regions</a:t>
            </a:r>
            <a:r>
              <a:rPr lang="en-US" sz="1800"/>
              <a:t>.</a:t>
            </a:r>
          </a:p>
        </p:txBody>
      </p:sp>
      <p:sp>
        <p:nvSpPr>
          <p:cNvPr id="22536" name="CasellaDiTesto 7"/>
          <p:cNvSpPr txBox="1">
            <a:spLocks noChangeArrowheads="1"/>
          </p:cNvSpPr>
          <p:nvPr/>
        </p:nvSpPr>
        <p:spPr bwMode="auto">
          <a:xfrm>
            <a:off x="6399212" y="1699678"/>
            <a:ext cx="2615653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/>
              <a:t>Core density ~ 150 g/cm</a:t>
            </a:r>
            <a:r>
              <a:rPr lang="en-US" sz="1600" b="1" baseline="30000" dirty="0"/>
              <a:t>3</a:t>
            </a:r>
          </a:p>
        </p:txBody>
      </p:sp>
      <p:sp>
        <p:nvSpPr>
          <p:cNvPr id="22537" name="CasellaDiTesto 6"/>
          <p:cNvSpPr txBox="1">
            <a:spLocks noChangeArrowheads="1"/>
          </p:cNvSpPr>
          <p:nvPr/>
        </p:nvSpPr>
        <p:spPr bwMode="auto">
          <a:xfrm>
            <a:off x="395288" y="107950"/>
            <a:ext cx="4562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The interior of the Sun</a:t>
            </a:r>
          </a:p>
        </p:txBody>
      </p:sp>
    </p:spTree>
    <p:extLst>
      <p:ext uri="{BB962C8B-B14F-4D97-AF65-F5344CB8AC3E}">
        <p14:creationId xmlns:p14="http://schemas.microsoft.com/office/powerpoint/2010/main" val="3351532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60419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8FF5D4-AE6D-BF42-AC25-252840558AA6}" type="slidenum">
              <a:rPr lang="it-IT" sz="1400">
                <a:solidFill>
                  <a:srgbClr val="FF0000"/>
                </a:solidFill>
              </a:rPr>
              <a:pPr eaLnBrk="1" hangingPunct="1"/>
              <a:t>60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60420" name="Text Box 8"/>
          <p:cNvSpPr txBox="1">
            <a:spLocks noChangeArrowheads="1"/>
          </p:cNvSpPr>
          <p:nvPr/>
        </p:nvSpPr>
        <p:spPr bwMode="auto">
          <a:xfrm>
            <a:off x="488950" y="234950"/>
            <a:ext cx="818673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Summary of all Solar neutrino experiments before Borexino</a:t>
            </a:r>
          </a:p>
        </p:txBody>
      </p:sp>
      <p:sp>
        <p:nvSpPr>
          <p:cNvPr id="60421" name="Text Box 9"/>
          <p:cNvSpPr txBox="1">
            <a:spLocks noChangeArrowheads="1"/>
          </p:cNvSpPr>
          <p:nvPr/>
        </p:nvSpPr>
        <p:spPr bwMode="auto">
          <a:xfrm>
            <a:off x="1042988" y="5589588"/>
            <a:ext cx="73787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All experiments “see” less neutrinos than expected by SSM ……..</a:t>
            </a:r>
          </a:p>
          <a:p>
            <a:pPr eaLnBrk="1" hangingPunct="1"/>
            <a:r>
              <a:rPr lang="en-US" sz="2000" b="1" i="1">
                <a:solidFill>
                  <a:srgbClr val="333399"/>
                </a:solidFill>
              </a:rPr>
              <a:t>……. (but SNO in case of Neutral Currents!)</a:t>
            </a:r>
          </a:p>
        </p:txBody>
      </p:sp>
      <p:pic>
        <p:nvPicPr>
          <p:cNvPr id="60422" name="Immagin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81075"/>
            <a:ext cx="65024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644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61443" name="Text Box 6"/>
          <p:cNvSpPr txBox="1">
            <a:spLocks noChangeArrowheads="1"/>
          </p:cNvSpPr>
          <p:nvPr/>
        </p:nvSpPr>
        <p:spPr bwMode="auto">
          <a:xfrm>
            <a:off x="107950" y="2708275"/>
            <a:ext cx="4392613" cy="12620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solidFill>
                  <a:srgbClr val="800000"/>
                </a:solidFill>
              </a:rPr>
              <a:t>Co</a:t>
            </a:r>
            <a:r>
              <a:rPr lang="en-US" sz="2000">
                <a:solidFill>
                  <a:srgbClr val="800000"/>
                </a:solidFill>
              </a:rPr>
              <a:t>rresponding to the </a:t>
            </a:r>
          </a:p>
          <a:p>
            <a:pPr algn="ctr"/>
            <a:r>
              <a:rPr lang="en-US" sz="2000">
                <a:solidFill>
                  <a:srgbClr val="800000"/>
                </a:solidFill>
              </a:rPr>
              <a:t>Large mixing Angle (</a:t>
            </a:r>
            <a:r>
              <a:rPr lang="en-US" sz="2800" b="1">
                <a:solidFill>
                  <a:srgbClr val="800000"/>
                </a:solidFill>
              </a:rPr>
              <a:t>LMA</a:t>
            </a:r>
            <a:r>
              <a:rPr lang="en-US" sz="2000">
                <a:solidFill>
                  <a:srgbClr val="800000"/>
                </a:solidFill>
              </a:rPr>
              <a:t>) Region: </a:t>
            </a:r>
          </a:p>
          <a:p>
            <a:pPr algn="ctr"/>
            <a:r>
              <a:rPr lang="en-US" sz="2800" b="1">
                <a:solidFill>
                  <a:srgbClr val="800000"/>
                </a:solidFill>
              </a:rPr>
              <a:t>MSW</a:t>
            </a:r>
            <a:r>
              <a:rPr lang="en-US" sz="2000">
                <a:solidFill>
                  <a:srgbClr val="800000"/>
                </a:solidFill>
              </a:rPr>
              <a:t> - Effect</a:t>
            </a:r>
          </a:p>
        </p:txBody>
      </p:sp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71438" y="188913"/>
            <a:ext cx="40687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>
                <a:solidFill>
                  <a:srgbClr val="FF0000"/>
                </a:solidFill>
              </a:rPr>
              <a:t>electron neutrinos (</a:t>
            </a:r>
            <a:r>
              <a:rPr lang="en-US">
                <a:solidFill>
                  <a:srgbClr val="FF0000"/>
                </a:solidFill>
                <a:sym typeface="Symbol" charset="0"/>
              </a:rPr>
              <a:t></a:t>
            </a:r>
            <a:r>
              <a:rPr lang="en-US" baseline="-25000">
                <a:solidFill>
                  <a:srgbClr val="FF0000"/>
                </a:solidFill>
                <a:sym typeface="Symbol" charset="0"/>
              </a:rPr>
              <a:t>e</a:t>
            </a:r>
            <a:r>
              <a:rPr lang="en-US">
                <a:solidFill>
                  <a:srgbClr val="FF0000"/>
                </a:solidFill>
                <a:sym typeface="Symbol" charset="0"/>
              </a:rPr>
              <a:t>) </a:t>
            </a:r>
            <a:r>
              <a:rPr lang="en-US">
                <a:solidFill>
                  <a:srgbClr val="FF0000"/>
                </a:solidFill>
              </a:rPr>
              <a:t>oscillate into non-electron neutrino (</a:t>
            </a:r>
            <a:r>
              <a:rPr lang="en-US">
                <a:solidFill>
                  <a:srgbClr val="FF0000"/>
                </a:solidFill>
                <a:sym typeface="Symbol" charset="0"/>
              </a:rPr>
              <a:t></a:t>
            </a:r>
            <a:r>
              <a:rPr lang="en-US" baseline="-25000">
                <a:solidFill>
                  <a:srgbClr val="FF0000"/>
                </a:solidFill>
                <a:sym typeface="Symbol" charset="0"/>
              </a:rPr>
              <a:t> </a:t>
            </a:r>
            <a:r>
              <a:rPr lang="en-US">
                <a:solidFill>
                  <a:srgbClr val="FF0000"/>
                </a:solidFill>
                <a:sym typeface="Symbol" charset="0"/>
              </a:rPr>
              <a:t>, </a:t>
            </a:r>
            <a:r>
              <a:rPr lang="en-US" baseline="-25000">
                <a:solidFill>
                  <a:srgbClr val="FF0000"/>
                </a:solidFill>
                <a:sym typeface="Symbol" charset="0"/>
              </a:rPr>
              <a:t></a:t>
            </a:r>
            <a:r>
              <a:rPr lang="en-US">
                <a:solidFill>
                  <a:srgbClr val="FF0000"/>
                </a:solidFill>
              </a:rPr>
              <a:t>) with these parameters:</a:t>
            </a:r>
          </a:p>
        </p:txBody>
      </p:sp>
      <p:graphicFrame>
        <p:nvGraphicFramePr>
          <p:cNvPr id="61445" name="Object 15"/>
          <p:cNvGraphicFramePr>
            <a:graphicFrameLocks noChangeAspect="1"/>
          </p:cNvGraphicFramePr>
          <p:nvPr/>
        </p:nvGraphicFramePr>
        <p:xfrm>
          <a:off x="1979613" y="1484313"/>
          <a:ext cx="2770187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41" name="Equation" r:id="rId4" imgW="1257300" imgH="457200" progId="Equation.3">
                  <p:embed/>
                </p:oleObj>
              </mc:Choice>
              <mc:Fallback>
                <p:oleObj name="Equation" r:id="rId4" imgW="1257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1484313"/>
                        <a:ext cx="2770187" cy="10080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6" name="Text Box 18"/>
          <p:cNvSpPr txBox="1">
            <a:spLocks noChangeArrowheads="1"/>
          </p:cNvSpPr>
          <p:nvPr/>
        </p:nvSpPr>
        <p:spPr bwMode="auto">
          <a:xfrm>
            <a:off x="179388" y="1844675"/>
            <a:ext cx="18716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100" i="1"/>
              <a:t>from  KamLAND Collab. </a:t>
            </a:r>
          </a:p>
          <a:p>
            <a:pPr eaLnBrk="1" hangingPunct="1">
              <a:spcBef>
                <a:spcPct val="50000"/>
              </a:spcBef>
            </a:pPr>
            <a:r>
              <a:rPr lang="en-US" sz="1100" i="1"/>
              <a:t>arXiv:0803.4312v1 (2008)</a:t>
            </a:r>
          </a:p>
        </p:txBody>
      </p:sp>
      <p:sp>
        <p:nvSpPr>
          <p:cNvPr id="61447" name="Segnaposto numero diapositiva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3598FC-2BBE-D642-B1D5-9D8EA1DBD9D9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61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61448" name="Picture 11" descr=" rates.jpg                                                      001555F8Macintosh HD                   B4A39F49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3375"/>
            <a:ext cx="445452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Rettangolo 11"/>
          <p:cNvSpPr>
            <a:spLocks noChangeArrowheads="1"/>
          </p:cNvSpPr>
          <p:nvPr/>
        </p:nvSpPr>
        <p:spPr bwMode="auto">
          <a:xfrm>
            <a:off x="6742113" y="5949950"/>
            <a:ext cx="782637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00B0F0"/>
                </a:solidFill>
              </a:rPr>
              <a:t>tan</a:t>
            </a:r>
            <a:r>
              <a:rPr lang="it-IT" baseline="30000">
                <a:solidFill>
                  <a:srgbClr val="00B0F0"/>
                </a:solidFill>
              </a:rPr>
              <a:t>2</a:t>
            </a:r>
            <a:r>
              <a:rPr lang="it-IT">
                <a:solidFill>
                  <a:srgbClr val="00B0F0"/>
                </a:solidFill>
              </a:rPr>
              <a:t> </a:t>
            </a:r>
            <a:r>
              <a:rPr lang="el-GR">
                <a:solidFill>
                  <a:srgbClr val="00B0F0"/>
                </a:solidFill>
              </a:rPr>
              <a:t>θ</a:t>
            </a:r>
            <a:r>
              <a:rPr lang="it-IT"/>
              <a:t> </a:t>
            </a:r>
            <a:endParaRPr lang="en-US"/>
          </a:p>
        </p:txBody>
      </p:sp>
      <p:sp>
        <p:nvSpPr>
          <p:cNvPr id="13" name="Rettangolo 12"/>
          <p:cNvSpPr/>
          <p:nvPr/>
        </p:nvSpPr>
        <p:spPr>
          <a:xfrm rot="16200000">
            <a:off x="4068776" y="3276085"/>
            <a:ext cx="1249335" cy="369332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dirty="0" smtClean="0">
                <a:solidFill>
                  <a:srgbClr val="00B0F0"/>
                </a:solidFill>
              </a:rPr>
              <a:t>Δ</a:t>
            </a:r>
            <a:r>
              <a:rPr lang="it-IT" dirty="0" smtClean="0">
                <a:solidFill>
                  <a:srgbClr val="00B0F0"/>
                </a:solidFill>
              </a:rPr>
              <a:t>m</a:t>
            </a:r>
            <a:r>
              <a:rPr lang="it-IT" baseline="30000" dirty="0" smtClean="0">
                <a:solidFill>
                  <a:srgbClr val="00B0F0"/>
                </a:solidFill>
              </a:rPr>
              <a:t>2</a:t>
            </a:r>
            <a:r>
              <a:rPr lang="it-IT" baseline="-25000" dirty="0" smtClean="0">
                <a:solidFill>
                  <a:srgbClr val="00B0F0"/>
                </a:solidFill>
              </a:rPr>
              <a:t>12</a:t>
            </a:r>
            <a:r>
              <a:rPr lang="it-IT" dirty="0" smtClean="0">
                <a:solidFill>
                  <a:srgbClr val="00B0F0"/>
                </a:solidFill>
              </a:rPr>
              <a:t> </a:t>
            </a:r>
            <a:r>
              <a:rPr lang="it-IT" dirty="0">
                <a:solidFill>
                  <a:srgbClr val="00B0F0"/>
                </a:solidFill>
              </a:rPr>
              <a:t>(eV</a:t>
            </a:r>
            <a:r>
              <a:rPr lang="it-IT" baseline="30000" dirty="0">
                <a:solidFill>
                  <a:srgbClr val="00B0F0"/>
                </a:solidFill>
              </a:rPr>
              <a:t>2</a:t>
            </a:r>
            <a:r>
              <a:rPr lang="it-IT" dirty="0">
                <a:solidFill>
                  <a:srgbClr val="00B0F0"/>
                </a:solidFill>
              </a:rPr>
              <a:t>)</a:t>
            </a:r>
            <a:endParaRPr lang="en-US" dirty="0"/>
          </a:p>
        </p:txBody>
      </p:sp>
      <p:sp>
        <p:nvSpPr>
          <p:cNvPr id="61451" name="CasellaDiTesto 13"/>
          <p:cNvSpPr txBox="1">
            <a:spLocks noChangeArrowheads="1"/>
          </p:cNvSpPr>
          <p:nvPr/>
        </p:nvSpPr>
        <p:spPr bwMode="auto">
          <a:xfrm>
            <a:off x="5373688" y="5157788"/>
            <a:ext cx="2952750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61452" name="CasellaDiTesto 14"/>
          <p:cNvSpPr txBox="1">
            <a:spLocks noChangeArrowheads="1"/>
          </p:cNvSpPr>
          <p:nvPr/>
        </p:nvSpPr>
        <p:spPr bwMode="auto">
          <a:xfrm>
            <a:off x="6742113" y="1916113"/>
            <a:ext cx="2147887" cy="369887"/>
          </a:xfrm>
          <a:prstGeom prst="rect">
            <a:avLst/>
          </a:prstGeom>
          <a:solidFill>
            <a:srgbClr val="72BF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Large Mixing Angle</a:t>
            </a:r>
          </a:p>
        </p:txBody>
      </p:sp>
      <p:sp>
        <p:nvSpPr>
          <p:cNvPr id="61453" name="CasellaDiTesto 15"/>
          <p:cNvSpPr txBox="1">
            <a:spLocks noChangeArrowheads="1"/>
          </p:cNvSpPr>
          <p:nvPr/>
        </p:nvSpPr>
        <p:spPr bwMode="auto">
          <a:xfrm>
            <a:off x="5084763" y="1125538"/>
            <a:ext cx="2135187" cy="368300"/>
          </a:xfrm>
          <a:prstGeom prst="rect">
            <a:avLst/>
          </a:prstGeom>
          <a:solidFill>
            <a:srgbClr val="72BF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Small Mixing Angle</a:t>
            </a:r>
          </a:p>
        </p:txBody>
      </p:sp>
      <p:sp>
        <p:nvSpPr>
          <p:cNvPr id="61454" name="CasellaDiTesto 16"/>
          <p:cNvSpPr txBox="1">
            <a:spLocks noChangeArrowheads="1"/>
          </p:cNvSpPr>
          <p:nvPr/>
        </p:nvSpPr>
        <p:spPr bwMode="auto">
          <a:xfrm>
            <a:off x="6669088" y="3429000"/>
            <a:ext cx="1506537" cy="369888"/>
          </a:xfrm>
          <a:prstGeom prst="rect">
            <a:avLst/>
          </a:prstGeom>
          <a:solidFill>
            <a:srgbClr val="72BF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Low Solution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6958013" y="4868863"/>
            <a:ext cx="1885950" cy="3698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Vacuum solution</a:t>
            </a:r>
          </a:p>
        </p:txBody>
      </p:sp>
      <p:sp>
        <p:nvSpPr>
          <p:cNvPr id="2" name="Ovale 1"/>
          <p:cNvSpPr/>
          <p:nvPr/>
        </p:nvSpPr>
        <p:spPr>
          <a:xfrm>
            <a:off x="6443663" y="333375"/>
            <a:ext cx="2592387" cy="23749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reccia destra 2"/>
          <p:cNvSpPr/>
          <p:nvPr/>
        </p:nvSpPr>
        <p:spPr>
          <a:xfrm rot="20355247">
            <a:off x="4478338" y="1660525"/>
            <a:ext cx="2041525" cy="250825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61458" name="Object 32"/>
          <p:cNvGraphicFramePr>
            <a:graphicFrameLocks noChangeAspect="1"/>
          </p:cNvGraphicFramePr>
          <p:nvPr/>
        </p:nvGraphicFramePr>
        <p:xfrm>
          <a:off x="236538" y="4581525"/>
          <a:ext cx="3532187" cy="148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42" name="Equation" r:id="rId7" imgW="2146300" imgH="901700" progId="Equation.3">
                  <p:embed/>
                </p:oleObj>
              </mc:Choice>
              <mc:Fallback>
                <p:oleObj name="Equation" r:id="rId7" imgW="2146300" imgH="901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538" y="4581525"/>
                        <a:ext cx="3532187" cy="14811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976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62</a:t>
            </a:fld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133238" y="173913"/>
            <a:ext cx="43961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Reactor experiments </a:t>
            </a:r>
          </a:p>
          <a:p>
            <a:r>
              <a:rPr lang="en-US" sz="2400" dirty="0" smtClean="0"/>
              <a:t>(source of electron anti-neutrinos </a:t>
            </a:r>
          </a:p>
          <a:p>
            <a:r>
              <a:rPr lang="en-US" sz="2400" dirty="0" smtClean="0"/>
              <a:t>with energy from 0-8 MeV)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37235" y="2417655"/>
            <a:ext cx="390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Under CPT invariance: </a:t>
            </a:r>
            <a:r>
              <a:rPr lang="en-US" dirty="0" err="1" smtClean="0"/>
              <a:t>nu_e</a:t>
            </a:r>
            <a:r>
              <a:rPr lang="en-US" dirty="0" smtClean="0"/>
              <a:t> = anti-</a:t>
            </a:r>
            <a:r>
              <a:rPr lang="en-US" dirty="0" err="1" smtClean="0"/>
              <a:t>nu_e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247550"/>
            <a:ext cx="4072194" cy="31324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07157" y="3847714"/>
            <a:ext cx="41053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Ratio of observed to expected flux as a function of detector distance for reactor experiments before </a:t>
            </a:r>
            <a:r>
              <a:rPr lang="en-US" dirty="0" err="1"/>
              <a:t>KamLAND</a:t>
            </a:r>
            <a:r>
              <a:rPr lang="en-US" dirty="0"/>
              <a:t> plus the solar LMA prediction.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9838" y="5233795"/>
            <a:ext cx="3265466" cy="64633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Oscillations are expected at a distance of the order of 100 km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739934" y="4898832"/>
            <a:ext cx="1269904" cy="4884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477" y="971506"/>
            <a:ext cx="3701559" cy="25068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21477" y="142720"/>
            <a:ext cx="37704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Neutrino yield per fission, the interaction cross section of the inverse beta decay, and the observable spectra of the listed isotopes.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09838" y="142720"/>
            <a:ext cx="4019033" cy="345812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36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63</a:t>
            </a:fld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2119781" y="356354"/>
            <a:ext cx="6868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</a:t>
            </a:r>
            <a:r>
              <a:rPr lang="en-US" sz="2400" dirty="0" err="1"/>
              <a:t>Kamioka</a:t>
            </a:r>
            <a:r>
              <a:rPr lang="en-US" sz="2400" dirty="0"/>
              <a:t> Liquid Scintillator Antineutrino Detector </a:t>
            </a:r>
            <a:endParaRPr lang="en-US" sz="2400" dirty="0" smtClean="0"/>
          </a:p>
          <a:p>
            <a:r>
              <a:rPr lang="en-US" sz="2400" dirty="0" smtClean="0"/>
              <a:t>(</a:t>
            </a:r>
            <a:r>
              <a:rPr lang="en-US" sz="2400" b="1" dirty="0" err="1">
                <a:solidFill>
                  <a:srgbClr val="FF0000"/>
                </a:solidFill>
              </a:rPr>
              <a:t>KamLAND</a:t>
            </a:r>
            <a:r>
              <a:rPr lang="en-US" sz="2400" dirty="0"/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45" y="97699"/>
            <a:ext cx="1826726" cy="1826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6286" r="48111" b="5836"/>
          <a:stretch/>
        </p:blipFill>
        <p:spPr>
          <a:xfrm>
            <a:off x="4636844" y="1924425"/>
            <a:ext cx="4381561" cy="4407896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45" y="2414518"/>
            <a:ext cx="4003988" cy="33471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34153" y="804065"/>
            <a:ext cx="5084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a</a:t>
            </a:r>
            <a:r>
              <a:rPr lang="en-US" b="1" dirty="0" smtClean="0">
                <a:solidFill>
                  <a:srgbClr val="008000"/>
                </a:solidFill>
              </a:rPr>
              <a:t>im reproducing </a:t>
            </a:r>
            <a:r>
              <a:rPr lang="en-US" b="1" dirty="0">
                <a:solidFill>
                  <a:srgbClr val="008000"/>
                </a:solidFill>
              </a:rPr>
              <a:t>“solar </a:t>
            </a:r>
            <a:r>
              <a:rPr lang="en-US" b="1" dirty="0" err="1">
                <a:solidFill>
                  <a:srgbClr val="008000"/>
                </a:solidFill>
              </a:rPr>
              <a:t>ν</a:t>
            </a:r>
            <a:r>
              <a:rPr lang="en-US" b="1" dirty="0">
                <a:solidFill>
                  <a:srgbClr val="008000"/>
                </a:solidFill>
              </a:rPr>
              <a:t> oscillations</a:t>
            </a:r>
            <a:r>
              <a:rPr lang="en-US" b="1" dirty="0" smtClean="0">
                <a:solidFill>
                  <a:srgbClr val="008000"/>
                </a:solidFill>
              </a:rPr>
              <a:t>” in laboratory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79544" y="1187351"/>
            <a:ext cx="6898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(Long </a:t>
            </a:r>
            <a:r>
              <a:rPr lang="en-US" sz="1400" dirty="0"/>
              <a:t>Baseline Neutrino experiments: aim of </a:t>
            </a:r>
            <a:r>
              <a:rPr lang="en-US" sz="1400" dirty="0" smtClean="0"/>
              <a:t>reproducing “</a:t>
            </a:r>
            <a:r>
              <a:rPr lang="en-US" sz="1400" dirty="0"/>
              <a:t>atmospheric </a:t>
            </a:r>
            <a:r>
              <a:rPr lang="en-US" sz="1400" dirty="0" err="1"/>
              <a:t>ν</a:t>
            </a:r>
            <a:r>
              <a:rPr lang="en-US" sz="1400" dirty="0"/>
              <a:t> oscillations” in </a:t>
            </a:r>
            <a:r>
              <a:rPr lang="en-US" sz="1400" dirty="0" smtClean="0"/>
              <a:t>Laboratory)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394312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64</a:t>
            </a:fld>
            <a:endParaRPr lang="it-I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9651"/>
            <a:ext cx="5805509" cy="42721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4413744"/>
            <a:ext cx="66571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integrated fission flux at the </a:t>
            </a:r>
            <a:r>
              <a:rPr lang="en-US" dirty="0" err="1"/>
              <a:t>Kamioka</a:t>
            </a:r>
            <a:r>
              <a:rPr lang="en-US" dirty="0"/>
              <a:t> site for the four main nuclei that have fission products contributing to the anti-neutrino flux from reactors up to a distance of 1000km from the experimental site.</a:t>
            </a:r>
          </a:p>
        </p:txBody>
      </p:sp>
    </p:spTree>
    <p:extLst>
      <p:ext uri="{BB962C8B-B14F-4D97-AF65-F5344CB8AC3E}">
        <p14:creationId xmlns:p14="http://schemas.microsoft.com/office/powerpoint/2010/main" val="36229635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65</a:t>
            </a:fld>
            <a:endParaRPr lang="it-I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8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12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66</a:t>
            </a:fld>
            <a:endParaRPr lang="it-I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"/>
            <a:ext cx="9144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582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67</a:t>
            </a:fld>
            <a:endParaRPr lang="it-I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47" y="685628"/>
            <a:ext cx="5019378" cy="38628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81690" y="1372501"/>
            <a:ext cx="30448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Ratio of observed to expected anti-neutrino flux as a function of distance from nuclear reactors, including </a:t>
            </a:r>
            <a:r>
              <a:rPr lang="en-US" dirty="0" err="1"/>
              <a:t>KamLAND</a:t>
            </a:r>
            <a:r>
              <a:rPr lang="en-US" dirty="0"/>
              <a:t>. From 2002 PRL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690" y="3118771"/>
            <a:ext cx="3447903" cy="334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788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68</a:t>
            </a:fld>
            <a:endParaRPr lang="it-I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2575"/>
            <a:ext cx="9081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565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69</a:t>
            </a:fld>
            <a:endParaRPr lang="it-I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96" y="838570"/>
            <a:ext cx="5593790" cy="51261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72411" y="6123591"/>
            <a:ext cx="51829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/>
              <a:t>A. </a:t>
            </a:r>
            <a:r>
              <a:rPr lang="es-ES_tradnl" sz="1400" dirty="0" err="1"/>
              <a:t>Gando</a:t>
            </a:r>
            <a:r>
              <a:rPr lang="es-ES_tradnl" sz="1400" dirty="0"/>
              <a:t> et al., [</a:t>
            </a:r>
            <a:r>
              <a:rPr lang="es-ES_tradnl" sz="1400" dirty="0" err="1"/>
              <a:t>KamLAND</a:t>
            </a:r>
            <a:r>
              <a:rPr lang="es-ES_tradnl" sz="1400" dirty="0"/>
              <a:t> </a:t>
            </a:r>
            <a:r>
              <a:rPr lang="es-ES_tradnl" sz="1400" dirty="0" err="1"/>
              <a:t>Collab</a:t>
            </a:r>
            <a:r>
              <a:rPr lang="es-ES_tradnl" sz="1400" dirty="0"/>
              <a:t>.], </a:t>
            </a:r>
            <a:r>
              <a:rPr lang="es-ES_tradnl" sz="1400" dirty="0" err="1"/>
              <a:t>Phys</a:t>
            </a:r>
            <a:r>
              <a:rPr lang="es-ES_tradnl" sz="1400" dirty="0"/>
              <a:t>. Rev. D83, 052002 (2011).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75754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86422" y="793739"/>
            <a:ext cx="557997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1" u="sng" dirty="0" smtClean="0"/>
              <a:t>(</a:t>
            </a:r>
            <a:r>
              <a:rPr lang="en-US" sz="1600" i="1" u="sng" dirty="0"/>
              <a:t>developed and continuously updated by J.N. </a:t>
            </a:r>
            <a:r>
              <a:rPr lang="en-US" sz="1600" i="1" u="sng" dirty="0" err="1"/>
              <a:t>Bahcall</a:t>
            </a:r>
            <a:r>
              <a:rPr lang="en-US" sz="1600" i="1" u="sng" dirty="0"/>
              <a:t> since 1960)</a:t>
            </a:r>
            <a:endParaRPr lang="en-US" sz="1400" b="1" i="1" u="sng" dirty="0">
              <a:solidFill>
                <a:schemeClr val="accent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554" y="0"/>
            <a:ext cx="1073201" cy="9630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0394" y="1446131"/>
            <a:ext cx="858528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Il modello si basa sulle seguenti </a:t>
            </a:r>
            <a:r>
              <a:rPr lang="it-IT" dirty="0" smtClean="0">
                <a:solidFill>
                  <a:srgbClr val="FF0000"/>
                </a:solidFill>
              </a:rPr>
              <a:t>ASSUNZIONI</a:t>
            </a:r>
            <a:r>
              <a:rPr lang="it-IT" dirty="0" smtClean="0"/>
              <a:t>: </a:t>
            </a:r>
            <a:r>
              <a:rPr lang="it-IT" sz="1600" i="1" dirty="0" smtClean="0"/>
              <a:t>(Le simulazioni utilizzano le equazioni di base dell’evoluzione stellare)</a:t>
            </a:r>
            <a:endParaRPr lang="it-IT" i="1" dirty="0" smtClean="0"/>
          </a:p>
          <a:p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 smtClean="0">
                <a:solidFill>
                  <a:srgbClr val="FF0000"/>
                </a:solidFill>
              </a:rPr>
              <a:t>Equilibrio idrostatico</a:t>
            </a:r>
            <a:r>
              <a:rPr lang="it-IT" dirty="0" smtClean="0"/>
              <a:t>: </a:t>
            </a:r>
            <a:r>
              <a:rPr lang="it-IT" sz="1400" dirty="0" smtClean="0"/>
              <a:t>(bilancio locale tra pressione e gravità) </a:t>
            </a:r>
          </a:p>
          <a:p>
            <a:pPr marL="342900" indent="-342900">
              <a:buFont typeface="+mj-lt"/>
              <a:buAutoNum type="arabicPeriod"/>
            </a:pPr>
            <a:endParaRPr lang="it-IT" dirty="0" smtClean="0"/>
          </a:p>
          <a:p>
            <a:pPr marL="342900" indent="-342900">
              <a:buFont typeface="+mj-lt"/>
              <a:buAutoNum type="arabicPeriod"/>
            </a:pPr>
            <a:r>
              <a:rPr lang="it-IT" dirty="0" smtClean="0">
                <a:solidFill>
                  <a:srgbClr val="FF0000"/>
                </a:solidFill>
              </a:rPr>
              <a:t>Conservazione dell’energia</a:t>
            </a:r>
            <a:r>
              <a:rPr lang="it-IT" dirty="0" smtClean="0"/>
              <a:t>:􏰂 􏰂</a:t>
            </a:r>
          </a:p>
          <a:p>
            <a:pPr marL="342900" indent="-342900">
              <a:buFont typeface="+mj-lt"/>
              <a:buAutoNum type="arabicPeriod"/>
            </a:pPr>
            <a:endParaRPr lang="it-IT" dirty="0" smtClean="0"/>
          </a:p>
          <a:p>
            <a:pPr marL="342900" indent="-342900">
              <a:buFont typeface="+mj-lt"/>
              <a:buAutoNum type="arabicPeriod"/>
            </a:pPr>
            <a:r>
              <a:rPr lang="it-IT" dirty="0" smtClean="0">
                <a:solidFill>
                  <a:srgbClr val="FF0000"/>
                </a:solidFill>
              </a:rPr>
              <a:t>Trasporto di energia </a:t>
            </a:r>
            <a:r>
              <a:rPr lang="it-IT" dirty="0" smtClean="0"/>
              <a:t>prevalentemente </a:t>
            </a:r>
            <a:r>
              <a:rPr lang="it-IT" dirty="0" smtClean="0">
                <a:solidFill>
                  <a:srgbClr val="FF0000"/>
                </a:solidFill>
              </a:rPr>
              <a:t>per radiazione e convezione</a:t>
            </a:r>
            <a:r>
              <a:rPr lang="it-IT" dirty="0" smtClean="0"/>
              <a:t>, </a:t>
            </a:r>
            <a:r>
              <a:rPr lang="it-IT" sz="1600" dirty="0" smtClean="0"/>
              <a:t>il flusso di energia si misura mediante il gradiente di temperatura prodotto</a:t>
            </a:r>
            <a:r>
              <a:rPr lang="it-IT" dirty="0" smtClean="0"/>
              <a:t>,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77" y="2185431"/>
            <a:ext cx="2094042" cy="539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508" y="2743867"/>
            <a:ext cx="2277859" cy="5153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197" y="4177458"/>
            <a:ext cx="3045529" cy="11975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09613" y="4289132"/>
            <a:ext cx="34860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dove </a:t>
            </a:r>
          </a:p>
          <a:p>
            <a:r>
              <a:rPr lang="it-IT" sz="1600" i="1" dirty="0" smtClean="0"/>
              <a:t>k</a:t>
            </a:r>
            <a:r>
              <a:rPr lang="it-IT" sz="1600" dirty="0" smtClean="0"/>
              <a:t> è l’</a:t>
            </a:r>
            <a:r>
              <a:rPr lang="it-IT" sz="1600" dirty="0" err="1" smtClean="0"/>
              <a:t>opacita</a:t>
            </a:r>
            <a:r>
              <a:rPr lang="it-IT" sz="1600" dirty="0" smtClean="0"/>
              <a:t>̀, 􏰁</a:t>
            </a:r>
          </a:p>
          <a:p>
            <a:r>
              <a:rPr lang="it-IT" sz="1600" dirty="0" err="1" smtClean="0"/>
              <a:t>σ</a:t>
            </a:r>
            <a:r>
              <a:rPr lang="it-IT" sz="1600" dirty="0" smtClean="0"/>
              <a:t> è la costante di Stefan-</a:t>
            </a:r>
            <a:r>
              <a:rPr lang="it-IT" sz="1600" dirty="0" err="1" smtClean="0"/>
              <a:t>Boltzmann</a:t>
            </a:r>
            <a:r>
              <a:rPr lang="it-IT" sz="1600" dirty="0" smtClean="0"/>
              <a:t>  </a:t>
            </a:r>
          </a:p>
          <a:p>
            <a:r>
              <a:rPr lang="it-IT" sz="1600" dirty="0" smtClean="0"/>
              <a:t>􏰅</a:t>
            </a:r>
            <a:r>
              <a:rPr lang="it-IT" sz="1600" dirty="0" err="1" smtClean="0"/>
              <a:t>γ</a:t>
            </a:r>
            <a:r>
              <a:rPr lang="it-IT" sz="1600" dirty="0" smtClean="0"/>
              <a:t> il rapporto tra i calori specifici </a:t>
            </a:r>
            <a:r>
              <a:rPr lang="it-IT" sz="1600" dirty="0" err="1" smtClean="0"/>
              <a:t>c</a:t>
            </a:r>
            <a:r>
              <a:rPr lang="it-IT" sz="1600" baseline="-25000" dirty="0" err="1" smtClean="0"/>
              <a:t>P</a:t>
            </a:r>
            <a:r>
              <a:rPr lang="it-IT" sz="1600" dirty="0" smtClean="0"/>
              <a:t>/</a:t>
            </a:r>
            <a:r>
              <a:rPr lang="it-IT" sz="1600" dirty="0" err="1" smtClean="0"/>
              <a:t>c</a:t>
            </a:r>
            <a:r>
              <a:rPr lang="it-IT" sz="1600" baseline="-25000" dirty="0" err="1" smtClean="0"/>
              <a:t>V</a:t>
            </a:r>
            <a:r>
              <a:rPr lang="it-IT" sz="1600" dirty="0" smtClean="0"/>
              <a:t>,</a:t>
            </a:r>
            <a:endParaRPr lang="it-IT" sz="1600" dirty="0"/>
          </a:p>
        </p:txBody>
      </p:sp>
      <p:sp>
        <p:nvSpPr>
          <p:cNvPr id="9" name="Rectangle 8"/>
          <p:cNvSpPr/>
          <p:nvPr/>
        </p:nvSpPr>
        <p:spPr>
          <a:xfrm>
            <a:off x="210395" y="5562085"/>
            <a:ext cx="8746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mtClean="0"/>
              <a:t>insieme a tre equazioni di stato per la pressione, l’opacità e la rate di produzione di energia:</a:t>
            </a:r>
            <a:endParaRPr lang="it-IT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3749" y="6121546"/>
            <a:ext cx="5152304" cy="345940"/>
          </a:xfrm>
          <a:prstGeom prst="rect">
            <a:avLst/>
          </a:prstGeom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50825" y="188913"/>
            <a:ext cx="652314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The Standard Solar Model (SSM)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785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70</a:t>
            </a:fld>
            <a:endParaRPr lang="it-I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3495"/>
            <a:ext cx="9144000" cy="51639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04857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agenda.infn.it</a:t>
            </a:r>
            <a:r>
              <a:rPr lang="en-US" sz="1400" dirty="0"/>
              <a:t>/</a:t>
            </a:r>
            <a:r>
              <a:rPr lang="en-US" sz="1400" dirty="0" err="1"/>
              <a:t>getFile.py</a:t>
            </a:r>
            <a:r>
              <a:rPr lang="en-US" sz="1400" dirty="0"/>
              <a:t>/</a:t>
            </a:r>
            <a:r>
              <a:rPr lang="en-US" sz="1400" dirty="0" err="1"/>
              <a:t>access?contribId</a:t>
            </a:r>
            <a:r>
              <a:rPr lang="en-US" sz="1400" dirty="0"/>
              <a:t>=72&amp;sessionId=7&amp;resId=0&amp;materialId=</a:t>
            </a:r>
            <a:r>
              <a:rPr lang="en-US" sz="1400" dirty="0" err="1"/>
              <a:t>slides&amp;confId</a:t>
            </a:r>
            <a:r>
              <a:rPr lang="en-US" sz="1400" dirty="0"/>
              <a:t>=8620</a:t>
            </a:r>
          </a:p>
        </p:txBody>
      </p:sp>
    </p:spTree>
    <p:extLst>
      <p:ext uri="{BB962C8B-B14F-4D97-AF65-F5344CB8AC3E}">
        <p14:creationId xmlns:p14="http://schemas.microsoft.com/office/powerpoint/2010/main" val="32837468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71</a:t>
            </a:fld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298682" y="304680"/>
            <a:ext cx="6449816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Including the data </a:t>
            </a:r>
            <a:r>
              <a:rPr lang="en-US" dirty="0" smtClean="0"/>
              <a:t>on θ</a:t>
            </a:r>
            <a:r>
              <a:rPr lang="en-US" baseline="-25000" dirty="0" smtClean="0"/>
              <a:t>13</a:t>
            </a:r>
            <a:r>
              <a:rPr lang="en-US" dirty="0" smtClean="0"/>
              <a:t> </a:t>
            </a:r>
            <a:r>
              <a:rPr lang="en-US" dirty="0"/>
              <a:t>from accelerator and short-baseline reactor </a:t>
            </a:r>
            <a:r>
              <a:rPr lang="en-US" dirty="0" smtClean="0"/>
              <a:t>experiments, </a:t>
            </a:r>
            <a:r>
              <a:rPr lang="en-US" dirty="0"/>
              <a:t>a </a:t>
            </a:r>
            <a:r>
              <a:rPr lang="en-US" dirty="0" smtClean="0"/>
              <a:t>combined</a:t>
            </a:r>
          </a:p>
          <a:p>
            <a:endParaRPr lang="en-US" dirty="0"/>
          </a:p>
          <a:p>
            <a:r>
              <a:rPr lang="en-US" dirty="0"/>
              <a:t>3-neutrino oscillation analysis of solar and </a:t>
            </a:r>
            <a:r>
              <a:rPr lang="en-US" dirty="0" err="1"/>
              <a:t>KamLAND</a:t>
            </a:r>
            <a:r>
              <a:rPr lang="en-US" dirty="0"/>
              <a:t> data </a:t>
            </a:r>
            <a:r>
              <a:rPr lang="en-US" dirty="0" smtClean="0"/>
              <a:t>gives: </a:t>
            </a:r>
          </a:p>
          <a:p>
            <a:endParaRPr lang="en-US" dirty="0"/>
          </a:p>
          <a:p>
            <a:r>
              <a:rPr lang="en-US" dirty="0" smtClean="0"/>
              <a:t>tan</a:t>
            </a:r>
            <a:r>
              <a:rPr lang="en-US" baseline="30000" dirty="0" smtClean="0"/>
              <a:t>2</a:t>
            </a:r>
            <a:r>
              <a:rPr lang="en-US" dirty="0" smtClean="0"/>
              <a:t> θ</a:t>
            </a:r>
            <a:r>
              <a:rPr lang="en-US" baseline="-25000" dirty="0" smtClean="0"/>
              <a:t>12</a:t>
            </a:r>
            <a:r>
              <a:rPr lang="en-US" dirty="0" smtClean="0"/>
              <a:t> </a:t>
            </a:r>
            <a:r>
              <a:rPr lang="en-US" dirty="0"/>
              <a:t>= 0.436+</a:t>
            </a:r>
            <a:r>
              <a:rPr lang="en-US" dirty="0" smtClean="0"/>
              <a:t>0.029−</a:t>
            </a:r>
            <a:r>
              <a:rPr lang="en-US" dirty="0"/>
              <a:t>0.025</a:t>
            </a:r>
            <a:r>
              <a:rPr lang="en-US" dirty="0" smtClean="0"/>
              <a:t>, -----&gt; θ</a:t>
            </a:r>
            <a:r>
              <a:rPr lang="en-US" baseline="-25000" dirty="0" smtClean="0"/>
              <a:t>12</a:t>
            </a:r>
            <a:r>
              <a:rPr lang="en-US" dirty="0" smtClean="0"/>
              <a:t> = 33.44°</a:t>
            </a:r>
          </a:p>
          <a:p>
            <a:endParaRPr lang="en-US" dirty="0"/>
          </a:p>
          <a:p>
            <a:r>
              <a:rPr lang="en-US" dirty="0"/>
              <a:t>∆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21</a:t>
            </a:r>
            <a:r>
              <a:rPr lang="en-US" dirty="0" smtClean="0"/>
              <a:t> </a:t>
            </a:r>
            <a:r>
              <a:rPr lang="en-US" dirty="0"/>
              <a:t>= (7.53 ± 0.18) × 10</a:t>
            </a:r>
            <a:r>
              <a:rPr lang="en-US" baseline="30000" dirty="0"/>
              <a:t>−</a:t>
            </a:r>
            <a:r>
              <a:rPr lang="en-US" baseline="30000" dirty="0" smtClean="0"/>
              <a:t>5 </a:t>
            </a:r>
            <a:r>
              <a:rPr lang="en-US" dirty="0" smtClean="0"/>
              <a:t>eV</a:t>
            </a:r>
            <a:r>
              <a:rPr lang="en-US" baseline="30000" dirty="0" smtClean="0"/>
              <a:t>2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in</a:t>
            </a:r>
            <a:r>
              <a:rPr lang="en-US" baseline="30000" dirty="0" smtClean="0"/>
              <a:t>2 </a:t>
            </a:r>
            <a:r>
              <a:rPr lang="en-US" dirty="0" smtClean="0"/>
              <a:t>θ</a:t>
            </a:r>
            <a:r>
              <a:rPr lang="en-US" baseline="-25000" dirty="0" smtClean="0"/>
              <a:t>13</a:t>
            </a:r>
            <a:r>
              <a:rPr lang="en-US" dirty="0" smtClean="0"/>
              <a:t> </a:t>
            </a:r>
            <a:r>
              <a:rPr lang="en-US" dirty="0"/>
              <a:t>= 0.023 ± 0.002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001" y="2719232"/>
            <a:ext cx="6327268" cy="3731659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5812591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72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457199" y="1960381"/>
            <a:ext cx="84925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I </a:t>
            </a:r>
            <a:r>
              <a:rPr lang="it-IT" dirty="0">
                <a:solidFill>
                  <a:srgbClr val="FF0000"/>
                </a:solidFill>
              </a:rPr>
              <a:t>neutrini </a:t>
            </a:r>
            <a:r>
              <a:rPr lang="it-IT" dirty="0"/>
              <a:t>di energia </a:t>
            </a:r>
            <a:r>
              <a:rPr lang="it-IT" b="1" dirty="0">
                <a:solidFill>
                  <a:srgbClr val="FF0000"/>
                </a:solidFill>
              </a:rPr>
              <a:t>inferiore al </a:t>
            </a:r>
            <a:r>
              <a:rPr lang="it-IT" b="1" dirty="0" err="1">
                <a:solidFill>
                  <a:srgbClr val="FF0000"/>
                </a:solidFill>
              </a:rPr>
              <a:t>MeV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dirty="0"/>
              <a:t>non attraversano mai una </a:t>
            </a:r>
            <a:r>
              <a:rPr lang="it-IT" dirty="0" smtClean="0"/>
              <a:t>risonanza nella </a:t>
            </a:r>
            <a:r>
              <a:rPr lang="it-IT" dirty="0"/>
              <a:t>loro fuoriuscita dal Sole, </a:t>
            </a:r>
            <a:r>
              <a:rPr lang="it-IT" dirty="0" smtClean="0"/>
              <a:t>pertanto</a:t>
            </a:r>
            <a:r>
              <a:rPr lang="it-IT" dirty="0"/>
              <a:t>, sono </a:t>
            </a:r>
            <a:r>
              <a:rPr lang="it-IT" dirty="0" smtClean="0"/>
              <a:t>sostanzialmente in </a:t>
            </a:r>
            <a:r>
              <a:rPr lang="it-IT" dirty="0"/>
              <a:t>regime di </a:t>
            </a:r>
            <a:r>
              <a:rPr lang="it-IT" u="sng" dirty="0">
                <a:solidFill>
                  <a:srgbClr val="008000"/>
                </a:solidFill>
              </a:rPr>
              <a:t>oscillazione </a:t>
            </a:r>
            <a:r>
              <a:rPr lang="it-IT" u="sng" dirty="0" smtClean="0">
                <a:solidFill>
                  <a:srgbClr val="008000"/>
                </a:solidFill>
              </a:rPr>
              <a:t>nel vuoto</a:t>
            </a:r>
            <a:r>
              <a:rPr lang="it-IT" dirty="0"/>
              <a:t>. </a:t>
            </a:r>
            <a:endParaRPr lang="it-IT" dirty="0" smtClean="0"/>
          </a:p>
          <a:p>
            <a:pPr algn="just"/>
            <a:r>
              <a:rPr lang="it-IT" dirty="0" smtClean="0"/>
              <a:t>Poiché </a:t>
            </a:r>
            <a:r>
              <a:rPr lang="it-IT" dirty="0"/>
              <a:t>il diametro del nucleo </a:t>
            </a:r>
            <a:r>
              <a:rPr lang="it-IT" dirty="0" smtClean="0"/>
              <a:t>del Sole</a:t>
            </a:r>
            <a:r>
              <a:rPr lang="it-IT" dirty="0"/>
              <a:t>, regione nella quale sono prodotti i neutrini, </a:t>
            </a:r>
            <a:r>
              <a:rPr lang="it-IT" dirty="0" smtClean="0"/>
              <a:t>è </a:t>
            </a:r>
            <a:r>
              <a:rPr lang="it-IT" dirty="0"/>
              <a:t>maggiore della </a:t>
            </a:r>
            <a:r>
              <a:rPr lang="it-IT" dirty="0" smtClean="0"/>
              <a:t>lunghezza di </a:t>
            </a:r>
            <a:r>
              <a:rPr lang="it-IT" dirty="0"/>
              <a:t>oscillazione, l’effetto è</a:t>
            </a:r>
            <a:r>
              <a:rPr lang="it-IT" dirty="0" smtClean="0"/>
              <a:t> </a:t>
            </a:r>
            <a:r>
              <a:rPr lang="it-IT" dirty="0"/>
              <a:t>mediato, e la </a:t>
            </a:r>
            <a:r>
              <a:rPr lang="it-IT" dirty="0" smtClean="0"/>
              <a:t>probabilit</a:t>
            </a:r>
            <a:r>
              <a:rPr lang="it-IT" dirty="0"/>
              <a:t>à</a:t>
            </a:r>
            <a:r>
              <a:rPr lang="it-IT" dirty="0" smtClean="0"/>
              <a:t> </a:t>
            </a:r>
            <a:r>
              <a:rPr lang="it-IT" dirty="0"/>
              <a:t>di sopravvivenza diventa</a:t>
            </a:r>
            <a:r>
              <a:rPr lang="it-IT" dirty="0" smtClean="0"/>
              <a:t>:</a:t>
            </a:r>
            <a:endParaRPr lang="it-IT" dirty="0"/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2375263"/>
              </p:ext>
            </p:extLst>
          </p:nvPr>
        </p:nvGraphicFramePr>
        <p:xfrm>
          <a:off x="2898308" y="3260491"/>
          <a:ext cx="3515426" cy="716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1" name="Equation" r:id="rId3" imgW="1930400" imgH="393700" progId="Equation.3">
                  <p:embed/>
                </p:oleObj>
              </mc:Choice>
              <mc:Fallback>
                <p:oleObj name="Equation" r:id="rId3" imgW="19304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8308" y="3260491"/>
                        <a:ext cx="3515426" cy="71605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8468391"/>
              </p:ext>
            </p:extLst>
          </p:nvPr>
        </p:nvGraphicFramePr>
        <p:xfrm>
          <a:off x="3132138" y="5864225"/>
          <a:ext cx="28194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2" name="Equation" r:id="rId5" imgW="1549400" imgH="241300" progId="Equation.3">
                  <p:embed/>
                </p:oleObj>
              </mc:Choice>
              <mc:Fallback>
                <p:oleObj name="Equation" r:id="rId5" imgW="15494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5864225"/>
                        <a:ext cx="2819400" cy="4381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ttangolo 6"/>
          <p:cNvSpPr/>
          <p:nvPr/>
        </p:nvSpPr>
        <p:spPr>
          <a:xfrm>
            <a:off x="457199" y="314689"/>
            <a:ext cx="80592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Il tasso di osservazione deve essere </a:t>
            </a:r>
            <a:r>
              <a:rPr lang="it-IT" dirty="0" smtClean="0"/>
              <a:t>mediato considerando </a:t>
            </a:r>
            <a:r>
              <a:rPr lang="it-IT" dirty="0"/>
              <a:t>la regione di emissione nel Sole, la regione di </a:t>
            </a:r>
            <a:r>
              <a:rPr lang="it-IT" dirty="0" smtClean="0"/>
              <a:t>assorbimento sulla </a:t>
            </a:r>
            <a:r>
              <a:rPr lang="it-IT" dirty="0"/>
              <a:t>Terra e l’intervallo di energia dello spettro. Dopo le medie si ottiene:</a:t>
            </a: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9181573"/>
              </p:ext>
            </p:extLst>
          </p:nvPr>
        </p:nvGraphicFramePr>
        <p:xfrm>
          <a:off x="3513138" y="1035050"/>
          <a:ext cx="3030537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3" name="Equation" r:id="rId7" imgW="1663700" imgH="393700" progId="Equation.3">
                  <p:embed/>
                </p:oleObj>
              </mc:Choice>
              <mc:Fallback>
                <p:oleObj name="Equation" r:id="rId7" imgW="16637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3138" y="1035050"/>
                        <a:ext cx="3030537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ttangolo 3"/>
          <p:cNvSpPr/>
          <p:nvPr/>
        </p:nvSpPr>
        <p:spPr>
          <a:xfrm>
            <a:off x="457199" y="4181027"/>
            <a:ext cx="8492565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/>
              <a:t>Per </a:t>
            </a:r>
            <a:r>
              <a:rPr lang="it-IT" dirty="0"/>
              <a:t>i </a:t>
            </a:r>
            <a:r>
              <a:rPr lang="it-IT" dirty="0">
                <a:solidFill>
                  <a:srgbClr val="FF0000"/>
                </a:solidFill>
              </a:rPr>
              <a:t>neutrini </a:t>
            </a:r>
            <a:r>
              <a:rPr lang="it-IT" dirty="0">
                <a:solidFill>
                  <a:srgbClr val="000000"/>
                </a:solidFill>
              </a:rPr>
              <a:t>di energie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b="1" dirty="0">
                <a:solidFill>
                  <a:srgbClr val="FF0000"/>
                </a:solidFill>
              </a:rPr>
              <a:t>superiori a 10 </a:t>
            </a:r>
            <a:r>
              <a:rPr lang="it-IT" b="1" dirty="0" err="1">
                <a:solidFill>
                  <a:srgbClr val="FF0000"/>
                </a:solidFill>
              </a:rPr>
              <a:t>MeV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dirty="0"/>
              <a:t>domina </a:t>
            </a:r>
            <a:r>
              <a:rPr lang="it-IT" dirty="0" smtClean="0"/>
              <a:t>invece l’</a:t>
            </a:r>
            <a:r>
              <a:rPr lang="it-IT" u="sng" dirty="0" smtClean="0">
                <a:solidFill>
                  <a:srgbClr val="008000"/>
                </a:solidFill>
              </a:rPr>
              <a:t>oscillazione nella materia</a:t>
            </a:r>
            <a:r>
              <a:rPr lang="it-IT" dirty="0"/>
              <a:t>, e la </a:t>
            </a:r>
            <a:r>
              <a:rPr lang="it-IT" dirty="0" smtClean="0"/>
              <a:t>probabilit</a:t>
            </a:r>
            <a:r>
              <a:rPr lang="it-IT" dirty="0"/>
              <a:t>à</a:t>
            </a:r>
            <a:r>
              <a:rPr lang="it-IT" dirty="0" smtClean="0"/>
              <a:t> </a:t>
            </a:r>
            <a:r>
              <a:rPr lang="it-IT" dirty="0"/>
              <a:t>di sopravvivenza risulta essere uguale a</a:t>
            </a:r>
            <a:r>
              <a:rPr lang="it-IT" dirty="0" smtClean="0"/>
              <a:t>: </a:t>
            </a:r>
          </a:p>
          <a:p>
            <a:pPr algn="just"/>
            <a:r>
              <a:rPr lang="it-IT" i="1" dirty="0" smtClean="0"/>
              <a:t>(il </a:t>
            </a:r>
            <a:r>
              <a:rPr lang="it-IT" i="1" dirty="0"/>
              <a:t>neutrino emerge dal Sole come </a:t>
            </a:r>
            <a:r>
              <a:rPr lang="it-IT" i="1" dirty="0" err="1"/>
              <a:t>autostato</a:t>
            </a:r>
            <a:r>
              <a:rPr lang="it-IT" i="1" dirty="0"/>
              <a:t> ν</a:t>
            </a:r>
            <a:r>
              <a:rPr lang="it-IT" i="1" baseline="-25000" dirty="0"/>
              <a:t>2</a:t>
            </a:r>
            <a:r>
              <a:rPr lang="it-IT" i="1" dirty="0"/>
              <a:t> </a:t>
            </a:r>
            <a:r>
              <a:rPr lang="it-IT" i="1" dirty="0" smtClean="0"/>
              <a:t>che è l’</a:t>
            </a:r>
            <a:r>
              <a:rPr lang="it-IT" i="1" dirty="0" err="1" smtClean="0"/>
              <a:t>autostato</a:t>
            </a:r>
            <a:r>
              <a:rPr lang="it-IT" i="1" dirty="0" smtClean="0"/>
              <a:t> </a:t>
            </a:r>
            <a:r>
              <a:rPr lang="it-IT" i="1" dirty="0"/>
              <a:t>di massa </a:t>
            </a:r>
            <a:r>
              <a:rPr lang="it-IT" i="1" dirty="0" smtClean="0"/>
              <a:t>maggiore, </a:t>
            </a:r>
            <a:r>
              <a:rPr lang="it-IT" i="1" dirty="0"/>
              <a:t>e come tale raggiunga la Terra senza oscillare. La </a:t>
            </a:r>
            <a:r>
              <a:rPr lang="it-IT" i="1" dirty="0" smtClean="0"/>
              <a:t>probabilità  </a:t>
            </a:r>
            <a:r>
              <a:rPr lang="it-IT" i="1" dirty="0"/>
              <a:t>di osservarlo </a:t>
            </a:r>
            <a:r>
              <a:rPr lang="it-IT" i="1" dirty="0" smtClean="0"/>
              <a:t>sulla Terra </a:t>
            </a:r>
            <a:r>
              <a:rPr lang="it-IT" i="1" dirty="0"/>
              <a:t>come </a:t>
            </a:r>
            <a:r>
              <a:rPr lang="it-IT" i="1" dirty="0" err="1"/>
              <a:t>ν</a:t>
            </a:r>
            <a:r>
              <a:rPr lang="it-IT" i="1" baseline="-25000" dirty="0" err="1"/>
              <a:t>e</a:t>
            </a:r>
            <a:r>
              <a:rPr lang="it-IT" i="1" dirty="0"/>
              <a:t> risulta </a:t>
            </a:r>
            <a:r>
              <a:rPr lang="it-IT" i="1" dirty="0" smtClean="0"/>
              <a:t>quindi                                                            ) </a:t>
            </a:r>
            <a:endParaRPr lang="it-IT" i="1" dirty="0"/>
          </a:p>
          <a:p>
            <a:pPr algn="just"/>
            <a:endParaRPr lang="it-IT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9808345"/>
              </p:ext>
            </p:extLst>
          </p:nvPr>
        </p:nvGraphicFramePr>
        <p:xfrm>
          <a:off x="2590800" y="5231702"/>
          <a:ext cx="3025755" cy="422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4" name="Equation" r:id="rId9" imgW="2184400" imgH="304800" progId="Equation.3">
                  <p:embed/>
                </p:oleObj>
              </mc:Choice>
              <mc:Fallback>
                <p:oleObj name="Equation" r:id="rId9" imgW="21844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5231702"/>
                        <a:ext cx="3025755" cy="4229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566873"/>
              </p:ext>
            </p:extLst>
          </p:nvPr>
        </p:nvGraphicFramePr>
        <p:xfrm>
          <a:off x="175278" y="1566069"/>
          <a:ext cx="1109662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5" name="Equation" r:id="rId11" imgW="609600" imgH="203200" progId="Equation.3">
                  <p:embed/>
                </p:oleObj>
              </mc:Choice>
              <mc:Fallback>
                <p:oleObj name="Equation" r:id="rId11" imgW="609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78" y="1566069"/>
                        <a:ext cx="1109662" cy="3698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7550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63491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906748-2E80-2348-BA9B-B60AE4B60851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73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63492" name="CasellaDiTesto 15"/>
          <p:cNvSpPr txBox="1">
            <a:spLocks noChangeArrowheads="1"/>
          </p:cNvSpPr>
          <p:nvPr/>
        </p:nvSpPr>
        <p:spPr bwMode="auto">
          <a:xfrm>
            <a:off x="214312" y="208559"/>
            <a:ext cx="4752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Survival probability vs energy</a:t>
            </a:r>
          </a:p>
        </p:txBody>
      </p:sp>
      <p:graphicFrame>
        <p:nvGraphicFramePr>
          <p:cNvPr id="63493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1380948"/>
              </p:ext>
            </p:extLst>
          </p:nvPr>
        </p:nvGraphicFramePr>
        <p:xfrm>
          <a:off x="5940425" y="208559"/>
          <a:ext cx="1903413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30" name="Equation" r:id="rId3" imgW="863600" imgH="292100" progId="Equation.3">
                  <p:embed/>
                </p:oleObj>
              </mc:Choice>
              <mc:Fallback>
                <p:oleObj name="Equation" r:id="rId3" imgW="8636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208559"/>
                        <a:ext cx="1903413" cy="64293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494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989806"/>
            <a:ext cx="5224462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Text Box 6"/>
          <p:cNvSpPr txBox="1">
            <a:spLocks noChangeArrowheads="1"/>
          </p:cNvSpPr>
          <p:nvPr/>
        </p:nvSpPr>
        <p:spPr bwMode="auto">
          <a:xfrm>
            <a:off x="5364163" y="1350169"/>
            <a:ext cx="3168650" cy="646112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0000"/>
                </a:solidFill>
              </a:rPr>
              <a:t>LMA</a:t>
            </a:r>
            <a:r>
              <a:rPr lang="en-US" sz="2800" dirty="0" smtClean="0">
                <a:solidFill>
                  <a:srgbClr val="FF0000"/>
                </a:solidFill>
              </a:rPr>
              <a:t> Solution</a:t>
            </a:r>
          </a:p>
        </p:txBody>
      </p:sp>
      <p:sp>
        <p:nvSpPr>
          <p:cNvPr id="63496" name="CasellaDiTesto 3"/>
          <p:cNvSpPr txBox="1">
            <a:spLocks noChangeArrowheads="1"/>
          </p:cNvSpPr>
          <p:nvPr/>
        </p:nvSpPr>
        <p:spPr bwMode="auto">
          <a:xfrm>
            <a:off x="4356100" y="2502694"/>
            <a:ext cx="1797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Vacuum regime</a:t>
            </a:r>
          </a:p>
        </p:txBody>
      </p:sp>
      <p:sp>
        <p:nvSpPr>
          <p:cNvPr id="63497" name="CasellaDiTesto 9"/>
          <p:cNvSpPr txBox="1">
            <a:spLocks noChangeArrowheads="1"/>
          </p:cNvSpPr>
          <p:nvPr/>
        </p:nvSpPr>
        <p:spPr bwMode="auto">
          <a:xfrm>
            <a:off x="7164388" y="3005931"/>
            <a:ext cx="1608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Matter regime</a:t>
            </a:r>
          </a:p>
        </p:txBody>
      </p:sp>
      <p:sp>
        <p:nvSpPr>
          <p:cNvPr id="63498" name="Rettangolo 4"/>
          <p:cNvSpPr>
            <a:spLocks noChangeArrowheads="1"/>
          </p:cNvSpPr>
          <p:nvPr/>
        </p:nvSpPr>
        <p:spPr bwMode="auto">
          <a:xfrm>
            <a:off x="107950" y="989806"/>
            <a:ext cx="3455988" cy="230832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dirty="0"/>
              <a:t>For </a:t>
            </a:r>
            <a:r>
              <a:rPr lang="en-US" b="1" dirty="0">
                <a:solidFill>
                  <a:srgbClr val="FF0000"/>
                </a:solidFill>
              </a:rPr>
              <a:t>high-energy </a:t>
            </a:r>
            <a:r>
              <a:rPr lang="en-US" dirty="0"/>
              <a:t>solar neutrinos the </a:t>
            </a:r>
            <a:r>
              <a:rPr lang="en-US" u="sng" dirty="0">
                <a:solidFill>
                  <a:srgbClr val="FF0000"/>
                </a:solidFill>
              </a:rPr>
              <a:t>MSW</a:t>
            </a:r>
            <a:r>
              <a:rPr lang="en-US" dirty="0"/>
              <a:t> effect is </a:t>
            </a:r>
            <a:r>
              <a:rPr lang="en-US" u="sng" dirty="0">
                <a:solidFill>
                  <a:srgbClr val="FF0000"/>
                </a:solidFill>
              </a:rPr>
              <a:t>important</a:t>
            </a:r>
          </a:p>
          <a:p>
            <a:pPr marL="285750" indent="-285750" algn="just">
              <a:buFont typeface="Arial" charset="0"/>
              <a:buChar char="•"/>
            </a:pPr>
            <a:endParaRPr lang="en-US" dirty="0"/>
          </a:p>
          <a:p>
            <a:pPr marL="285750" indent="-285750" algn="just">
              <a:buFont typeface="Arial" charset="0"/>
              <a:buChar char="•"/>
            </a:pPr>
            <a:r>
              <a:rPr lang="en-US" dirty="0"/>
              <a:t>For the </a:t>
            </a:r>
            <a:r>
              <a:rPr lang="en-US" b="1" dirty="0">
                <a:solidFill>
                  <a:srgbClr val="FF0000"/>
                </a:solidFill>
              </a:rPr>
              <a:t>low-energy </a:t>
            </a:r>
            <a:r>
              <a:rPr lang="en-US" dirty="0"/>
              <a:t>solar neutrinos, on the other hand, the </a:t>
            </a:r>
            <a:r>
              <a:rPr lang="en-US" u="sng" dirty="0">
                <a:solidFill>
                  <a:srgbClr val="FF0000"/>
                </a:solidFill>
              </a:rPr>
              <a:t>MSW</a:t>
            </a:r>
            <a:r>
              <a:rPr lang="en-US" dirty="0"/>
              <a:t> effect is </a:t>
            </a:r>
            <a:r>
              <a:rPr lang="en-US" u="sng" dirty="0">
                <a:solidFill>
                  <a:srgbClr val="FF0000"/>
                </a:solidFill>
              </a:rPr>
              <a:t>negligible</a:t>
            </a:r>
            <a:r>
              <a:rPr lang="en-US" dirty="0"/>
              <a:t>, and the formalism of oscillations in vacuum is </a:t>
            </a:r>
            <a:r>
              <a:rPr lang="en-US" dirty="0" smtClean="0"/>
              <a:t>valid.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712" y="3572929"/>
            <a:ext cx="2915226" cy="278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9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74</a:t>
            </a:fld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261827" y="265178"/>
            <a:ext cx="4476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What about the others solutions?</a:t>
            </a:r>
          </a:p>
        </p:txBody>
      </p:sp>
      <p:pic>
        <p:nvPicPr>
          <p:cNvPr id="5" name="Picture 11" descr=" rates.jpg                                                      001555F8Macintosh HD                   B4A39F4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3375"/>
            <a:ext cx="445452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11"/>
          <p:cNvSpPr>
            <a:spLocks noChangeArrowheads="1"/>
          </p:cNvSpPr>
          <p:nvPr/>
        </p:nvSpPr>
        <p:spPr bwMode="auto">
          <a:xfrm>
            <a:off x="6742113" y="5949950"/>
            <a:ext cx="782637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00B0F0"/>
                </a:solidFill>
              </a:rPr>
              <a:t>tan</a:t>
            </a:r>
            <a:r>
              <a:rPr lang="it-IT" baseline="30000">
                <a:solidFill>
                  <a:srgbClr val="00B0F0"/>
                </a:solidFill>
              </a:rPr>
              <a:t>2</a:t>
            </a:r>
            <a:r>
              <a:rPr lang="it-IT">
                <a:solidFill>
                  <a:srgbClr val="00B0F0"/>
                </a:solidFill>
              </a:rPr>
              <a:t> </a:t>
            </a:r>
            <a:r>
              <a:rPr lang="el-GR">
                <a:solidFill>
                  <a:srgbClr val="00B0F0"/>
                </a:solidFill>
              </a:rPr>
              <a:t>θ</a:t>
            </a:r>
            <a:r>
              <a:rPr lang="it-IT"/>
              <a:t> </a:t>
            </a:r>
            <a:endParaRPr lang="en-US"/>
          </a:p>
        </p:txBody>
      </p:sp>
      <p:sp>
        <p:nvSpPr>
          <p:cNvPr id="7" name="Rettangolo 12"/>
          <p:cNvSpPr/>
          <p:nvPr/>
        </p:nvSpPr>
        <p:spPr>
          <a:xfrm rot="16200000">
            <a:off x="4068776" y="3276085"/>
            <a:ext cx="1249335" cy="369332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dirty="0" smtClean="0">
                <a:solidFill>
                  <a:srgbClr val="00B0F0"/>
                </a:solidFill>
              </a:rPr>
              <a:t>Δ</a:t>
            </a:r>
            <a:r>
              <a:rPr lang="it-IT" dirty="0" smtClean="0">
                <a:solidFill>
                  <a:srgbClr val="00B0F0"/>
                </a:solidFill>
              </a:rPr>
              <a:t>m</a:t>
            </a:r>
            <a:r>
              <a:rPr lang="it-IT" baseline="30000" dirty="0" smtClean="0">
                <a:solidFill>
                  <a:srgbClr val="00B0F0"/>
                </a:solidFill>
              </a:rPr>
              <a:t>2</a:t>
            </a:r>
            <a:r>
              <a:rPr lang="it-IT" baseline="-25000" dirty="0" smtClean="0">
                <a:solidFill>
                  <a:srgbClr val="00B0F0"/>
                </a:solidFill>
              </a:rPr>
              <a:t>12</a:t>
            </a:r>
            <a:r>
              <a:rPr lang="it-IT" dirty="0" smtClean="0">
                <a:solidFill>
                  <a:srgbClr val="00B0F0"/>
                </a:solidFill>
              </a:rPr>
              <a:t> </a:t>
            </a:r>
            <a:r>
              <a:rPr lang="it-IT" dirty="0">
                <a:solidFill>
                  <a:srgbClr val="00B0F0"/>
                </a:solidFill>
              </a:rPr>
              <a:t>(eV</a:t>
            </a:r>
            <a:r>
              <a:rPr lang="it-IT" baseline="30000" dirty="0">
                <a:solidFill>
                  <a:srgbClr val="00B0F0"/>
                </a:solidFill>
              </a:rPr>
              <a:t>2</a:t>
            </a:r>
            <a:r>
              <a:rPr lang="it-IT" dirty="0">
                <a:solidFill>
                  <a:srgbClr val="00B0F0"/>
                </a:solidFill>
              </a:rPr>
              <a:t>)</a:t>
            </a:r>
            <a:endParaRPr lang="en-US" dirty="0"/>
          </a:p>
        </p:txBody>
      </p:sp>
      <p:sp>
        <p:nvSpPr>
          <p:cNvPr id="8" name="CasellaDiTesto 13"/>
          <p:cNvSpPr txBox="1">
            <a:spLocks noChangeArrowheads="1"/>
          </p:cNvSpPr>
          <p:nvPr/>
        </p:nvSpPr>
        <p:spPr bwMode="auto">
          <a:xfrm>
            <a:off x="5373688" y="5157788"/>
            <a:ext cx="2952750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9" name="CasellaDiTesto 14"/>
          <p:cNvSpPr txBox="1">
            <a:spLocks noChangeArrowheads="1"/>
          </p:cNvSpPr>
          <p:nvPr/>
        </p:nvSpPr>
        <p:spPr bwMode="auto">
          <a:xfrm>
            <a:off x="6742113" y="1916113"/>
            <a:ext cx="2147887" cy="36988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Large Mixing Angle</a:t>
            </a:r>
          </a:p>
        </p:txBody>
      </p:sp>
      <p:sp>
        <p:nvSpPr>
          <p:cNvPr id="10" name="CasellaDiTesto 15"/>
          <p:cNvSpPr txBox="1">
            <a:spLocks noChangeArrowheads="1"/>
          </p:cNvSpPr>
          <p:nvPr/>
        </p:nvSpPr>
        <p:spPr bwMode="auto">
          <a:xfrm>
            <a:off x="5084763" y="1125538"/>
            <a:ext cx="2135187" cy="3683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Small Mixing Angle</a:t>
            </a:r>
          </a:p>
        </p:txBody>
      </p:sp>
      <p:sp>
        <p:nvSpPr>
          <p:cNvPr id="11" name="CasellaDiTesto 16"/>
          <p:cNvSpPr txBox="1">
            <a:spLocks noChangeArrowheads="1"/>
          </p:cNvSpPr>
          <p:nvPr/>
        </p:nvSpPr>
        <p:spPr bwMode="auto">
          <a:xfrm>
            <a:off x="6669088" y="3429000"/>
            <a:ext cx="1506537" cy="3698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Low Solution</a:t>
            </a:r>
          </a:p>
        </p:txBody>
      </p:sp>
      <p:sp>
        <p:nvSpPr>
          <p:cNvPr id="12" name="CasellaDiTesto 17"/>
          <p:cNvSpPr txBox="1"/>
          <p:nvPr/>
        </p:nvSpPr>
        <p:spPr>
          <a:xfrm>
            <a:off x="6958013" y="4868863"/>
            <a:ext cx="1885950" cy="3698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Vacuum solution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397" y="1312397"/>
            <a:ext cx="2623537" cy="385814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6382" y="819311"/>
            <a:ext cx="4712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The </a:t>
            </a:r>
            <a:r>
              <a:rPr lang="en-US" sz="1200" dirty="0" err="1"/>
              <a:t>ν</a:t>
            </a:r>
            <a:r>
              <a:rPr lang="en-US" sz="1200" baseline="-25000" dirty="0" err="1"/>
              <a:t>e</a:t>
            </a:r>
            <a:r>
              <a:rPr lang="en-US" sz="1200" dirty="0"/>
              <a:t> survival probability due to neutrino flavor conversion, calculated for </a:t>
            </a:r>
            <a:r>
              <a:rPr lang="en-US" sz="1200" dirty="0" smtClean="0"/>
              <a:t>the </a:t>
            </a:r>
            <a:r>
              <a:rPr lang="en-US" sz="1200" b="1" dirty="0" smtClean="0">
                <a:solidFill>
                  <a:srgbClr val="FF0000"/>
                </a:solidFill>
              </a:rPr>
              <a:t>three </a:t>
            </a:r>
            <a:r>
              <a:rPr lang="en-US" sz="1200" b="1" dirty="0">
                <a:solidFill>
                  <a:srgbClr val="FF0000"/>
                </a:solidFill>
              </a:rPr>
              <a:t>different MSW </a:t>
            </a:r>
            <a:r>
              <a:rPr lang="en-US" sz="1200" dirty="0"/>
              <a:t>solutions: </a:t>
            </a:r>
            <a:r>
              <a:rPr lang="en-US" sz="1200" b="1" dirty="0">
                <a:solidFill>
                  <a:srgbClr val="FF0000"/>
                </a:solidFill>
              </a:rPr>
              <a:t>SMA</a:t>
            </a:r>
            <a:r>
              <a:rPr lang="en-US" sz="1200" dirty="0"/>
              <a:t> (Small Mixing Angle), </a:t>
            </a:r>
            <a:r>
              <a:rPr lang="en-US" sz="1200" b="1" dirty="0">
                <a:solidFill>
                  <a:srgbClr val="FF0000"/>
                </a:solidFill>
              </a:rPr>
              <a:t>LMA</a:t>
            </a:r>
            <a:r>
              <a:rPr lang="en-US" sz="1200" dirty="0"/>
              <a:t> (Large Mixing Angle)</a:t>
            </a:r>
            <a:r>
              <a:rPr lang="en-US" sz="1200" dirty="0" smtClean="0"/>
              <a:t>, and </a:t>
            </a:r>
            <a:r>
              <a:rPr lang="en-US" sz="1200" b="1" dirty="0">
                <a:solidFill>
                  <a:srgbClr val="FF0000"/>
                </a:solidFill>
              </a:rPr>
              <a:t>LOW</a:t>
            </a:r>
            <a:r>
              <a:rPr lang="en-US" sz="1200" dirty="0"/>
              <a:t> (Low probability, low mass).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1088" y="5173338"/>
            <a:ext cx="53911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For LOW solution, at night the Sun is brighter in neutrino at night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For SMA solution, no room for </a:t>
            </a:r>
            <a:r>
              <a:rPr lang="en-US" sz="1400" baseline="30000" dirty="0" smtClean="0"/>
              <a:t>7</a:t>
            </a:r>
            <a:r>
              <a:rPr lang="en-US" sz="1400" dirty="0" smtClean="0"/>
              <a:t>Be neutrinos.</a:t>
            </a:r>
          </a:p>
          <a:p>
            <a:endParaRPr lang="en-US" sz="1400" dirty="0"/>
          </a:p>
          <a:p>
            <a:r>
              <a:rPr lang="en-US" sz="1400" dirty="0" smtClean="0">
                <a:sym typeface="Wingdings"/>
              </a:rPr>
              <a:t> </a:t>
            </a:r>
            <a:r>
              <a:rPr lang="en-US" sz="1400" dirty="0" smtClean="0"/>
              <a:t>Now we know that both solutions are wrong!</a:t>
            </a:r>
            <a:endParaRPr lang="en-US" sz="14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5489576" y="576082"/>
            <a:ext cx="1179512" cy="1340031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996113" y="2867157"/>
            <a:ext cx="1179512" cy="1340031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697538" y="576082"/>
            <a:ext cx="855662" cy="1512888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958013" y="2852738"/>
            <a:ext cx="855662" cy="1512888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8709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 dirty="0"/>
          </a:p>
        </p:txBody>
      </p:sp>
      <p:sp>
        <p:nvSpPr>
          <p:cNvPr id="64515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2B2F7E-5B8B-D146-8E54-37B6C213DF8B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75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67544" y="3068960"/>
            <a:ext cx="8367591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Solar </a:t>
            </a:r>
            <a:r>
              <a:rPr lang="it-IT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neutrinos</a:t>
            </a:r>
            <a:r>
              <a:rPr lang="it-IT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spectroscopy</a:t>
            </a:r>
            <a:endParaRPr lang="it-IT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it-IT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(The </a:t>
            </a:r>
            <a:r>
              <a:rPr lang="it-IT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Borexino</a:t>
            </a:r>
            <a:r>
              <a:rPr lang="it-IT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detector)</a:t>
            </a:r>
          </a:p>
        </p:txBody>
      </p:sp>
      <p:sp>
        <p:nvSpPr>
          <p:cNvPr id="6" name="Rettangolo 5"/>
          <p:cNvSpPr/>
          <p:nvPr/>
        </p:nvSpPr>
        <p:spPr>
          <a:xfrm>
            <a:off x="4194780" y="692696"/>
            <a:ext cx="53564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it-IT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2771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65539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FA703E-32CB-7C46-BE9A-1D7368F97847}" type="slidenum">
              <a:rPr lang="it-IT" sz="1400">
                <a:solidFill>
                  <a:srgbClr val="FF0000"/>
                </a:solidFill>
              </a:rPr>
              <a:pPr eaLnBrk="1" hangingPunct="1"/>
              <a:t>76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79388" y="173038"/>
            <a:ext cx="7305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To measure in real time below 1 MeV</a:t>
            </a:r>
            <a:endParaRPr lang="en-US" sz="3200" b="1">
              <a:solidFill>
                <a:srgbClr val="FF0000"/>
              </a:solidFill>
              <a:sym typeface="Symbol" charset="0"/>
            </a:endParaRPr>
          </a:p>
        </p:txBody>
      </p:sp>
      <p:pic>
        <p:nvPicPr>
          <p:cNvPr id="6554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019300"/>
            <a:ext cx="612140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7164388" y="2276475"/>
            <a:ext cx="1584325" cy="3816350"/>
          </a:xfrm>
          <a:prstGeom prst="rect">
            <a:avLst/>
          </a:prstGeom>
          <a:solidFill>
            <a:srgbClr val="224B50">
              <a:alpha val="4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Arial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5507038" y="2276475"/>
            <a:ext cx="3240087" cy="3816350"/>
          </a:xfrm>
          <a:prstGeom prst="rect">
            <a:avLst/>
          </a:prstGeom>
          <a:solidFill>
            <a:schemeClr val="accent6">
              <a:lumMod val="75000"/>
              <a:alpha val="16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Arial" charset="0"/>
            </a:endParaRP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4356100" y="2276475"/>
            <a:ext cx="4392613" cy="3816350"/>
          </a:xfrm>
          <a:prstGeom prst="rect">
            <a:avLst/>
          </a:prstGeom>
          <a:solidFill>
            <a:srgbClr val="FFFF00">
              <a:alpha val="16000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Arial" charset="0"/>
            </a:endParaRPr>
          </a:p>
        </p:txBody>
      </p:sp>
      <p:sp>
        <p:nvSpPr>
          <p:cNvPr id="65545" name="Text Box 12"/>
          <p:cNvSpPr txBox="1">
            <a:spLocks noChangeArrowheads="1"/>
          </p:cNvSpPr>
          <p:nvPr/>
        </p:nvSpPr>
        <p:spPr bwMode="auto">
          <a:xfrm>
            <a:off x="7091363" y="1658938"/>
            <a:ext cx="16430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/>
              <a:t>SNO &amp; </a:t>
            </a:r>
          </a:p>
          <a:p>
            <a:pPr eaLnBrk="1" hangingPunct="1"/>
            <a:r>
              <a:rPr lang="it-IT" sz="1400"/>
              <a:t>SuperKamiokande</a:t>
            </a:r>
          </a:p>
        </p:txBody>
      </p:sp>
      <p:sp>
        <p:nvSpPr>
          <p:cNvPr id="65546" name="Text Box 13"/>
          <p:cNvSpPr txBox="1">
            <a:spLocks noChangeArrowheads="1"/>
          </p:cNvSpPr>
          <p:nvPr/>
        </p:nvSpPr>
        <p:spPr bwMode="auto">
          <a:xfrm>
            <a:off x="5794375" y="1658938"/>
            <a:ext cx="10810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it-IT" sz="1400"/>
          </a:p>
          <a:p>
            <a:pPr eaLnBrk="1" hangingPunct="1"/>
            <a:r>
              <a:rPr lang="it-IT" sz="1400"/>
              <a:t>Homestake</a:t>
            </a:r>
          </a:p>
        </p:txBody>
      </p:sp>
      <p:sp>
        <p:nvSpPr>
          <p:cNvPr id="65547" name="Text Box 14"/>
          <p:cNvSpPr txBox="1">
            <a:spLocks noChangeArrowheads="1"/>
          </p:cNvSpPr>
          <p:nvPr/>
        </p:nvSpPr>
        <p:spPr bwMode="auto">
          <a:xfrm>
            <a:off x="4427538" y="1658938"/>
            <a:ext cx="693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/>
              <a:t>Gallex</a:t>
            </a:r>
          </a:p>
          <a:p>
            <a:pPr eaLnBrk="1" hangingPunct="1"/>
            <a:r>
              <a:rPr lang="it-IT" sz="1400"/>
              <a:t>SAGE</a:t>
            </a:r>
          </a:p>
        </p:txBody>
      </p:sp>
      <p:sp>
        <p:nvSpPr>
          <p:cNvPr id="65548" name="AutoShape 15"/>
          <p:cNvSpPr>
            <a:spLocks noChangeArrowheads="1"/>
          </p:cNvSpPr>
          <p:nvPr/>
        </p:nvSpPr>
        <p:spPr bwMode="auto">
          <a:xfrm>
            <a:off x="4498975" y="5762625"/>
            <a:ext cx="4248150" cy="144463"/>
          </a:xfrm>
          <a:prstGeom prst="rightArrow">
            <a:avLst>
              <a:gd name="adj1" fmla="val 50000"/>
              <a:gd name="adj2" fmla="val 73516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9" name="WordArt 16"/>
          <p:cNvSpPr>
            <a:spLocks noChangeArrowheads="1" noChangeShapeType="1" noTextEdit="1"/>
          </p:cNvSpPr>
          <p:nvPr/>
        </p:nvSpPr>
        <p:spPr bwMode="auto">
          <a:xfrm>
            <a:off x="4787900" y="5546725"/>
            <a:ext cx="1873250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Borexino (real time)</a:t>
            </a:r>
          </a:p>
        </p:txBody>
      </p:sp>
      <p:sp>
        <p:nvSpPr>
          <p:cNvPr id="43024" name="Text Box 17"/>
          <p:cNvSpPr txBox="1">
            <a:spLocks noChangeArrowheads="1"/>
          </p:cNvSpPr>
          <p:nvPr/>
        </p:nvSpPr>
        <p:spPr bwMode="auto">
          <a:xfrm>
            <a:off x="6443663" y="1004888"/>
            <a:ext cx="2411412" cy="554037"/>
          </a:xfrm>
          <a:prstGeom prst="rect">
            <a:avLst/>
          </a:prstGeom>
          <a:solidFill>
            <a:srgbClr val="224B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i="1" dirty="0">
                <a:solidFill>
                  <a:srgbClr val="FF0000"/>
                </a:solidFill>
                <a:ea typeface="+mn-ea"/>
                <a:cs typeface="Arial" charset="0"/>
              </a:rPr>
              <a:t>Real time measurement</a:t>
            </a:r>
          </a:p>
          <a:p>
            <a:pPr algn="ctr">
              <a:defRPr/>
            </a:pPr>
            <a:r>
              <a:rPr lang="en-US" sz="1400" i="1" dirty="0">
                <a:solidFill>
                  <a:srgbClr val="FF0000"/>
                </a:solidFill>
                <a:ea typeface="+mn-ea"/>
                <a:cs typeface="Arial" charset="0"/>
              </a:rPr>
              <a:t>(only 0.01 %!)</a:t>
            </a:r>
          </a:p>
        </p:txBody>
      </p:sp>
      <p:sp>
        <p:nvSpPr>
          <p:cNvPr id="43025" name="Text Box 18"/>
          <p:cNvSpPr txBox="1">
            <a:spLocks noChangeArrowheads="1"/>
          </p:cNvSpPr>
          <p:nvPr/>
        </p:nvSpPr>
        <p:spPr bwMode="auto">
          <a:xfrm>
            <a:off x="4319588" y="836613"/>
            <a:ext cx="15494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ea typeface="+mn-ea"/>
                <a:cs typeface="Arial" charset="0"/>
              </a:rPr>
              <a:t>Radiochemical experiments</a:t>
            </a:r>
          </a:p>
        </p:txBody>
      </p:sp>
      <p:sp>
        <p:nvSpPr>
          <p:cNvPr id="65552" name="Line 19"/>
          <p:cNvSpPr>
            <a:spLocks noChangeShapeType="1"/>
          </p:cNvSpPr>
          <p:nvPr/>
        </p:nvSpPr>
        <p:spPr bwMode="auto">
          <a:xfrm flipH="1">
            <a:off x="4716463" y="1412875"/>
            <a:ext cx="34925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5553" name="Line 20"/>
          <p:cNvSpPr>
            <a:spLocks noChangeShapeType="1"/>
          </p:cNvSpPr>
          <p:nvPr/>
        </p:nvSpPr>
        <p:spPr bwMode="auto">
          <a:xfrm>
            <a:off x="5400675" y="1412875"/>
            <a:ext cx="53975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5554" name="Line 21"/>
          <p:cNvSpPr>
            <a:spLocks noChangeShapeType="1"/>
          </p:cNvSpPr>
          <p:nvPr/>
        </p:nvSpPr>
        <p:spPr bwMode="auto">
          <a:xfrm flipH="1">
            <a:off x="8027988" y="1557338"/>
            <a:ext cx="14446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" name="CasellaDiTesto 22"/>
          <p:cNvSpPr txBox="1">
            <a:spLocks noChangeArrowheads="1"/>
          </p:cNvSpPr>
          <p:nvPr/>
        </p:nvSpPr>
        <p:spPr bwMode="auto">
          <a:xfrm>
            <a:off x="107950" y="2276475"/>
            <a:ext cx="2951163" cy="1878013"/>
          </a:xfrm>
          <a:prstGeom prst="rect">
            <a:avLst/>
          </a:prstGeom>
          <a:noFill/>
          <a:ln w="9525">
            <a:solidFill>
              <a:schemeClr val="accent1">
                <a:lumMod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Radiochemical experiments </a:t>
            </a:r>
            <a:r>
              <a:rPr lang="en-US" sz="1400" dirty="0" smtClean="0"/>
              <a:t>(</a:t>
            </a:r>
            <a:r>
              <a:rPr lang="en-US" sz="1400" i="1" dirty="0" err="1" smtClean="0"/>
              <a:t>Homestake</a:t>
            </a:r>
            <a:r>
              <a:rPr lang="en-US" sz="1400" i="1" dirty="0" smtClean="0"/>
              <a:t>, </a:t>
            </a:r>
            <a:r>
              <a:rPr lang="en-US" sz="1400" i="1" dirty="0" err="1" smtClean="0"/>
              <a:t>Gallex</a:t>
            </a:r>
            <a:r>
              <a:rPr lang="en-US" sz="1400" i="1" dirty="0" smtClean="0"/>
              <a:t>, SAGE</a:t>
            </a:r>
            <a:r>
              <a:rPr lang="en-US" sz="1400" dirty="0" smtClean="0"/>
              <a:t>) integrate in </a:t>
            </a:r>
            <a:r>
              <a:rPr lang="en-US" sz="1400" u="sng" dirty="0" smtClean="0"/>
              <a:t>time</a:t>
            </a:r>
            <a:r>
              <a:rPr lang="en-US" sz="1400" dirty="0" smtClean="0"/>
              <a:t> and </a:t>
            </a:r>
            <a:r>
              <a:rPr lang="en-US" sz="1400" u="sng" dirty="0" smtClean="0"/>
              <a:t>energy</a:t>
            </a:r>
            <a:r>
              <a:rPr lang="en-US" sz="1400" dirty="0" smtClean="0"/>
              <a:t>.</a:t>
            </a:r>
          </a:p>
          <a:p>
            <a:pPr marL="285750" indent="-285750" algn="just" eaLnBrk="1" hangingPunct="1">
              <a:buFont typeface="Arial"/>
              <a:buChar char="•"/>
              <a:defRPr/>
            </a:pPr>
            <a:endParaRPr lang="en-US" sz="1400" dirty="0" smtClean="0"/>
          </a:p>
          <a:p>
            <a:pPr algn="just" eaLnBrk="1" hangingPunct="1"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Real time experiments </a:t>
            </a:r>
            <a:r>
              <a:rPr lang="en-US" sz="1400" dirty="0" smtClean="0"/>
              <a:t>(</a:t>
            </a:r>
            <a:r>
              <a:rPr lang="en-US" sz="1400" i="1" dirty="0" err="1" smtClean="0"/>
              <a:t>Kamiokande</a:t>
            </a:r>
            <a:r>
              <a:rPr lang="en-US" sz="1400" i="1" dirty="0" smtClean="0"/>
              <a:t>, </a:t>
            </a:r>
            <a:r>
              <a:rPr lang="en-US" sz="1400" i="1" dirty="0" err="1" smtClean="0"/>
              <a:t>SuperK</a:t>
            </a:r>
            <a:r>
              <a:rPr lang="en-US" sz="1400" i="1" dirty="0" smtClean="0"/>
              <a:t>, SNO</a:t>
            </a:r>
            <a:r>
              <a:rPr lang="en-US" sz="1400" dirty="0" smtClean="0"/>
              <a:t>) can detect solar neutrinos starting from about 5 MeV.</a:t>
            </a:r>
          </a:p>
        </p:txBody>
      </p:sp>
      <p:sp>
        <p:nvSpPr>
          <p:cNvPr id="65556" name="CasellaDiTesto 22"/>
          <p:cNvSpPr txBox="1">
            <a:spLocks noChangeArrowheads="1"/>
          </p:cNvSpPr>
          <p:nvPr/>
        </p:nvSpPr>
        <p:spPr bwMode="auto">
          <a:xfrm>
            <a:off x="107950" y="4849813"/>
            <a:ext cx="2951163" cy="739775"/>
          </a:xfrm>
          <a:prstGeom prst="rect">
            <a:avLst/>
          </a:prstGeom>
          <a:noFill/>
          <a:ln w="9525">
            <a:solidFill>
              <a:srgbClr val="1E46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400"/>
              <a:t>Need to build a detector able to detect solar neutrinos in </a:t>
            </a:r>
            <a:r>
              <a:rPr lang="en-US" sz="1400">
                <a:solidFill>
                  <a:srgbClr val="0000FF"/>
                </a:solidFill>
              </a:rPr>
              <a:t>real time </a:t>
            </a:r>
            <a:r>
              <a:rPr lang="en-US" sz="1400"/>
              <a:t>with a </a:t>
            </a:r>
            <a:r>
              <a:rPr lang="en-US" sz="1400">
                <a:solidFill>
                  <a:srgbClr val="0000FF"/>
                </a:solidFill>
              </a:rPr>
              <a:t>low energy threshold</a:t>
            </a:r>
            <a:r>
              <a:rPr lang="en-US" sz="1400"/>
              <a:t>. </a:t>
            </a:r>
          </a:p>
        </p:txBody>
      </p:sp>
      <p:sp>
        <p:nvSpPr>
          <p:cNvPr id="2" name="Freccia giù 1"/>
          <p:cNvSpPr/>
          <p:nvPr/>
        </p:nvSpPr>
        <p:spPr>
          <a:xfrm>
            <a:off x="1331913" y="4149725"/>
            <a:ext cx="287337" cy="71913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2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66564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84B9B8-C45C-FE49-A889-B3164116DD54}" type="slidenum">
              <a:rPr lang="it-IT" sz="1400">
                <a:solidFill>
                  <a:srgbClr val="FF0000"/>
                </a:solidFill>
              </a:rPr>
              <a:pPr eaLnBrk="1" hangingPunct="1"/>
              <a:t>77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66565" name="Text Box 9"/>
          <p:cNvSpPr txBox="1">
            <a:spLocks noChangeArrowheads="1"/>
          </p:cNvSpPr>
          <p:nvPr/>
        </p:nvSpPr>
        <p:spPr bwMode="auto">
          <a:xfrm>
            <a:off x="323850" y="260350"/>
            <a:ext cx="8280400" cy="1077913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3200" i="1">
                <a:solidFill>
                  <a:schemeClr val="bg1"/>
                </a:solidFill>
                <a:sym typeface="Symbol" charset="0"/>
              </a:rPr>
              <a:t>Borexino: A low energy threshold real time experiment</a:t>
            </a:r>
          </a:p>
        </p:txBody>
      </p:sp>
      <p:sp>
        <p:nvSpPr>
          <p:cNvPr id="65556" name="Text Box 24"/>
          <p:cNvSpPr txBox="1">
            <a:spLocks noChangeArrowheads="1"/>
          </p:cNvSpPr>
          <p:nvPr/>
        </p:nvSpPr>
        <p:spPr bwMode="auto">
          <a:xfrm>
            <a:off x="323850" y="1773238"/>
            <a:ext cx="8280400" cy="58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defRPr/>
            </a:pPr>
            <a:r>
              <a:rPr lang="en-US" sz="1600" dirty="0" err="1" smtClean="0"/>
              <a:t>Borexino</a:t>
            </a:r>
            <a:r>
              <a:rPr lang="en-US" sz="1600" dirty="0" smtClean="0"/>
              <a:t> is a detector able to measure neutrinos coming from the Sun in </a:t>
            </a:r>
            <a:r>
              <a:rPr lang="en-US" sz="1600" dirty="0" err="1" smtClean="0">
                <a:solidFill>
                  <a:srgbClr val="FF0000"/>
                </a:solidFill>
              </a:rPr>
              <a:t>real</a:t>
            </a:r>
            <a:r>
              <a:rPr lang="en-US" sz="1000" dirty="0" err="1" smtClean="0">
                <a:solidFill>
                  <a:schemeClr val="bg1"/>
                </a:solidFill>
              </a:rPr>
              <a:t>_</a:t>
            </a:r>
            <a:r>
              <a:rPr lang="en-US" sz="1600" dirty="0" err="1" smtClean="0">
                <a:solidFill>
                  <a:srgbClr val="FF0000"/>
                </a:solidFill>
              </a:rPr>
              <a:t>time</a:t>
            </a:r>
            <a:r>
              <a:rPr lang="en-US" sz="1600" dirty="0" smtClean="0"/>
              <a:t> with </a:t>
            </a:r>
            <a:r>
              <a:rPr lang="en-US" sz="1600" dirty="0" err="1" smtClean="0">
                <a:solidFill>
                  <a:srgbClr val="FF0000"/>
                </a:solidFill>
              </a:rPr>
              <a:t>low</a:t>
            </a:r>
            <a:r>
              <a:rPr lang="en-US" sz="1000" dirty="0" err="1" smtClean="0">
                <a:solidFill>
                  <a:schemeClr val="bg1"/>
                </a:solidFill>
              </a:rPr>
              <a:t>_</a:t>
            </a:r>
            <a:r>
              <a:rPr lang="en-US" sz="1600" dirty="0" err="1" smtClean="0">
                <a:solidFill>
                  <a:srgbClr val="FF0000"/>
                </a:solidFill>
              </a:rPr>
              <a:t>energy</a:t>
            </a:r>
            <a:r>
              <a:rPr lang="en-US" sz="1600" dirty="0" smtClean="0">
                <a:solidFill>
                  <a:srgbClr val="FF0000"/>
                </a:solidFill>
              </a:rPr>
              <a:t> threshold</a:t>
            </a:r>
            <a:r>
              <a:rPr lang="en-US" sz="1600" dirty="0" smtClean="0"/>
              <a:t> (</a:t>
            </a:r>
            <a:r>
              <a:rPr lang="en-US" sz="1600" i="1" dirty="0" smtClean="0">
                <a:sym typeface="Symbol" charset="0"/>
              </a:rPr>
              <a:t></a:t>
            </a:r>
            <a:r>
              <a:rPr lang="en-US" sz="1600" i="1" dirty="0" smtClean="0"/>
              <a:t> 200 </a:t>
            </a:r>
            <a:r>
              <a:rPr lang="en-US" sz="1600" i="1" dirty="0" err="1" smtClean="0"/>
              <a:t>keV</a:t>
            </a:r>
            <a:r>
              <a:rPr lang="en-US" sz="1600" dirty="0" smtClean="0"/>
              <a:t>) and </a:t>
            </a:r>
            <a:r>
              <a:rPr lang="en-US" sz="1600" dirty="0" err="1" smtClean="0">
                <a:solidFill>
                  <a:srgbClr val="FF0000"/>
                </a:solidFill>
              </a:rPr>
              <a:t>high</a:t>
            </a:r>
            <a:r>
              <a:rPr lang="en-US" sz="1000" dirty="0" err="1" smtClean="0">
                <a:solidFill>
                  <a:schemeClr val="bg1"/>
                </a:solidFill>
              </a:rPr>
              <a:t>_</a:t>
            </a:r>
            <a:r>
              <a:rPr lang="en-US" sz="1600" dirty="0" err="1" smtClean="0">
                <a:solidFill>
                  <a:srgbClr val="FF0000"/>
                </a:solidFill>
              </a:rPr>
              <a:t>statistic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(</a:t>
            </a:r>
            <a:r>
              <a:rPr lang="en-US" sz="1600" i="1" dirty="0" smtClean="0">
                <a:solidFill>
                  <a:srgbClr val="000000"/>
                </a:solidFill>
              </a:rPr>
              <a:t>tens of events per day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r>
              <a:rPr lang="en-US" sz="1600" dirty="0" smtClean="0"/>
              <a:t>.</a:t>
            </a:r>
          </a:p>
        </p:txBody>
      </p:sp>
      <p:sp>
        <p:nvSpPr>
          <p:cNvPr id="66567" name="Text Box 25"/>
          <p:cNvSpPr txBox="1">
            <a:spLocks noChangeArrowheads="1"/>
          </p:cNvSpPr>
          <p:nvPr/>
        </p:nvSpPr>
        <p:spPr bwMode="auto">
          <a:xfrm>
            <a:off x="3851275" y="836613"/>
            <a:ext cx="2087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i="1">
                <a:solidFill>
                  <a:srgbClr val="FF0000"/>
                </a:solidFill>
              </a:rPr>
              <a:t>E</a:t>
            </a:r>
            <a:r>
              <a:rPr lang="en-GB" i="1" baseline="-25000">
                <a:solidFill>
                  <a:srgbClr val="FF0000"/>
                </a:solidFill>
              </a:rPr>
              <a:t>th</a:t>
            </a:r>
            <a:r>
              <a:rPr lang="en-GB" i="1">
                <a:solidFill>
                  <a:srgbClr val="FF0000"/>
                </a:solidFill>
              </a:rPr>
              <a:t> </a:t>
            </a:r>
            <a:r>
              <a:rPr lang="en-GB" i="1">
                <a:solidFill>
                  <a:srgbClr val="FF0000"/>
                </a:solidFill>
                <a:sym typeface="Symbol" charset="0"/>
              </a:rPr>
              <a:t></a:t>
            </a:r>
            <a:r>
              <a:rPr lang="en-GB" i="1">
                <a:solidFill>
                  <a:srgbClr val="FF0000"/>
                </a:solidFill>
              </a:rPr>
              <a:t> </a:t>
            </a:r>
            <a:r>
              <a:rPr lang="en-GB">
                <a:solidFill>
                  <a:srgbClr val="FF0000"/>
                </a:solidFill>
              </a:rPr>
              <a:t>200 keV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3419872" y="5445224"/>
            <a:ext cx="5472608" cy="646331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dirty="0">
                <a:sym typeface="Gill Sans" charset="0"/>
              </a:rPr>
              <a:t>It is possible to distinguish the different neutrino contributions. 		</a:t>
            </a:r>
            <a:r>
              <a: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Gill Sans" charset="0"/>
              </a:rPr>
              <a:t>Spectroscopy</a:t>
            </a:r>
          </a:p>
        </p:txBody>
      </p:sp>
      <p:sp>
        <p:nvSpPr>
          <p:cNvPr id="66569" name="CasellaDiTesto 13"/>
          <p:cNvSpPr txBox="1">
            <a:spLocks noChangeArrowheads="1"/>
          </p:cNvSpPr>
          <p:nvPr/>
        </p:nvSpPr>
        <p:spPr bwMode="auto">
          <a:xfrm>
            <a:off x="395288" y="2852738"/>
            <a:ext cx="3816350" cy="15700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GB" sz="1600">
                <a:solidFill>
                  <a:srgbClr val="000000"/>
                </a:solidFill>
              </a:rPr>
              <a:t>This is made possible using </a:t>
            </a:r>
            <a:r>
              <a:rPr lang="en-GB" sz="1600" b="1">
                <a:solidFill>
                  <a:srgbClr val="FF0000"/>
                </a:solidFill>
              </a:rPr>
              <a:t>Ultra high-purity liquid scintillator</a:t>
            </a:r>
            <a:r>
              <a:rPr lang="en-GB" sz="1600">
                <a:solidFill>
                  <a:srgbClr val="000000"/>
                </a:solidFill>
              </a:rPr>
              <a:t> (</a:t>
            </a:r>
            <a:r>
              <a:rPr lang="en-GB" sz="1600" i="1">
                <a:sym typeface="Symbol" charset="0"/>
              </a:rPr>
              <a:t></a:t>
            </a:r>
            <a:r>
              <a:rPr lang="en-GB" sz="1600"/>
              <a:t>100 </a:t>
            </a:r>
            <a:r>
              <a:rPr lang="en-GB" sz="1600">
                <a:solidFill>
                  <a:srgbClr val="000000"/>
                </a:solidFill>
              </a:rPr>
              <a:t>tons).</a:t>
            </a:r>
          </a:p>
          <a:p>
            <a:pPr algn="just" eaLnBrk="1" hangingPunct="1"/>
            <a:endParaRPr lang="en-GB" sz="1600">
              <a:solidFill>
                <a:srgbClr val="000000"/>
              </a:solidFill>
            </a:endParaRPr>
          </a:p>
          <a:p>
            <a:pPr algn="just" eaLnBrk="1" hangingPunct="1"/>
            <a:r>
              <a:rPr lang="en-GB" sz="1600">
                <a:solidFill>
                  <a:srgbClr val="000000"/>
                </a:solidFill>
              </a:rPr>
              <a:t>In liquid scintillators the light yield is about 50 times greater compared to the Cherenkov emission light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867400" y="2781300"/>
            <a:ext cx="2881313" cy="8302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GB" sz="1600" b="1" u="sng" kern="0" dirty="0"/>
              <a:t>Detection principle</a:t>
            </a:r>
            <a:r>
              <a:rPr lang="en-GB" sz="1600" b="1" kern="0" dirty="0"/>
              <a:t>:</a:t>
            </a:r>
            <a:endParaRPr lang="en-GB" sz="1600" b="1" dirty="0"/>
          </a:p>
          <a:p>
            <a:pPr algn="just">
              <a:defRPr/>
            </a:pPr>
            <a:r>
              <a:rPr lang="en-GB" sz="1600" b="1" dirty="0"/>
              <a:t>elastic scattering (ES) on electrons</a:t>
            </a:r>
            <a:endParaRPr lang="en-US" sz="1600" b="1" dirty="0"/>
          </a:p>
        </p:txBody>
      </p:sp>
      <p:graphicFrame>
        <p:nvGraphicFramePr>
          <p:cNvPr id="66571" name="Object 41"/>
          <p:cNvGraphicFramePr>
            <a:graphicFrameLocks noChangeAspect="1"/>
          </p:cNvGraphicFramePr>
          <p:nvPr/>
        </p:nvGraphicFramePr>
        <p:xfrm>
          <a:off x="6372225" y="3573463"/>
          <a:ext cx="2617788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61" name="Equation" r:id="rId3" imgW="1104900" imgH="241300" progId="Equation.3">
                  <p:embed/>
                </p:oleObj>
              </mc:Choice>
              <mc:Fallback>
                <p:oleObj name="Equation" r:id="rId3" imgW="1104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3573463"/>
                        <a:ext cx="2617788" cy="5715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395288" y="4797425"/>
            <a:ext cx="4105275" cy="369888"/>
          </a:xfrm>
          <a:prstGeom prst="rect">
            <a:avLst/>
          </a:prstGeom>
          <a:solidFill>
            <a:schemeClr val="accent3"/>
          </a:solidFill>
          <a:ln>
            <a:solidFill>
              <a:srgbClr val="BBE0E3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High light yield ~10</a:t>
            </a:r>
            <a:r>
              <a:rPr lang="en-US" baseline="30000" dirty="0"/>
              <a:t>4</a:t>
            </a:r>
            <a:r>
              <a:rPr lang="en-US" dirty="0"/>
              <a:t> photons per MeV</a:t>
            </a:r>
          </a:p>
        </p:txBody>
      </p:sp>
      <p:graphicFrame>
        <p:nvGraphicFramePr>
          <p:cNvPr id="66573" name="Object 41"/>
          <p:cNvGraphicFramePr>
            <a:graphicFrameLocks noChangeAspect="1"/>
          </p:cNvGraphicFramePr>
          <p:nvPr/>
        </p:nvGraphicFramePr>
        <p:xfrm>
          <a:off x="1214438" y="4365625"/>
          <a:ext cx="4389437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62" name="Equation" r:id="rId5" imgW="3098800" imgH="304800" progId="Equation.3">
                  <p:embed/>
                </p:oleObj>
              </mc:Choice>
              <mc:Fallback>
                <p:oleObj name="Equation" r:id="rId5" imgW="30988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4438" y="4365625"/>
                        <a:ext cx="4389437" cy="4318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9309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smtClean="0">
                <a:solidFill>
                  <a:schemeClr val="accent2"/>
                </a:solidFill>
              </a:rPr>
              <a:t>Lino Miramonti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67587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B92756-683F-A24A-919F-0636FB44728F}" type="slidenum">
              <a:rPr lang="it-IT" sz="1400">
                <a:solidFill>
                  <a:srgbClr val="FF0000"/>
                </a:solidFill>
              </a:rPr>
              <a:pPr eaLnBrk="1" hangingPunct="1"/>
              <a:t>78</a:t>
            </a:fld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67588" name="CasellaDiTesto 7"/>
          <p:cNvSpPr txBox="1">
            <a:spLocks noChangeArrowheads="1"/>
          </p:cNvSpPr>
          <p:nvPr/>
        </p:nvSpPr>
        <p:spPr bwMode="auto">
          <a:xfrm>
            <a:off x="107950" y="1557338"/>
            <a:ext cx="8891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algn="just" eaLnBrk="1" hangingPunct="1"/>
            <a:r>
              <a:rPr lang="en-US" sz="1600"/>
              <a:t>Unlike Cherenkov light, the scintillation light is emitted isotropically; this means that the </a:t>
            </a:r>
            <a:r>
              <a:rPr lang="en-US" sz="1600">
                <a:sym typeface="Symbol" charset="0"/>
              </a:rPr>
              <a:t></a:t>
            </a:r>
            <a:r>
              <a:rPr lang="en-US" sz="1600"/>
              <a:t> induced events can’t be distinguished from other </a:t>
            </a:r>
            <a:r>
              <a:rPr lang="en-US" sz="1600">
                <a:latin typeface="Times New Roman" charset="0"/>
                <a:cs typeface="Times New Roman" charset="0"/>
              </a:rPr>
              <a:t>γ/</a:t>
            </a:r>
            <a:r>
              <a:rPr lang="en-US" sz="1600"/>
              <a:t>β events due to </a:t>
            </a:r>
            <a:r>
              <a:rPr lang="en-US" sz="1600" b="1">
                <a:solidFill>
                  <a:srgbClr val="FF0000"/>
                </a:solidFill>
              </a:rPr>
              <a:t>natural radioactivity</a:t>
            </a:r>
            <a:r>
              <a:rPr lang="en-US" sz="1600"/>
              <a:t>.</a:t>
            </a:r>
            <a:endParaRPr lang="en-US" sz="1600" baseline="30000"/>
          </a:p>
        </p:txBody>
      </p:sp>
      <p:sp>
        <p:nvSpPr>
          <p:cNvPr id="67589" name="CasellaDiTesto 7"/>
          <p:cNvSpPr txBox="1">
            <a:spLocks noChangeArrowheads="1"/>
          </p:cNvSpPr>
          <p:nvPr/>
        </p:nvSpPr>
        <p:spPr bwMode="auto">
          <a:xfrm>
            <a:off x="250825" y="5027613"/>
            <a:ext cx="8642350" cy="1384300"/>
          </a:xfrm>
          <a:prstGeom prst="rect">
            <a:avLst/>
          </a:prstGeom>
          <a:solidFill>
            <a:srgbClr val="99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600" b="1" u="sng"/>
              <a:t>Signal to noise ratio</a:t>
            </a:r>
            <a:r>
              <a:rPr lang="en-US" sz="1600"/>
              <a:t>:</a:t>
            </a:r>
          </a:p>
          <a:p>
            <a:pPr algn="just" eaLnBrk="1" hangingPunct="1"/>
            <a:endParaRPr lang="en-US" sz="1600"/>
          </a:p>
          <a:p>
            <a:pPr algn="just" eaLnBrk="1" hangingPunct="1"/>
            <a:r>
              <a:rPr lang="en-US" sz="1600"/>
              <a:t>In order to have a signal to noise ratio on the order of 1, the </a:t>
            </a:r>
            <a:r>
              <a:rPr lang="en-US" sz="1600" b="1" baseline="30000">
                <a:solidFill>
                  <a:schemeClr val="accent2"/>
                </a:solidFill>
              </a:rPr>
              <a:t>238</a:t>
            </a:r>
            <a:r>
              <a:rPr lang="en-US" sz="1600" b="1">
                <a:solidFill>
                  <a:schemeClr val="accent2"/>
                </a:solidFill>
              </a:rPr>
              <a:t>U</a:t>
            </a:r>
            <a:r>
              <a:rPr lang="en-US" sz="1600"/>
              <a:t> (and </a:t>
            </a:r>
            <a:r>
              <a:rPr lang="en-US" sz="1600" b="1" baseline="30000">
                <a:solidFill>
                  <a:schemeClr val="accent2"/>
                </a:solidFill>
              </a:rPr>
              <a:t>232</a:t>
            </a:r>
            <a:r>
              <a:rPr lang="en-US" sz="1600" b="1">
                <a:solidFill>
                  <a:schemeClr val="accent2"/>
                </a:solidFill>
              </a:rPr>
              <a:t>Th)</a:t>
            </a:r>
            <a:r>
              <a:rPr lang="en-US" sz="1600"/>
              <a:t> intrinsic contamination can’t exceed </a:t>
            </a:r>
            <a:r>
              <a:rPr lang="en-US" sz="2000" b="1">
                <a:solidFill>
                  <a:schemeClr val="accent2"/>
                </a:solidFill>
              </a:rPr>
              <a:t>10</a:t>
            </a:r>
            <a:r>
              <a:rPr lang="en-US" sz="2000" b="1" baseline="30000">
                <a:solidFill>
                  <a:schemeClr val="accent2"/>
                </a:solidFill>
              </a:rPr>
              <a:t>-16</a:t>
            </a:r>
            <a:r>
              <a:rPr lang="en-US" sz="2000" b="1">
                <a:solidFill>
                  <a:schemeClr val="accent2"/>
                </a:solidFill>
              </a:rPr>
              <a:t> g/g</a:t>
            </a:r>
            <a:r>
              <a:rPr lang="en-US" sz="1800">
                <a:sym typeface="Symbol" charset="0"/>
              </a:rPr>
              <a:t>! </a:t>
            </a:r>
            <a:r>
              <a:rPr lang="en-US" sz="1600">
                <a:sym typeface="Symbol" charset="0"/>
              </a:rPr>
              <a:t>(</a:t>
            </a:r>
            <a:r>
              <a:rPr lang="en-US" sz="1600" i="1">
                <a:solidFill>
                  <a:srgbClr val="000000"/>
                </a:solidFill>
              </a:rPr>
              <a:t>this means 9-10 orders of magnitude less radioactive then anything on Earth</a:t>
            </a:r>
            <a:r>
              <a:rPr lang="en-US" sz="1600">
                <a:sym typeface="Symbol" charset="0"/>
              </a:rPr>
              <a:t>)</a:t>
            </a:r>
            <a:endParaRPr lang="en-US" sz="1600"/>
          </a:p>
        </p:txBody>
      </p:sp>
      <p:sp>
        <p:nvSpPr>
          <p:cNvPr id="67590" name="Rectangle 4"/>
          <p:cNvSpPr>
            <a:spLocks noChangeArrowheads="1"/>
          </p:cNvSpPr>
          <p:nvPr/>
        </p:nvSpPr>
        <p:spPr bwMode="auto">
          <a:xfrm>
            <a:off x="179388" y="173038"/>
            <a:ext cx="89646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A very challenging experiment … to fight against radioactivity.</a:t>
            </a:r>
            <a:endParaRPr lang="en-US" sz="3200" b="1">
              <a:solidFill>
                <a:srgbClr val="FF0000"/>
              </a:solidFill>
              <a:sym typeface="Symbol" charset="0"/>
            </a:endParaRPr>
          </a:p>
        </p:txBody>
      </p:sp>
      <p:sp>
        <p:nvSpPr>
          <p:cNvPr id="67591" name="CasellaDiTesto 7"/>
          <p:cNvSpPr txBox="1">
            <a:spLocks noChangeArrowheads="1"/>
          </p:cNvSpPr>
          <p:nvPr/>
        </p:nvSpPr>
        <p:spPr bwMode="auto">
          <a:xfrm>
            <a:off x="179388" y="2349500"/>
            <a:ext cx="3960812" cy="1570038"/>
          </a:xfrm>
          <a:prstGeom prst="rect">
            <a:avLst/>
          </a:prstGeom>
          <a:solidFill>
            <a:srgbClr val="FFFF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algn="just" eaLnBrk="1" hangingPunct="1"/>
            <a:r>
              <a:rPr lang="en-US" sz="1600" b="1" u="sng"/>
              <a:t>Neutrino signal</a:t>
            </a:r>
            <a:r>
              <a:rPr lang="en-US" sz="1600" b="1"/>
              <a:t>:</a:t>
            </a:r>
          </a:p>
          <a:p>
            <a:pPr marL="0" lvl="1" algn="just" eaLnBrk="1" hangingPunct="1"/>
            <a:endParaRPr lang="en-US" sz="1600"/>
          </a:p>
          <a:p>
            <a:pPr marL="0" lvl="1" algn="just" eaLnBrk="1" hangingPunct="1"/>
            <a:r>
              <a:rPr lang="en-US" sz="1600"/>
              <a:t>The </a:t>
            </a:r>
            <a:r>
              <a:rPr lang="en-US" sz="1600">
                <a:sym typeface="Symbol" charset="0"/>
              </a:rPr>
              <a:t>neutrino signal is on the order of ≈ 10 events/day/100 tons above threshold.</a:t>
            </a:r>
          </a:p>
          <a:p>
            <a:pPr marL="0" lvl="1" algn="just" eaLnBrk="1" hangingPunct="1"/>
            <a:endParaRPr lang="en-US" sz="1600">
              <a:sym typeface="Symbol" charset="0"/>
            </a:endParaRPr>
          </a:p>
          <a:p>
            <a:pPr marL="0" lvl="1" algn="just" eaLnBrk="1" hangingPunct="1"/>
            <a:r>
              <a:rPr lang="en-US" sz="1600">
                <a:sym typeface="Symbol" charset="0"/>
              </a:rPr>
              <a:t>This means </a:t>
            </a:r>
            <a:r>
              <a:rPr lang="en-US" sz="1600" b="1">
                <a:solidFill>
                  <a:srgbClr val="FF0000"/>
                </a:solidFill>
                <a:sym typeface="Symbol" charset="0"/>
              </a:rPr>
              <a:t>10</a:t>
            </a:r>
            <a:r>
              <a:rPr lang="en-US" sz="1600" b="1" baseline="30000">
                <a:solidFill>
                  <a:srgbClr val="FF0000"/>
                </a:solidFill>
                <a:sym typeface="Symbol" charset="0"/>
              </a:rPr>
              <a:t>-9</a:t>
            </a:r>
            <a:r>
              <a:rPr lang="en-US" sz="1600" b="1">
                <a:solidFill>
                  <a:srgbClr val="FF0000"/>
                </a:solidFill>
                <a:sym typeface="Symbol" charset="0"/>
              </a:rPr>
              <a:t> events/(kg s)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211638" y="2349500"/>
            <a:ext cx="4679950" cy="2554288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600" b="1" u="sng" dirty="0">
                <a:solidFill>
                  <a:srgbClr val="000000"/>
                </a:solidFill>
              </a:rPr>
              <a:t>Radioactive background (ex: </a:t>
            </a:r>
            <a:r>
              <a:rPr lang="en-US" sz="1600" b="1" baseline="30000" dirty="0">
                <a:solidFill>
                  <a:srgbClr val="000000"/>
                </a:solidFill>
              </a:rPr>
              <a:t>238</a:t>
            </a:r>
            <a:r>
              <a:rPr lang="en-US" sz="1600" b="1" dirty="0">
                <a:solidFill>
                  <a:srgbClr val="000000"/>
                </a:solidFill>
              </a:rPr>
              <a:t>U</a:t>
            </a:r>
            <a:r>
              <a:rPr lang="en-US" sz="1600" b="1" u="sng" dirty="0">
                <a:solidFill>
                  <a:srgbClr val="000000"/>
                </a:solidFill>
              </a:rPr>
              <a:t>)</a:t>
            </a:r>
            <a:r>
              <a:rPr lang="en-US" sz="1600" b="1" dirty="0">
                <a:solidFill>
                  <a:srgbClr val="000000"/>
                </a:solidFill>
              </a:rPr>
              <a:t>:</a:t>
            </a:r>
          </a:p>
          <a:p>
            <a:pPr algn="just">
              <a:defRPr/>
            </a:pPr>
            <a:endParaRPr lang="en-US" sz="1600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en-US" sz="1600" dirty="0">
                <a:solidFill>
                  <a:srgbClr val="000000"/>
                </a:solidFill>
              </a:rPr>
              <a:t>1 g of </a:t>
            </a:r>
            <a:r>
              <a:rPr lang="en-US" sz="1600" baseline="30000" dirty="0">
                <a:solidFill>
                  <a:srgbClr val="000000"/>
                </a:solidFill>
              </a:rPr>
              <a:t>238</a:t>
            </a:r>
            <a:r>
              <a:rPr lang="en-US" sz="1600" dirty="0">
                <a:solidFill>
                  <a:srgbClr val="000000"/>
                </a:solidFill>
              </a:rPr>
              <a:t>U corresponds to about 12500 </a:t>
            </a:r>
            <a:r>
              <a:rPr lang="en-US" sz="1600" dirty="0" err="1">
                <a:solidFill>
                  <a:srgbClr val="000000"/>
                </a:solidFill>
              </a:rPr>
              <a:t>Bq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</a:p>
          <a:p>
            <a:pPr algn="just">
              <a:defRPr/>
            </a:pPr>
            <a:endParaRPr lang="en-US" sz="1600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en-US" sz="1600" dirty="0">
                <a:solidFill>
                  <a:srgbClr val="000000"/>
                </a:solidFill>
              </a:rPr>
              <a:t>The typical concentration of </a:t>
            </a:r>
            <a:r>
              <a:rPr lang="en-US" sz="1600" baseline="30000" dirty="0">
                <a:solidFill>
                  <a:srgbClr val="000000"/>
                </a:solidFill>
              </a:rPr>
              <a:t>238</a:t>
            </a:r>
            <a:r>
              <a:rPr lang="en-US" sz="1600" dirty="0">
                <a:solidFill>
                  <a:srgbClr val="000000"/>
                </a:solidFill>
              </a:rPr>
              <a:t>U in rocks is of the order of ppm (10</a:t>
            </a:r>
            <a:r>
              <a:rPr lang="en-US" sz="1600" baseline="30000" dirty="0">
                <a:solidFill>
                  <a:srgbClr val="000000"/>
                </a:solidFill>
              </a:rPr>
              <a:t>-6</a:t>
            </a:r>
            <a:r>
              <a:rPr lang="en-US" sz="1600" dirty="0">
                <a:solidFill>
                  <a:srgbClr val="000000"/>
                </a:solidFill>
              </a:rPr>
              <a:t> g/g).</a:t>
            </a:r>
          </a:p>
          <a:p>
            <a:pPr algn="just">
              <a:defRPr/>
            </a:pPr>
            <a:r>
              <a:rPr lang="en-US" sz="1600" dirty="0">
                <a:solidFill>
                  <a:srgbClr val="000000"/>
                </a:solidFill>
              </a:rPr>
              <a:t>This means that in 1 kg of material we have about 10 </a:t>
            </a:r>
            <a:r>
              <a:rPr lang="en-US" sz="1600" dirty="0" err="1">
                <a:solidFill>
                  <a:srgbClr val="000000"/>
                </a:solidFill>
              </a:rPr>
              <a:t>Bq</a:t>
            </a:r>
            <a:r>
              <a:rPr lang="en-US" sz="1600" dirty="0">
                <a:solidFill>
                  <a:srgbClr val="000000"/>
                </a:solidFill>
              </a:rPr>
              <a:t> of radioactivity</a:t>
            </a:r>
          </a:p>
          <a:p>
            <a:pPr algn="just">
              <a:defRPr/>
            </a:pPr>
            <a:endParaRPr lang="en-US" sz="1600" dirty="0">
              <a:solidFill>
                <a:srgbClr val="000000"/>
              </a:solidFill>
            </a:endParaRPr>
          </a:p>
          <a:p>
            <a:pPr marL="0" lvl="1" algn="just">
              <a:defRPr/>
            </a:pPr>
            <a:r>
              <a:rPr lang="en-US" sz="1600" dirty="0">
                <a:sym typeface="Symbol" charset="0"/>
              </a:rPr>
              <a:t>This means </a:t>
            </a:r>
            <a:r>
              <a:rPr lang="en-US" sz="1600" b="1" dirty="0">
                <a:solidFill>
                  <a:srgbClr val="FF0000"/>
                </a:solidFill>
                <a:sym typeface="Symbol" charset="0"/>
              </a:rPr>
              <a:t>10 events/(kg s)</a:t>
            </a:r>
          </a:p>
        </p:txBody>
      </p:sp>
      <p:graphicFrame>
        <p:nvGraphicFramePr>
          <p:cNvPr id="67593" name="Object 19"/>
          <p:cNvGraphicFramePr>
            <a:graphicFrameLocks noChangeAspect="1"/>
          </p:cNvGraphicFramePr>
          <p:nvPr/>
        </p:nvGraphicFramePr>
        <p:xfrm>
          <a:off x="898525" y="4149725"/>
          <a:ext cx="2687638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25" name="Equation" r:id="rId4" imgW="1054100" imgH="546100" progId="Equation.3">
                  <p:embed/>
                </p:oleObj>
              </mc:Choice>
              <mc:Fallback>
                <p:oleObj name="Equation" r:id="rId4" imgW="10541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525" y="4149725"/>
                        <a:ext cx="2687638" cy="71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e 1"/>
          <p:cNvSpPr/>
          <p:nvPr/>
        </p:nvSpPr>
        <p:spPr>
          <a:xfrm>
            <a:off x="1258888" y="3500438"/>
            <a:ext cx="1944687" cy="576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e 11"/>
          <p:cNvSpPr/>
          <p:nvPr/>
        </p:nvSpPr>
        <p:spPr>
          <a:xfrm>
            <a:off x="5219700" y="4437063"/>
            <a:ext cx="1944688" cy="576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Connettore 2 4"/>
          <p:cNvCxnSpPr/>
          <p:nvPr/>
        </p:nvCxnSpPr>
        <p:spPr>
          <a:xfrm>
            <a:off x="3203575" y="3789363"/>
            <a:ext cx="2016125" cy="93503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111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69635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609C8A-DE78-9743-B4EF-F5AA45514E7E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79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69636" name="CasellaDiTesto 7"/>
          <p:cNvSpPr txBox="1">
            <a:spLocks noChangeArrowheads="1"/>
          </p:cNvSpPr>
          <p:nvPr/>
        </p:nvSpPr>
        <p:spPr bwMode="auto">
          <a:xfrm>
            <a:off x="107950" y="1844675"/>
            <a:ext cx="59055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smtClean="0"/>
              <a:t>In order to reach such a low radioactivity level several techniques have been applied:</a:t>
            </a:r>
          </a:p>
          <a:p>
            <a:pPr eaLnBrk="1" hangingPunct="1">
              <a:defRPr/>
            </a:pPr>
            <a:endParaRPr lang="en-US" sz="1800" dirty="0" smtClean="0"/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Distillation</a:t>
            </a:r>
            <a:r>
              <a:rPr lang="en-US" sz="1800" dirty="0" smtClean="0"/>
              <a:t>, 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800" dirty="0" smtClean="0">
                <a:solidFill>
                  <a:srgbClr val="000090"/>
                </a:solidFill>
              </a:rPr>
              <a:t>Water extraction</a:t>
            </a:r>
            <a:r>
              <a:rPr lang="en-US" sz="1800" dirty="0" smtClean="0"/>
              <a:t>, 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800" dirty="0" smtClean="0">
                <a:solidFill>
                  <a:srgbClr val="008000"/>
                </a:solidFill>
              </a:rPr>
              <a:t>Nitrogen stripping</a:t>
            </a:r>
            <a:r>
              <a:rPr lang="en-US" sz="1800" dirty="0" smtClean="0"/>
              <a:t>, 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800" dirty="0" err="1" smtClean="0"/>
              <a:t>ecc</a:t>
            </a:r>
            <a:r>
              <a:rPr lang="en-US" sz="1800" dirty="0" smtClean="0"/>
              <a:t>…..</a:t>
            </a:r>
          </a:p>
        </p:txBody>
      </p:sp>
      <p:sp>
        <p:nvSpPr>
          <p:cNvPr id="69637" name="CasellaDiTesto 3"/>
          <p:cNvSpPr txBox="1">
            <a:spLocks noChangeArrowheads="1"/>
          </p:cNvSpPr>
          <p:nvPr/>
        </p:nvSpPr>
        <p:spPr bwMode="auto">
          <a:xfrm>
            <a:off x="1835150" y="188913"/>
            <a:ext cx="5905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/>
              <a:t>The </a:t>
            </a:r>
            <a:r>
              <a:rPr lang="en-US" sz="1800" b="1">
                <a:solidFill>
                  <a:srgbClr val="FF0000"/>
                </a:solidFill>
              </a:rPr>
              <a:t>100 tons target mass </a:t>
            </a:r>
            <a:r>
              <a:rPr lang="en-US" sz="1800"/>
              <a:t>(</a:t>
            </a:r>
            <a:r>
              <a:rPr lang="en-US" sz="1800" b="1"/>
              <a:t>liquid scintillator</a:t>
            </a:r>
            <a:r>
              <a:rPr lang="en-US" sz="1800"/>
              <a:t>) is composed of pseuducumene </a:t>
            </a:r>
            <a:r>
              <a:rPr lang="en-US" sz="1800" b="1">
                <a:solidFill>
                  <a:srgbClr val="FF0000"/>
                </a:solidFill>
              </a:rPr>
              <a:t>PC</a:t>
            </a:r>
            <a:r>
              <a:rPr lang="en-US" sz="1800"/>
              <a:t> as solvent and </a:t>
            </a:r>
            <a:r>
              <a:rPr lang="en-US" sz="1800" b="1">
                <a:solidFill>
                  <a:srgbClr val="FF0000"/>
                </a:solidFill>
              </a:rPr>
              <a:t>PPO</a:t>
            </a:r>
            <a:r>
              <a:rPr lang="en-US" sz="1800"/>
              <a:t>, to enhance the scintillation property, as solute (1.5 g/l) .  </a:t>
            </a:r>
          </a:p>
        </p:txBody>
      </p:sp>
      <p:sp>
        <p:nvSpPr>
          <p:cNvPr id="5" name="Ovale 4"/>
          <p:cNvSpPr/>
          <p:nvPr/>
        </p:nvSpPr>
        <p:spPr>
          <a:xfrm>
            <a:off x="34925" y="44450"/>
            <a:ext cx="1728788" cy="158432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≈100 tons</a:t>
            </a:r>
          </a:p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Liq. </a:t>
            </a:r>
            <a:r>
              <a:rPr lang="en-US" sz="1600" dirty="0" err="1">
                <a:solidFill>
                  <a:schemeClr val="tx1"/>
                </a:solidFill>
              </a:rPr>
              <a:t>Scint</a:t>
            </a:r>
            <a:r>
              <a:rPr lang="en-US" sz="1600" dirty="0">
                <a:solidFill>
                  <a:schemeClr val="tx1"/>
                </a:solidFill>
              </a:rPr>
              <a:t>. PC+PPO</a:t>
            </a:r>
          </a:p>
        </p:txBody>
      </p:sp>
      <p:pic>
        <p:nvPicPr>
          <p:cNvPr id="69639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006850"/>
            <a:ext cx="7021513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0" name="CasellaDiTesto 3"/>
          <p:cNvSpPr txBox="1">
            <a:spLocks noChangeArrowheads="1"/>
          </p:cNvSpPr>
          <p:nvPr/>
        </p:nvSpPr>
        <p:spPr bwMode="auto">
          <a:xfrm>
            <a:off x="3995738" y="3646488"/>
            <a:ext cx="4686300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Unprecedented low levels of background</a:t>
            </a:r>
          </a:p>
        </p:txBody>
      </p:sp>
      <p:pic>
        <p:nvPicPr>
          <p:cNvPr id="69641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196975"/>
            <a:ext cx="308768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258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Lino Miramonti</a:t>
            </a: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AAFB-1279-7F49-9A8C-7AA208BA2506}" type="slidenum">
              <a:rPr lang="it-IT" smtClean="0"/>
              <a:t>8</a:t>
            </a:fld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63548" y="106579"/>
            <a:ext cx="78176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IL METODO:</a:t>
            </a:r>
          </a:p>
          <a:p>
            <a:endParaRPr lang="it-IT" dirty="0" smtClean="0"/>
          </a:p>
          <a:p>
            <a:pPr>
              <a:spcAft>
                <a:spcPts val="600"/>
              </a:spcAft>
            </a:pPr>
            <a:r>
              <a:rPr lang="it-IT" dirty="0" smtClean="0"/>
              <a:t>• Parametri iniziali:</a:t>
            </a:r>
          </a:p>
          <a:p>
            <a:pPr marL="742950" lvl="1" indent="-285750">
              <a:spcAft>
                <a:spcPts val="600"/>
              </a:spcAft>
              <a:buFont typeface="Wingdings" charset="2"/>
              <a:buChar char="ü"/>
            </a:pPr>
            <a:r>
              <a:rPr lang="it-IT" dirty="0" smtClean="0"/>
              <a:t>􏰆 Abbondanze di elio e metalli;</a:t>
            </a:r>
          </a:p>
          <a:p>
            <a:pPr marL="742950" lvl="1" indent="-285750">
              <a:spcAft>
                <a:spcPts val="600"/>
              </a:spcAft>
              <a:buFont typeface="Wingdings" charset="2"/>
              <a:buChar char="ü"/>
            </a:pPr>
            <a:r>
              <a:rPr lang="it-IT" dirty="0" smtClean="0"/>
              <a:t>􏰆 </a:t>
            </a:r>
            <a:r>
              <a:rPr lang="it-IT" dirty="0" err="1" smtClean="0"/>
              <a:t>Opacita</a:t>
            </a:r>
            <a:r>
              <a:rPr lang="it-IT" dirty="0" smtClean="0"/>
              <a:t>̀ vs. raggio</a:t>
            </a:r>
          </a:p>
          <a:p>
            <a:pPr marL="742950" lvl="1" indent="-285750">
              <a:spcAft>
                <a:spcPts val="600"/>
              </a:spcAft>
              <a:buFont typeface="Wingdings" charset="2"/>
              <a:buChar char="ü"/>
            </a:pPr>
            <a:r>
              <a:rPr lang="it-IT" dirty="0" smtClean="0"/>
              <a:t>􏰆 Sezioni d’urto delle reazioni di fusione</a:t>
            </a:r>
          </a:p>
          <a:p>
            <a:pPr>
              <a:spcAft>
                <a:spcPts val="600"/>
              </a:spcAft>
            </a:pPr>
            <a:r>
              <a:rPr lang="it-IT" dirty="0" smtClean="0"/>
              <a:t>• Evoluzione a t = 4.4 x 10</a:t>
            </a:r>
            <a:r>
              <a:rPr lang="it-IT" baseline="30000" dirty="0" smtClean="0"/>
              <a:t>9</a:t>
            </a:r>
            <a:r>
              <a:rPr lang="it-IT" dirty="0" smtClean="0"/>
              <a:t> anni (oggi);</a:t>
            </a:r>
          </a:p>
          <a:p>
            <a:pPr>
              <a:spcAft>
                <a:spcPts val="600"/>
              </a:spcAft>
            </a:pPr>
            <a:r>
              <a:rPr lang="it-IT" dirty="0" smtClean="0"/>
              <a:t>• Confronto parametri input/output;</a:t>
            </a:r>
          </a:p>
          <a:p>
            <a:pPr>
              <a:spcAft>
                <a:spcPts val="600"/>
              </a:spcAft>
            </a:pPr>
            <a:r>
              <a:rPr lang="it-IT" dirty="0" smtClean="0"/>
              <a:t>• Se necessario, i parametri iniziali vengono modificati e il processo reiterato.</a:t>
            </a:r>
            <a:endParaRPr lang="it-IT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22858" y="3517302"/>
            <a:ext cx="7184402" cy="27392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chemeClr val="accent2"/>
                </a:solidFill>
              </a:rPr>
              <a:t>Present Sun properties</a:t>
            </a:r>
            <a:r>
              <a:rPr lang="en-US" sz="2000" b="1" dirty="0" smtClean="0">
                <a:solidFill>
                  <a:schemeClr val="accent2"/>
                </a:solidFill>
              </a:rPr>
              <a:t>:</a:t>
            </a:r>
          </a:p>
          <a:p>
            <a:endParaRPr lang="en-US" sz="1200" b="1" dirty="0" smtClean="0">
              <a:solidFill>
                <a:schemeClr val="accent2"/>
              </a:solidFill>
            </a:endParaRPr>
          </a:p>
          <a:p>
            <a:r>
              <a:rPr lang="en-US" sz="2000" dirty="0" smtClean="0">
                <a:solidFill>
                  <a:schemeClr val="accent2"/>
                </a:solidFill>
              </a:rPr>
              <a:t>Luminosity </a:t>
            </a:r>
            <a:r>
              <a:rPr lang="en-US" sz="2000" dirty="0">
                <a:solidFill>
                  <a:schemeClr val="accent2"/>
                </a:solidFill>
                <a:latin typeface="Script MT Bold" charset="0"/>
              </a:rPr>
              <a:t>L</a:t>
            </a:r>
            <a:r>
              <a:rPr lang="en-US" sz="2000" baseline="-25000" dirty="0">
                <a:solidFill>
                  <a:schemeClr val="accent2"/>
                </a:solidFill>
                <a:latin typeface="Science" charset="0"/>
                <a:sym typeface="Wingdings 2" charset="0"/>
              </a:rPr>
              <a:t></a:t>
            </a:r>
            <a:r>
              <a:rPr lang="en-US" sz="2000" dirty="0">
                <a:solidFill>
                  <a:schemeClr val="accent2"/>
                </a:solidFill>
              </a:rPr>
              <a:t> = 3.846</a:t>
            </a:r>
            <a:r>
              <a:rPr lang="en-US" sz="2000" dirty="0">
                <a:solidFill>
                  <a:schemeClr val="accent2"/>
                </a:solidFill>
                <a:latin typeface="Arial Narrow" charset="0"/>
                <a:cs typeface="Arial" charset="0"/>
              </a:rPr>
              <a:t>x</a:t>
            </a:r>
            <a:r>
              <a:rPr lang="en-US" sz="2000" dirty="0">
                <a:solidFill>
                  <a:schemeClr val="accent2"/>
                </a:solidFill>
              </a:rPr>
              <a:t>10</a:t>
            </a:r>
            <a:r>
              <a:rPr lang="en-US" sz="2000" baseline="30000" dirty="0">
                <a:solidFill>
                  <a:schemeClr val="accent2"/>
                </a:solidFill>
              </a:rPr>
              <a:t>26</a:t>
            </a:r>
            <a:r>
              <a:rPr lang="en-US" sz="2000" dirty="0">
                <a:solidFill>
                  <a:schemeClr val="accent2"/>
                </a:solidFill>
              </a:rPr>
              <a:t> W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Radius</a:t>
            </a:r>
            <a:r>
              <a:rPr lang="en-US" sz="2000" dirty="0" smtClean="0">
                <a:solidFill>
                  <a:srgbClr val="009900"/>
                </a:solidFill>
              </a:rPr>
              <a:t> </a:t>
            </a:r>
            <a:r>
              <a:rPr lang="en-US" sz="2000" dirty="0">
                <a:solidFill>
                  <a:schemeClr val="accent2"/>
                </a:solidFill>
              </a:rPr>
              <a:t>R</a:t>
            </a:r>
            <a:r>
              <a:rPr lang="en-US" sz="2000" baseline="-25000" dirty="0">
                <a:solidFill>
                  <a:schemeClr val="accent2"/>
                </a:solidFill>
                <a:latin typeface="Science" charset="0"/>
                <a:sym typeface="Wingdings 2" charset="0"/>
              </a:rPr>
              <a:t></a:t>
            </a:r>
            <a:r>
              <a:rPr lang="en-US" sz="2000" dirty="0">
                <a:solidFill>
                  <a:schemeClr val="accent2"/>
                </a:solidFill>
              </a:rPr>
              <a:t> = 6.96</a:t>
            </a:r>
            <a:r>
              <a:rPr lang="en-US" sz="2000" dirty="0">
                <a:solidFill>
                  <a:schemeClr val="accent2"/>
                </a:solidFill>
                <a:latin typeface="Arial Narrow" charset="0"/>
                <a:cs typeface="Arial" charset="0"/>
              </a:rPr>
              <a:t>x</a:t>
            </a:r>
            <a:r>
              <a:rPr lang="en-US" sz="2000" dirty="0">
                <a:solidFill>
                  <a:schemeClr val="accent2"/>
                </a:solidFill>
              </a:rPr>
              <a:t>10</a:t>
            </a:r>
            <a:r>
              <a:rPr lang="en-US" sz="2000" baseline="30000" dirty="0">
                <a:solidFill>
                  <a:schemeClr val="accent2"/>
                </a:solidFill>
              </a:rPr>
              <a:t>8 </a:t>
            </a:r>
            <a:r>
              <a:rPr lang="en-US" sz="2000" dirty="0">
                <a:solidFill>
                  <a:schemeClr val="accent2"/>
                </a:solidFill>
              </a:rPr>
              <a:t> m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Mass </a:t>
            </a:r>
            <a:r>
              <a:rPr lang="en-US" sz="2000" dirty="0">
                <a:solidFill>
                  <a:schemeClr val="accent2"/>
                </a:solidFill>
              </a:rPr>
              <a:t>M</a:t>
            </a:r>
            <a:r>
              <a:rPr lang="en-US" sz="2000" baseline="-25000" dirty="0">
                <a:solidFill>
                  <a:schemeClr val="accent2"/>
                </a:solidFill>
                <a:latin typeface="Science" charset="0"/>
                <a:sym typeface="Wingdings 2" charset="0"/>
              </a:rPr>
              <a:t></a:t>
            </a:r>
            <a:r>
              <a:rPr lang="en-US" sz="2000" dirty="0">
                <a:solidFill>
                  <a:schemeClr val="accent2"/>
                </a:solidFill>
              </a:rPr>
              <a:t> = 1.989</a:t>
            </a:r>
            <a:r>
              <a:rPr lang="en-US" sz="2000" dirty="0">
                <a:solidFill>
                  <a:schemeClr val="accent2"/>
                </a:solidFill>
                <a:latin typeface="Arial Narrow" charset="0"/>
                <a:cs typeface="Arial" charset="0"/>
              </a:rPr>
              <a:t>x</a:t>
            </a:r>
            <a:r>
              <a:rPr lang="en-US" sz="2000" dirty="0">
                <a:solidFill>
                  <a:schemeClr val="accent2"/>
                </a:solidFill>
              </a:rPr>
              <a:t>10</a:t>
            </a:r>
            <a:r>
              <a:rPr lang="en-US" sz="2000" baseline="30000" dirty="0">
                <a:solidFill>
                  <a:schemeClr val="accent2"/>
                </a:solidFill>
              </a:rPr>
              <a:t>30 </a:t>
            </a:r>
            <a:r>
              <a:rPr lang="en-US" sz="2000" dirty="0">
                <a:solidFill>
                  <a:schemeClr val="accent2"/>
                </a:solidFill>
              </a:rPr>
              <a:t> kg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Core </a:t>
            </a:r>
            <a:r>
              <a:rPr lang="en-US" sz="2000" dirty="0">
                <a:solidFill>
                  <a:schemeClr val="accent2"/>
                </a:solidFill>
              </a:rPr>
              <a:t>temperature </a:t>
            </a:r>
            <a:r>
              <a:rPr lang="en-US" sz="2000" dirty="0" err="1">
                <a:solidFill>
                  <a:schemeClr val="accent2"/>
                </a:solidFill>
              </a:rPr>
              <a:t>T</a:t>
            </a:r>
            <a:r>
              <a:rPr lang="en-US" baseline="-25000" dirty="0" err="1">
                <a:solidFill>
                  <a:schemeClr val="accent2"/>
                </a:solidFill>
              </a:rPr>
              <a:t>c</a:t>
            </a:r>
            <a:r>
              <a:rPr lang="en-US" sz="2000" dirty="0">
                <a:solidFill>
                  <a:schemeClr val="accent2"/>
                </a:solidFill>
              </a:rPr>
              <a:t> = 15.6</a:t>
            </a:r>
            <a:r>
              <a:rPr lang="en-US" sz="2000" dirty="0">
                <a:solidFill>
                  <a:schemeClr val="accent2"/>
                </a:solidFill>
                <a:latin typeface="Arial Narrow" charset="0"/>
                <a:cs typeface="Arial" charset="0"/>
              </a:rPr>
              <a:t>x</a:t>
            </a:r>
            <a:r>
              <a:rPr lang="en-US" sz="2000" dirty="0">
                <a:solidFill>
                  <a:schemeClr val="accent2"/>
                </a:solidFill>
              </a:rPr>
              <a:t>10</a:t>
            </a:r>
            <a:r>
              <a:rPr lang="en-US" sz="2000" baseline="30000" dirty="0">
                <a:solidFill>
                  <a:schemeClr val="accent2"/>
                </a:solidFill>
              </a:rPr>
              <a:t>6</a:t>
            </a:r>
            <a:r>
              <a:rPr lang="en-US" sz="2000" dirty="0">
                <a:solidFill>
                  <a:schemeClr val="accent2"/>
                </a:solidFill>
              </a:rPr>
              <a:t> K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Surface </a:t>
            </a:r>
            <a:r>
              <a:rPr lang="en-US" sz="2000" dirty="0">
                <a:solidFill>
                  <a:schemeClr val="accent2"/>
                </a:solidFill>
              </a:rPr>
              <a:t>temperature  </a:t>
            </a:r>
            <a:r>
              <a:rPr lang="en-US" sz="2000" dirty="0" err="1">
                <a:solidFill>
                  <a:schemeClr val="accent2"/>
                </a:solidFill>
              </a:rPr>
              <a:t>T</a:t>
            </a:r>
            <a:r>
              <a:rPr lang="en-US" baseline="-25000" dirty="0" err="1">
                <a:solidFill>
                  <a:schemeClr val="accent2"/>
                </a:solidFill>
              </a:rPr>
              <a:t>s</a:t>
            </a:r>
            <a:r>
              <a:rPr lang="en-US" sz="2000" dirty="0">
                <a:solidFill>
                  <a:schemeClr val="accent2"/>
                </a:solidFill>
              </a:rPr>
              <a:t> = 5773 K</a:t>
            </a:r>
          </a:p>
          <a:p>
            <a:r>
              <a:rPr lang="en-US" sz="2000" b="1" dirty="0" smtClean="0">
                <a:solidFill>
                  <a:schemeClr val="accent2"/>
                </a:solidFill>
              </a:rPr>
              <a:t>Hydrogen </a:t>
            </a:r>
            <a:r>
              <a:rPr lang="en-US" sz="2000" b="1" dirty="0">
                <a:solidFill>
                  <a:schemeClr val="accent2"/>
                </a:solidFill>
              </a:rPr>
              <a:t>fraction in core = 34.1%</a:t>
            </a:r>
            <a:r>
              <a:rPr lang="en-US" sz="2000" dirty="0">
                <a:solidFill>
                  <a:schemeClr val="accent2"/>
                </a:solidFill>
              </a:rPr>
              <a:t>  </a:t>
            </a:r>
            <a:r>
              <a:rPr lang="en-US" sz="2000" dirty="0">
                <a:solidFill>
                  <a:srgbClr val="009900"/>
                </a:solidFill>
              </a:rPr>
              <a:t>(initially 71%)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</a:p>
          <a:p>
            <a:r>
              <a:rPr lang="en-US" sz="2000" b="1" dirty="0" smtClean="0">
                <a:solidFill>
                  <a:schemeClr val="accent2"/>
                </a:solidFill>
              </a:rPr>
              <a:t>Helium </a:t>
            </a:r>
            <a:r>
              <a:rPr lang="en-US" sz="2000" b="1" dirty="0">
                <a:solidFill>
                  <a:schemeClr val="accent2"/>
                </a:solidFill>
              </a:rPr>
              <a:t>fraction in core = 63.9%  </a:t>
            </a:r>
            <a:r>
              <a:rPr lang="en-US" sz="2000" dirty="0">
                <a:solidFill>
                  <a:srgbClr val="009900"/>
                </a:solidFill>
              </a:rPr>
              <a:t>(initially 27.1%)</a:t>
            </a:r>
          </a:p>
        </p:txBody>
      </p:sp>
      <p:sp>
        <p:nvSpPr>
          <p:cNvPr id="8" name="AutoShape 10"/>
          <p:cNvSpPr>
            <a:spLocks/>
          </p:cNvSpPr>
          <p:nvPr/>
        </p:nvSpPr>
        <p:spPr bwMode="auto">
          <a:xfrm>
            <a:off x="6358513" y="5551168"/>
            <a:ext cx="152400" cy="685800"/>
          </a:xfrm>
          <a:prstGeom prst="rightBrace">
            <a:avLst>
              <a:gd name="adj1" fmla="val 37500"/>
              <a:gd name="adj2" fmla="val 50000"/>
            </a:avLst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571238" y="5513068"/>
            <a:ext cx="1593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9900"/>
                </a:solidFill>
              </a:rPr>
              <a:t>as measured on</a:t>
            </a:r>
          </a:p>
          <a:p>
            <a:r>
              <a:rPr lang="en-US" sz="1800" dirty="0">
                <a:solidFill>
                  <a:srgbClr val="009900"/>
                </a:solidFill>
              </a:rPr>
              <a:t>surface today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554" y="0"/>
            <a:ext cx="1073201" cy="963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944" y="1195587"/>
            <a:ext cx="3784591" cy="84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836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70659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C75CB1-74D3-D94F-820C-4AA97AC81ACB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80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70660" name="CasellaDiTesto 8"/>
          <p:cNvSpPr txBox="1">
            <a:spLocks noChangeArrowheads="1"/>
          </p:cNvSpPr>
          <p:nvPr/>
        </p:nvSpPr>
        <p:spPr bwMode="auto">
          <a:xfrm>
            <a:off x="250825" y="620713"/>
            <a:ext cx="561657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2000" b="1">
                <a:solidFill>
                  <a:srgbClr val="FF0000"/>
                </a:solidFill>
              </a:rPr>
              <a:t>Threshold at 200 keV</a:t>
            </a:r>
            <a:r>
              <a:rPr lang="en-US" sz="2000"/>
              <a:t>:</a:t>
            </a:r>
          </a:p>
          <a:p>
            <a:pPr algn="just" eaLnBrk="1" hangingPunct="1"/>
            <a:endParaRPr lang="en-US" sz="1600"/>
          </a:p>
          <a:p>
            <a:pPr algn="just" eaLnBrk="1" hangingPunct="1"/>
            <a:r>
              <a:rPr lang="en-US" sz="1600"/>
              <a:t>In organic compounds (such as liquid scintillators) there is always </a:t>
            </a:r>
            <a:r>
              <a:rPr lang="en-US" sz="1600" b="1" baseline="30000">
                <a:solidFill>
                  <a:srgbClr val="FF0000"/>
                </a:solidFill>
              </a:rPr>
              <a:t>14</a:t>
            </a:r>
            <a:r>
              <a:rPr lang="en-US" sz="1600" b="1">
                <a:solidFill>
                  <a:srgbClr val="FF0000"/>
                </a:solidFill>
              </a:rPr>
              <a:t>C</a:t>
            </a:r>
            <a:r>
              <a:rPr lang="en-US" sz="1600"/>
              <a:t>. This radioisotope can’t be removed with chemical procedures and it is impossible to isotopically separate 100 tons of scintillator.</a:t>
            </a:r>
          </a:p>
          <a:p>
            <a:pPr algn="just" eaLnBrk="1" hangingPunct="1"/>
            <a:endParaRPr lang="en-US" sz="1600"/>
          </a:p>
          <a:p>
            <a:pPr algn="just" eaLnBrk="1" hangingPunct="1"/>
            <a:r>
              <a:rPr lang="en-US" sz="1600" baseline="30000"/>
              <a:t>14</a:t>
            </a:r>
            <a:r>
              <a:rPr lang="en-US" sz="1600"/>
              <a:t>C is a pure beta emitter with an end-point of 156 keV. </a:t>
            </a:r>
          </a:p>
          <a:p>
            <a:pPr algn="just" eaLnBrk="1" hangingPunct="1"/>
            <a:endParaRPr lang="en-US" sz="1600"/>
          </a:p>
          <a:p>
            <a:pPr algn="just" eaLnBrk="1" hangingPunct="1"/>
            <a:r>
              <a:rPr lang="en-US" sz="1600"/>
              <a:t>Due to the pile-up events and the finite energy resolution the energy threshold of the detector is set at </a:t>
            </a:r>
            <a:r>
              <a:rPr lang="en-US" sz="1600">
                <a:solidFill>
                  <a:srgbClr val="FF0000"/>
                </a:solidFill>
              </a:rPr>
              <a:t>200 keV</a:t>
            </a:r>
            <a:r>
              <a:rPr lang="en-US" sz="1600"/>
              <a:t>.</a:t>
            </a:r>
          </a:p>
        </p:txBody>
      </p:sp>
      <p:pic>
        <p:nvPicPr>
          <p:cNvPr id="70661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6"/>
          <a:stretch>
            <a:fillRect/>
          </a:stretch>
        </p:blipFill>
        <p:spPr bwMode="auto">
          <a:xfrm>
            <a:off x="6011863" y="1412875"/>
            <a:ext cx="25908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716338"/>
            <a:ext cx="352742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5867400" y="3860800"/>
            <a:ext cx="0" cy="2160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664" name="CasellaDiTesto 17"/>
          <p:cNvSpPr txBox="1">
            <a:spLocks noChangeArrowheads="1"/>
          </p:cNvSpPr>
          <p:nvPr/>
        </p:nvSpPr>
        <p:spPr bwMode="auto">
          <a:xfrm>
            <a:off x="5508625" y="6165850"/>
            <a:ext cx="850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</a:rPr>
              <a:t>200 keV</a:t>
            </a:r>
            <a:endParaRPr lang="en-US" sz="1400" b="1"/>
          </a:p>
        </p:txBody>
      </p:sp>
      <p:sp>
        <p:nvSpPr>
          <p:cNvPr id="70665" name="CasellaDiTesto 18"/>
          <p:cNvSpPr txBox="1">
            <a:spLocks noChangeArrowheads="1"/>
          </p:cNvSpPr>
          <p:nvPr/>
        </p:nvSpPr>
        <p:spPr bwMode="auto">
          <a:xfrm>
            <a:off x="6804025" y="1773238"/>
            <a:ext cx="16176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aseline="30000"/>
              <a:t>14</a:t>
            </a:r>
            <a:r>
              <a:rPr lang="en-US" sz="1600"/>
              <a:t>C  β spectrum 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179388" y="333375"/>
            <a:ext cx="8856662" cy="3311525"/>
          </a:xfrm>
          <a:prstGeom prst="roundRect">
            <a:avLst/>
          </a:prstGeom>
          <a:noFill/>
          <a:ln w="28575" cmpd="sng">
            <a:solidFill>
              <a:srgbClr val="22226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667" name="CasellaDiTesto 12"/>
          <p:cNvSpPr txBox="1">
            <a:spLocks noChangeArrowheads="1"/>
          </p:cNvSpPr>
          <p:nvPr/>
        </p:nvSpPr>
        <p:spPr bwMode="auto">
          <a:xfrm>
            <a:off x="1908175" y="4581525"/>
            <a:ext cx="23034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Solar neutrino </a:t>
            </a:r>
          </a:p>
          <a:p>
            <a:pPr algn="ctr" eaLnBrk="1" hangingPunct="1"/>
            <a:r>
              <a:rPr lang="en-US"/>
              <a:t>Spectroscopy</a:t>
            </a:r>
          </a:p>
          <a:p>
            <a:pPr algn="ctr" eaLnBrk="1" hangingPunct="1"/>
            <a:r>
              <a:rPr lang="en-US"/>
              <a:t>from 200 keV</a:t>
            </a:r>
          </a:p>
        </p:txBody>
      </p:sp>
    </p:spTree>
    <p:extLst>
      <p:ext uri="{BB962C8B-B14F-4D97-AF65-F5344CB8AC3E}">
        <p14:creationId xmlns:p14="http://schemas.microsoft.com/office/powerpoint/2010/main" val="4004637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71683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EAC586-1A17-6F42-AE90-8CBDBA8F5D74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81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71684" name="Picture 2" descr="B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51075"/>
            <a:ext cx="4313237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5292725" y="333375"/>
            <a:ext cx="3600450" cy="1008063"/>
          </a:xfrm>
          <a:prstGeom prst="wedgeRoundRectCallout">
            <a:avLst>
              <a:gd name="adj1" fmla="val -124162"/>
              <a:gd name="adj2" fmla="val 274093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ct val="50000"/>
              </a:spcBef>
              <a:defRPr/>
            </a:pPr>
            <a:r>
              <a:rPr lang="en-US" sz="1400" b="1">
                <a:solidFill>
                  <a:schemeClr val="accent2"/>
                </a:solidFill>
                <a:latin typeface="Times New Roman" charset="0"/>
              </a:rPr>
              <a:t>Core of the detector</a:t>
            </a:r>
            <a:r>
              <a:rPr lang="en-US" sz="1400">
                <a:latin typeface="Times New Roman" charset="0"/>
              </a:rPr>
              <a:t>: 300 tons of liquid scintillator (PC+PPO)</a:t>
            </a:r>
            <a:r>
              <a:rPr lang="en-US" sz="1400" b="1">
                <a:latin typeface="Times New Roman" charset="0"/>
              </a:rPr>
              <a:t> </a:t>
            </a:r>
            <a:r>
              <a:rPr lang="en-US" sz="1400">
                <a:latin typeface="Times New Roman" charset="0"/>
              </a:rPr>
              <a:t>contained in a nylon vessel of 8.5 m diameter. The thickness of nylon is 125 </a:t>
            </a:r>
            <a:r>
              <a:rPr lang="en-US" sz="1400">
                <a:latin typeface="Times New Roman" charset="0"/>
                <a:cs typeface="Times New Roman" charset="0"/>
              </a:rPr>
              <a:t>µm.</a:t>
            </a: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5292725" y="1701800"/>
            <a:ext cx="3600450" cy="863600"/>
          </a:xfrm>
          <a:prstGeom prst="wedgeRoundRectCallout">
            <a:avLst>
              <a:gd name="adj1" fmla="val -103792"/>
              <a:gd name="adj2" fmla="val 17352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ct val="50000"/>
              </a:spcBef>
              <a:defRPr/>
            </a:pPr>
            <a:r>
              <a:rPr lang="en-US" sz="1400" b="1">
                <a:solidFill>
                  <a:schemeClr val="accent2"/>
                </a:solidFill>
                <a:latin typeface="Times New Roman" charset="0"/>
              </a:rPr>
              <a:t>1st shield</a:t>
            </a:r>
            <a:r>
              <a:rPr lang="en-US" sz="1400">
                <a:latin typeface="Times New Roman" charset="0"/>
              </a:rPr>
              <a:t>: 1000 tons of ultra-pure buffer liquid (PC+DMP) contained in a stainless steel sphere of 13.7 m diameter (SSS).</a:t>
            </a:r>
            <a:endParaRPr lang="it-IT" sz="1400">
              <a:latin typeface="Times New Roman" charset="0"/>
            </a:endParaRP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5292725" y="2924175"/>
            <a:ext cx="3600450" cy="792163"/>
          </a:xfrm>
          <a:prstGeom prst="wedgeRoundRectCallout">
            <a:avLst>
              <a:gd name="adj1" fmla="val -87477"/>
              <a:gd name="adj2" fmla="val 12655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ct val="50000"/>
              </a:spcBef>
              <a:defRPr/>
            </a:pPr>
            <a:r>
              <a:rPr lang="en-US" sz="1400" b="1">
                <a:solidFill>
                  <a:srgbClr val="FF3300"/>
                </a:solidFill>
                <a:latin typeface="Times New Roman" charset="0"/>
              </a:rPr>
              <a:t>2200 photomultiplier tubes</a:t>
            </a:r>
            <a:r>
              <a:rPr lang="en-US" sz="1400">
                <a:latin typeface="Times New Roman" charset="0"/>
              </a:rPr>
              <a:t> pointing towards the center to view the light emitted by the scintillator.</a:t>
            </a: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5292725" y="4149725"/>
            <a:ext cx="3600450" cy="647700"/>
          </a:xfrm>
          <a:prstGeom prst="wedgeRoundRectCallout">
            <a:avLst>
              <a:gd name="adj1" fmla="val -81745"/>
              <a:gd name="adj2" fmla="val 9338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ct val="50000"/>
              </a:spcBef>
              <a:defRPr/>
            </a:pPr>
            <a:r>
              <a:rPr lang="en-US" sz="1400" b="1">
                <a:solidFill>
                  <a:schemeClr val="accent2"/>
                </a:solidFill>
                <a:latin typeface="Times New Roman" charset="0"/>
              </a:rPr>
              <a:t>2nd shield</a:t>
            </a:r>
            <a:r>
              <a:rPr lang="en-US" sz="1400">
                <a:latin typeface="Times New Roman" charset="0"/>
              </a:rPr>
              <a:t>: 2400 tons of ultra-pure water contained in a cylindrical dome.</a:t>
            </a:r>
            <a:endParaRPr lang="it-IT" sz="1400">
              <a:latin typeface="Times New Roman" charset="0"/>
            </a:endParaRP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5292725" y="5229225"/>
            <a:ext cx="3600450" cy="792163"/>
          </a:xfrm>
          <a:prstGeom prst="wedgeRoundRectCallout">
            <a:avLst>
              <a:gd name="adj1" fmla="val -96606"/>
              <a:gd name="adj2" fmla="val -3717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spcBef>
                <a:spcPct val="50000"/>
              </a:spcBef>
              <a:defRPr/>
            </a:pPr>
            <a:r>
              <a:rPr lang="en-US" sz="1400" b="1">
                <a:solidFill>
                  <a:srgbClr val="FF3300"/>
                </a:solidFill>
                <a:latin typeface="Times New Roman" charset="0"/>
              </a:rPr>
              <a:t>200 photomultiplier tubes</a:t>
            </a:r>
            <a:r>
              <a:rPr lang="en-US" sz="1400">
                <a:latin typeface="Times New Roman" charset="0"/>
              </a:rPr>
              <a:t> mounted on the SSS pointing outwards to detect Cerenkov light emitted in the water by muons.</a:t>
            </a:r>
            <a:endParaRPr lang="it-IT" sz="1400">
              <a:latin typeface="Times New Roman" charset="0"/>
            </a:endParaRPr>
          </a:p>
        </p:txBody>
      </p:sp>
      <p:pic>
        <p:nvPicPr>
          <p:cNvPr id="71690" name="Picture 8" descr="img125lin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266382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539750" y="981075"/>
            <a:ext cx="1439863" cy="1368425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1692" name="WordArt 10"/>
          <p:cNvSpPr>
            <a:spLocks noChangeArrowheads="1" noChangeShapeType="1" noTextEdit="1"/>
          </p:cNvSpPr>
          <p:nvPr/>
        </p:nvSpPr>
        <p:spPr bwMode="auto">
          <a:xfrm>
            <a:off x="2700338" y="260350"/>
            <a:ext cx="2239962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  <a:ea typeface="Arial Black"/>
                <a:cs typeface="Arial Black"/>
              </a:rPr>
              <a:t>Borexino</a:t>
            </a:r>
          </a:p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  <a:ea typeface="Arial Black"/>
                <a:cs typeface="Arial Black"/>
              </a:rPr>
              <a:t>design</a:t>
            </a:r>
          </a:p>
        </p:txBody>
      </p:sp>
      <p:cxnSp>
        <p:nvCxnSpPr>
          <p:cNvPr id="18" name="Connettore 2 17"/>
          <p:cNvCxnSpPr/>
          <p:nvPr/>
        </p:nvCxnSpPr>
        <p:spPr>
          <a:xfrm>
            <a:off x="539750" y="2997200"/>
            <a:ext cx="1800225" cy="11525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rot="10800000" flipV="1">
            <a:off x="323850" y="4149725"/>
            <a:ext cx="2016125" cy="15113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losione 1 19"/>
          <p:cNvSpPr/>
          <p:nvPr/>
        </p:nvSpPr>
        <p:spPr>
          <a:xfrm>
            <a:off x="2195513" y="3860800"/>
            <a:ext cx="792162" cy="431800"/>
          </a:xfrm>
          <a:prstGeom prst="irregularSeal1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696" name="CasellaDiTesto 23"/>
          <p:cNvSpPr txBox="1">
            <a:spLocks noChangeArrowheads="1"/>
          </p:cNvSpPr>
          <p:nvPr/>
        </p:nvSpPr>
        <p:spPr bwMode="auto">
          <a:xfrm>
            <a:off x="250825" y="2636838"/>
            <a:ext cx="398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FF0000"/>
                </a:solidFill>
                <a:cs typeface="Arial" charset="0"/>
                <a:sym typeface="Symbol" charset="0"/>
              </a:rPr>
              <a:t></a:t>
            </a:r>
            <a:endParaRPr lang="en-US" sz="3200">
              <a:cs typeface="Arial" charset="0"/>
            </a:endParaRPr>
          </a:p>
        </p:txBody>
      </p:sp>
      <p:sp>
        <p:nvSpPr>
          <p:cNvPr id="71697" name="CasellaDiTesto 24"/>
          <p:cNvSpPr txBox="1">
            <a:spLocks noChangeArrowheads="1"/>
          </p:cNvSpPr>
          <p:nvPr/>
        </p:nvSpPr>
        <p:spPr bwMode="auto">
          <a:xfrm>
            <a:off x="34925" y="5300663"/>
            <a:ext cx="3984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FF0000"/>
                </a:solidFill>
                <a:cs typeface="Arial" charset="0"/>
                <a:sym typeface="Symbol" charset="0"/>
              </a:rPr>
              <a:t></a:t>
            </a:r>
            <a:endParaRPr lang="en-US" sz="3200">
              <a:cs typeface="Arial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2268538" y="3716338"/>
            <a:ext cx="423862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a typeface="+mn-ea"/>
                <a:sym typeface="Symbol" pitchFamily="18" charset="2"/>
              </a:rPr>
              <a:t>e</a:t>
            </a:r>
            <a:r>
              <a:rPr lang="en-US" sz="2400" baseline="30000" dirty="0">
                <a:solidFill>
                  <a:schemeClr val="accent5">
                    <a:lumMod val="50000"/>
                  </a:schemeClr>
                </a:solidFill>
                <a:ea typeface="+mn-ea"/>
                <a:sym typeface="Symbol" pitchFamily="18" charset="2"/>
              </a:rPr>
              <a:t>-</a:t>
            </a:r>
            <a:endParaRPr lang="en-US" sz="3200" baseline="30000" dirty="0">
              <a:solidFill>
                <a:schemeClr val="accent5">
                  <a:lumMod val="50000"/>
                </a:schemeClr>
              </a:solidFill>
              <a:ea typeface="+mn-ea"/>
            </a:endParaRPr>
          </a:p>
        </p:txBody>
      </p:sp>
      <p:cxnSp>
        <p:nvCxnSpPr>
          <p:cNvPr id="24" name="Connettore 2 23"/>
          <p:cNvCxnSpPr/>
          <p:nvPr/>
        </p:nvCxnSpPr>
        <p:spPr>
          <a:xfrm flipV="1">
            <a:off x="2339975" y="4076700"/>
            <a:ext cx="431800" cy="73025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378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72707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A541F4-1508-5348-8FB4-D83C45B6871C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82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7270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49275"/>
            <a:ext cx="4395788" cy="5414963"/>
          </a:xfrm>
          <a:prstGeom prst="rect">
            <a:avLst/>
          </a:prstGeom>
          <a:noFill/>
          <a:ln w="936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467544" y="4293096"/>
            <a:ext cx="3168352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266700">
              <a:schemeClr val="accent6">
                <a:lumMod val="60000"/>
                <a:lumOff val="40000"/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228600"/>
          </a:effectLst>
          <a:scene3d>
            <a:camera prst="orthographicFront"/>
            <a:lightRig rig="morning" dir="t">
              <a:rot lat="0" lon="0" rev="17820000"/>
            </a:lightRig>
          </a:scene3d>
          <a:sp3d extrusionH="44450">
            <a:bevelT w="114300" prst="convex"/>
            <a:bevelB h="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00FF"/>
                </a:solidFill>
              </a:rPr>
              <a:t>“Onion-like” structure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23528" y="620688"/>
            <a:ext cx="3168352" cy="17543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266700">
              <a:schemeClr val="accent6">
                <a:lumMod val="60000"/>
                <a:lumOff val="40000"/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228600"/>
          </a:effectLst>
          <a:scene3d>
            <a:camera prst="orthographicFront"/>
            <a:lightRig rig="morning" dir="t">
              <a:rot lat="0" lon="0" rev="17820000"/>
            </a:lightRig>
          </a:scene3d>
          <a:sp3d extrusionH="44450">
            <a:bevelT w="114300" prst="convex"/>
            <a:bevelB h="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00FF"/>
                </a:solidFill>
              </a:rPr>
              <a:t>3D view of </a:t>
            </a:r>
          </a:p>
          <a:p>
            <a:pPr algn="ctr">
              <a:defRPr/>
            </a:pPr>
            <a:r>
              <a:rPr lang="en-US" sz="3600" b="1" dirty="0" err="1">
                <a:solidFill>
                  <a:srgbClr val="0000FF"/>
                </a:solidFill>
              </a:rPr>
              <a:t>Borexino</a:t>
            </a:r>
            <a:r>
              <a:rPr lang="en-US" sz="3600" b="1" dirty="0">
                <a:solidFill>
                  <a:srgbClr val="0000FF"/>
                </a:solidFill>
              </a:rPr>
              <a:t> Detector</a:t>
            </a:r>
          </a:p>
        </p:txBody>
      </p:sp>
    </p:spTree>
    <p:extLst>
      <p:ext uri="{BB962C8B-B14F-4D97-AF65-F5344CB8AC3E}">
        <p14:creationId xmlns:p14="http://schemas.microsoft.com/office/powerpoint/2010/main" val="437183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B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5" t="29414" r="34975" b="26033"/>
          <a:stretch>
            <a:fillRect/>
          </a:stretch>
        </p:blipFill>
        <p:spPr bwMode="auto">
          <a:xfrm>
            <a:off x="4716463" y="1854200"/>
            <a:ext cx="3983037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73732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FDD036-F621-C24D-A81D-139D1D6150A0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83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73733" name="CasellaDiTesto 4"/>
          <p:cNvSpPr txBox="1">
            <a:spLocks noChangeArrowheads="1"/>
          </p:cNvSpPr>
          <p:nvPr/>
        </p:nvSpPr>
        <p:spPr bwMode="auto">
          <a:xfrm>
            <a:off x="179388" y="765175"/>
            <a:ext cx="6553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400"/>
              <a:t>Thanks to the </a:t>
            </a:r>
            <a:r>
              <a:rPr lang="en-US" sz="1400" u="sng"/>
              <a:t>4π PMT’s distribution</a:t>
            </a:r>
            <a:r>
              <a:rPr lang="en-US" sz="1400"/>
              <a:t> it is possible to reconstruct the position were the event took place.</a:t>
            </a:r>
          </a:p>
          <a:p>
            <a:pPr algn="just" eaLnBrk="1" hangingPunct="1"/>
            <a:r>
              <a:rPr lang="en-US" sz="1400"/>
              <a:t>Thus it is possible to select only events coming from the internal part of the Inner Vessel rejecting all the events created by high-energy gammas coming from the SSS and the PMT’s </a:t>
            </a:r>
          </a:p>
          <a:p>
            <a:pPr algn="just" eaLnBrk="1" hangingPunct="1"/>
            <a:r>
              <a:rPr lang="en-US" sz="1400"/>
              <a:t>Definition of a </a:t>
            </a:r>
            <a:r>
              <a:rPr lang="en-US" sz="1600" b="1">
                <a:solidFill>
                  <a:srgbClr val="FF6600"/>
                </a:solidFill>
              </a:rPr>
              <a:t>Fiducial Volume </a:t>
            </a:r>
            <a:r>
              <a:rPr lang="en-US" sz="1400"/>
              <a:t>of about 100 Tons</a:t>
            </a:r>
          </a:p>
        </p:txBody>
      </p:sp>
      <p:pic>
        <p:nvPicPr>
          <p:cNvPr id="73734" name="Picture 2" descr="B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3" y="23813"/>
            <a:ext cx="2147887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e 7"/>
          <p:cNvSpPr/>
          <p:nvPr/>
        </p:nvSpPr>
        <p:spPr>
          <a:xfrm>
            <a:off x="5292725" y="2349500"/>
            <a:ext cx="2808288" cy="2879725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Connettore 2 9"/>
          <p:cNvCxnSpPr/>
          <p:nvPr/>
        </p:nvCxnSpPr>
        <p:spPr>
          <a:xfrm>
            <a:off x="2916238" y="2133600"/>
            <a:ext cx="2519362" cy="1079500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>
            <a:off x="6227763" y="981075"/>
            <a:ext cx="1728787" cy="2808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738" name="CasellaDiTesto 13"/>
          <p:cNvSpPr txBox="1">
            <a:spLocks noChangeArrowheads="1"/>
          </p:cNvSpPr>
          <p:nvPr/>
        </p:nvSpPr>
        <p:spPr bwMode="auto">
          <a:xfrm>
            <a:off x="250825" y="44450"/>
            <a:ext cx="330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6600"/>
                </a:solidFill>
              </a:rPr>
              <a:t>Fiducial Volume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979613" y="5157788"/>
            <a:ext cx="2592387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400" dirty="0">
                <a:solidFill>
                  <a:srgbClr val="000000"/>
                </a:solidFill>
              </a:rPr>
              <a:t>Using 184 points of </a:t>
            </a:r>
            <a:r>
              <a:rPr lang="en-US" sz="1400" dirty="0" err="1">
                <a:solidFill>
                  <a:srgbClr val="000000"/>
                </a:solidFill>
              </a:rPr>
              <a:t>Rn</a:t>
            </a:r>
            <a:r>
              <a:rPr lang="en-US" sz="1400" dirty="0">
                <a:solidFill>
                  <a:srgbClr val="000000"/>
                </a:solidFill>
              </a:rPr>
              <a:t> calibration data, the </a:t>
            </a:r>
            <a:r>
              <a:rPr lang="en-US" sz="1400" dirty="0" err="1">
                <a:solidFill>
                  <a:srgbClr val="000000"/>
                </a:solidFill>
              </a:rPr>
              <a:t>fiducial</a:t>
            </a:r>
            <a:r>
              <a:rPr lang="en-US" sz="1400" dirty="0">
                <a:solidFill>
                  <a:srgbClr val="000000"/>
                </a:solidFill>
              </a:rPr>
              <a:t> volume uncertainty appeared to be </a:t>
            </a:r>
            <a:r>
              <a:rPr lang="en-US" sz="1400" b="1" dirty="0">
                <a:solidFill>
                  <a:srgbClr val="FF6600"/>
                </a:solidFill>
              </a:rPr>
              <a:t>-</a:t>
            </a:r>
            <a:r>
              <a:rPr lang="en-US" sz="1400" b="1" u="sng" dirty="0">
                <a:solidFill>
                  <a:srgbClr val="FF0000"/>
                </a:solidFill>
              </a:rPr>
              <a:t>1.3% +0.5%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4860032" y="6011996"/>
            <a:ext cx="3720865" cy="369332"/>
          </a:xfrm>
          <a:prstGeom prst="rect">
            <a:avLst/>
          </a:prstGeom>
          <a:solidFill>
            <a:srgbClr val="FFFFFF"/>
          </a:solidFill>
          <a:ln w="57150" cmpd="sng">
            <a:solidFill>
              <a:srgbClr val="FF6600"/>
            </a:solidFill>
          </a:ln>
          <a:effectLst>
            <a:glow rad="101600">
              <a:schemeClr val="accent6">
                <a:lumMod val="60000"/>
                <a:lumOff val="40000"/>
                <a:alpha val="75000"/>
              </a:schemeClr>
            </a:glo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Spatial resolution 14 cm @ 1 MeV.</a:t>
            </a:r>
          </a:p>
        </p:txBody>
      </p:sp>
      <p:cxnSp>
        <p:nvCxnSpPr>
          <p:cNvPr id="24" name="Connettore 2 23"/>
          <p:cNvCxnSpPr/>
          <p:nvPr/>
        </p:nvCxnSpPr>
        <p:spPr>
          <a:xfrm>
            <a:off x="6659563" y="3860800"/>
            <a:ext cx="1512887" cy="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744" name="CasellaDiTesto 24"/>
          <p:cNvSpPr txBox="1">
            <a:spLocks noChangeArrowheads="1"/>
          </p:cNvSpPr>
          <p:nvPr/>
        </p:nvSpPr>
        <p:spPr bwMode="auto">
          <a:xfrm>
            <a:off x="7092950" y="3789363"/>
            <a:ext cx="568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3 m</a:t>
            </a:r>
          </a:p>
        </p:txBody>
      </p:sp>
      <p:cxnSp>
        <p:nvCxnSpPr>
          <p:cNvPr id="27" name="Connettore 2 26"/>
          <p:cNvCxnSpPr/>
          <p:nvPr/>
        </p:nvCxnSpPr>
        <p:spPr>
          <a:xfrm>
            <a:off x="6732588" y="3933825"/>
            <a:ext cx="935037" cy="1511300"/>
          </a:xfrm>
          <a:prstGeom prst="straightConnector1">
            <a:avLst/>
          </a:prstGeom>
          <a:ln>
            <a:solidFill>
              <a:srgbClr val="00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746" name="CasellaDiTesto 27"/>
          <p:cNvSpPr txBox="1">
            <a:spLocks noChangeArrowheads="1"/>
          </p:cNvSpPr>
          <p:nvPr/>
        </p:nvSpPr>
        <p:spPr bwMode="auto">
          <a:xfrm>
            <a:off x="6659563" y="4500563"/>
            <a:ext cx="890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FFFF"/>
                </a:solidFill>
              </a:rPr>
              <a:t>4.25 m</a:t>
            </a:r>
          </a:p>
        </p:txBody>
      </p:sp>
      <p:pic>
        <p:nvPicPr>
          <p:cNvPr id="73747" name="Immagin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276475"/>
            <a:ext cx="31480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013325"/>
            <a:ext cx="172720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544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74755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090442-AEBE-6642-8E9F-E570C632D939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84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66950"/>
            <a:ext cx="43275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8" name="Rettangolo 7"/>
          <p:cNvSpPr/>
          <p:nvPr/>
        </p:nvSpPr>
        <p:spPr>
          <a:xfrm>
            <a:off x="611560" y="5291916"/>
            <a:ext cx="4824536" cy="369332"/>
          </a:xfrm>
          <a:prstGeom prst="rect">
            <a:avLst/>
          </a:prstGeom>
          <a:ln w="38100" cmpd="sng">
            <a:solidFill>
              <a:srgbClr val="FF6600"/>
            </a:solidFill>
          </a:ln>
          <a:effectLst>
            <a:glow rad="101600">
              <a:schemeClr val="accent6">
                <a:lumMod val="60000"/>
                <a:lumOff val="40000"/>
                <a:alpha val="75000"/>
              </a:scheme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Energy resolution 6% @ 1 MeV (14% FWHM)</a:t>
            </a:r>
          </a:p>
        </p:txBody>
      </p:sp>
      <p:sp>
        <p:nvSpPr>
          <p:cNvPr id="74760" name="CasellaDiTesto 8"/>
          <p:cNvSpPr txBox="1">
            <a:spLocks noChangeArrowheads="1"/>
          </p:cNvSpPr>
          <p:nvPr/>
        </p:nvSpPr>
        <p:spPr bwMode="auto">
          <a:xfrm>
            <a:off x="539750" y="1198563"/>
            <a:ext cx="79200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/>
              <a:t>Thanks to an extensive calibration campaign, with radioactive sources, the energy scale uncertainty (in the range 0.2÷2 MeV) is better than</a:t>
            </a:r>
            <a:r>
              <a:rPr lang="en-US" sz="1800" b="1">
                <a:solidFill>
                  <a:srgbClr val="FF0000"/>
                </a:solidFill>
              </a:rPr>
              <a:t> 1.5%</a:t>
            </a:r>
            <a:endParaRPr lang="ru-RU" sz="1800" b="1">
              <a:solidFill>
                <a:srgbClr val="FF0000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500" y="2051050"/>
            <a:ext cx="2665413" cy="3317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250825" y="44450"/>
            <a:ext cx="38338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Energy Calibration</a:t>
            </a:r>
          </a:p>
        </p:txBody>
      </p:sp>
    </p:spTree>
    <p:extLst>
      <p:ext uri="{BB962C8B-B14F-4D97-AF65-F5344CB8AC3E}">
        <p14:creationId xmlns:p14="http://schemas.microsoft.com/office/powerpoint/2010/main" val="350114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arrotondato 18"/>
          <p:cNvSpPr/>
          <p:nvPr/>
        </p:nvSpPr>
        <p:spPr>
          <a:xfrm>
            <a:off x="179388" y="1989138"/>
            <a:ext cx="3671887" cy="38163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75780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063E35C-93A6-D842-8F70-0CD6C95725C6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85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75781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3068638"/>
            <a:ext cx="4649787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Rettangolo 5"/>
          <p:cNvSpPr>
            <a:spLocks noChangeArrowheads="1"/>
          </p:cNvSpPr>
          <p:nvPr/>
        </p:nvSpPr>
        <p:spPr bwMode="auto">
          <a:xfrm>
            <a:off x="5003800" y="2349500"/>
            <a:ext cx="3338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/>
              <a:t>α / β separation ( </a:t>
            </a:r>
            <a:r>
              <a:rPr lang="el-GR" baseline="30000"/>
              <a:t>214</a:t>
            </a:r>
            <a:r>
              <a:rPr lang="el-GR"/>
              <a:t>Bi - </a:t>
            </a:r>
            <a:r>
              <a:rPr lang="el-GR" baseline="30000"/>
              <a:t>214</a:t>
            </a:r>
            <a:r>
              <a:rPr lang="el-GR"/>
              <a:t>Po )</a:t>
            </a:r>
            <a:endParaRPr lang="en-US"/>
          </a:p>
        </p:txBody>
      </p:sp>
      <p:sp>
        <p:nvSpPr>
          <p:cNvPr id="7" name="CasellaDiTesto 6"/>
          <p:cNvSpPr txBox="1"/>
          <p:nvPr/>
        </p:nvSpPr>
        <p:spPr>
          <a:xfrm>
            <a:off x="250825" y="44450"/>
            <a:ext cx="32194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3200" b="1" dirty="0">
                <a:solidFill>
                  <a:srgbClr val="FF0000"/>
                </a:solidFill>
              </a:rPr>
              <a:t>α</a:t>
            </a:r>
            <a:r>
              <a:rPr lang="el-GR" sz="3200" b="1" dirty="0">
                <a:solidFill>
                  <a:srgbClr val="6B6BCF"/>
                </a:solidFill>
              </a:rPr>
              <a:t> </a:t>
            </a:r>
            <a:r>
              <a:rPr lang="el-GR" sz="3200" b="1" dirty="0"/>
              <a:t>/ </a:t>
            </a:r>
            <a:r>
              <a:rPr lang="el-GR" sz="3200" b="1" dirty="0">
                <a:solidFill>
                  <a:srgbClr val="0000FF"/>
                </a:solidFill>
              </a:rPr>
              <a:t>β</a:t>
            </a:r>
            <a:r>
              <a:rPr lang="el-GR" sz="3200" b="1" dirty="0"/>
              <a:t> separation </a:t>
            </a:r>
            <a:endParaRPr 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07950" y="981075"/>
            <a:ext cx="8928100" cy="677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dirty="0"/>
              <a:t>Thanks to the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Pulse Shape Analysis </a:t>
            </a:r>
            <a:r>
              <a:rPr lang="en-US" dirty="0"/>
              <a:t>it is possible to disentangle the light generated by </a:t>
            </a:r>
            <a:r>
              <a:rPr lang="en-US" dirty="0">
                <a:solidFill>
                  <a:srgbClr val="0000FF"/>
                </a:solidFill>
              </a:rPr>
              <a:t>beta particles and gamma rays, </a:t>
            </a:r>
            <a:r>
              <a:rPr lang="en-US" dirty="0"/>
              <a:t>from the light induced by </a:t>
            </a:r>
            <a:r>
              <a:rPr lang="en-US" dirty="0">
                <a:solidFill>
                  <a:srgbClr val="FF0000"/>
                </a:solidFill>
              </a:rPr>
              <a:t>alpha particles</a:t>
            </a:r>
            <a:r>
              <a:rPr lang="en-US" dirty="0"/>
              <a:t>.  </a:t>
            </a:r>
          </a:p>
        </p:txBody>
      </p:sp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323850" y="2276475"/>
            <a:ext cx="3024188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400" b="1" dirty="0">
                <a:solidFill>
                  <a:srgbClr val="FF0000"/>
                </a:solidFill>
              </a:rPr>
              <a:t>Time decay distribution </a:t>
            </a:r>
            <a:r>
              <a:rPr lang="en-US" sz="1400" dirty="0"/>
              <a:t>of the scintillation light excited by </a:t>
            </a:r>
            <a:r>
              <a:rPr lang="en-US" sz="1400" dirty="0">
                <a:cs typeface="Times New Roman" charset="0"/>
              </a:rPr>
              <a:t>α</a:t>
            </a:r>
            <a:r>
              <a:rPr lang="en-US" sz="1400" dirty="0"/>
              <a:t> or </a:t>
            </a:r>
            <a:r>
              <a:rPr lang="en-US" sz="1400" dirty="0">
                <a:cs typeface="Times New Roman" charset="0"/>
              </a:rPr>
              <a:t>β-</a:t>
            </a:r>
            <a:r>
              <a:rPr lang="en-US" sz="1400" dirty="0" err="1">
                <a:cs typeface="Times New Roman" charset="0"/>
              </a:rPr>
              <a:t>γ</a:t>
            </a:r>
            <a:r>
              <a:rPr lang="en-US" sz="1400" dirty="0">
                <a:cs typeface="Times New Roman" charset="0"/>
              </a:rPr>
              <a:t> </a:t>
            </a:r>
            <a:r>
              <a:rPr lang="en-US" sz="1400" dirty="0"/>
              <a:t>radiation</a:t>
            </a:r>
          </a:p>
        </p:txBody>
      </p:sp>
      <p:pic>
        <p:nvPicPr>
          <p:cNvPr id="7578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1663"/>
            <a:ext cx="3168650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7" name="Text Box 21"/>
          <p:cNvSpPr txBox="1">
            <a:spLocks noChangeArrowheads="1"/>
          </p:cNvSpPr>
          <p:nvPr/>
        </p:nvSpPr>
        <p:spPr bwMode="auto">
          <a:xfrm>
            <a:off x="1384300" y="3759200"/>
            <a:ext cx="1230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l-GR" sz="1800">
                <a:solidFill>
                  <a:srgbClr val="FF0000"/>
                </a:solidFill>
                <a:cs typeface="Arial" charset="0"/>
              </a:rPr>
              <a:t>α</a:t>
            </a:r>
            <a:r>
              <a:rPr lang="it-IT" sz="1800">
                <a:solidFill>
                  <a:srgbClr val="FF0000"/>
                </a:solidFill>
                <a:cs typeface="Arial" charset="0"/>
              </a:rPr>
              <a:t> particles</a:t>
            </a:r>
            <a:endParaRPr lang="el-GR" sz="18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75788" name="Text Box 22"/>
          <p:cNvSpPr txBox="1">
            <a:spLocks noChangeArrowheads="1"/>
          </p:cNvSpPr>
          <p:nvPr/>
        </p:nvSpPr>
        <p:spPr bwMode="auto">
          <a:xfrm>
            <a:off x="900113" y="4725988"/>
            <a:ext cx="12017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l-GR" sz="1600" b="1">
                <a:cs typeface="Arial" charset="0"/>
              </a:rPr>
              <a:t>β</a:t>
            </a:r>
            <a:r>
              <a:rPr lang="it-IT" sz="1600" b="1">
                <a:cs typeface="Arial" charset="0"/>
              </a:rPr>
              <a:t> particles</a:t>
            </a:r>
            <a:endParaRPr lang="el-GR" sz="1600" b="1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858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Immagine 16" descr="Immag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en-US"/>
          </a:p>
        </p:txBody>
      </p:sp>
      <p:sp>
        <p:nvSpPr>
          <p:cNvPr id="76803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0F203C-F7F9-A748-AE04-D9A7D0596E5A}" type="slidenum">
              <a:rPr lang="en-US" sz="14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86</a:t>
            </a:fld>
            <a:endParaRPr lang="en-US" sz="14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  <p:pic>
        <p:nvPicPr>
          <p:cNvPr id="7680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192463"/>
            <a:ext cx="4897437" cy="2828925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5" name="Text Box 13"/>
          <p:cNvSpPr txBox="1">
            <a:spLocks noChangeArrowheads="1"/>
          </p:cNvSpPr>
          <p:nvPr/>
        </p:nvSpPr>
        <p:spPr bwMode="auto">
          <a:xfrm>
            <a:off x="4140200" y="3141663"/>
            <a:ext cx="2740025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marL="284163" indent="-284163" defTabSz="457200"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ts val="400"/>
              </a:spcBef>
              <a:buClr>
                <a:srgbClr val="CC0000"/>
              </a:buClr>
              <a:buSzPct val="80000"/>
              <a:buFont typeface="Marlett" charset="0"/>
              <a:buNone/>
            </a:pPr>
            <a:r>
              <a:rPr lang="en-GB" sz="1600" b="1">
                <a:solidFill>
                  <a:srgbClr val="FFFFFF"/>
                </a:solidFill>
                <a:latin typeface="Times New Roman" charset="0"/>
                <a:cs typeface="Arial" charset="0"/>
              </a:rPr>
              <a:t>Borexino Detector and Plants</a:t>
            </a:r>
          </a:p>
        </p:txBody>
      </p:sp>
      <p:sp>
        <p:nvSpPr>
          <p:cNvPr id="76806" name="Text Box 16"/>
          <p:cNvSpPr txBox="1">
            <a:spLocks noChangeArrowheads="1"/>
          </p:cNvSpPr>
          <p:nvPr/>
        </p:nvSpPr>
        <p:spPr bwMode="auto">
          <a:xfrm>
            <a:off x="5127625" y="4456113"/>
            <a:ext cx="10858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cs typeface="Arial" charset="0"/>
              </a:rPr>
              <a:t>Borexino</a:t>
            </a:r>
          </a:p>
        </p:txBody>
      </p:sp>
      <p:sp>
        <p:nvSpPr>
          <p:cNvPr id="76807" name="Text Box 17"/>
          <p:cNvSpPr txBox="1">
            <a:spLocks noChangeArrowheads="1"/>
          </p:cNvSpPr>
          <p:nvPr/>
        </p:nvSpPr>
        <p:spPr bwMode="auto">
          <a:xfrm>
            <a:off x="7864475" y="3592513"/>
            <a:ext cx="6286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cs typeface="Arial" charset="0"/>
              </a:rPr>
              <a:t>CTF</a:t>
            </a:r>
          </a:p>
        </p:txBody>
      </p:sp>
      <p:pic>
        <p:nvPicPr>
          <p:cNvPr id="7680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393700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115888"/>
            <a:ext cx="133667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0" name="Oval 10"/>
          <p:cNvSpPr>
            <a:spLocks noChangeArrowheads="1"/>
          </p:cNvSpPr>
          <p:nvPr/>
        </p:nvSpPr>
        <p:spPr bwMode="auto">
          <a:xfrm>
            <a:off x="8245475" y="908050"/>
            <a:ext cx="142875" cy="144463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11" name="Oval 15"/>
          <p:cNvSpPr>
            <a:spLocks noChangeArrowheads="1"/>
          </p:cNvSpPr>
          <p:nvPr/>
        </p:nvSpPr>
        <p:spPr bwMode="auto">
          <a:xfrm flipV="1">
            <a:off x="1403350" y="1052513"/>
            <a:ext cx="792163" cy="863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2" name="Line 14"/>
          <p:cNvSpPr>
            <a:spLocks noChangeShapeType="1"/>
          </p:cNvSpPr>
          <p:nvPr/>
        </p:nvSpPr>
        <p:spPr bwMode="auto">
          <a:xfrm>
            <a:off x="2195513" y="1557338"/>
            <a:ext cx="2663825" cy="15843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6813" name="CasellaDiTesto 17"/>
          <p:cNvSpPr txBox="1">
            <a:spLocks noChangeArrowheads="1"/>
          </p:cNvSpPr>
          <p:nvPr/>
        </p:nvSpPr>
        <p:spPr bwMode="auto">
          <a:xfrm>
            <a:off x="2627313" y="19050"/>
            <a:ext cx="4749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F0000"/>
                </a:solidFill>
                <a:cs typeface="Arial" charset="0"/>
              </a:rPr>
              <a:t>Laboratori Nazionali </a:t>
            </a:r>
          </a:p>
          <a:p>
            <a:pPr algn="ctr" eaLnBrk="1" hangingPunct="1"/>
            <a:r>
              <a:rPr lang="en-US" sz="3600" b="1">
                <a:solidFill>
                  <a:srgbClr val="FF0000"/>
                </a:solidFill>
                <a:cs typeface="Arial" charset="0"/>
              </a:rPr>
              <a:t>del Gran Sasso</a:t>
            </a:r>
          </a:p>
          <a:p>
            <a:pPr algn="ctr" eaLnBrk="1" hangingPunct="1"/>
            <a:r>
              <a:rPr lang="en-US" sz="3600" b="1">
                <a:solidFill>
                  <a:srgbClr val="FF0000"/>
                </a:solidFill>
                <a:cs typeface="Arial" charset="0"/>
              </a:rPr>
              <a:t>(LNGS)</a:t>
            </a:r>
          </a:p>
        </p:txBody>
      </p:sp>
    </p:spTree>
    <p:extLst>
      <p:ext uri="{BB962C8B-B14F-4D97-AF65-F5344CB8AC3E}">
        <p14:creationId xmlns:p14="http://schemas.microsoft.com/office/powerpoint/2010/main" val="3386281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77827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A12A1D5-36AD-194C-8454-D4DC06A7F0FD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87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77828" name="Immagine 5" descr="Immagin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8913"/>
            <a:ext cx="714375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WordArt 2"/>
          <p:cNvSpPr>
            <a:spLocks noChangeArrowheads="1" noChangeShapeType="1" noTextEdit="1"/>
          </p:cNvSpPr>
          <p:nvPr/>
        </p:nvSpPr>
        <p:spPr bwMode="auto">
          <a:xfrm>
            <a:off x="3492500" y="404813"/>
            <a:ext cx="5414963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Experimental Hall C</a:t>
            </a:r>
          </a:p>
        </p:txBody>
      </p:sp>
    </p:spTree>
    <p:extLst>
      <p:ext uri="{BB962C8B-B14F-4D97-AF65-F5344CB8AC3E}">
        <p14:creationId xmlns:p14="http://schemas.microsoft.com/office/powerpoint/2010/main" val="313445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78851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926130-B0A1-6B41-B6CE-FECBF3458BD2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88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78852" name="Picture 2" descr="oberauer_borexino-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73025"/>
            <a:ext cx="5375275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Line 3"/>
          <p:cNvSpPr>
            <a:spLocks noChangeShapeType="1"/>
          </p:cNvSpPr>
          <p:nvPr/>
        </p:nvSpPr>
        <p:spPr bwMode="auto">
          <a:xfrm flipH="1">
            <a:off x="1476375" y="1557338"/>
            <a:ext cx="0" cy="46085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78854" name="Text Box 4"/>
          <p:cNvSpPr txBox="1">
            <a:spLocks noChangeArrowheads="1"/>
          </p:cNvSpPr>
          <p:nvPr/>
        </p:nvSpPr>
        <p:spPr bwMode="auto">
          <a:xfrm>
            <a:off x="755650" y="3644900"/>
            <a:ext cx="66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it-IT" sz="1800" b="1">
                <a:solidFill>
                  <a:srgbClr val="FF0000"/>
                </a:solidFill>
                <a:latin typeface="Times New Roman" charset="0"/>
                <a:cs typeface="Arial" charset="0"/>
              </a:rPr>
              <a:t>18 m</a:t>
            </a:r>
          </a:p>
        </p:txBody>
      </p:sp>
      <p:sp>
        <p:nvSpPr>
          <p:cNvPr id="78855" name="WordArt 6"/>
          <p:cNvSpPr>
            <a:spLocks noChangeArrowheads="1" noChangeShapeType="1" noTextEdit="1"/>
          </p:cNvSpPr>
          <p:nvPr/>
        </p:nvSpPr>
        <p:spPr bwMode="auto">
          <a:xfrm>
            <a:off x="4787900" y="333375"/>
            <a:ext cx="3994150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External dome</a:t>
            </a:r>
          </a:p>
        </p:txBody>
      </p:sp>
    </p:spTree>
    <p:extLst>
      <p:ext uri="{BB962C8B-B14F-4D97-AF65-F5344CB8AC3E}">
        <p14:creationId xmlns:p14="http://schemas.microsoft.com/office/powerpoint/2010/main" val="358391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79875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394D21-646C-284D-AA20-EB8F8AAE7F30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89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79876" name="Immagine 5" descr="Immagin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8496300" cy="611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WordArt 4"/>
          <p:cNvSpPr>
            <a:spLocks noChangeArrowheads="1" noChangeShapeType="1" noTextEdit="1"/>
          </p:cNvSpPr>
          <p:nvPr/>
        </p:nvSpPr>
        <p:spPr bwMode="auto">
          <a:xfrm>
            <a:off x="1258888" y="549275"/>
            <a:ext cx="7443787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Stainless Steel Sphere (SSS)</a:t>
            </a:r>
          </a:p>
        </p:txBody>
      </p:sp>
    </p:spTree>
    <p:extLst>
      <p:ext uri="{BB962C8B-B14F-4D97-AF65-F5344CB8AC3E}">
        <p14:creationId xmlns:p14="http://schemas.microsoft.com/office/powerpoint/2010/main" val="2540393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23555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218796-7902-4E42-AF8A-4FEA214F7EBB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9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3556" name="CasellaDiTesto 4"/>
          <p:cNvSpPr txBox="1">
            <a:spLocks noChangeArrowheads="1"/>
          </p:cNvSpPr>
          <p:nvPr/>
        </p:nvSpPr>
        <p:spPr bwMode="auto">
          <a:xfrm>
            <a:off x="4006849" y="121225"/>
            <a:ext cx="5029201" cy="6463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defRPr/>
            </a:pPr>
            <a:r>
              <a:rPr lang="en-US" sz="1800" dirty="0" smtClean="0"/>
              <a:t>It is possible </a:t>
            </a:r>
            <a:r>
              <a:rPr lang="en-US" sz="1800" b="1" dirty="0" smtClean="0"/>
              <a:t>to study the interior of the Sun</a:t>
            </a:r>
            <a:r>
              <a:rPr lang="en-US" sz="1800" dirty="0" smtClean="0"/>
              <a:t> through helioseismology. </a:t>
            </a:r>
          </a:p>
        </p:txBody>
      </p:sp>
      <p:sp>
        <p:nvSpPr>
          <p:cNvPr id="23557" name="CasellaDiTesto 6"/>
          <p:cNvSpPr txBox="1">
            <a:spLocks noChangeArrowheads="1"/>
          </p:cNvSpPr>
          <p:nvPr/>
        </p:nvSpPr>
        <p:spPr bwMode="auto">
          <a:xfrm>
            <a:off x="395288" y="107950"/>
            <a:ext cx="3446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FF0000"/>
                </a:solidFill>
              </a:rPr>
              <a:t>Helioseismology</a:t>
            </a:r>
          </a:p>
        </p:txBody>
      </p:sp>
      <p:sp>
        <p:nvSpPr>
          <p:cNvPr id="23558" name="CasellaDiTesto 4"/>
          <p:cNvSpPr txBox="1">
            <a:spLocks noChangeArrowheads="1"/>
          </p:cNvSpPr>
          <p:nvPr/>
        </p:nvSpPr>
        <p:spPr bwMode="auto">
          <a:xfrm>
            <a:off x="395288" y="1045625"/>
            <a:ext cx="417671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600" dirty="0"/>
              <a:t>With helioseismology, it is possible </a:t>
            </a:r>
            <a:r>
              <a:rPr lang="en-US" sz="1600" u="sng" dirty="0">
                <a:solidFill>
                  <a:srgbClr val="FF0000"/>
                </a:solidFill>
              </a:rPr>
              <a:t>to learn about the properties of the Sun</a:t>
            </a:r>
            <a:r>
              <a:rPr lang="en-US" sz="1600" dirty="0"/>
              <a:t> by studying the </a:t>
            </a:r>
            <a:r>
              <a:rPr lang="en-US" sz="1600" b="1" dirty="0">
                <a:solidFill>
                  <a:srgbClr val="FF0000"/>
                </a:solidFill>
              </a:rPr>
              <a:t>propagation of waves </a:t>
            </a:r>
            <a:r>
              <a:rPr lang="en-US" sz="1600" dirty="0"/>
              <a:t>in its body.</a:t>
            </a:r>
          </a:p>
          <a:p>
            <a:pPr algn="just" eaLnBrk="1" hangingPunct="1"/>
            <a:r>
              <a:rPr lang="en-US" sz="1600" dirty="0"/>
              <a:t>(</a:t>
            </a:r>
            <a:r>
              <a:rPr lang="en-US" sz="1600" i="1" dirty="0"/>
              <a:t>These waves cause small oscillations of the surface that are observable</a:t>
            </a:r>
            <a:r>
              <a:rPr lang="en-US" sz="1600" dirty="0"/>
              <a:t>) in a manner similar to geologists learning about the interior of the Earth by studying seismic waves.</a:t>
            </a:r>
          </a:p>
        </p:txBody>
      </p:sp>
      <p:sp>
        <p:nvSpPr>
          <p:cNvPr id="23559" name="CasellaDiTesto 4"/>
          <p:cNvSpPr txBox="1">
            <a:spLocks noChangeArrowheads="1"/>
          </p:cNvSpPr>
          <p:nvPr/>
        </p:nvSpPr>
        <p:spPr bwMode="auto">
          <a:xfrm>
            <a:off x="273051" y="5296428"/>
            <a:ext cx="8712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dirty="0">
                <a:solidFill>
                  <a:srgbClr val="3366FF"/>
                </a:solidFill>
              </a:rPr>
              <a:t>Temperature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3366FF"/>
                </a:solidFill>
              </a:rPr>
              <a:t>composition</a:t>
            </a:r>
            <a:r>
              <a:rPr lang="en-US" sz="1800" dirty="0"/>
              <a:t>, and </a:t>
            </a:r>
            <a:r>
              <a:rPr lang="en-US" sz="1800" dirty="0">
                <a:solidFill>
                  <a:srgbClr val="3366FF"/>
                </a:solidFill>
              </a:rPr>
              <a:t>motions</a:t>
            </a:r>
            <a:r>
              <a:rPr lang="en-US" sz="1800" dirty="0"/>
              <a:t> deep in the Sun influence the oscillation periods and </a:t>
            </a:r>
            <a:r>
              <a:rPr lang="en-US" sz="1800" u="sng" dirty="0">
                <a:solidFill>
                  <a:srgbClr val="FF0000"/>
                </a:solidFill>
              </a:rPr>
              <a:t>yield insights into conditions in the solar interior.</a:t>
            </a:r>
          </a:p>
          <a:p>
            <a:pPr algn="just" eaLnBrk="1" hangingPunct="1"/>
            <a:endParaRPr lang="en-US" sz="1800" u="sng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en-US" sz="1800" dirty="0"/>
              <a:t>Helioseismology is placing strong constraints on theories of the solar interior. </a:t>
            </a:r>
            <a:endParaRPr lang="it-IT" sz="1800" dirty="0"/>
          </a:p>
        </p:txBody>
      </p:sp>
      <p:pic>
        <p:nvPicPr>
          <p:cNvPr id="23560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16" y="811057"/>
            <a:ext cx="3304491" cy="230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1402" y="3231275"/>
            <a:ext cx="67149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/>
              <a:t>Nelle zone di propagazione </a:t>
            </a:r>
            <a:r>
              <a:rPr lang="it-IT" u="sng" dirty="0" smtClean="0"/>
              <a:t>radiativa e convettiva</a:t>
            </a:r>
            <a:r>
              <a:rPr lang="it-IT" dirty="0" smtClean="0"/>
              <a:t> si propagano </a:t>
            </a:r>
            <a:r>
              <a:rPr lang="it-IT" b="1" dirty="0" smtClean="0"/>
              <a:t>onde sonore </a:t>
            </a:r>
            <a:r>
              <a:rPr lang="it-IT" dirty="0" smtClean="0"/>
              <a:t>(compressione e rarefazione)</a:t>
            </a:r>
          </a:p>
          <a:p>
            <a:pPr algn="just"/>
            <a:endParaRPr lang="it-IT" sz="900" dirty="0" smtClean="0"/>
          </a:p>
          <a:p>
            <a:pPr algn="just"/>
            <a:r>
              <a:rPr lang="it-IT" dirty="0" smtClean="0"/>
              <a:t>Tra il core e la superficie si stabiliscono </a:t>
            </a:r>
            <a:r>
              <a:rPr lang="it-IT" b="1" dirty="0" smtClean="0">
                <a:solidFill>
                  <a:srgbClr val="FF0000"/>
                </a:solidFill>
              </a:rPr>
              <a:t>onde stazionarie</a:t>
            </a:r>
            <a:r>
              <a:rPr lang="it-IT" dirty="0" smtClean="0"/>
              <a:t>, che si misurano attraverso </a:t>
            </a:r>
            <a:r>
              <a:rPr lang="it-IT" b="1" dirty="0" smtClean="0"/>
              <a:t>l’effetto Doppler degli strati superficiali. </a:t>
            </a:r>
            <a:r>
              <a:rPr lang="en-US" dirty="0" err="1"/>
              <a:t>Queste</a:t>
            </a:r>
            <a:r>
              <a:rPr lang="en-US" dirty="0"/>
              <a:t> </a:t>
            </a:r>
            <a:r>
              <a:rPr lang="en-US" dirty="0" err="1"/>
              <a:t>onde</a:t>
            </a:r>
            <a:r>
              <a:rPr lang="en-US" dirty="0"/>
              <a:t>, </a:t>
            </a:r>
            <a:r>
              <a:rPr lang="en-US" dirty="0" err="1"/>
              <a:t>scoperte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1960 da </a:t>
            </a:r>
            <a:r>
              <a:rPr lang="en-US" i="1" dirty="0"/>
              <a:t>R. Leighton, sono di tipo acustico e hanno </a:t>
            </a:r>
            <a:r>
              <a:rPr lang="en-US" b="1" i="1" dirty="0"/>
              <a:t>periodi</a:t>
            </a:r>
            <a:r>
              <a:rPr lang="en-US" i="1" dirty="0"/>
              <a:t> caratteristici dell’ordine di </a:t>
            </a:r>
            <a:r>
              <a:rPr lang="en-US" b="1" i="1" dirty="0"/>
              <a:t>5 </a:t>
            </a:r>
            <a:r>
              <a:rPr lang="en-US" b="1" i="1" dirty="0" err="1" smtClean="0"/>
              <a:t>minuti</a:t>
            </a:r>
            <a:r>
              <a:rPr lang="en-US" i="1" dirty="0" smtClean="0"/>
              <a:t>.</a:t>
            </a:r>
            <a:endParaRPr lang="it-IT" b="1" dirty="0"/>
          </a:p>
        </p:txBody>
      </p:sp>
      <p:pic>
        <p:nvPicPr>
          <p:cNvPr id="10" name="Immagine 5" descr="schema so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305" y="3116459"/>
            <a:ext cx="1850495" cy="183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2" descr="C:\WINDOWS\Desktop\seminari\presentazione scuola\terr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0" y="878712"/>
            <a:ext cx="1524000" cy="14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554" y="0"/>
            <a:ext cx="1073201" cy="96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16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80899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C75B226-A1DB-2342-A0A5-D0A029197C7C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90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80900" name="Immagine 8" descr="Immagin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8569325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WordArt 3"/>
          <p:cNvSpPr>
            <a:spLocks noChangeArrowheads="1" noChangeShapeType="1" noTextEdit="1"/>
          </p:cNvSpPr>
          <p:nvPr/>
        </p:nvSpPr>
        <p:spPr bwMode="auto">
          <a:xfrm>
            <a:off x="323850" y="692150"/>
            <a:ext cx="59594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Borexino inner detector</a:t>
            </a:r>
          </a:p>
        </p:txBody>
      </p:sp>
    </p:spTree>
    <p:extLst>
      <p:ext uri="{BB962C8B-B14F-4D97-AF65-F5344CB8AC3E}">
        <p14:creationId xmlns:p14="http://schemas.microsoft.com/office/powerpoint/2010/main" val="419373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Immagine 5" descr="Immagin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en-US"/>
          </a:p>
        </p:txBody>
      </p:sp>
      <p:sp>
        <p:nvSpPr>
          <p:cNvPr id="81923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2710C6-CCEA-AA4A-817D-7B4163E81575}" type="slidenum">
              <a:rPr lang="en-US" sz="14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91</a:t>
            </a:fld>
            <a:endParaRPr lang="en-US" sz="14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  <p:sp>
        <p:nvSpPr>
          <p:cNvPr id="81924" name="WordArt 2"/>
          <p:cNvSpPr>
            <a:spLocks noChangeArrowheads="1" noChangeShapeType="1" noTextEdit="1"/>
          </p:cNvSpPr>
          <p:nvPr/>
        </p:nvSpPr>
        <p:spPr bwMode="auto">
          <a:xfrm>
            <a:off x="468313" y="404813"/>
            <a:ext cx="5256212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Nylon vessels</a:t>
            </a:r>
          </a:p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 (Princeton Univ.)</a:t>
            </a:r>
          </a:p>
        </p:txBody>
      </p:sp>
      <p:pic>
        <p:nvPicPr>
          <p:cNvPr id="81925" name="Immagine 6" descr="Immagine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15888"/>
            <a:ext cx="8842375" cy="593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3" descr="2248c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3990975"/>
            <a:ext cx="2468563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4" descr="c1_29-01-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5" y="3990975"/>
            <a:ext cx="2627313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8" name="Rectangle 5"/>
          <p:cNvSpPr>
            <a:spLocks noChangeArrowheads="1"/>
          </p:cNvSpPr>
          <p:nvPr/>
        </p:nvSpPr>
        <p:spPr bwMode="auto">
          <a:xfrm>
            <a:off x="-34925" y="3457575"/>
            <a:ext cx="289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000">
                <a:solidFill>
                  <a:schemeClr val="accent2"/>
                </a:solidFill>
                <a:latin typeface="Tahoma" charset="0"/>
              </a:rPr>
              <a:t>water filling</a:t>
            </a:r>
          </a:p>
        </p:txBody>
      </p:sp>
      <p:sp>
        <p:nvSpPr>
          <p:cNvPr id="81929" name="Rectangle 6"/>
          <p:cNvSpPr>
            <a:spLocks noChangeArrowheads="1"/>
          </p:cNvSpPr>
          <p:nvPr/>
        </p:nvSpPr>
        <p:spPr bwMode="auto">
          <a:xfrm>
            <a:off x="2860675" y="3533775"/>
            <a:ext cx="3124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000">
                <a:solidFill>
                  <a:schemeClr val="accent2"/>
                </a:solidFill>
                <a:latin typeface="Tahoma" charset="0"/>
              </a:rPr>
              <a:t>Scintillator filling</a:t>
            </a:r>
          </a:p>
        </p:txBody>
      </p:sp>
      <p:pic>
        <p:nvPicPr>
          <p:cNvPr id="8193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3990975"/>
            <a:ext cx="3382963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1" name="Rectangle 8"/>
          <p:cNvSpPr>
            <a:spLocks noChangeArrowheads="1"/>
          </p:cNvSpPr>
          <p:nvPr/>
        </p:nvSpPr>
        <p:spPr bwMode="auto">
          <a:xfrm>
            <a:off x="5451475" y="3457575"/>
            <a:ext cx="3657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Tahoma" charset="0"/>
              </a:rPr>
              <a:t>May 15</a:t>
            </a:r>
            <a:r>
              <a:rPr lang="en-US" sz="2000" baseline="30000">
                <a:solidFill>
                  <a:srgbClr val="FF0000"/>
                </a:solidFill>
                <a:latin typeface="Tahoma" charset="0"/>
              </a:rPr>
              <a:t>th</a:t>
            </a:r>
            <a:r>
              <a:rPr lang="en-US" sz="2000">
                <a:solidFill>
                  <a:srgbClr val="FF0000"/>
                </a:solidFill>
                <a:latin typeface="Tahoma" charset="0"/>
              </a:rPr>
              <a:t>, 2007</a:t>
            </a:r>
            <a:endParaRPr lang="en-GB" sz="2000">
              <a:solidFill>
                <a:srgbClr val="FF0000"/>
              </a:solidFill>
              <a:latin typeface="Tahoma" charset="0"/>
            </a:endParaRPr>
          </a:p>
        </p:txBody>
      </p:sp>
      <p:sp>
        <p:nvSpPr>
          <p:cNvPr id="81932" name="Text Box 11"/>
          <p:cNvSpPr txBox="1">
            <a:spLocks noChangeArrowheads="1"/>
          </p:cNvSpPr>
          <p:nvPr/>
        </p:nvSpPr>
        <p:spPr bwMode="auto">
          <a:xfrm>
            <a:off x="346075" y="5972175"/>
            <a:ext cx="1600200" cy="3365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>
                <a:latin typeface="Tahoma" charset="0"/>
                <a:cs typeface="Arial" charset="0"/>
              </a:rPr>
              <a:t>From Aug 2006</a:t>
            </a:r>
          </a:p>
        </p:txBody>
      </p:sp>
      <p:sp>
        <p:nvSpPr>
          <p:cNvPr id="81933" name="Text Box 12"/>
          <p:cNvSpPr txBox="1">
            <a:spLocks noChangeArrowheads="1"/>
          </p:cNvSpPr>
          <p:nvPr/>
        </p:nvSpPr>
        <p:spPr bwMode="auto">
          <a:xfrm>
            <a:off x="2936875" y="5972175"/>
            <a:ext cx="1600200" cy="3365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>
                <a:latin typeface="Tahoma" charset="0"/>
                <a:cs typeface="Arial" charset="0"/>
              </a:rPr>
              <a:t>From Jan 2007</a:t>
            </a:r>
          </a:p>
        </p:txBody>
      </p:sp>
      <p:sp>
        <p:nvSpPr>
          <p:cNvPr id="81934" name="Text Box 13"/>
          <p:cNvSpPr txBox="1">
            <a:spLocks noChangeArrowheads="1"/>
          </p:cNvSpPr>
          <p:nvPr/>
        </p:nvSpPr>
        <p:spPr bwMode="auto">
          <a:xfrm>
            <a:off x="1793875" y="5514975"/>
            <a:ext cx="1676400" cy="293688"/>
          </a:xfrm>
          <a:prstGeom prst="rect">
            <a:avLst/>
          </a:prstGeom>
          <a:solidFill>
            <a:schemeClr val="bg1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SzPct val="80000"/>
              <a:buFont typeface="Marlett" charset="0"/>
              <a:buNone/>
            </a:pPr>
            <a:r>
              <a:rPr lang="en-GB" sz="1400" i="1">
                <a:solidFill>
                  <a:srgbClr val="3333FF"/>
                </a:solidFill>
                <a:latin typeface="Tahoma" charset="0"/>
                <a:cs typeface="Arial" charset="0"/>
              </a:rPr>
              <a:t>Hight purity water</a:t>
            </a:r>
            <a:endParaRPr lang="en-GB" sz="1800" i="1" u="sng">
              <a:solidFill>
                <a:srgbClr val="3333FF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81935" name="Line 14"/>
          <p:cNvSpPr>
            <a:spLocks noChangeShapeType="1"/>
          </p:cNvSpPr>
          <p:nvPr/>
        </p:nvSpPr>
        <p:spPr bwMode="auto">
          <a:xfrm flipV="1">
            <a:off x="3317875" y="5591175"/>
            <a:ext cx="4572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1936" name="Line 15"/>
          <p:cNvSpPr>
            <a:spLocks noChangeShapeType="1"/>
          </p:cNvSpPr>
          <p:nvPr/>
        </p:nvSpPr>
        <p:spPr bwMode="auto">
          <a:xfrm flipH="1" flipV="1">
            <a:off x="1412875" y="5438775"/>
            <a:ext cx="4572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1937" name="Text Box 16"/>
          <p:cNvSpPr txBox="1">
            <a:spLocks noChangeArrowheads="1"/>
          </p:cNvSpPr>
          <p:nvPr/>
        </p:nvSpPr>
        <p:spPr bwMode="auto">
          <a:xfrm>
            <a:off x="4994275" y="4067175"/>
            <a:ext cx="1371600" cy="304800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lIns="18000" rIns="18000"/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SzPct val="80000"/>
              <a:buFont typeface="Marlett" charset="0"/>
              <a:buNone/>
            </a:pPr>
            <a:r>
              <a:rPr lang="en-GB" sz="1400">
                <a:solidFill>
                  <a:srgbClr val="990000"/>
                </a:solidFill>
                <a:latin typeface="Tahoma" charset="0"/>
                <a:cs typeface="Arial" charset="0"/>
              </a:rPr>
              <a:t>Liquid scintillator</a:t>
            </a:r>
            <a:endParaRPr lang="en-GB" sz="1800">
              <a:solidFill>
                <a:srgbClr val="990000"/>
              </a:solidFill>
              <a:latin typeface="Tahoma" charset="0"/>
              <a:cs typeface="Arial" charset="0"/>
            </a:endParaRPr>
          </a:p>
        </p:txBody>
      </p:sp>
      <p:sp>
        <p:nvSpPr>
          <p:cNvPr id="81938" name="Line 17"/>
          <p:cNvSpPr>
            <a:spLocks noChangeShapeType="1"/>
          </p:cNvSpPr>
          <p:nvPr/>
        </p:nvSpPr>
        <p:spPr bwMode="auto">
          <a:xfrm>
            <a:off x="6372225" y="4219575"/>
            <a:ext cx="685800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1939" name="Line 18"/>
          <p:cNvSpPr>
            <a:spLocks noChangeShapeType="1"/>
          </p:cNvSpPr>
          <p:nvPr/>
        </p:nvSpPr>
        <p:spPr bwMode="auto">
          <a:xfrm flipH="1">
            <a:off x="4537075" y="4295775"/>
            <a:ext cx="533400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1940" name="Text Box 19"/>
          <p:cNvSpPr txBox="1">
            <a:spLocks noChangeArrowheads="1"/>
          </p:cNvSpPr>
          <p:nvPr/>
        </p:nvSpPr>
        <p:spPr bwMode="auto">
          <a:xfrm>
            <a:off x="117475" y="4143375"/>
            <a:ext cx="1420813" cy="327025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lIns="18000" rIns="18000"/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SzPct val="80000"/>
              <a:buFont typeface="Marlett" charset="0"/>
              <a:buNone/>
            </a:pPr>
            <a:r>
              <a:rPr lang="en-GB" sz="1400">
                <a:solidFill>
                  <a:srgbClr val="990000"/>
                </a:solidFill>
                <a:latin typeface="Tahoma" charset="0"/>
                <a:cs typeface="Arial" charset="0"/>
              </a:rPr>
              <a:t>Low Ar and Kr N</a:t>
            </a:r>
            <a:r>
              <a:rPr lang="en-GB" sz="1400" baseline="-25000">
                <a:solidFill>
                  <a:srgbClr val="990000"/>
                </a:solidFill>
                <a:latin typeface="Tahoma" charset="0"/>
                <a:cs typeface="Arial" charset="0"/>
              </a:rPr>
              <a:t>2</a:t>
            </a:r>
            <a:endParaRPr lang="en-GB" sz="1400">
              <a:solidFill>
                <a:srgbClr val="990000"/>
              </a:solidFill>
              <a:latin typeface="Tahoma" charset="0"/>
              <a:cs typeface="Arial" charset="0"/>
            </a:endParaRPr>
          </a:p>
        </p:txBody>
      </p:sp>
      <p:sp>
        <p:nvSpPr>
          <p:cNvPr id="81941" name="CasellaDiTesto 22"/>
          <p:cNvSpPr txBox="1">
            <a:spLocks noChangeArrowheads="1"/>
          </p:cNvSpPr>
          <p:nvPr/>
        </p:nvSpPr>
        <p:spPr bwMode="auto">
          <a:xfrm>
            <a:off x="250825" y="188913"/>
            <a:ext cx="71294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chemeClr val="bg1"/>
                </a:solidFill>
                <a:cs typeface="Arial" charset="0"/>
              </a:rPr>
              <a:t>Nylon vessels inflated, filled with water and replaced with scintillator</a:t>
            </a:r>
          </a:p>
        </p:txBody>
      </p:sp>
    </p:spTree>
    <p:extLst>
      <p:ext uri="{BB962C8B-B14F-4D97-AF65-F5344CB8AC3E}">
        <p14:creationId xmlns:p14="http://schemas.microsoft.com/office/powerpoint/2010/main" val="1479849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82947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4DD20D-DE56-5A4C-BBFB-3E858821C1A8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92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179388" y="173038"/>
            <a:ext cx="6696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From raw data to neutrino signal</a:t>
            </a:r>
            <a:endParaRPr lang="en-US" sz="3200" b="1">
              <a:solidFill>
                <a:srgbClr val="FF0000"/>
              </a:solidFill>
              <a:sym typeface="Symbol" charset="0"/>
            </a:endParaRPr>
          </a:p>
        </p:txBody>
      </p:sp>
      <p:pic>
        <p:nvPicPr>
          <p:cNvPr id="82949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140075"/>
            <a:ext cx="3959225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82763"/>
            <a:ext cx="3529012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1" name="CasellaDiTesto 7"/>
          <p:cNvSpPr txBox="1">
            <a:spLocks noChangeArrowheads="1"/>
          </p:cNvSpPr>
          <p:nvPr/>
        </p:nvSpPr>
        <p:spPr bwMode="auto">
          <a:xfrm>
            <a:off x="4211638" y="765175"/>
            <a:ext cx="48085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</a:rPr>
              <a:t>Example of </a:t>
            </a:r>
            <a:r>
              <a:rPr lang="en-US" sz="2800" baseline="30000">
                <a:solidFill>
                  <a:srgbClr val="FF0000"/>
                </a:solidFill>
              </a:rPr>
              <a:t>7</a:t>
            </a:r>
            <a:r>
              <a:rPr lang="en-US" sz="2800">
                <a:solidFill>
                  <a:srgbClr val="FF0000"/>
                </a:solidFill>
              </a:rPr>
              <a:t>Be neutrino line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61708" y="1628800"/>
            <a:ext cx="2930172" cy="369332"/>
          </a:xfrm>
          <a:prstGeom prst="rect">
            <a:avLst/>
          </a:prstGeom>
          <a:solidFill>
            <a:srgbClr val="BADDE1"/>
          </a:solidFill>
          <a:effectLst>
            <a:softEdge rad="647700"/>
          </a:effectLst>
          <a:scene3d>
            <a:camera prst="orthographicFront"/>
            <a:lightRig rig="threePt" dir="t">
              <a:rot lat="0" lon="0" rev="21240000"/>
            </a:lightRig>
          </a:scene3d>
          <a:sp3d extrusionH="50800" contourW="57150">
            <a:bevelT w="57150" h="95250"/>
            <a:bevelB w="57150" h="1143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/>
              <a:t>ν</a:t>
            </a:r>
            <a:r>
              <a:rPr lang="en-US" dirty="0"/>
              <a:t> flux as predicted by SSM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974971" y="2852936"/>
            <a:ext cx="2199127" cy="369332"/>
          </a:xfrm>
          <a:prstGeom prst="rect">
            <a:avLst/>
          </a:prstGeom>
          <a:solidFill>
            <a:srgbClr val="BADDE1"/>
          </a:solidFill>
          <a:effectLst>
            <a:softEdge rad="647700"/>
          </a:effectLst>
          <a:scene3d>
            <a:camera prst="orthographicFront"/>
            <a:lightRig rig="threePt" dir="t">
              <a:rot lat="0" lon="0" rev="21240000"/>
            </a:lightRig>
          </a:scene3d>
          <a:sp3d extrusionH="50800" contourW="57150">
            <a:bevelT w="57150" h="95250"/>
            <a:bevelB w="57150" h="1143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/>
              <a:t>ν</a:t>
            </a:r>
            <a:r>
              <a:rPr lang="en-US" dirty="0"/>
              <a:t> signal in </a:t>
            </a:r>
            <a:r>
              <a:rPr lang="en-US" dirty="0" err="1"/>
              <a:t>Borexino</a:t>
            </a:r>
            <a:endParaRPr lang="en-US" dirty="0"/>
          </a:p>
        </p:txBody>
      </p:sp>
      <p:sp>
        <p:nvSpPr>
          <p:cNvPr id="11" name="Freccia curva 10"/>
          <p:cNvSpPr/>
          <p:nvPr/>
        </p:nvSpPr>
        <p:spPr>
          <a:xfrm rot="5400000">
            <a:off x="5472113" y="233362"/>
            <a:ext cx="1079500" cy="4752975"/>
          </a:xfrm>
          <a:prstGeom prst="bentArrow">
            <a:avLst>
              <a:gd name="adj1" fmla="val 25000"/>
              <a:gd name="adj2" fmla="val 29368"/>
              <a:gd name="adj3" fmla="val 25000"/>
              <a:gd name="adj4" fmla="val 2889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Connettore 1 12"/>
          <p:cNvCxnSpPr/>
          <p:nvPr/>
        </p:nvCxnSpPr>
        <p:spPr>
          <a:xfrm>
            <a:off x="1692275" y="2357438"/>
            <a:ext cx="0" cy="17287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960" name="CasellaDiTesto 15"/>
          <p:cNvSpPr txBox="1">
            <a:spLocks noChangeArrowheads="1"/>
          </p:cNvSpPr>
          <p:nvPr/>
        </p:nvSpPr>
        <p:spPr bwMode="auto">
          <a:xfrm>
            <a:off x="539750" y="4518025"/>
            <a:ext cx="23034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aseline="30000">
                <a:solidFill>
                  <a:srgbClr val="FF0000"/>
                </a:solidFill>
              </a:rPr>
              <a:t>7</a:t>
            </a:r>
            <a:r>
              <a:rPr lang="en-US" sz="1800">
                <a:solidFill>
                  <a:srgbClr val="FF0000"/>
                </a:solidFill>
              </a:rPr>
              <a:t>Be monochromatic line at 0.862 MeV</a:t>
            </a:r>
            <a:endParaRPr lang="en-US" sz="1800"/>
          </a:p>
        </p:txBody>
      </p:sp>
      <p:graphicFrame>
        <p:nvGraphicFramePr>
          <p:cNvPr id="82961" name="Object 41"/>
          <p:cNvGraphicFramePr>
            <a:graphicFrameLocks noChangeAspect="1"/>
          </p:cNvGraphicFramePr>
          <p:nvPr/>
        </p:nvGraphicFramePr>
        <p:xfrm>
          <a:off x="4859338" y="1925638"/>
          <a:ext cx="1985962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85" name="Equation" r:id="rId5" imgW="1079500" imgH="254000" progId="Equation.3">
                  <p:embed/>
                </p:oleObj>
              </mc:Choice>
              <mc:Fallback>
                <p:oleObj name="Equation" r:id="rId5" imgW="1079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1925638"/>
                        <a:ext cx="1985962" cy="46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Connettore 2 19"/>
          <p:cNvCxnSpPr/>
          <p:nvPr/>
        </p:nvCxnSpPr>
        <p:spPr>
          <a:xfrm flipV="1">
            <a:off x="971550" y="4157663"/>
            <a:ext cx="647700" cy="4333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V="1">
            <a:off x="1042988" y="2357438"/>
            <a:ext cx="3816350" cy="22336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H="1">
            <a:off x="6084888" y="2357438"/>
            <a:ext cx="503237" cy="24495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965" name="CasellaDiTesto 28"/>
          <p:cNvSpPr txBox="1">
            <a:spLocks noChangeArrowheads="1"/>
          </p:cNvSpPr>
          <p:nvPr/>
        </p:nvSpPr>
        <p:spPr bwMode="auto">
          <a:xfrm>
            <a:off x="5076825" y="5670550"/>
            <a:ext cx="3455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Maximum ES of e</a:t>
            </a:r>
            <a:r>
              <a:rPr lang="en-US" sz="1800" baseline="30000">
                <a:solidFill>
                  <a:srgbClr val="FF0000"/>
                </a:solidFill>
              </a:rPr>
              <a:t>-</a:t>
            </a:r>
            <a:r>
              <a:rPr lang="en-US" sz="1800">
                <a:solidFill>
                  <a:srgbClr val="FF0000"/>
                </a:solidFill>
              </a:rPr>
              <a:t> 0.662 MeV</a:t>
            </a:r>
            <a:endParaRPr lang="en-US" sz="1800"/>
          </a:p>
        </p:txBody>
      </p:sp>
      <p:sp>
        <p:nvSpPr>
          <p:cNvPr id="82966" name="CasellaDiTesto 29"/>
          <p:cNvSpPr txBox="1">
            <a:spLocks noChangeArrowheads="1"/>
          </p:cNvSpPr>
          <p:nvPr/>
        </p:nvSpPr>
        <p:spPr bwMode="auto">
          <a:xfrm>
            <a:off x="1331913" y="5732463"/>
            <a:ext cx="3311525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400" u="sng"/>
              <a:t>Warning</a:t>
            </a:r>
            <a:r>
              <a:rPr lang="en-US" sz="1400"/>
              <a:t>: we have to take into account the energy resolution of the detector</a:t>
            </a:r>
          </a:p>
        </p:txBody>
      </p:sp>
      <p:sp>
        <p:nvSpPr>
          <p:cNvPr id="82967" name="CasellaDiTesto 30"/>
          <p:cNvSpPr txBox="1">
            <a:spLocks noChangeArrowheads="1"/>
          </p:cNvSpPr>
          <p:nvPr/>
        </p:nvSpPr>
        <p:spPr bwMode="auto">
          <a:xfrm>
            <a:off x="6305550" y="4005263"/>
            <a:ext cx="1938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  <a:cs typeface="Arial" charset="0"/>
              </a:rPr>
              <a:t>Compton-like recoil spectrum</a:t>
            </a:r>
          </a:p>
        </p:txBody>
      </p:sp>
    </p:spTree>
    <p:extLst>
      <p:ext uri="{BB962C8B-B14F-4D97-AF65-F5344CB8AC3E}">
        <p14:creationId xmlns:p14="http://schemas.microsoft.com/office/powerpoint/2010/main" val="3015305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83971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FEEC50-3D94-384B-A6F5-7223C3E5E134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93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83972" name="Picture 2" descr="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6" r="8672"/>
          <a:stretch>
            <a:fillRect/>
          </a:stretch>
        </p:blipFill>
        <p:spPr bwMode="auto">
          <a:xfrm>
            <a:off x="153988" y="260350"/>
            <a:ext cx="8823325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Rectangle 3"/>
          <p:cNvSpPr>
            <a:spLocks noChangeArrowheads="1"/>
          </p:cNvSpPr>
          <p:nvPr/>
        </p:nvSpPr>
        <p:spPr bwMode="auto">
          <a:xfrm>
            <a:off x="3587750" y="503238"/>
            <a:ext cx="3914775" cy="1160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39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15913"/>
            <a:ext cx="453707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2 7"/>
          <p:cNvCxnSpPr/>
          <p:nvPr/>
        </p:nvCxnSpPr>
        <p:spPr>
          <a:xfrm rot="10800000" flipV="1">
            <a:off x="1692275" y="676275"/>
            <a:ext cx="3671888" cy="647700"/>
          </a:xfrm>
          <a:prstGeom prst="straightConnector1">
            <a:avLst/>
          </a:prstGeom>
          <a:ln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2627313" y="820738"/>
            <a:ext cx="4413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FFFF"/>
                </a:solidFill>
                <a:ea typeface="+mn-ea"/>
              </a:rPr>
              <a:t>pp</a:t>
            </a:r>
          </a:p>
        </p:txBody>
      </p:sp>
      <p:cxnSp>
        <p:nvCxnSpPr>
          <p:cNvPr id="10" name="Connettore 2 9"/>
          <p:cNvCxnSpPr/>
          <p:nvPr/>
        </p:nvCxnSpPr>
        <p:spPr>
          <a:xfrm rot="10800000" flipV="1">
            <a:off x="3563938" y="1397000"/>
            <a:ext cx="2808287" cy="10080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8" name="CasellaDiTesto 20"/>
          <p:cNvSpPr txBox="1">
            <a:spLocks noChangeArrowheads="1"/>
          </p:cNvSpPr>
          <p:nvPr/>
        </p:nvSpPr>
        <p:spPr bwMode="auto">
          <a:xfrm>
            <a:off x="3635375" y="1973263"/>
            <a:ext cx="552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aseline="30000">
                <a:solidFill>
                  <a:srgbClr val="FF0000"/>
                </a:solidFill>
                <a:cs typeface="Arial" charset="0"/>
              </a:rPr>
              <a:t>7</a:t>
            </a:r>
            <a:r>
              <a:rPr lang="en-US" sz="1800">
                <a:solidFill>
                  <a:srgbClr val="FF0000"/>
                </a:solidFill>
                <a:cs typeface="Arial" charset="0"/>
              </a:rPr>
              <a:t>Be</a:t>
            </a:r>
          </a:p>
        </p:txBody>
      </p:sp>
      <p:cxnSp>
        <p:nvCxnSpPr>
          <p:cNvPr id="12" name="Connettore 2 11"/>
          <p:cNvCxnSpPr/>
          <p:nvPr/>
        </p:nvCxnSpPr>
        <p:spPr>
          <a:xfrm rot="5400000">
            <a:off x="5399881" y="2656682"/>
            <a:ext cx="1800225" cy="8651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5724525" y="3484563"/>
            <a:ext cx="5683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8000"/>
                </a:solidFill>
                <a:ea typeface="+mn-ea"/>
              </a:rPr>
              <a:t>pep</a:t>
            </a:r>
          </a:p>
        </p:txBody>
      </p:sp>
      <p:cxnSp>
        <p:nvCxnSpPr>
          <p:cNvPr id="14" name="Connettore 2 13"/>
          <p:cNvCxnSpPr/>
          <p:nvPr/>
        </p:nvCxnSpPr>
        <p:spPr>
          <a:xfrm rot="5400000">
            <a:off x="5399882" y="3232944"/>
            <a:ext cx="2303462" cy="64770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82" name="CasellaDiTesto 28"/>
          <p:cNvSpPr txBox="1">
            <a:spLocks noChangeArrowheads="1"/>
          </p:cNvSpPr>
          <p:nvPr/>
        </p:nvSpPr>
        <p:spPr bwMode="auto">
          <a:xfrm>
            <a:off x="6156325" y="4060825"/>
            <a:ext cx="696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7030A0"/>
                </a:solidFill>
                <a:cs typeface="Arial" charset="0"/>
              </a:rPr>
              <a:t>CNO</a:t>
            </a:r>
          </a:p>
        </p:txBody>
      </p:sp>
      <p:cxnSp>
        <p:nvCxnSpPr>
          <p:cNvPr id="16" name="Connettore 2 15"/>
          <p:cNvCxnSpPr/>
          <p:nvPr/>
        </p:nvCxnSpPr>
        <p:spPr>
          <a:xfrm rot="5400000">
            <a:off x="5976144" y="3664744"/>
            <a:ext cx="3095625" cy="158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7461250" y="4195763"/>
            <a:ext cx="42386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aseline="30000" dirty="0">
                <a:solidFill>
                  <a:srgbClr val="FFFF00"/>
                </a:solidFill>
                <a:ea typeface="+mn-ea"/>
              </a:rPr>
              <a:t>8</a:t>
            </a:r>
            <a:r>
              <a:rPr lang="en-US" dirty="0">
                <a:solidFill>
                  <a:srgbClr val="FFFF00"/>
                </a:solidFill>
                <a:ea typeface="+mn-ea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514219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84995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EC3DEE-9263-FB4A-B3CF-1BF30363AC38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94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179388" y="173038"/>
            <a:ext cx="84248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How to extract the neutrino signal from the background</a:t>
            </a:r>
            <a:endParaRPr lang="en-US" sz="3200" b="1">
              <a:solidFill>
                <a:srgbClr val="FF0000"/>
              </a:solidFill>
              <a:sym typeface="Symbol" charset="0"/>
            </a:endParaRPr>
          </a:p>
        </p:txBody>
      </p:sp>
      <p:sp>
        <p:nvSpPr>
          <p:cNvPr id="84997" name="CasellaDiTesto 5"/>
          <p:cNvSpPr txBox="1">
            <a:spLocks noChangeArrowheads="1"/>
          </p:cNvSpPr>
          <p:nvPr/>
        </p:nvSpPr>
        <p:spPr bwMode="auto">
          <a:xfrm>
            <a:off x="1403350" y="2420938"/>
            <a:ext cx="63373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/>
              <a:t>Example with data obtained collected by Borexino in 192 live days </a:t>
            </a:r>
          </a:p>
        </p:txBody>
      </p:sp>
    </p:spTree>
    <p:extLst>
      <p:ext uri="{BB962C8B-B14F-4D97-AF65-F5344CB8AC3E}">
        <p14:creationId xmlns:p14="http://schemas.microsoft.com/office/powerpoint/2010/main" val="248248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86019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C6D7D3-4501-CD4B-BC22-349E9C61224B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95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2484438" cy="384175"/>
          </a:xfrm>
          <a:prstGeom prst="rect">
            <a:avLst/>
          </a:prstGeom>
          <a:solidFill>
            <a:schemeClr val="accent1"/>
          </a:solidFill>
          <a:ln/>
        </p:spPr>
        <p:txBody>
          <a:bodyPr rIns="35717"/>
          <a:lstStyle/>
          <a:p>
            <a:pPr algn="ctr" eaLnBrk="0" hangingPunct="0">
              <a:defRPr/>
            </a:pPr>
            <a:r>
              <a:rPr lang="en-US" sz="2000">
                <a:latin typeface="+mj-lt"/>
                <a:ea typeface="+mj-ea"/>
                <a:cs typeface="+mj-cs"/>
              </a:rPr>
              <a:t>Expected Spectrum</a:t>
            </a:r>
          </a:p>
        </p:txBody>
      </p:sp>
      <p:sp>
        <p:nvSpPr>
          <p:cNvPr id="86021" name="Picture 3"/>
          <p:cNvSpPr>
            <a:spLocks noChangeAspect="1" noChangeArrowheads="1"/>
          </p:cNvSpPr>
          <p:nvPr/>
        </p:nvSpPr>
        <p:spPr bwMode="auto">
          <a:xfrm>
            <a:off x="338138" y="466725"/>
            <a:ext cx="8266112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60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66725"/>
            <a:ext cx="8266113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799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87043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9DFBA0-394B-9A41-B3AB-E4E9B6C747B2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96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87044" name="Rectangle 2"/>
          <p:cNvSpPr>
            <a:spLocks/>
          </p:cNvSpPr>
          <p:nvPr/>
        </p:nvSpPr>
        <p:spPr bwMode="auto">
          <a:xfrm>
            <a:off x="0" y="0"/>
            <a:ext cx="4572000" cy="3841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sz="2000">
                <a:sym typeface="Gill Sans" charset="0"/>
              </a:rPr>
              <a:t>Data: Raw Spectrum (Before any Cuts)</a:t>
            </a:r>
          </a:p>
        </p:txBody>
      </p:sp>
      <p:pic>
        <p:nvPicPr>
          <p:cNvPr id="870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466725"/>
            <a:ext cx="8266112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Text Box 4"/>
          <p:cNvSpPr txBox="1">
            <a:spLocks noChangeArrowheads="1"/>
          </p:cNvSpPr>
          <p:nvPr/>
        </p:nvSpPr>
        <p:spPr bwMode="auto">
          <a:xfrm>
            <a:off x="6659563" y="182563"/>
            <a:ext cx="1296987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cs typeface="Arial" charset="0"/>
              </a:rPr>
              <a:t>192 days</a:t>
            </a:r>
          </a:p>
        </p:txBody>
      </p:sp>
    </p:spTree>
    <p:extLst>
      <p:ext uri="{BB962C8B-B14F-4D97-AF65-F5344CB8AC3E}">
        <p14:creationId xmlns:p14="http://schemas.microsoft.com/office/powerpoint/2010/main" val="2103747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88067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63A2A3-B6FE-184E-8CDF-5D281C5D782D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97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88068" name="Rectangle 2"/>
          <p:cNvSpPr>
            <a:spLocks/>
          </p:cNvSpPr>
          <p:nvPr/>
        </p:nvSpPr>
        <p:spPr bwMode="auto">
          <a:xfrm>
            <a:off x="0" y="0"/>
            <a:ext cx="4284663" cy="3841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sz="2000">
                <a:sym typeface="Gill Sans" charset="0"/>
              </a:rPr>
              <a:t>Data: Fiducial Volume Cut (100 tons)</a:t>
            </a:r>
          </a:p>
        </p:txBody>
      </p:sp>
      <p:pic>
        <p:nvPicPr>
          <p:cNvPr id="8806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466725"/>
            <a:ext cx="8266112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0" name="Text Box 4"/>
          <p:cNvSpPr txBox="1">
            <a:spLocks noChangeArrowheads="1"/>
          </p:cNvSpPr>
          <p:nvPr/>
        </p:nvSpPr>
        <p:spPr bwMode="auto">
          <a:xfrm>
            <a:off x="6659563" y="182563"/>
            <a:ext cx="1296987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cs typeface="Arial" charset="0"/>
              </a:rPr>
              <a:t>192 days</a:t>
            </a:r>
          </a:p>
        </p:txBody>
      </p:sp>
    </p:spTree>
    <p:extLst>
      <p:ext uri="{BB962C8B-B14F-4D97-AF65-F5344CB8AC3E}">
        <p14:creationId xmlns:p14="http://schemas.microsoft.com/office/powerpoint/2010/main" val="387933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89091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33CD97-56D8-6149-B4F8-D85FAE7E6D91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98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89092" name="Rectangle 2"/>
          <p:cNvSpPr>
            <a:spLocks/>
          </p:cNvSpPr>
          <p:nvPr/>
        </p:nvSpPr>
        <p:spPr bwMode="auto">
          <a:xfrm>
            <a:off x="0" y="0"/>
            <a:ext cx="3652838" cy="3841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sz="2000">
                <a:sym typeface="Gill Sans" charset="0"/>
              </a:rPr>
              <a:t>Data: α/β Stat. Subtraction</a:t>
            </a:r>
          </a:p>
        </p:txBody>
      </p:sp>
      <p:pic>
        <p:nvPicPr>
          <p:cNvPr id="8909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466725"/>
            <a:ext cx="8266112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Text Box 4"/>
          <p:cNvSpPr txBox="1">
            <a:spLocks noChangeArrowheads="1"/>
          </p:cNvSpPr>
          <p:nvPr/>
        </p:nvSpPr>
        <p:spPr bwMode="auto">
          <a:xfrm>
            <a:off x="6659563" y="182563"/>
            <a:ext cx="1296987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cs typeface="Arial" charset="0"/>
              </a:rPr>
              <a:t>192 days</a:t>
            </a:r>
          </a:p>
        </p:txBody>
      </p:sp>
    </p:spTree>
    <p:extLst>
      <p:ext uri="{BB962C8B-B14F-4D97-AF65-F5344CB8AC3E}">
        <p14:creationId xmlns:p14="http://schemas.microsoft.com/office/powerpoint/2010/main" val="3808212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Lino Miramonti</a:t>
            </a:r>
            <a:endParaRPr lang="it-IT"/>
          </a:p>
        </p:txBody>
      </p:sp>
      <p:sp>
        <p:nvSpPr>
          <p:cNvPr id="90115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B7CEEE-7DB0-1E4A-98C4-195CE14298F1}" type="slidenum">
              <a:rPr lang="it-IT" sz="1400">
                <a:solidFill>
                  <a:srgbClr val="FF0000"/>
                </a:solidFill>
                <a:cs typeface="Arial" charset="0"/>
              </a:rPr>
              <a:pPr eaLnBrk="1" hangingPunct="1"/>
              <a:t>99</a:t>
            </a:fld>
            <a:endParaRPr lang="it-IT" sz="1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90116" name="Rectangle 2"/>
          <p:cNvSpPr>
            <a:spLocks/>
          </p:cNvSpPr>
          <p:nvPr/>
        </p:nvSpPr>
        <p:spPr bwMode="auto">
          <a:xfrm>
            <a:off x="0" y="0"/>
            <a:ext cx="3652838" cy="3841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sz="2000">
                <a:sym typeface="Gill Sans" charset="0"/>
              </a:rPr>
              <a:t>Data: Final Comparison</a:t>
            </a:r>
          </a:p>
        </p:txBody>
      </p:sp>
      <p:pic>
        <p:nvPicPr>
          <p:cNvPr id="901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466725"/>
            <a:ext cx="8266112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Text Box 4"/>
          <p:cNvSpPr txBox="1">
            <a:spLocks noChangeArrowheads="1"/>
          </p:cNvSpPr>
          <p:nvPr/>
        </p:nvSpPr>
        <p:spPr bwMode="auto">
          <a:xfrm>
            <a:off x="6659563" y="182563"/>
            <a:ext cx="1296987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cs typeface="Arial" charset="0"/>
              </a:rPr>
              <a:t>192 days</a:t>
            </a:r>
          </a:p>
        </p:txBody>
      </p:sp>
      <p:sp>
        <p:nvSpPr>
          <p:cNvPr id="90119" name="CasellaDiTesto 7"/>
          <p:cNvSpPr txBox="1">
            <a:spLocks noChangeArrowheads="1"/>
          </p:cNvSpPr>
          <p:nvPr/>
        </p:nvSpPr>
        <p:spPr bwMode="auto">
          <a:xfrm>
            <a:off x="-552450" y="20701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36423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17024</TotalTime>
  <Words>7693</Words>
  <Application>Microsoft Macintosh PowerPoint</Application>
  <PresentationFormat>On-screen Show (4:3)</PresentationFormat>
  <Paragraphs>1137</Paragraphs>
  <Slides>116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116</vt:i4>
      </vt:variant>
    </vt:vector>
  </HeadingPairs>
  <TitlesOfParts>
    <vt:vector size="120" baseType="lpstr">
      <vt:lpstr>Tema di Office</vt:lpstr>
      <vt:lpstr>Grafico</vt:lpstr>
      <vt:lpstr>Equation</vt:lpstr>
      <vt:lpstr>Microsoft Equation</vt:lpstr>
      <vt:lpstr>I neutrini solari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Cosa si impara dall’eliosismologia?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Lino Miramonti</dc:creator>
  <cp:lastModifiedBy>Lino Miramonti</cp:lastModifiedBy>
  <cp:revision>253</cp:revision>
  <cp:lastPrinted>2015-09-02T09:54:13Z</cp:lastPrinted>
  <dcterms:created xsi:type="dcterms:W3CDTF">2012-10-25T13:36:13Z</dcterms:created>
  <dcterms:modified xsi:type="dcterms:W3CDTF">2015-10-27T13:57:06Z</dcterms:modified>
</cp:coreProperties>
</file>