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1" r:id="rId2"/>
    <p:sldId id="260" r:id="rId3"/>
    <p:sldId id="262" r:id="rId4"/>
    <p:sldId id="263" r:id="rId5"/>
    <p:sldId id="264" r:id="rId6"/>
    <p:sldId id="271" r:id="rId7"/>
    <p:sldId id="273" r:id="rId8"/>
    <p:sldId id="270" r:id="rId9"/>
    <p:sldId id="281" r:id="rId10"/>
    <p:sldId id="274" r:id="rId11"/>
    <p:sldId id="272" r:id="rId12"/>
    <p:sldId id="280" r:id="rId13"/>
    <p:sldId id="282" r:id="rId14"/>
    <p:sldId id="283" r:id="rId15"/>
    <p:sldId id="275" r:id="rId16"/>
    <p:sldId id="276" r:id="rId17"/>
    <p:sldId id="278" r:id="rId18"/>
    <p:sldId id="284" r:id="rId19"/>
    <p:sldId id="285" r:id="rId20"/>
    <p:sldId id="286" r:id="rId21"/>
    <p:sldId id="293" r:id="rId22"/>
    <p:sldId id="294" r:id="rId23"/>
    <p:sldId id="288" r:id="rId24"/>
    <p:sldId id="289" r:id="rId25"/>
    <p:sldId id="291" r:id="rId26"/>
    <p:sldId id="290" r:id="rId27"/>
    <p:sldId id="287" r:id="rId28"/>
    <p:sldId id="279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737" autoAdjust="0"/>
  </p:normalViewPr>
  <p:slideViewPr>
    <p:cSldViewPr snapToGrid="0" snapToObjects="1">
      <p:cViewPr varScale="1">
        <p:scale>
          <a:sx n="79" d="100"/>
          <a:sy n="79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4AF42-0115-4A46-9E40-B3E4480F8C1A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50903-0176-534F-84C4-6521E1ED1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419A7D-A177-1A49-9644-08B4B7F0074C}" type="slidenum">
              <a:rPr lang="it-IT" sz="1200"/>
              <a:pPr eaLnBrk="1" hangingPunct="1"/>
              <a:t>1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E3237-3A7E-4F17-8FC9-E0A4E7FA7941}" type="slidenum">
              <a:rPr lang="it-IT"/>
              <a:pPr/>
              <a:t>21</a:t>
            </a:fld>
            <a:endParaRPr lang="it-IT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3974"/>
            <a:ext cx="5028161" cy="4114513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F6232-9F2C-46DB-8F3C-515693773F25}" type="slidenum">
              <a:rPr lang="it-IT"/>
              <a:pPr/>
              <a:t>22</a:t>
            </a:fld>
            <a:endParaRPr lang="it-IT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441" y="4316726"/>
            <a:ext cx="5855796" cy="4058582"/>
          </a:xfrm>
        </p:spPr>
        <p:txBody>
          <a:bodyPr/>
          <a:lstStyle/>
          <a:p>
            <a:pPr defTabSz="420241"/>
            <a:r>
              <a:rPr lang="de-DE"/>
              <a:t>Add sentence about using a 3-D view of a shower</a:t>
            </a:r>
          </a:p>
          <a:p>
            <a:pPr defTabSz="420241"/>
            <a:r>
              <a:rPr lang="de-DE"/>
              <a:t>Use angular resolution as transition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43DD48-D5FC-47A5-87EC-24B2CD2C8F8D}" type="slidenum">
              <a:rPr lang="it-IT"/>
              <a:pPr/>
              <a:t>25</a:t>
            </a:fld>
            <a:endParaRPr lang="it-IT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3974"/>
            <a:ext cx="5028161" cy="4114513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3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3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2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0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0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7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7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7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7063E-2D0C-B246-A02C-2E46C343A034}" type="datetimeFigureOut">
              <a:rPr lang="en-US" smtClean="0"/>
              <a:t>21/12/15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BE253-0EEE-044C-A23C-DFA59FDF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6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9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a-observatory.org/Pages/MST.aspx" TargetMode="External"/><Relationship Id="rId4" Type="http://schemas.openxmlformats.org/officeDocument/2006/relationships/hyperlink" Target="https://portal.cta-observatory.org/Pages/SST.aspx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portal.cta-observatory.org/Pages/LST.aspx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15363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8E1D4A-F202-D644-A1FB-7C75546EF948}" type="slidenum">
              <a:rPr lang="it-IT" sz="1400">
                <a:solidFill>
                  <a:srgbClr val="FF0000"/>
                </a:solidFill>
              </a:rPr>
              <a:pPr eaLnBrk="1" hangingPunct="1"/>
              <a:t>1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  <a:latin typeface="Arial" charset="0"/>
              </a:rPr>
              <a:t>Gamma </a:t>
            </a:r>
            <a:r>
              <a:rPr lang="it-IT" sz="6000" b="1" dirty="0" err="1" smtClean="0">
                <a:solidFill>
                  <a:srgbClr val="FF0000"/>
                </a:solidFill>
                <a:latin typeface="Arial" charset="0"/>
              </a:rPr>
              <a:t>Astronomy</a:t>
            </a:r>
            <a:endParaRPr lang="it-IT" sz="4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234" y="2792717"/>
            <a:ext cx="62436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Corso</a:t>
            </a:r>
            <a:r>
              <a:rPr lang="en-US" sz="3200" dirty="0" smtClean="0"/>
              <a:t> di </a:t>
            </a:r>
            <a:r>
              <a:rPr lang="en-US" sz="3200" dirty="0" err="1" smtClean="0"/>
              <a:t>Astroparticelle</a:t>
            </a:r>
            <a:r>
              <a:rPr lang="en-US" sz="3200" dirty="0" smtClean="0"/>
              <a:t> </a:t>
            </a:r>
            <a:r>
              <a:rPr lang="en-US" sz="3200" dirty="0" err="1" smtClean="0"/>
              <a:t>a.a</a:t>
            </a:r>
            <a:r>
              <a:rPr lang="en-US" sz="3200" dirty="0" smtClean="0"/>
              <a:t>. 2015-16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4213" y="3925634"/>
            <a:ext cx="7999413" cy="2308324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Testi consigliati (su cui si basano queste lezioni):</a:t>
            </a:r>
          </a:p>
          <a:p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Alessandro De Angelis, </a:t>
            </a:r>
            <a:r>
              <a:rPr lang="it-IT" dirty="0" err="1" smtClean="0"/>
              <a:t>Mário</a:t>
            </a:r>
            <a:r>
              <a:rPr lang="it-IT" dirty="0" smtClean="0"/>
              <a:t> </a:t>
            </a:r>
            <a:r>
              <a:rPr lang="it-IT" dirty="0" err="1" smtClean="0"/>
              <a:t>João</a:t>
            </a:r>
            <a:r>
              <a:rPr lang="it-IT" dirty="0" smtClean="0"/>
              <a:t> Martins Pimenta - </a:t>
            </a:r>
            <a:r>
              <a:rPr lang="it-IT" dirty="0" err="1" smtClean="0">
                <a:solidFill>
                  <a:srgbClr val="FF0000"/>
                </a:solidFill>
              </a:rPr>
              <a:t>Introduction</a:t>
            </a:r>
            <a:r>
              <a:rPr lang="it-IT" dirty="0" smtClean="0">
                <a:solidFill>
                  <a:srgbClr val="FF0000"/>
                </a:solidFill>
              </a:rPr>
              <a:t> to </a:t>
            </a:r>
            <a:r>
              <a:rPr lang="it-IT" dirty="0" err="1" smtClean="0">
                <a:solidFill>
                  <a:srgbClr val="FF0000"/>
                </a:solidFill>
              </a:rPr>
              <a:t>Particle</a:t>
            </a:r>
            <a:r>
              <a:rPr lang="it-IT" dirty="0" smtClean="0">
                <a:solidFill>
                  <a:srgbClr val="FF0000"/>
                </a:solidFill>
              </a:rPr>
              <a:t> and </a:t>
            </a:r>
            <a:r>
              <a:rPr lang="it-IT" dirty="0" err="1" smtClean="0">
                <a:solidFill>
                  <a:srgbClr val="FF0000"/>
                </a:solidFill>
              </a:rPr>
              <a:t>Astroparticle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Physics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(</a:t>
            </a:r>
            <a:r>
              <a:rPr lang="it-IT" dirty="0" err="1" smtClean="0"/>
              <a:t>Springer</a:t>
            </a:r>
            <a:r>
              <a:rPr lang="it-IT" dirty="0" smtClean="0"/>
              <a:t> 2015)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Maurizio Spurio – </a:t>
            </a:r>
            <a:r>
              <a:rPr lang="it-IT" dirty="0" err="1" smtClean="0">
                <a:solidFill>
                  <a:srgbClr val="FF0000"/>
                </a:solidFill>
              </a:rPr>
              <a:t>Particles</a:t>
            </a:r>
            <a:r>
              <a:rPr lang="it-IT" dirty="0" smtClean="0">
                <a:solidFill>
                  <a:srgbClr val="FF0000"/>
                </a:solidFill>
              </a:rPr>
              <a:t> and </a:t>
            </a:r>
            <a:r>
              <a:rPr lang="it-IT" dirty="0" err="1" smtClean="0">
                <a:solidFill>
                  <a:srgbClr val="FF0000"/>
                </a:solidFill>
              </a:rPr>
              <a:t>Astrophysics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(</a:t>
            </a:r>
            <a:r>
              <a:rPr lang="it-IT" dirty="0" err="1" smtClean="0"/>
              <a:t>Springer</a:t>
            </a:r>
            <a:r>
              <a:rPr lang="it-IT" dirty="0" smtClean="0"/>
              <a:t> 2014)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Claus </a:t>
            </a:r>
            <a:r>
              <a:rPr lang="it-IT" dirty="0" err="1" smtClean="0"/>
              <a:t>Grupen</a:t>
            </a:r>
            <a:r>
              <a:rPr lang="it-IT" dirty="0" smtClean="0"/>
              <a:t> - </a:t>
            </a:r>
            <a:r>
              <a:rPr lang="it-IT" dirty="0" err="1" smtClean="0">
                <a:solidFill>
                  <a:srgbClr val="FF0000"/>
                </a:solidFill>
              </a:rPr>
              <a:t>Astroparticle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Physics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(</a:t>
            </a:r>
            <a:r>
              <a:rPr lang="it-IT" dirty="0" err="1" smtClean="0"/>
              <a:t>Springer</a:t>
            </a:r>
            <a:r>
              <a:rPr lang="it-IT" dirty="0" smtClean="0"/>
              <a:t> 2005)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471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280" y="156406"/>
            <a:ext cx="81314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2) </a:t>
            </a:r>
            <a:r>
              <a:rPr lang="en-US" sz="2400" b="1" dirty="0" err="1" smtClean="0"/>
              <a:t>Produzione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Leptonica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94280" y="876544"/>
            <a:ext cx="52196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Synchrotron radiation</a:t>
            </a:r>
            <a:r>
              <a:rPr lang="en-US" sz="1600" b="1" dirty="0"/>
              <a:t>:</a:t>
            </a:r>
          </a:p>
          <a:p>
            <a:pPr algn="just"/>
            <a:r>
              <a:rPr lang="en-US" sz="1600" dirty="0"/>
              <a:t>The </a:t>
            </a:r>
            <a:r>
              <a:rPr lang="en-US" sz="1600" dirty="0">
                <a:solidFill>
                  <a:srgbClr val="0000FF"/>
                </a:solidFill>
              </a:rPr>
              <a:t>deflection of charged particles in a magnetic field </a:t>
            </a:r>
            <a:r>
              <a:rPr lang="en-US" sz="1600" dirty="0"/>
              <a:t>gives rise to an accelerated motion. An accelerated </a:t>
            </a:r>
            <a:r>
              <a:rPr lang="en-US" sz="1600" dirty="0" smtClean="0"/>
              <a:t>electrical </a:t>
            </a:r>
            <a:r>
              <a:rPr lang="en-US" sz="1600" dirty="0"/>
              <a:t>charge radiates electromagnetic </a:t>
            </a:r>
            <a:r>
              <a:rPr lang="en-US" sz="1600" dirty="0" smtClean="0"/>
              <a:t>waves. </a:t>
            </a:r>
            <a:r>
              <a:rPr lang="en-US" sz="1600" dirty="0"/>
              <a:t>This ‘bremsstrahlung’ of charged particles in magnetic fields is called </a:t>
            </a:r>
            <a:r>
              <a:rPr lang="en-US" sz="1600" i="1" dirty="0"/>
              <a:t>synchrotron radiation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280" y="2700690"/>
            <a:ext cx="51886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Bremsstrahlung</a:t>
            </a:r>
            <a:r>
              <a:rPr lang="en-US" sz="1600" b="1" dirty="0"/>
              <a:t>:</a:t>
            </a:r>
          </a:p>
          <a:p>
            <a:pPr algn="just"/>
            <a:r>
              <a:rPr lang="en-US" sz="1600" dirty="0"/>
              <a:t>A </a:t>
            </a:r>
            <a:r>
              <a:rPr lang="en-US" sz="1600" dirty="0">
                <a:solidFill>
                  <a:srgbClr val="0000FF"/>
                </a:solidFill>
              </a:rPr>
              <a:t>charged particle which is deflected in the Coulomb field of a charge (atomic nucleus or electron) </a:t>
            </a:r>
            <a:r>
              <a:rPr lang="en-US" sz="1600" dirty="0"/>
              <a:t>emits </a:t>
            </a:r>
            <a:r>
              <a:rPr lang="en-US" sz="1600" dirty="0" err="1"/>
              <a:t>bremsstrah</a:t>
            </a:r>
            <a:r>
              <a:rPr lang="en-US" sz="1600" dirty="0"/>
              <a:t>- lung </a:t>
            </a:r>
            <a:r>
              <a:rPr lang="en-US" sz="1600" dirty="0" smtClean="0"/>
              <a:t>photons. </a:t>
            </a:r>
            <a:r>
              <a:rPr lang="en-US" sz="1600" dirty="0"/>
              <a:t>This mechanism is to a certain extent similar to synchrotron radiation, only that in this case the deflection of the particle occurs in the Coulomb field of a charge rather than in a magnetic </a:t>
            </a:r>
            <a:r>
              <a:rPr lang="en-US" sz="1600" dirty="0" smtClean="0"/>
              <a:t>field.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94280" y="4844906"/>
            <a:ext cx="521961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Inverse Compton Scattering</a:t>
            </a:r>
            <a:r>
              <a:rPr lang="en-US" sz="1600" b="1" dirty="0"/>
              <a:t>:</a:t>
            </a:r>
          </a:p>
          <a:p>
            <a:pPr algn="just"/>
            <a:r>
              <a:rPr lang="en-US" sz="1600" dirty="0" smtClean="0">
                <a:solidFill>
                  <a:srgbClr val="0000FF"/>
                </a:solidFill>
              </a:rPr>
              <a:t>Electrons</a:t>
            </a:r>
            <a:r>
              <a:rPr lang="en-US" sz="1600" dirty="0" smtClean="0"/>
              <a:t> </a:t>
            </a:r>
            <a:r>
              <a:rPr lang="en-US" sz="1600" dirty="0"/>
              <a:t>accelerated to high energies in the source </a:t>
            </a:r>
            <a:r>
              <a:rPr lang="en-US" sz="1600" dirty="0">
                <a:solidFill>
                  <a:srgbClr val="0000FF"/>
                </a:solidFill>
              </a:rPr>
              <a:t>collide with</a:t>
            </a:r>
            <a:r>
              <a:rPr lang="en-US" sz="1600" dirty="0"/>
              <a:t> the numerous </a:t>
            </a:r>
            <a:r>
              <a:rPr lang="en-US" sz="1600" dirty="0">
                <a:solidFill>
                  <a:srgbClr val="0000FF"/>
                </a:solidFill>
              </a:rPr>
              <a:t>photons</a:t>
            </a:r>
            <a:r>
              <a:rPr lang="en-US" sz="1600" dirty="0"/>
              <a:t> of the </a:t>
            </a:r>
            <a:r>
              <a:rPr lang="en-US" sz="1600" dirty="0" smtClean="0">
                <a:solidFill>
                  <a:srgbClr val="008000"/>
                </a:solidFill>
              </a:rPr>
              <a:t>blackbody </a:t>
            </a:r>
            <a:r>
              <a:rPr lang="en-US" sz="1600" dirty="0">
                <a:solidFill>
                  <a:srgbClr val="008000"/>
                </a:solidFill>
              </a:rPr>
              <a:t>radiation</a:t>
            </a:r>
            <a:r>
              <a:rPr lang="en-US" sz="1600" dirty="0"/>
              <a:t> (</a:t>
            </a:r>
            <a:r>
              <a:rPr lang="en-US" sz="1600" dirty="0" err="1"/>
              <a:t>E</a:t>
            </a:r>
            <a:r>
              <a:rPr lang="en-US" sz="1600" baseline="-25000" dirty="0" err="1"/>
              <a:t>γ</a:t>
            </a:r>
            <a:r>
              <a:rPr lang="en-US" sz="1600" dirty="0"/>
              <a:t> ≈ </a:t>
            </a:r>
            <a:r>
              <a:rPr lang="en-US" sz="1600" dirty="0" smtClean="0"/>
              <a:t>250μeV</a:t>
            </a:r>
            <a:r>
              <a:rPr lang="en-US" sz="1600" dirty="0"/>
              <a:t>, photon </a:t>
            </a:r>
            <a:r>
              <a:rPr lang="en-US" sz="1600" dirty="0" smtClean="0"/>
              <a:t>density N</a:t>
            </a:r>
            <a:r>
              <a:rPr lang="en-US" sz="1600" baseline="-25000" dirty="0" smtClean="0"/>
              <a:t>γ</a:t>
            </a:r>
            <a:r>
              <a:rPr lang="en-US" sz="1600" dirty="0" smtClean="0"/>
              <a:t>≈400</a:t>
            </a:r>
            <a:r>
              <a:rPr lang="en-US" sz="1600" dirty="0"/>
              <a:t>/cm</a:t>
            </a:r>
            <a:r>
              <a:rPr lang="en-US" sz="1600" baseline="30000" dirty="0"/>
              <a:t>3</a:t>
            </a:r>
            <a:r>
              <a:rPr lang="en-US" sz="1600" dirty="0"/>
              <a:t>) or </a:t>
            </a:r>
            <a:r>
              <a:rPr lang="en-US" sz="1600" dirty="0">
                <a:solidFill>
                  <a:srgbClr val="008000"/>
                </a:solidFill>
              </a:rPr>
              <a:t>starlight photons </a:t>
            </a:r>
            <a:r>
              <a:rPr lang="en-US" sz="1600" dirty="0"/>
              <a:t>(</a:t>
            </a:r>
            <a:r>
              <a:rPr lang="en-US" sz="1600" dirty="0" smtClean="0"/>
              <a:t>E</a:t>
            </a:r>
            <a:r>
              <a:rPr lang="en-US" sz="1600" baseline="-25000" dirty="0" smtClean="0"/>
              <a:t>γ</a:t>
            </a:r>
            <a:r>
              <a:rPr lang="en-US" sz="1600" dirty="0" smtClean="0"/>
              <a:t>≈1 </a:t>
            </a:r>
            <a:r>
              <a:rPr lang="en-US" sz="1600" dirty="0" err="1"/>
              <a:t>eV</a:t>
            </a:r>
            <a:r>
              <a:rPr lang="en-US" sz="1600" dirty="0"/>
              <a:t>, </a:t>
            </a:r>
            <a:r>
              <a:rPr lang="en-US" sz="1600" dirty="0" smtClean="0"/>
              <a:t>N</a:t>
            </a:r>
            <a:r>
              <a:rPr lang="en-US" sz="1600" baseline="-25000" dirty="0" smtClean="0"/>
              <a:t>γ</a:t>
            </a:r>
            <a:r>
              <a:rPr lang="en-US" sz="1600" dirty="0" smtClean="0"/>
              <a:t>≈</a:t>
            </a:r>
            <a:r>
              <a:rPr lang="en-US" sz="1600" dirty="0"/>
              <a:t>1/cm</a:t>
            </a:r>
            <a:r>
              <a:rPr lang="en-US" sz="1600" baseline="30000" dirty="0"/>
              <a:t>3</a:t>
            </a:r>
            <a:r>
              <a:rPr lang="en-US" sz="1600" dirty="0" smtClean="0"/>
              <a:t>) and transfer part to their energy to the photons </a:t>
            </a:r>
            <a:r>
              <a:rPr lang="en-US" sz="1600" dirty="0"/>
              <a:t>which are ‘</a:t>
            </a:r>
            <a:r>
              <a:rPr lang="en-US" sz="1600" dirty="0" err="1"/>
              <a:t>blueshifted</a:t>
            </a:r>
            <a:r>
              <a:rPr lang="en-US" sz="1600" dirty="0" smtClean="0"/>
              <a:t>’.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868" y="852226"/>
            <a:ext cx="3546857" cy="1655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511" y="2700690"/>
            <a:ext cx="2101211" cy="2081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140" y="4844906"/>
            <a:ext cx="3159647" cy="18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7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800"/>
            <a:ext cx="9144000" cy="57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41" y="205518"/>
            <a:ext cx="48075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La </a:t>
            </a:r>
            <a:r>
              <a:rPr lang="en-US" sz="3200" b="1" dirty="0" err="1" smtClean="0">
                <a:solidFill>
                  <a:srgbClr val="FF0000"/>
                </a:solidFill>
              </a:rPr>
              <a:t>propagazione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dei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raggi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γ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3" descr="gamma1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096" y="1199944"/>
            <a:ext cx="4687504" cy="28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037" y="1568341"/>
            <a:ext cx="39513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Una volta che i raggi gamma sono stati prodotti, prima di giungere a noi interagiscono con i fotoni del fondo (CMB, IR, </a:t>
            </a:r>
            <a:r>
              <a:rPr lang="it-IT" dirty="0" err="1" smtClean="0"/>
              <a:t>visible</a:t>
            </a:r>
            <a:r>
              <a:rPr lang="it-IT" dirty="0" smtClean="0"/>
              <a:t>, UV ecc..)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Il processo dominante è dato dalla: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29" y="5041041"/>
            <a:ext cx="4551053" cy="606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5835" y="4759800"/>
            <a:ext cx="2970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E Energia del fotone incidente</a:t>
            </a:r>
          </a:p>
          <a:p>
            <a:r>
              <a:rPr lang="it-IT" smtClean="0"/>
              <a:t>ε Energia del fotone bersaglio</a:t>
            </a:r>
          </a:p>
          <a:p>
            <a:r>
              <a:rPr lang="it-IT" smtClean="0"/>
              <a:t>φ Angolo di scattering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776" y="5683130"/>
            <a:ext cx="3346824" cy="46824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1"/>
          </p:cNvCxnSpPr>
          <p:nvPr/>
        </p:nvCxnSpPr>
        <p:spPr>
          <a:xfrm>
            <a:off x="4751294" y="5474709"/>
            <a:ext cx="893482" cy="442545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941404"/>
              </p:ext>
            </p:extLst>
          </p:nvPr>
        </p:nvGraphicFramePr>
        <p:xfrm>
          <a:off x="366713" y="3410025"/>
          <a:ext cx="382111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Equation" r:id="rId6" imgW="1524000" imgH="279400" progId="Equation.3">
                  <p:embed/>
                </p:oleObj>
              </mc:Choice>
              <mc:Fallback>
                <p:oleObj name="Equation" r:id="rId6" imgW="1524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3410025"/>
                        <a:ext cx="3821112" cy="66992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34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0" y="392668"/>
            <a:ext cx="8651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sezione d’urto: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raggiunge un massimo per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assumendo una collisione “head-on” segue che la </a:t>
            </a:r>
            <a:r>
              <a:rPr lang="it-IT" dirty="0" smtClean="0">
                <a:solidFill>
                  <a:srgbClr val="FF0000"/>
                </a:solidFill>
              </a:rPr>
              <a:t>sezione d’urto                            è massima per fotoni di background di energia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212355"/>
              </p:ext>
            </p:extLst>
          </p:nvPr>
        </p:nvGraphicFramePr>
        <p:xfrm>
          <a:off x="2160475" y="392668"/>
          <a:ext cx="1213224" cy="429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" name="Equation" r:id="rId3" imgW="723900" imgH="266700" progId="Equation.3">
                  <p:embed/>
                </p:oleObj>
              </mc:Choice>
              <mc:Fallback>
                <p:oleObj name="Equation" r:id="rId3" imgW="7239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475" y="392668"/>
                        <a:ext cx="1213224" cy="42970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525219"/>
              </p:ext>
            </p:extLst>
          </p:nvPr>
        </p:nvGraphicFramePr>
        <p:xfrm>
          <a:off x="3018873" y="1159295"/>
          <a:ext cx="33194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" name="Equation" r:id="rId5" imgW="1981200" imgH="279400" progId="Equation.3">
                  <p:embed/>
                </p:oleObj>
              </mc:Choice>
              <mc:Fallback>
                <p:oleObj name="Equation" r:id="rId5" imgW="1981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8873" y="1159295"/>
                        <a:ext cx="3319462" cy="4508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567806"/>
              </p:ext>
            </p:extLst>
          </p:nvPr>
        </p:nvGraphicFramePr>
        <p:xfrm>
          <a:off x="6445448" y="2022003"/>
          <a:ext cx="1213224" cy="429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" name="Equation" r:id="rId7" imgW="723900" imgH="266700" progId="Equation.3">
                  <p:embed/>
                </p:oleObj>
              </mc:Choice>
              <mc:Fallback>
                <p:oleObj name="Equation" r:id="rId7" imgW="7239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448" y="2022003"/>
                        <a:ext cx="1213224" cy="42970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531188"/>
              </p:ext>
            </p:extLst>
          </p:nvPr>
        </p:nvGraphicFramePr>
        <p:xfrm>
          <a:off x="4189610" y="2562225"/>
          <a:ext cx="2255838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" name="Equation" r:id="rId8" imgW="1346200" imgH="469900" progId="Equation.3">
                  <p:embed/>
                </p:oleObj>
              </mc:Choice>
              <mc:Fallback>
                <p:oleObj name="Equation" r:id="rId8" imgW="1346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9610" y="2562225"/>
                        <a:ext cx="2255838" cy="758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9017" y="3733078"/>
            <a:ext cx="8247004" cy="230832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u="sng" dirty="0" smtClean="0"/>
              <a:t>Esempio:</a:t>
            </a:r>
            <a:r>
              <a:rPr lang="it-IT" dirty="0" smtClean="0"/>
              <a:t> Se considero un raggio gamma di 500 </a:t>
            </a:r>
            <a:r>
              <a:rPr lang="it-IT" dirty="0" err="1" smtClean="0"/>
              <a:t>GeV</a:t>
            </a:r>
            <a:r>
              <a:rPr lang="it-IT" dirty="0" smtClean="0"/>
              <a:t> il suo maggior nemico sarà un fotone di energia di 1 </a:t>
            </a:r>
            <a:r>
              <a:rPr lang="it-IT" dirty="0" err="1" smtClean="0"/>
              <a:t>eV</a:t>
            </a:r>
            <a:r>
              <a:rPr lang="it-IT" dirty="0" smtClean="0"/>
              <a:t> ossia un fotone nell’UV.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Per </a:t>
            </a:r>
            <a:r>
              <a:rPr lang="it-IT" dirty="0" err="1" smtClean="0">
                <a:solidFill>
                  <a:srgbClr val="FF0000"/>
                </a:solidFill>
              </a:rPr>
              <a:t>γ-rays</a:t>
            </a:r>
            <a:r>
              <a:rPr lang="it-IT" dirty="0" smtClean="0"/>
              <a:t> con energie comprese tra (</a:t>
            </a:r>
            <a:r>
              <a:rPr lang="it-IT" dirty="0" smtClean="0">
                <a:solidFill>
                  <a:srgbClr val="FF0000"/>
                </a:solidFill>
              </a:rPr>
              <a:t>10 </a:t>
            </a:r>
            <a:r>
              <a:rPr lang="it-IT" dirty="0" err="1" smtClean="0">
                <a:solidFill>
                  <a:srgbClr val="FF0000"/>
                </a:solidFill>
              </a:rPr>
              <a:t>GeV</a:t>
            </a:r>
            <a:r>
              <a:rPr lang="it-IT" dirty="0" smtClean="0">
                <a:solidFill>
                  <a:srgbClr val="FF0000"/>
                </a:solidFill>
              </a:rPr>
              <a:t> - 10</a:t>
            </a:r>
            <a:r>
              <a:rPr lang="it-IT" baseline="30000" dirty="0" smtClean="0">
                <a:solidFill>
                  <a:srgbClr val="FF0000"/>
                </a:solidFill>
              </a:rPr>
              <a:t>5 </a:t>
            </a:r>
            <a:r>
              <a:rPr lang="it-IT" dirty="0" err="1" smtClean="0">
                <a:solidFill>
                  <a:srgbClr val="FF0000"/>
                </a:solidFill>
              </a:rPr>
              <a:t>GeV</a:t>
            </a:r>
            <a:r>
              <a:rPr lang="it-IT" dirty="0" smtClean="0"/>
              <a:t>) l’assorbimento maggiore è dato da l’</a:t>
            </a:r>
            <a:r>
              <a:rPr lang="it-IT" b="1" dirty="0" smtClean="0">
                <a:solidFill>
                  <a:srgbClr val="FF0000"/>
                </a:solidFill>
              </a:rPr>
              <a:t>EBL</a:t>
            </a:r>
            <a:r>
              <a:rPr lang="it-IT" dirty="0" smtClean="0"/>
              <a:t> (</a:t>
            </a:r>
            <a:r>
              <a:rPr lang="it-IT" dirty="0" err="1" smtClean="0"/>
              <a:t>Extragalactic</a:t>
            </a:r>
            <a:r>
              <a:rPr lang="it-IT" dirty="0" smtClean="0"/>
              <a:t> Background Light)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Per </a:t>
            </a:r>
            <a:r>
              <a:rPr lang="it-IT" dirty="0" err="1" smtClean="0">
                <a:solidFill>
                  <a:srgbClr val="FF0000"/>
                </a:solidFill>
              </a:rPr>
              <a:t>γ-rays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con energie comprese tra (</a:t>
            </a:r>
            <a:r>
              <a:rPr lang="it-IT" dirty="0" smtClean="0">
                <a:solidFill>
                  <a:srgbClr val="FF0000"/>
                </a:solidFill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</a:rPr>
              <a:t>5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GeV</a:t>
            </a:r>
            <a:r>
              <a:rPr lang="it-IT" dirty="0" smtClean="0">
                <a:solidFill>
                  <a:srgbClr val="FF0000"/>
                </a:solidFill>
              </a:rPr>
              <a:t> - 10</a:t>
            </a:r>
            <a:r>
              <a:rPr lang="it-IT" baseline="30000" dirty="0" smtClean="0">
                <a:solidFill>
                  <a:srgbClr val="FF0000"/>
                </a:solidFill>
              </a:rPr>
              <a:t>10 </a:t>
            </a:r>
            <a:r>
              <a:rPr lang="it-IT" dirty="0" err="1" smtClean="0">
                <a:solidFill>
                  <a:srgbClr val="FF0000"/>
                </a:solidFill>
              </a:rPr>
              <a:t>GeV</a:t>
            </a:r>
            <a:r>
              <a:rPr lang="it-IT" dirty="0" smtClean="0"/>
              <a:t>) l’assorbimento maggiore è dato da l’</a:t>
            </a:r>
            <a:r>
              <a:rPr lang="it-IT" b="1" dirty="0" smtClean="0">
                <a:solidFill>
                  <a:srgbClr val="FF0000"/>
                </a:solidFill>
              </a:rPr>
              <a:t>CMB</a:t>
            </a:r>
            <a:r>
              <a:rPr lang="it-IT" dirty="0" smtClean="0"/>
              <a:t> (</a:t>
            </a:r>
            <a:r>
              <a:rPr lang="it-IT" dirty="0" err="1" smtClean="0"/>
              <a:t>Cosmic</a:t>
            </a:r>
            <a:r>
              <a:rPr lang="it-IT" dirty="0" smtClean="0"/>
              <a:t> </a:t>
            </a:r>
            <a:r>
              <a:rPr lang="it-IT" dirty="0" err="1" smtClean="0"/>
              <a:t>Microwave</a:t>
            </a:r>
            <a:r>
              <a:rPr lang="it-IT" dirty="0" smtClean="0"/>
              <a:t> Background)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861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913" y="489584"/>
            <a:ext cx="4822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Sappiamo che il libero cammino medio è dato da:</a:t>
            </a:r>
          </a:p>
          <a:p>
            <a:endParaRPr lang="it-IT" smtClean="0"/>
          </a:p>
          <a:p>
            <a:r>
              <a:rPr lang="it-IT" smtClean="0"/>
              <a:t> </a:t>
            </a:r>
            <a:endParaRPr lang="it-IT"/>
          </a:p>
        </p:txBody>
      </p:sp>
      <p:graphicFrame>
        <p:nvGraphicFramePr>
          <p:cNvPr id="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356000"/>
              </p:ext>
            </p:extLst>
          </p:nvPr>
        </p:nvGraphicFramePr>
        <p:xfrm>
          <a:off x="5924550" y="387350"/>
          <a:ext cx="14890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3" imgW="889000" imgH="482600" progId="Equation.3">
                  <p:embed/>
                </p:oleObj>
              </mc:Choice>
              <mc:Fallback>
                <p:oleObj name="Equation" r:id="rId3" imgW="889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387350"/>
                        <a:ext cx="1489075" cy="7778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499" y="1703604"/>
            <a:ext cx="5801126" cy="46089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712691" y="36057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>
                <a:solidFill>
                  <a:srgbClr val="FF0000"/>
                </a:solidFill>
              </a:rPr>
              <a:t>Mean free path as a function of the photon energy</a:t>
            </a:r>
            <a:r>
              <a:rPr lang="en-US" sz="1200" dirty="0"/>
              <a:t>, at z = 0. Adapted from A. de Angelis, G. </a:t>
            </a:r>
            <a:r>
              <a:rPr lang="en-US" sz="1200" dirty="0" err="1"/>
              <a:t>Galanti</a:t>
            </a:r>
            <a:r>
              <a:rPr lang="en-US" sz="1200" dirty="0"/>
              <a:t>, M. </a:t>
            </a:r>
            <a:r>
              <a:rPr lang="en-US" sz="1200" dirty="0" err="1"/>
              <a:t>Roncadelli</a:t>
            </a:r>
            <a:r>
              <a:rPr lang="en-US" sz="1200" dirty="0"/>
              <a:t>, MNRAS 432 (2013) 3245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913" y="6312518"/>
            <a:ext cx="6561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NB: una trattazione più rigorosa deve tenere in conto del </a:t>
            </a:r>
            <a:r>
              <a:rPr lang="it-IT" dirty="0" err="1" smtClean="0"/>
              <a:t>red</a:t>
            </a:r>
            <a:r>
              <a:rPr lang="it-IT" dirty="0" smtClean="0"/>
              <a:t> </a:t>
            </a:r>
            <a:r>
              <a:rPr lang="it-IT" dirty="0" err="1" smtClean="0"/>
              <a:t>shift</a:t>
            </a:r>
            <a:r>
              <a:rPr lang="it-IT" dirty="0" smtClean="0"/>
              <a:t> </a:t>
            </a:r>
            <a:r>
              <a:rPr lang="it-IT" dirty="0" err="1" smtClean="0"/>
              <a:t>z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391839" y="2034922"/>
            <a:ext cx="3005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mtClean="0"/>
              <a:t>Maggior dell’Universo osservabile </a:t>
            </a:r>
            <a:endParaRPr lang="it-IT" sz="160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91807" y="2080732"/>
            <a:ext cx="500032" cy="123467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76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919" y="1045236"/>
            <a:ext cx="3486498" cy="1200329"/>
          </a:xfrm>
          <a:prstGeom prst="rect">
            <a:avLst/>
          </a:prstGeom>
          <a:solidFill>
            <a:srgbClr val="D7E4BD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detection of high-energy photons is complicated by the </a:t>
            </a:r>
            <a:r>
              <a:rPr lang="en-US" b="1" dirty="0">
                <a:solidFill>
                  <a:srgbClr val="FF0000"/>
                </a:solidFill>
              </a:rPr>
              <a:t>absorption in the atmosphere</a:t>
            </a:r>
            <a:r>
              <a:rPr lang="en-US" dirty="0"/>
              <a:t>, and by the </a:t>
            </a:r>
            <a:r>
              <a:rPr lang="en-US" b="1" dirty="0">
                <a:solidFill>
                  <a:srgbClr val="FF0000"/>
                </a:solidFill>
              </a:rPr>
              <a:t>faintness of the </a:t>
            </a:r>
            <a:r>
              <a:rPr lang="en-US" b="1" dirty="0" smtClean="0">
                <a:solidFill>
                  <a:srgbClr val="FF0000"/>
                </a:solidFill>
              </a:rPr>
              <a:t>signal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919" y="230888"/>
            <a:ext cx="318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 </a:t>
            </a:r>
            <a:r>
              <a:rPr lang="en-US" sz="2400" dirty="0" err="1" smtClean="0">
                <a:solidFill>
                  <a:srgbClr val="FF0000"/>
                </a:solidFill>
              </a:rPr>
              <a:t>rivelazione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dei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γ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rays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56" y="215377"/>
            <a:ext cx="4887344" cy="2854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919" y="3329327"/>
            <a:ext cx="8389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90"/>
                </a:solidFill>
              </a:rPr>
              <a:t>HE </a:t>
            </a:r>
            <a:r>
              <a:rPr lang="en-US" sz="2400" b="1" dirty="0" err="1">
                <a:solidFill>
                  <a:srgbClr val="000090"/>
                </a:solidFill>
              </a:rPr>
              <a:t>γ</a:t>
            </a:r>
            <a:r>
              <a:rPr lang="en-US" sz="2400" b="1" dirty="0">
                <a:solidFill>
                  <a:srgbClr val="000090"/>
                </a:solidFill>
              </a:rPr>
              <a:t>-</a:t>
            </a:r>
            <a:r>
              <a:rPr lang="en-US" sz="2400" b="1" dirty="0" smtClean="0">
                <a:solidFill>
                  <a:srgbClr val="000090"/>
                </a:solidFill>
              </a:rPr>
              <a:t>rays (30 MeV – 30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  <a:p>
            <a:pPr algn="just"/>
            <a:r>
              <a:rPr lang="en-US" dirty="0" smtClean="0"/>
              <a:t>	The </a:t>
            </a:r>
            <a:r>
              <a:rPr lang="en-US" dirty="0"/>
              <a:t>atmosphere </a:t>
            </a:r>
            <a:r>
              <a:rPr lang="en-US" dirty="0" smtClean="0"/>
              <a:t>is </a:t>
            </a:r>
            <a:r>
              <a:rPr lang="en-US" dirty="0"/>
              <a:t>about 28 radiation length at sea </a:t>
            </a:r>
            <a:r>
              <a:rPr lang="en-US" dirty="0" smtClean="0"/>
              <a:t>level. </a:t>
            </a:r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sz="2000" b="1" dirty="0">
                <a:solidFill>
                  <a:srgbClr val="FF0000"/>
                </a:solidFill>
              </a:rPr>
              <a:t>satellite-based detectors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can detect </a:t>
            </a:r>
            <a:r>
              <a:rPr lang="en-US" dirty="0">
                <a:solidFill>
                  <a:srgbClr val="FF0000"/>
                </a:solidFill>
              </a:rPr>
              <a:t>primary X/</a:t>
            </a:r>
            <a:r>
              <a:rPr lang="en-US" dirty="0" err="1">
                <a:solidFill>
                  <a:srgbClr val="FF0000"/>
                </a:solidFill>
              </a:rPr>
              <a:t>γ</a:t>
            </a:r>
            <a:r>
              <a:rPr lang="en-US" dirty="0">
                <a:solidFill>
                  <a:srgbClr val="FF0000"/>
                </a:solidFill>
              </a:rPr>
              <a:t>-rays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sz="2400" b="1" dirty="0">
                <a:solidFill>
                  <a:srgbClr val="000090"/>
                </a:solidFill>
              </a:rPr>
              <a:t>VHE </a:t>
            </a:r>
            <a:r>
              <a:rPr lang="en-US" sz="2400" b="1" dirty="0" err="1">
                <a:solidFill>
                  <a:srgbClr val="000090"/>
                </a:solidFill>
              </a:rPr>
              <a:t>γ</a:t>
            </a:r>
            <a:r>
              <a:rPr lang="en-US" sz="2400" b="1" dirty="0">
                <a:solidFill>
                  <a:srgbClr val="000090"/>
                </a:solidFill>
              </a:rPr>
              <a:t>-rays  (30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– 30 </a:t>
            </a:r>
            <a:r>
              <a:rPr lang="en-US" sz="2400" b="1" dirty="0" err="1" smtClean="0">
                <a:solidFill>
                  <a:srgbClr val="000090"/>
                </a:solidFill>
              </a:rPr>
              <a:t>TeV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  <a:p>
            <a:pPr algn="just"/>
            <a:r>
              <a:rPr lang="en-US" dirty="0" smtClean="0"/>
              <a:t>	Since </a:t>
            </a:r>
            <a:r>
              <a:rPr lang="en-US" dirty="0"/>
              <a:t>the fluxes of high-energy photons are low and decrease rapidly with increasing energy, </a:t>
            </a:r>
            <a:r>
              <a:rPr lang="en-US" dirty="0" smtClean="0"/>
              <a:t>this gamma rays </a:t>
            </a:r>
            <a:r>
              <a:rPr lang="en-US" dirty="0"/>
              <a:t>can be detected only from the atmospheric showers they produce, i.e., by means of </a:t>
            </a:r>
            <a:r>
              <a:rPr lang="en-US" sz="2000" b="1" dirty="0">
                <a:solidFill>
                  <a:srgbClr val="FF0000"/>
                </a:solidFill>
              </a:rPr>
              <a:t>ground-based detectors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352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881" y="230888"/>
            <a:ext cx="8644318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 </a:t>
            </a:r>
            <a:r>
              <a:rPr lang="en-US" sz="2400" dirty="0" err="1" smtClean="0">
                <a:solidFill>
                  <a:srgbClr val="FF0000"/>
                </a:solidFill>
              </a:rPr>
              <a:t>rivelazione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dei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HE </a:t>
            </a:r>
            <a:r>
              <a:rPr lang="en-US" sz="2400" b="1" dirty="0" err="1" smtClean="0">
                <a:solidFill>
                  <a:srgbClr val="FF0000"/>
                </a:solidFill>
              </a:rPr>
              <a:t>γ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rays (</a:t>
            </a:r>
            <a:r>
              <a:rPr lang="en-US" sz="2000" b="1" dirty="0" smtClean="0"/>
              <a:t>Satellite-</a:t>
            </a:r>
            <a:r>
              <a:rPr lang="en-US" sz="2000" b="1" dirty="0"/>
              <a:t>Based Gamma </a:t>
            </a:r>
            <a:r>
              <a:rPr lang="en-US" sz="2000" b="1" dirty="0" smtClean="0"/>
              <a:t>Detectors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638" y="1378536"/>
            <a:ext cx="513316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largest gamma-ray space-based detector ever built is the </a:t>
            </a:r>
            <a:r>
              <a:rPr lang="en-US" sz="2000" b="1" dirty="0">
                <a:solidFill>
                  <a:srgbClr val="FF0000"/>
                </a:solidFill>
              </a:rPr>
              <a:t>Fermi observatory</a:t>
            </a:r>
            <a:r>
              <a:rPr lang="en-US" sz="1600" dirty="0"/>
              <a:t>, launched in June </a:t>
            </a:r>
            <a:r>
              <a:rPr lang="en-US" sz="1600" dirty="0" smtClean="0"/>
              <a:t>2008. </a:t>
            </a:r>
            <a:r>
              <a:rPr lang="en-US" sz="1600" dirty="0"/>
              <a:t>It is </a:t>
            </a:r>
            <a:r>
              <a:rPr lang="en-US" sz="1600" dirty="0" smtClean="0"/>
              <a:t>composed by </a:t>
            </a:r>
            <a:r>
              <a:rPr lang="en-US" sz="1600" dirty="0"/>
              <a:t>two instruments: </a:t>
            </a:r>
            <a:endParaRPr lang="en-US" sz="1600" dirty="0" smtClean="0"/>
          </a:p>
          <a:p>
            <a:pPr marL="285750" indent="-285750" algn="just">
              <a:buFont typeface="Arial"/>
              <a:buChar char="•"/>
            </a:pPr>
            <a:r>
              <a:rPr lang="en-US" sz="1600" u="sng" dirty="0" smtClean="0"/>
              <a:t>Large </a:t>
            </a:r>
            <a:r>
              <a:rPr lang="en-US" sz="1600" u="sng" dirty="0"/>
              <a:t>Area Telescope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LAT</a:t>
            </a:r>
            <a:r>
              <a:rPr lang="en-US" sz="1600" dirty="0"/>
              <a:t>) 20 MeV to about 300GeV</a:t>
            </a:r>
            <a:endParaRPr lang="en-US" sz="1600" dirty="0" smtClean="0"/>
          </a:p>
          <a:p>
            <a:pPr marL="285750" indent="-285750" algn="just">
              <a:buFont typeface="Arial"/>
              <a:buChar char="•"/>
            </a:pPr>
            <a:r>
              <a:rPr lang="en-US" sz="1600" u="sng" dirty="0" smtClean="0"/>
              <a:t>Fermi </a:t>
            </a:r>
            <a:r>
              <a:rPr lang="en-US" sz="1600" u="sng" dirty="0"/>
              <a:t>Gamma Burst Monitor</a:t>
            </a:r>
            <a:r>
              <a:rPr lang="en-US" sz="1600" dirty="0"/>
              <a:t> (</a:t>
            </a:r>
            <a:r>
              <a:rPr lang="en-US" sz="1600" b="1" dirty="0">
                <a:solidFill>
                  <a:srgbClr val="FF0000"/>
                </a:solidFill>
              </a:rPr>
              <a:t>GBM</a:t>
            </a:r>
            <a:r>
              <a:rPr lang="en-US" sz="1600" dirty="0" smtClean="0"/>
              <a:t>)</a:t>
            </a:r>
            <a:r>
              <a:rPr lang="en-US" sz="1600" dirty="0"/>
              <a:t> 10–25MeV</a:t>
            </a:r>
            <a:r>
              <a:rPr lang="en-US" sz="1600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638" y="3593774"/>
            <a:ext cx="472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scientific objective</a:t>
            </a:r>
            <a:r>
              <a:rPr lang="en-US" dirty="0"/>
              <a:t>s of the </a:t>
            </a:r>
            <a:r>
              <a:rPr lang="en-US" b="1" dirty="0" smtClean="0">
                <a:solidFill>
                  <a:srgbClr val="0000FF"/>
                </a:solidFill>
              </a:rPr>
              <a:t>LAT</a:t>
            </a:r>
            <a:r>
              <a:rPr lang="en-US" dirty="0" smtClean="0"/>
              <a:t>:</a:t>
            </a:r>
          </a:p>
          <a:p>
            <a:pPr algn="just"/>
            <a:r>
              <a:rPr lang="en-US" dirty="0" smtClean="0"/>
              <a:t>understanding of the </a:t>
            </a:r>
            <a:r>
              <a:rPr lang="en-US" dirty="0"/>
              <a:t>nature of unidentified gamma-ray </a:t>
            </a:r>
            <a:r>
              <a:rPr lang="en-US" dirty="0" smtClean="0"/>
              <a:t>sources and origins </a:t>
            </a:r>
            <a:r>
              <a:rPr lang="en-US" dirty="0"/>
              <a:t>of diffuse galactic </a:t>
            </a:r>
            <a:r>
              <a:rPr lang="en-US" dirty="0" smtClean="0"/>
              <a:t>emission.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440" y="846142"/>
            <a:ext cx="2471242" cy="2435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7039" y="3348685"/>
            <a:ext cx="37084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LAT tracker is done by </a:t>
            </a:r>
            <a:r>
              <a:rPr lang="en-US" sz="1600" dirty="0">
                <a:solidFill>
                  <a:srgbClr val="0000FF"/>
                </a:solidFill>
              </a:rPr>
              <a:t>16 planes of high-Z material (W)</a:t>
            </a:r>
            <a:r>
              <a:rPr lang="en-US" sz="1600" dirty="0"/>
              <a:t> in which incident </a:t>
            </a:r>
            <a:r>
              <a:rPr lang="en-US" sz="1600" dirty="0" err="1"/>
              <a:t>γ</a:t>
            </a:r>
            <a:r>
              <a:rPr lang="en-US" sz="1600" dirty="0"/>
              <a:t>-rays can convert to an </a:t>
            </a:r>
            <a:r>
              <a:rPr lang="en-US" sz="1600" b="1" dirty="0" err="1">
                <a:solidFill>
                  <a:srgbClr val="FF0000"/>
                </a:solidFill>
              </a:rPr>
              <a:t>e</a:t>
            </a:r>
            <a:r>
              <a:rPr lang="en-US" sz="1600" b="1" baseline="30000" dirty="0" err="1">
                <a:solidFill>
                  <a:srgbClr val="FF0000"/>
                </a:solidFill>
              </a:rPr>
              <a:t>+</a:t>
            </a:r>
            <a:r>
              <a:rPr lang="en-US" sz="1600" b="1" dirty="0" err="1">
                <a:solidFill>
                  <a:srgbClr val="FF0000"/>
                </a:solidFill>
              </a:rPr>
              <a:t>e</a:t>
            </a:r>
            <a:r>
              <a:rPr lang="en-US" sz="1600" b="1" baseline="30000" dirty="0">
                <a:solidFill>
                  <a:srgbClr val="FF0000"/>
                </a:solidFill>
              </a:rPr>
              <a:t>−</a:t>
            </a:r>
            <a:r>
              <a:rPr lang="en-US" sz="1600" b="1" dirty="0">
                <a:solidFill>
                  <a:srgbClr val="FF0000"/>
                </a:solidFill>
              </a:rPr>
              <a:t> pair</a:t>
            </a:r>
            <a:r>
              <a:rPr lang="en-US" sz="1600" dirty="0"/>
              <a:t>. The converter planes are </a:t>
            </a:r>
            <a:r>
              <a:rPr lang="en-US" sz="1600" dirty="0">
                <a:solidFill>
                  <a:srgbClr val="0000FF"/>
                </a:solidFill>
              </a:rPr>
              <a:t>interleaved with 18 silicon detectors </a:t>
            </a:r>
            <a:r>
              <a:rPr lang="en-US" sz="1600" dirty="0"/>
              <a:t>two-layer planes that measures the tracks of the particles resulting from pair-conversion.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880" y="5483096"/>
            <a:ext cx="8784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AGILE (</a:t>
            </a:r>
            <a:r>
              <a:rPr lang="en-US" b="1" dirty="0" err="1" smtClean="0">
                <a:solidFill>
                  <a:srgbClr val="FF0000"/>
                </a:solidFill>
              </a:rPr>
              <a:t>Astro</a:t>
            </a:r>
            <a:r>
              <a:rPr lang="en-US" b="1" dirty="0" err="1">
                <a:solidFill>
                  <a:srgbClr val="FF0000"/>
                </a:solidFill>
              </a:rPr>
              <a:t>-rivelatore</a:t>
            </a:r>
            <a:r>
              <a:rPr lang="en-US" b="1" dirty="0">
                <a:solidFill>
                  <a:srgbClr val="FF0000"/>
                </a:solidFill>
              </a:rPr>
              <a:t> Gamma a </a:t>
            </a:r>
            <a:r>
              <a:rPr lang="en-US" b="1" dirty="0" err="1">
                <a:solidFill>
                  <a:srgbClr val="FF0000"/>
                </a:solidFill>
              </a:rPr>
              <a:t>Immagini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Leggero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, </a:t>
            </a:r>
            <a:r>
              <a:rPr lang="en-US" dirty="0"/>
              <a:t>the precursor of Fermi, is a completely Italian satellite launched in </a:t>
            </a:r>
            <a:r>
              <a:rPr lang="en-US" dirty="0" smtClean="0"/>
              <a:t>2007</a:t>
            </a:r>
            <a:r>
              <a:rPr lang="en-US" dirty="0"/>
              <a:t>. Its structure is very similar to Fermi, but its effective area is about one order of magnitude smaller.</a:t>
            </a:r>
          </a:p>
        </p:txBody>
      </p:sp>
    </p:spTree>
    <p:extLst>
      <p:ext uri="{BB962C8B-B14F-4D97-AF65-F5344CB8AC3E}">
        <p14:creationId xmlns:p14="http://schemas.microsoft.com/office/powerpoint/2010/main" val="70219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881" y="230888"/>
            <a:ext cx="8644318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 </a:t>
            </a:r>
            <a:r>
              <a:rPr lang="en-US" sz="2400" dirty="0" err="1" smtClean="0">
                <a:solidFill>
                  <a:srgbClr val="FF0000"/>
                </a:solidFill>
              </a:rPr>
              <a:t>rivelazione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dei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UHE &amp; VHE </a:t>
            </a:r>
            <a:r>
              <a:rPr lang="en-US" sz="2400" b="1" dirty="0" err="1" smtClean="0">
                <a:solidFill>
                  <a:srgbClr val="FF0000"/>
                </a:solidFill>
              </a:rPr>
              <a:t>γ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rays (</a:t>
            </a:r>
            <a:r>
              <a:rPr lang="en-US" sz="2000" b="1" dirty="0"/>
              <a:t>Ground-Based Gamma </a:t>
            </a:r>
            <a:r>
              <a:rPr lang="en-US" sz="2000" b="1" dirty="0" smtClean="0"/>
              <a:t>Detectors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977" y="2827683"/>
            <a:ext cx="4445213" cy="147732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There are </a:t>
            </a:r>
            <a:r>
              <a:rPr lang="en-US" sz="2000" b="1" dirty="0">
                <a:solidFill>
                  <a:srgbClr val="FF0000"/>
                </a:solidFill>
              </a:rPr>
              <a:t>two</a:t>
            </a:r>
            <a:r>
              <a:rPr lang="en-US" sz="2000" dirty="0"/>
              <a:t> main </a:t>
            </a:r>
            <a:r>
              <a:rPr lang="en-US" sz="2000" b="1" dirty="0">
                <a:solidFill>
                  <a:srgbClr val="FF0000"/>
                </a:solidFill>
              </a:rPr>
              <a:t>classes</a:t>
            </a:r>
            <a:r>
              <a:rPr lang="en-US" sz="2000" dirty="0"/>
              <a:t> of ground-based VHE gamma detectors</a:t>
            </a:r>
            <a:r>
              <a:rPr lang="en-US" sz="2000" dirty="0" smtClean="0"/>
              <a:t>: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/>
              <a:t>EAS arrays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/>
              <a:t>Cherenkov </a:t>
            </a:r>
            <a:r>
              <a:rPr lang="en-US" sz="2000" b="1" dirty="0"/>
              <a:t>telescopes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170" y="2774427"/>
            <a:ext cx="3892216" cy="2780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596" y="1137853"/>
            <a:ext cx="8509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dirty="0" smtClean="0"/>
              <a:t>satellite detectors </a:t>
            </a:r>
            <a:r>
              <a:rPr lang="en-US" dirty="0"/>
              <a:t>and at </a:t>
            </a:r>
            <a:r>
              <a:rPr lang="en-US" dirty="0" smtClean="0"/>
              <a:t>ground detectors </a:t>
            </a:r>
            <a:r>
              <a:rPr lang="en-US" dirty="0"/>
              <a:t>are </a:t>
            </a:r>
            <a:r>
              <a:rPr lang="en-US" dirty="0" smtClean="0"/>
              <a:t>complementary.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/>
              <a:t>At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smtClean="0"/>
              <a:t>energies the </a:t>
            </a:r>
            <a:r>
              <a:rPr lang="en-US" dirty="0"/>
              <a:t>flux is too low to be detected with satellite-based </a:t>
            </a:r>
            <a:r>
              <a:rPr lang="en-US" dirty="0" smtClean="0"/>
              <a:t>detectors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Ground</a:t>
            </a:r>
            <a:r>
              <a:rPr lang="en-US" dirty="0"/>
              <a:t>-based detectors have a huge effective area, so their sensitivity is </a:t>
            </a:r>
            <a:r>
              <a:rPr lang="en-US" dirty="0" smtClean="0"/>
              <a:t>high (they </a:t>
            </a:r>
            <a:r>
              <a:rPr lang="en-US" dirty="0"/>
              <a:t>detect a huge amount of background </a:t>
            </a:r>
            <a:r>
              <a:rPr lang="en-US" dirty="0" smtClean="0"/>
              <a:t>events).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7" y="4545382"/>
            <a:ext cx="5150413" cy="22084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8629" y="5246805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1588" y="5551745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272" y="5833606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0978" y="6087522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7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404" y="13451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/>
              <a:t>EAS are </a:t>
            </a:r>
            <a:r>
              <a:rPr lang="en-US" dirty="0"/>
              <a:t>large arrays of detectors sensitive to charged secondary particles generated in the atmospheric </a:t>
            </a:r>
            <a:r>
              <a:rPr lang="en-US" dirty="0" smtClean="0"/>
              <a:t>showers.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404" y="358441"/>
            <a:ext cx="4827914" cy="461665"/>
          </a:xfrm>
          <a:prstGeom prst="rect">
            <a:avLst/>
          </a:prstGeom>
          <a:solidFill>
            <a:srgbClr val="C0504D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Extensive Air Shower (EAS) </a:t>
            </a:r>
            <a:r>
              <a:rPr lang="en-US" sz="2400" dirty="0"/>
              <a:t>Detectors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6318" y="1366157"/>
            <a:ext cx="3649096" cy="226215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dirty="0" err="1" smtClean="0"/>
              <a:t>Proprietà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EAS array</a:t>
            </a:r>
          </a:p>
          <a:p>
            <a:pPr algn="just">
              <a:spcBef>
                <a:spcPts val="600"/>
              </a:spcBef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high duty cycle; 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large field-of-view;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relatively low sensitivity;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energy threshold </a:t>
            </a:r>
            <a:r>
              <a:rPr lang="en-US" dirty="0" smtClean="0"/>
              <a:t>rather </a:t>
            </a:r>
            <a:r>
              <a:rPr lang="en-US" dirty="0"/>
              <a:t>large </a:t>
            </a:r>
            <a:r>
              <a:rPr lang="en-US" sz="1400" dirty="0"/>
              <a:t>(a shower initiated by a 1 </a:t>
            </a:r>
            <a:r>
              <a:rPr lang="en-US" sz="1400" dirty="0" err="1"/>
              <a:t>TeV</a:t>
            </a:r>
            <a:r>
              <a:rPr lang="en-US" sz="1400" dirty="0"/>
              <a:t> photon typically has its maximum at about 8 km </a:t>
            </a:r>
            <a:r>
              <a:rPr lang="en-US" sz="1400" dirty="0" err="1"/>
              <a:t>a.s.l</a:t>
            </a:r>
            <a:r>
              <a:rPr lang="en-US" sz="1400" dirty="0"/>
              <a:t>).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8404" y="26523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b="1" dirty="0"/>
              <a:t>principle of operation </a:t>
            </a:r>
            <a:r>
              <a:rPr lang="en-US" dirty="0"/>
              <a:t>is the same as the one for the UHE cosmic rays detectors like Auger, i.e., </a:t>
            </a:r>
            <a:r>
              <a:rPr lang="en-US" u="sng" dirty="0"/>
              <a:t>direct sampling of the charged particles in the shower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404" y="4633247"/>
            <a:ext cx="8477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b="1" dirty="0"/>
              <a:t>energy threshold </a:t>
            </a:r>
            <a:r>
              <a:rPr lang="en-US" dirty="0"/>
              <a:t>of EAS detectors is at best in the </a:t>
            </a:r>
            <a:r>
              <a:rPr lang="en-US" b="1" dirty="0"/>
              <a:t>0.5–1 </a:t>
            </a:r>
            <a:r>
              <a:rPr lang="en-US" b="1" dirty="0" err="1"/>
              <a:t>TeV</a:t>
            </a:r>
            <a:r>
              <a:rPr lang="en-US" b="1" dirty="0"/>
              <a:t> </a:t>
            </a:r>
            <a:r>
              <a:rPr lang="en-US" dirty="0"/>
              <a:t>range, so they are built to detect UHE photons as well as the most energetic VHE </a:t>
            </a:r>
            <a:r>
              <a:rPr lang="en-US" dirty="0" smtClean="0"/>
              <a:t>gammas.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</a:t>
            </a:r>
            <a:r>
              <a:rPr lang="en-US" b="1" dirty="0"/>
              <a:t>direction</a:t>
            </a:r>
            <a:r>
              <a:rPr lang="en-US" dirty="0"/>
              <a:t> of the detected primary particles is computed from the arrival times with an angular precision of </a:t>
            </a:r>
            <a:r>
              <a:rPr lang="en-US" b="1" dirty="0"/>
              <a:t>about </a:t>
            </a:r>
            <a:r>
              <a:rPr lang="en-US" b="1" dirty="0" smtClean="0"/>
              <a:t>1</a:t>
            </a:r>
            <a:r>
              <a:rPr lang="en-US" b="1" baseline="30000" dirty="0" smtClean="0"/>
              <a:t>◦</a:t>
            </a:r>
            <a:r>
              <a:rPr lang="en-US" dirty="0" smtClean="0"/>
              <a:t>. </a:t>
            </a:r>
            <a:r>
              <a:rPr lang="en-US" sz="1600" dirty="0" smtClean="0"/>
              <a:t>The </a:t>
            </a:r>
            <a:r>
              <a:rPr lang="en-US" sz="1600" u="sng" dirty="0"/>
              <a:t>calibration</a:t>
            </a:r>
            <a:r>
              <a:rPr lang="en-US" sz="1600" dirty="0"/>
              <a:t> can be performed by </a:t>
            </a:r>
            <a:r>
              <a:rPr lang="en-US" sz="1600" u="sng" dirty="0"/>
              <a:t>studying the shadow</a:t>
            </a:r>
            <a:r>
              <a:rPr lang="en-US" sz="1600" dirty="0"/>
              <a:t> in the reconstructed directions </a:t>
            </a:r>
            <a:r>
              <a:rPr lang="en-US" sz="1600" u="sng" dirty="0"/>
              <a:t>caused by the Moon</a:t>
            </a:r>
            <a:r>
              <a:rPr lang="en-US" sz="1600" dirty="0"/>
              <a:t>. Energy resolution is poor</a:t>
            </a:r>
            <a:r>
              <a:rPr lang="en-US" dirty="0"/>
              <a:t>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8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378" y="1409502"/>
            <a:ext cx="4105621" cy="1478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29" y="419280"/>
            <a:ext cx="84770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Il sampling </a:t>
            </a:r>
            <a:r>
              <a:rPr lang="en-US" sz="2400" dirty="0" err="1" smtClean="0"/>
              <a:t>delle</a:t>
            </a:r>
            <a:r>
              <a:rPr lang="en-US" sz="2400" dirty="0" smtClean="0"/>
              <a:t> </a:t>
            </a:r>
            <a:r>
              <a:rPr lang="en-US" sz="2400" dirty="0" err="1" smtClean="0"/>
              <a:t>particelle</a:t>
            </a:r>
            <a:r>
              <a:rPr lang="en-US" sz="2400" dirty="0" smtClean="0"/>
              <a:t> </a:t>
            </a:r>
            <a:r>
              <a:rPr lang="en-US" sz="2400" dirty="0" err="1" smtClean="0"/>
              <a:t>cariche</a:t>
            </a:r>
            <a:r>
              <a:rPr lang="en-US" sz="2400" dirty="0" smtClean="0"/>
              <a:t> </a:t>
            </a:r>
            <a:r>
              <a:rPr lang="en-US" sz="2400" dirty="0" err="1" smtClean="0"/>
              <a:t>può</a:t>
            </a:r>
            <a:r>
              <a:rPr lang="en-US" sz="2400" dirty="0" smtClean="0"/>
              <a:t> </a:t>
            </a:r>
            <a:r>
              <a:rPr lang="en-US" sz="2400" dirty="0" err="1" smtClean="0"/>
              <a:t>essere</a:t>
            </a:r>
            <a:r>
              <a:rPr lang="en-US" sz="2400" dirty="0" smtClean="0"/>
              <a:t> </a:t>
            </a:r>
            <a:r>
              <a:rPr lang="en-US" sz="2400" dirty="0" err="1" smtClean="0"/>
              <a:t>fatto</a:t>
            </a:r>
            <a:r>
              <a:rPr lang="en-US" sz="2400" dirty="0" smtClean="0"/>
              <a:t> in </a:t>
            </a:r>
            <a:r>
              <a:rPr lang="en-US" sz="2400" dirty="0" smtClean="0">
                <a:solidFill>
                  <a:srgbClr val="FF0000"/>
                </a:solidFill>
              </a:rPr>
              <a:t>due </a:t>
            </a:r>
            <a:r>
              <a:rPr lang="en-US" sz="2400" dirty="0" err="1" smtClean="0">
                <a:solidFill>
                  <a:srgbClr val="FF0000"/>
                </a:solidFill>
              </a:rPr>
              <a:t>modi</a:t>
            </a:r>
            <a:r>
              <a:rPr lang="en-US" sz="2400" dirty="0" smtClean="0"/>
              <a:t>:</a:t>
            </a:r>
          </a:p>
          <a:p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using a </a:t>
            </a:r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sparse array</a:t>
            </a:r>
            <a:r>
              <a:rPr lang="en-US" sz="2400" dirty="0"/>
              <a:t> of scintillator-based </a:t>
            </a:r>
            <a:r>
              <a:rPr lang="en-US" sz="2400" dirty="0" smtClean="0"/>
              <a:t>detectors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Tibet- AS </a:t>
            </a:r>
            <a:r>
              <a:rPr lang="en-US" dirty="0" smtClean="0"/>
              <a:t>(4100 </a:t>
            </a:r>
            <a:r>
              <a:rPr lang="en-US" dirty="0"/>
              <a:t>m </a:t>
            </a:r>
            <a:r>
              <a:rPr lang="en-US" dirty="0" err="1"/>
              <a:t>a.s.l</a:t>
            </a:r>
            <a:r>
              <a:rPr lang="en-US" dirty="0" smtClean="0"/>
              <a:t>.)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by </a:t>
            </a:r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effective covering </a:t>
            </a:r>
            <a:r>
              <a:rPr lang="en-US" sz="2400" dirty="0"/>
              <a:t>of the </a:t>
            </a:r>
            <a:r>
              <a:rPr lang="en-US" sz="2400" dirty="0" smtClean="0"/>
              <a:t>ground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ARGO-YBJ </a:t>
            </a:r>
            <a:r>
              <a:rPr lang="en-US" dirty="0"/>
              <a:t>(2600 m </a:t>
            </a:r>
            <a:r>
              <a:rPr lang="en-US" dirty="0" err="1"/>
              <a:t>a.s.l</a:t>
            </a:r>
            <a:r>
              <a:rPr lang="en-US" dirty="0"/>
              <a:t>.</a:t>
            </a:r>
            <a:r>
              <a:rPr lang="en-US" dirty="0" smtClean="0"/>
              <a:t>)</a:t>
            </a:r>
          </a:p>
          <a:p>
            <a:pPr lvl="1"/>
            <a:r>
              <a:rPr lang="en-US" sz="1400" dirty="0"/>
              <a:t>The ARGO-YBJ experiment is a detector of small air showers</a:t>
            </a:r>
            <a:r>
              <a:rPr lang="en-US" sz="1400" dirty="0" smtClean="0"/>
              <a:t>,</a:t>
            </a:r>
          </a:p>
          <a:p>
            <a:pPr lvl="1"/>
            <a:r>
              <a:rPr lang="en-US" sz="1400" dirty="0" smtClean="0"/>
              <a:t>aimed </a:t>
            </a:r>
            <a:r>
              <a:rPr lang="en-US" sz="1400" dirty="0"/>
              <a:t>to study the cosmic radiation with an energy threshold </a:t>
            </a:r>
            <a:endParaRPr lang="en-US" sz="1400" dirty="0" smtClean="0"/>
          </a:p>
          <a:p>
            <a:pPr lvl="1"/>
            <a:r>
              <a:rPr lang="en-US" sz="1400" dirty="0" smtClean="0"/>
              <a:t>of </a:t>
            </a:r>
            <a:r>
              <a:rPr lang="en-US" sz="1400" dirty="0"/>
              <a:t>~300 </a:t>
            </a:r>
            <a:r>
              <a:rPr lang="en-US" sz="1400" dirty="0" err="1" smtClean="0"/>
              <a:t>GeV</a:t>
            </a:r>
            <a:r>
              <a:rPr lang="en-US" sz="1400" dirty="0" smtClean="0"/>
              <a:t>. </a:t>
            </a:r>
            <a:r>
              <a:rPr lang="en-US" sz="1400" dirty="0"/>
              <a:t>The detector consists of a single layer of RPCs </a:t>
            </a:r>
            <a:endParaRPr lang="en-US" sz="1400" dirty="0" smtClean="0"/>
          </a:p>
          <a:p>
            <a:pPr lvl="1"/>
            <a:r>
              <a:rPr lang="en-US" sz="1400" dirty="0" smtClean="0"/>
              <a:t>(</a:t>
            </a:r>
            <a:r>
              <a:rPr lang="en-US" sz="1400" dirty="0"/>
              <a:t>Resistive Plate Counters) covering an area of ~6500 </a:t>
            </a:r>
            <a:r>
              <a:rPr lang="en-US" sz="1400" dirty="0" smtClean="0"/>
              <a:t>m</a:t>
            </a:r>
            <a:r>
              <a:rPr lang="en-US" sz="1400" baseline="30000" dirty="0" smtClean="0"/>
              <a:t>2</a:t>
            </a:r>
            <a:r>
              <a:rPr lang="en-US" sz="1400" dirty="0"/>
              <a:t>.</a:t>
            </a:r>
            <a:endParaRPr lang="en-US" sz="1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MILAGRO</a:t>
            </a:r>
            <a:r>
              <a:rPr lang="en-US" dirty="0"/>
              <a:t> </a:t>
            </a:r>
            <a:r>
              <a:rPr lang="en-US" dirty="0" smtClean="0"/>
              <a:t>(2600 </a:t>
            </a:r>
            <a:r>
              <a:rPr lang="en-US" dirty="0"/>
              <a:t>m </a:t>
            </a:r>
            <a:r>
              <a:rPr lang="en-US" dirty="0" err="1"/>
              <a:t>a.s.l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05" y="2887526"/>
            <a:ext cx="2697416" cy="2065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987" y="4681968"/>
            <a:ext cx="2967548" cy="2034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6407"/>
          <a:stretch/>
        </p:blipFill>
        <p:spPr>
          <a:xfrm>
            <a:off x="6388651" y="5528371"/>
            <a:ext cx="2755349" cy="10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0" y="11292"/>
            <a:ext cx="5534187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4000" dirty="0"/>
              <a:t>A</a:t>
            </a:r>
            <a:r>
              <a:rPr lang="en-US" sz="4000" dirty="0" smtClean="0"/>
              <a:t>stronomical </a:t>
            </a:r>
            <a:r>
              <a:rPr lang="en-US" sz="4000" dirty="0"/>
              <a:t>messengers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8" y="846178"/>
            <a:ext cx="6933816" cy="5934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445" y="5484761"/>
            <a:ext cx="1557867" cy="12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1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569" y="355484"/>
            <a:ext cx="2971487" cy="461665"/>
          </a:xfrm>
          <a:prstGeom prst="rect">
            <a:avLst/>
          </a:prstGeom>
          <a:solidFill>
            <a:srgbClr val="C0504D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Cherenkov </a:t>
            </a:r>
            <a:r>
              <a:rPr lang="en-US" sz="2400" dirty="0" smtClean="0"/>
              <a:t>Telescopes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542996" y="316610"/>
            <a:ext cx="5372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Most of the experimental results on VHE photons are presently due to Imaging Atmospheric Cherenkov Telescopes (IACTs).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568" y="1628628"/>
            <a:ext cx="5026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first </a:t>
            </a:r>
            <a:r>
              <a:rPr lang="en-US" dirty="0" smtClean="0"/>
              <a:t>generation: </a:t>
            </a:r>
            <a:r>
              <a:rPr lang="en-US" dirty="0" smtClean="0">
                <a:solidFill>
                  <a:srgbClr val="FF0000"/>
                </a:solidFill>
              </a:rPr>
              <a:t>WHIPPLE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second generation: </a:t>
            </a:r>
            <a:r>
              <a:rPr lang="en-US" dirty="0" smtClean="0">
                <a:solidFill>
                  <a:srgbClr val="FF0000"/>
                </a:solidFill>
              </a:rPr>
              <a:t>HEGRA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CANGAROO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third generation: </a:t>
            </a:r>
            <a:r>
              <a:rPr lang="en-US" dirty="0">
                <a:solidFill>
                  <a:srgbClr val="FF0000"/>
                </a:solidFill>
              </a:rPr>
              <a:t>H.E.S.S.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MAGIC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VERITAS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651" y="1239940"/>
            <a:ext cx="2630621" cy="2023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269" y="3697705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b="1" dirty="0"/>
              <a:t>observational technique</a:t>
            </a:r>
            <a:r>
              <a:rPr lang="en-US" dirty="0"/>
              <a:t> used by the IACTs is to </a:t>
            </a:r>
            <a:r>
              <a:rPr lang="en-US" u="sng" dirty="0"/>
              <a:t>project the Cherenkov light </a:t>
            </a:r>
            <a:r>
              <a:rPr lang="en-US" dirty="0"/>
              <a:t>collected in a large optical reflecting surface </a:t>
            </a:r>
            <a:r>
              <a:rPr lang="en-US" u="sng" dirty="0"/>
              <a:t>onto a camera</a:t>
            </a:r>
            <a:r>
              <a:rPr lang="en-US" dirty="0"/>
              <a:t> which is basically an </a:t>
            </a:r>
            <a:r>
              <a:rPr lang="en-US" u="sng" dirty="0"/>
              <a:t>array of </a:t>
            </a:r>
            <a:r>
              <a:rPr lang="en-US" u="sng" dirty="0" smtClean="0"/>
              <a:t>photomultipliers</a:t>
            </a:r>
            <a:r>
              <a:rPr lang="en-US" dirty="0"/>
              <a:t>.</a:t>
            </a:r>
            <a:r>
              <a:rPr lang="en-US" dirty="0" smtClean="0"/>
              <a:t> (</a:t>
            </a:r>
            <a:r>
              <a:rPr lang="en-US" dirty="0" err="1" smtClean="0"/>
              <a:t>FoV</a:t>
            </a:r>
            <a:r>
              <a:rPr lang="en-US" dirty="0" smtClean="0"/>
              <a:t> </a:t>
            </a:r>
            <a:r>
              <a:rPr lang="en-US" dirty="0"/>
              <a:t>of 5</a:t>
            </a:r>
            <a:r>
              <a:rPr lang="en-US" baseline="30000" dirty="0"/>
              <a:t>◦</a:t>
            </a:r>
            <a:r>
              <a:rPr lang="en-US" dirty="0"/>
              <a:t> × 5</a:t>
            </a:r>
            <a:r>
              <a:rPr lang="en-US" baseline="30000" dirty="0" smtClean="0"/>
              <a:t>◦</a:t>
            </a:r>
            <a:r>
              <a:rPr lang="en-US" dirty="0" smtClean="0"/>
              <a:t>).</a:t>
            </a:r>
          </a:p>
          <a:p>
            <a:pPr algn="just"/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typical resolution on the arrival time of a signal on a photomultiplier is better than 1 ns</a:t>
            </a:r>
            <a:r>
              <a:rPr lang="en-US" dirty="0" smtClean="0"/>
              <a:t>.</a:t>
            </a:r>
          </a:p>
          <a:p>
            <a:pPr algn="just"/>
            <a:r>
              <a:rPr lang="en-US" sz="1400" dirty="0"/>
              <a:t>The shower has a duration of a few ns (about 2–3) at ground; this duration can be maintained by an isochronous (parabolic) reflector</a:t>
            </a:r>
            <a:r>
              <a:rPr lang="en-US" sz="1400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10" y="3481555"/>
            <a:ext cx="3812192" cy="33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61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3124200" y="5769185"/>
            <a:ext cx="2895600" cy="365125"/>
          </a:xfrm>
        </p:spPr>
        <p:txBody>
          <a:bodyPr/>
          <a:lstStyle/>
          <a:p>
            <a:fld id="{06898CFD-92EA-4D17-8C22-8AFCA2BE42B4}" type="slidenum">
              <a:rPr lang="it-IT"/>
              <a:pPr/>
              <a:t>21</a:t>
            </a:fld>
            <a:endParaRPr lang="it-IT"/>
          </a:p>
        </p:txBody>
      </p:sp>
      <p:sp>
        <p:nvSpPr>
          <p:cNvPr id="328733" name="Freeform 29"/>
          <p:cNvSpPr>
            <a:spLocks noChangeArrowheads="1"/>
          </p:cNvSpPr>
          <p:nvPr/>
        </p:nvSpPr>
        <p:spPr bwMode="auto">
          <a:xfrm>
            <a:off x="225425" y="4670635"/>
            <a:ext cx="6604000" cy="1524000"/>
          </a:xfrm>
          <a:custGeom>
            <a:avLst/>
            <a:gdLst/>
            <a:ahLst/>
            <a:cxnLst>
              <a:cxn ang="0">
                <a:pos x="0" y="4233"/>
              </a:cxn>
              <a:cxn ang="0">
                <a:pos x="18344" y="4233"/>
              </a:cxn>
              <a:cxn ang="0">
                <a:pos x="15695" y="0"/>
              </a:cxn>
              <a:cxn ang="0">
                <a:pos x="2649" y="0"/>
              </a:cxn>
              <a:cxn ang="0">
                <a:pos x="0" y="4233"/>
              </a:cxn>
            </a:cxnLst>
            <a:rect l="0" t="0" r="r" b="b"/>
            <a:pathLst>
              <a:path w="18345" h="4234">
                <a:moveTo>
                  <a:pt x="0" y="4233"/>
                </a:moveTo>
                <a:lnTo>
                  <a:pt x="18344" y="4233"/>
                </a:lnTo>
                <a:lnTo>
                  <a:pt x="15695" y="0"/>
                </a:lnTo>
                <a:lnTo>
                  <a:pt x="2649" y="0"/>
                </a:lnTo>
                <a:lnTo>
                  <a:pt x="0" y="4233"/>
                </a:lnTo>
              </a:path>
            </a:pathLst>
          </a:custGeom>
          <a:gradFill rotWithShape="0">
            <a:gsLst>
              <a:gs pos="0">
                <a:srgbClr val="174617"/>
              </a:gs>
              <a:gs pos="100000">
                <a:srgbClr val="339933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328734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63" y="4702385"/>
            <a:ext cx="6118225" cy="1568450"/>
          </a:xfrm>
          <a:prstGeom prst="rect">
            <a:avLst/>
          </a:prstGeom>
          <a:noFill/>
        </p:spPr>
      </p:pic>
      <p:sp>
        <p:nvSpPr>
          <p:cNvPr id="328735" name="Line 31"/>
          <p:cNvSpPr>
            <a:spLocks noChangeShapeType="1"/>
          </p:cNvSpPr>
          <p:nvPr/>
        </p:nvSpPr>
        <p:spPr bwMode="auto">
          <a:xfrm>
            <a:off x="3489325" y="-193465"/>
            <a:ext cx="1588" cy="91440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328736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5483" y="483945"/>
            <a:ext cx="1123949" cy="3092897"/>
          </a:xfrm>
          <a:prstGeom prst="rect">
            <a:avLst/>
          </a:prstGeom>
          <a:noFill/>
        </p:spPr>
      </p:pic>
      <p:grpSp>
        <p:nvGrpSpPr>
          <p:cNvPr id="328747" name="Group 43"/>
          <p:cNvGrpSpPr>
            <a:grpSpLocks/>
          </p:cNvGrpSpPr>
          <p:nvPr/>
        </p:nvGrpSpPr>
        <p:grpSpPr bwMode="auto">
          <a:xfrm>
            <a:off x="2593975" y="3818504"/>
            <a:ext cx="1954213" cy="304800"/>
            <a:chOff x="1601" y="2417"/>
            <a:chExt cx="1231" cy="192"/>
          </a:xfrm>
        </p:grpSpPr>
        <p:grpSp>
          <p:nvGrpSpPr>
            <p:cNvPr id="328748" name="Group 44"/>
            <p:cNvGrpSpPr>
              <a:grpSpLocks/>
            </p:cNvGrpSpPr>
            <p:nvPr/>
          </p:nvGrpSpPr>
          <p:grpSpPr bwMode="auto">
            <a:xfrm>
              <a:off x="1601" y="2417"/>
              <a:ext cx="1231" cy="192"/>
              <a:chOff x="1601" y="2417"/>
              <a:chExt cx="1231" cy="192"/>
            </a:xfrm>
          </p:grpSpPr>
          <p:pic>
            <p:nvPicPr>
              <p:cNvPr id="328749" name="Picture 4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16" y="2417"/>
                <a:ext cx="617" cy="193"/>
              </a:xfrm>
              <a:prstGeom prst="rect">
                <a:avLst/>
              </a:prstGeom>
              <a:noFill/>
            </p:spPr>
          </p:pic>
          <p:pic>
            <p:nvPicPr>
              <p:cNvPr id="328750" name="Picture 4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01" y="2417"/>
                <a:ext cx="617" cy="193"/>
              </a:xfrm>
              <a:prstGeom prst="rect">
                <a:avLst/>
              </a:prstGeom>
              <a:noFill/>
            </p:spPr>
          </p:pic>
        </p:grpSp>
        <p:sp>
          <p:nvSpPr>
            <p:cNvPr id="328751" name="Freeform 47"/>
            <p:cNvSpPr>
              <a:spLocks noChangeArrowheads="1"/>
            </p:cNvSpPr>
            <p:nvPr/>
          </p:nvSpPr>
          <p:spPr bwMode="auto">
            <a:xfrm>
              <a:off x="2663" y="2418"/>
              <a:ext cx="168" cy="93"/>
            </a:xfrm>
            <a:custGeom>
              <a:avLst/>
              <a:gdLst/>
              <a:ahLst/>
              <a:cxnLst>
                <a:cxn ang="0">
                  <a:pos x="738" y="408"/>
                </a:cxn>
                <a:cxn ang="0">
                  <a:pos x="0" y="0"/>
                </a:cxn>
                <a:cxn ang="0">
                  <a:pos x="738" y="0"/>
                </a:cxn>
                <a:cxn ang="0">
                  <a:pos x="738" y="408"/>
                </a:cxn>
              </a:cxnLst>
              <a:rect l="0" t="0" r="r" b="b"/>
              <a:pathLst>
                <a:path w="739" h="409">
                  <a:moveTo>
                    <a:pt x="738" y="408"/>
                  </a:moveTo>
                  <a:lnTo>
                    <a:pt x="0" y="0"/>
                  </a:lnTo>
                  <a:lnTo>
                    <a:pt x="738" y="0"/>
                  </a:lnTo>
                  <a:lnTo>
                    <a:pt x="738" y="408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52" name="Freeform 48"/>
            <p:cNvSpPr>
              <a:spLocks noChangeArrowheads="1"/>
            </p:cNvSpPr>
            <p:nvPr/>
          </p:nvSpPr>
          <p:spPr bwMode="auto">
            <a:xfrm>
              <a:off x="1602" y="2418"/>
              <a:ext cx="167" cy="93"/>
            </a:xfrm>
            <a:custGeom>
              <a:avLst/>
              <a:gdLst/>
              <a:ahLst/>
              <a:cxnLst>
                <a:cxn ang="0">
                  <a:pos x="0" y="408"/>
                </a:cxn>
                <a:cxn ang="0">
                  <a:pos x="737" y="0"/>
                </a:cxn>
                <a:cxn ang="0">
                  <a:pos x="0" y="0"/>
                </a:cxn>
                <a:cxn ang="0">
                  <a:pos x="0" y="408"/>
                </a:cxn>
              </a:cxnLst>
              <a:rect l="0" t="0" r="r" b="b"/>
              <a:pathLst>
                <a:path w="738" h="409">
                  <a:moveTo>
                    <a:pt x="0" y="408"/>
                  </a:moveTo>
                  <a:lnTo>
                    <a:pt x="737" y="0"/>
                  </a:lnTo>
                  <a:lnTo>
                    <a:pt x="0" y="0"/>
                  </a:lnTo>
                  <a:lnTo>
                    <a:pt x="0" y="408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328753" name="Freeform 49"/>
          <p:cNvSpPr>
            <a:spLocks/>
          </p:cNvSpPr>
          <p:nvPr/>
        </p:nvSpPr>
        <p:spPr bwMode="auto">
          <a:xfrm>
            <a:off x="3529013" y="1922673"/>
            <a:ext cx="993775" cy="3206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" y="2020"/>
              </a:cxn>
              <a:cxn ang="0">
                <a:pos x="626" y="2012"/>
              </a:cxn>
              <a:cxn ang="0">
                <a:pos x="0" y="0"/>
              </a:cxn>
            </a:cxnLst>
            <a:rect l="0" t="0" r="r" b="b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>
              <a:solidFill>
                <a:srgbClr val="FF0000"/>
              </a:solidFill>
            </a:endParaRPr>
          </a:p>
        </p:txBody>
      </p:sp>
      <p:sp>
        <p:nvSpPr>
          <p:cNvPr id="328754" name="Freeform 50"/>
          <p:cNvSpPr>
            <a:spLocks/>
          </p:cNvSpPr>
          <p:nvPr/>
        </p:nvSpPr>
        <p:spPr bwMode="auto">
          <a:xfrm>
            <a:off x="3744913" y="4370598"/>
            <a:ext cx="755650" cy="808037"/>
          </a:xfrm>
          <a:custGeom>
            <a:avLst/>
            <a:gdLst/>
            <a:ahLst/>
            <a:cxnLst>
              <a:cxn ang="0">
                <a:pos x="0" y="501"/>
              </a:cxn>
              <a:cxn ang="0">
                <a:pos x="267" y="0"/>
              </a:cxn>
              <a:cxn ang="0">
                <a:pos x="476" y="509"/>
              </a:cxn>
              <a:cxn ang="0">
                <a:pos x="0" y="501"/>
              </a:cxn>
            </a:cxnLst>
            <a:rect l="0" t="0" r="r" b="b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>
              <a:solidFill>
                <a:srgbClr val="FF0000"/>
              </a:solidFill>
            </a:endParaRPr>
          </a:p>
        </p:txBody>
      </p:sp>
      <p:grpSp>
        <p:nvGrpSpPr>
          <p:cNvPr id="328755" name="Group 51"/>
          <p:cNvGrpSpPr>
            <a:grpSpLocks/>
          </p:cNvGrpSpPr>
          <p:nvPr/>
        </p:nvGrpSpPr>
        <p:grpSpPr bwMode="auto">
          <a:xfrm>
            <a:off x="3744913" y="4226135"/>
            <a:ext cx="787400" cy="1398588"/>
            <a:chOff x="2385" y="3172"/>
            <a:chExt cx="313" cy="556"/>
          </a:xfrm>
        </p:grpSpPr>
        <p:sp>
          <p:nvSpPr>
            <p:cNvPr id="328756" name="Oval 52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57" name="Oval 53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58" name="Oval 54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59" name="AutoShape 55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0" name="Line 56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1" name="Line 57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2" name="Line 58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3" name="AutoShape 59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4" name="Line 60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5" name="Line 61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6" name="Line 62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28767" name="Line 63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328773" name="Group 69"/>
          <p:cNvGrpSpPr>
            <a:grpSpLocks/>
          </p:cNvGrpSpPr>
          <p:nvPr/>
        </p:nvGrpSpPr>
        <p:grpSpPr bwMode="auto">
          <a:xfrm>
            <a:off x="4992336" y="835224"/>
            <a:ext cx="4037013" cy="4116388"/>
            <a:chOff x="3169" y="96"/>
            <a:chExt cx="2543" cy="2593"/>
          </a:xfrm>
        </p:grpSpPr>
        <p:sp>
          <p:nvSpPr>
            <p:cNvPr id="328774" name="AutoShape 70"/>
            <p:cNvSpPr>
              <a:spLocks noChangeArrowheads="1"/>
            </p:cNvSpPr>
            <p:nvPr/>
          </p:nvSpPr>
          <p:spPr bwMode="auto">
            <a:xfrm>
              <a:off x="3169" y="107"/>
              <a:ext cx="2543" cy="2582"/>
            </a:xfrm>
            <a:prstGeom prst="roundRect">
              <a:avLst>
                <a:gd name="adj" fmla="val 37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328775" name="Picture 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41" y="228"/>
              <a:ext cx="2255" cy="2327"/>
            </a:xfrm>
            <a:prstGeom prst="rect">
              <a:avLst/>
            </a:prstGeom>
            <a:noFill/>
          </p:spPr>
        </p:pic>
        <p:sp>
          <p:nvSpPr>
            <p:cNvPr id="328776" name="Freeform 72"/>
            <p:cNvSpPr>
              <a:spLocks noChangeArrowheads="1"/>
            </p:cNvSpPr>
            <p:nvPr/>
          </p:nvSpPr>
          <p:spPr bwMode="auto">
            <a:xfrm>
              <a:off x="3211" y="96"/>
              <a:ext cx="2490" cy="2582"/>
            </a:xfrm>
            <a:custGeom>
              <a:avLst/>
              <a:gdLst/>
              <a:ahLst/>
              <a:cxnLst>
                <a:cxn ang="0">
                  <a:pos x="5490" y="0"/>
                </a:cxn>
                <a:cxn ang="0">
                  <a:pos x="10979" y="5691"/>
                </a:cxn>
                <a:cxn ang="0">
                  <a:pos x="5490" y="11384"/>
                </a:cxn>
                <a:cxn ang="0">
                  <a:pos x="0" y="5691"/>
                </a:cxn>
                <a:cxn ang="0">
                  <a:pos x="5490" y="0"/>
                </a:cxn>
                <a:cxn ang="0">
                  <a:pos x="5488" y="1312"/>
                </a:cxn>
                <a:cxn ang="0">
                  <a:pos x="9712" y="5691"/>
                </a:cxn>
                <a:cxn ang="0">
                  <a:pos x="5488" y="10071"/>
                </a:cxn>
                <a:cxn ang="0">
                  <a:pos x="1266" y="5691"/>
                </a:cxn>
                <a:cxn ang="0">
                  <a:pos x="5488" y="1312"/>
                </a:cxn>
              </a:cxnLst>
              <a:rect l="0" t="0" r="r" b="b"/>
              <a:pathLst>
                <a:path w="10980" h="11385">
                  <a:moveTo>
                    <a:pt x="5490" y="0"/>
                  </a:moveTo>
                  <a:cubicBezTo>
                    <a:pt x="8601" y="0"/>
                    <a:pt x="10979" y="2464"/>
                    <a:pt x="10979" y="5691"/>
                  </a:cubicBezTo>
                  <a:cubicBezTo>
                    <a:pt x="10979" y="8918"/>
                    <a:pt x="8601" y="11384"/>
                    <a:pt x="5490" y="11384"/>
                  </a:cubicBezTo>
                  <a:cubicBezTo>
                    <a:pt x="2379" y="11384"/>
                    <a:pt x="0" y="8918"/>
                    <a:pt x="0" y="5691"/>
                  </a:cubicBezTo>
                  <a:cubicBezTo>
                    <a:pt x="0" y="2464"/>
                    <a:pt x="2378" y="0"/>
                    <a:pt x="5490" y="0"/>
                  </a:cubicBezTo>
                  <a:close/>
                  <a:moveTo>
                    <a:pt x="5488" y="1312"/>
                  </a:moveTo>
                  <a:cubicBezTo>
                    <a:pt x="7882" y="1312"/>
                    <a:pt x="9712" y="3208"/>
                    <a:pt x="9712" y="5691"/>
                  </a:cubicBezTo>
                  <a:cubicBezTo>
                    <a:pt x="9712" y="8174"/>
                    <a:pt x="7882" y="10071"/>
                    <a:pt x="5488" y="10071"/>
                  </a:cubicBezTo>
                  <a:cubicBezTo>
                    <a:pt x="3094" y="10071"/>
                    <a:pt x="1266" y="8175"/>
                    <a:pt x="1266" y="5691"/>
                  </a:cubicBezTo>
                  <a:cubicBezTo>
                    <a:pt x="1266" y="3207"/>
                    <a:pt x="3095" y="1312"/>
                    <a:pt x="5488" y="1312"/>
                  </a:cubicBezTo>
                  <a:close/>
                </a:path>
              </a:pathLst>
            </a:custGeom>
            <a:solidFill>
              <a:srgbClr val="000000"/>
            </a:solidFill>
            <a:ln w="1836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it-IT" sz="2800" dirty="0" smtClean="0">
                  <a:solidFill>
                    <a:srgbClr val="FF0000"/>
                  </a:solidFill>
                </a:rPr>
                <a:t>Piano focale</a:t>
              </a:r>
              <a:endParaRPr lang="it-IT" sz="2800" dirty="0">
                <a:solidFill>
                  <a:srgbClr val="FF0000"/>
                </a:solidFill>
              </a:endParaRPr>
            </a:p>
          </p:txBody>
        </p:sp>
        <p:sp>
          <p:nvSpPr>
            <p:cNvPr id="328777" name="Freeform 73"/>
            <p:cNvSpPr>
              <a:spLocks noChangeArrowheads="1"/>
            </p:cNvSpPr>
            <p:nvPr/>
          </p:nvSpPr>
          <p:spPr bwMode="auto">
            <a:xfrm>
              <a:off x="3190" y="183"/>
              <a:ext cx="936" cy="8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28" y="47"/>
                </a:cxn>
                <a:cxn ang="0">
                  <a:pos x="1125" y="3715"/>
                </a:cxn>
                <a:cxn ang="0">
                  <a:pos x="234" y="3429"/>
                </a:cxn>
                <a:cxn ang="0">
                  <a:pos x="0" y="0"/>
                </a:cxn>
              </a:cxnLst>
              <a:rect l="0" t="0" r="r" b="b"/>
              <a:pathLst>
                <a:path w="4129" h="3716">
                  <a:moveTo>
                    <a:pt x="0" y="0"/>
                  </a:moveTo>
                  <a:lnTo>
                    <a:pt x="4128" y="47"/>
                  </a:lnTo>
                  <a:lnTo>
                    <a:pt x="1125" y="3715"/>
                  </a:lnTo>
                  <a:lnTo>
                    <a:pt x="234" y="342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8778" name="Freeform 74"/>
            <p:cNvSpPr>
              <a:spLocks noChangeArrowheads="1"/>
            </p:cNvSpPr>
            <p:nvPr/>
          </p:nvSpPr>
          <p:spPr bwMode="auto">
            <a:xfrm>
              <a:off x="4733" y="150"/>
              <a:ext cx="937" cy="843"/>
            </a:xfrm>
            <a:custGeom>
              <a:avLst/>
              <a:gdLst/>
              <a:ahLst/>
              <a:cxnLst>
                <a:cxn ang="0">
                  <a:pos x="4131" y="0"/>
                </a:cxn>
                <a:cxn ang="0">
                  <a:pos x="0" y="47"/>
                </a:cxn>
                <a:cxn ang="0">
                  <a:pos x="3004" y="3716"/>
                </a:cxn>
                <a:cxn ang="0">
                  <a:pos x="3896" y="3430"/>
                </a:cxn>
                <a:cxn ang="0">
                  <a:pos x="4131" y="0"/>
                </a:cxn>
              </a:cxnLst>
              <a:rect l="0" t="0" r="r" b="b"/>
              <a:pathLst>
                <a:path w="4132" h="3717">
                  <a:moveTo>
                    <a:pt x="4131" y="0"/>
                  </a:moveTo>
                  <a:lnTo>
                    <a:pt x="0" y="47"/>
                  </a:lnTo>
                  <a:lnTo>
                    <a:pt x="3004" y="3716"/>
                  </a:lnTo>
                  <a:lnTo>
                    <a:pt x="3896" y="3430"/>
                  </a:lnTo>
                  <a:lnTo>
                    <a:pt x="4131" y="0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8780" name="Freeform 76"/>
            <p:cNvSpPr>
              <a:spLocks noChangeArrowheads="1"/>
            </p:cNvSpPr>
            <p:nvPr/>
          </p:nvSpPr>
          <p:spPr bwMode="auto">
            <a:xfrm>
              <a:off x="4775" y="1748"/>
              <a:ext cx="937" cy="843"/>
            </a:xfrm>
            <a:custGeom>
              <a:avLst/>
              <a:gdLst/>
              <a:ahLst/>
              <a:cxnLst>
                <a:cxn ang="0">
                  <a:pos x="4130" y="3717"/>
                </a:cxn>
                <a:cxn ang="0">
                  <a:pos x="0" y="3670"/>
                </a:cxn>
                <a:cxn ang="0">
                  <a:pos x="3004" y="0"/>
                </a:cxn>
                <a:cxn ang="0">
                  <a:pos x="3896" y="286"/>
                </a:cxn>
                <a:cxn ang="0">
                  <a:pos x="4130" y="3717"/>
                </a:cxn>
              </a:cxnLst>
              <a:rect l="0" t="0" r="r" b="b"/>
              <a:pathLst>
                <a:path w="4131" h="3718">
                  <a:moveTo>
                    <a:pt x="4130" y="3717"/>
                  </a:moveTo>
                  <a:lnTo>
                    <a:pt x="0" y="3670"/>
                  </a:lnTo>
                  <a:lnTo>
                    <a:pt x="3004" y="0"/>
                  </a:lnTo>
                  <a:lnTo>
                    <a:pt x="3896" y="286"/>
                  </a:lnTo>
                  <a:lnTo>
                    <a:pt x="4130" y="3717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8781" name="Oval 77"/>
            <p:cNvSpPr>
              <a:spLocks noChangeArrowheads="1"/>
            </p:cNvSpPr>
            <p:nvPr/>
          </p:nvSpPr>
          <p:spPr bwMode="auto">
            <a:xfrm>
              <a:off x="3477" y="398"/>
              <a:ext cx="1947" cy="1977"/>
            </a:xfrm>
            <a:prstGeom prst="ellipse">
              <a:avLst/>
            </a:prstGeom>
            <a:noFill/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28787" name="Group 83"/>
          <p:cNvGrpSpPr>
            <a:grpSpLocks/>
          </p:cNvGrpSpPr>
          <p:nvPr/>
        </p:nvGrpSpPr>
        <p:grpSpPr bwMode="auto">
          <a:xfrm>
            <a:off x="6128986" y="2495926"/>
            <a:ext cx="2808287" cy="482600"/>
            <a:chOff x="3923" y="416"/>
            <a:chExt cx="1769" cy="304"/>
          </a:xfrm>
        </p:grpSpPr>
        <p:sp>
          <p:nvSpPr>
            <p:cNvPr id="328784" name="Oval 80"/>
            <p:cNvSpPr>
              <a:spLocks noChangeArrowheads="1"/>
            </p:cNvSpPr>
            <p:nvPr/>
          </p:nvSpPr>
          <p:spPr bwMode="auto">
            <a:xfrm rot="21240000">
              <a:off x="4637" y="416"/>
              <a:ext cx="828" cy="304"/>
            </a:xfrm>
            <a:prstGeom prst="ellipse">
              <a:avLst/>
            </a:prstGeom>
            <a:noFill/>
            <a:ln w="3168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8785" name="Line 81"/>
            <p:cNvSpPr>
              <a:spLocks noChangeShapeType="1"/>
            </p:cNvSpPr>
            <p:nvPr/>
          </p:nvSpPr>
          <p:spPr bwMode="auto">
            <a:xfrm flipV="1">
              <a:off x="3923" y="493"/>
              <a:ext cx="1769" cy="190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96571" y="5440057"/>
            <a:ext cx="226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Immagini</a:t>
            </a:r>
            <a:r>
              <a:rPr lang="en-US" dirty="0" smtClean="0"/>
              <a:t> da </a:t>
            </a:r>
            <a:r>
              <a:rPr lang="en-US" dirty="0" err="1" smtClean="0"/>
              <a:t>M.Spurio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0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2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35" grpId="0" animBg="1"/>
      <p:bldP spid="328753" grpId="0" animBg="1"/>
      <p:bldP spid="3287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C3E14A-B177-452F-A40E-D46488A69BF0}" type="slidenum">
              <a:rPr lang="it-IT"/>
              <a:pPr/>
              <a:t>22</a:t>
            </a:fld>
            <a:endParaRPr lang="it-IT"/>
          </a:p>
        </p:txBody>
      </p:sp>
      <p:sp>
        <p:nvSpPr>
          <p:cNvPr id="330754" name="AutoShape 2"/>
          <p:cNvSpPr>
            <a:spLocks noChangeArrowheads="1"/>
          </p:cNvSpPr>
          <p:nvPr/>
        </p:nvSpPr>
        <p:spPr bwMode="auto">
          <a:xfrm flipV="1">
            <a:off x="0" y="5168900"/>
            <a:ext cx="6604000" cy="1524000"/>
          </a:xfrm>
          <a:custGeom>
            <a:avLst/>
            <a:gdLst>
              <a:gd name="G0" fmla="+- 3120 0 0"/>
              <a:gd name="G1" fmla="+- 21600 0 3120"/>
              <a:gd name="G2" fmla="*/ 3120 1 2"/>
              <a:gd name="G3" fmla="+- 21600 0 G2"/>
              <a:gd name="G4" fmla="+/ 3120 21600 2"/>
              <a:gd name="G5" fmla="+/ G1 0 2"/>
              <a:gd name="G6" fmla="*/ 21600 21600 3120"/>
              <a:gd name="G7" fmla="*/ G6 1 2"/>
              <a:gd name="G8" fmla="+- 21600 0 G7"/>
              <a:gd name="G9" fmla="*/ 21600 1 2"/>
              <a:gd name="G10" fmla="+- 3120 0 G9"/>
              <a:gd name="G11" fmla="?: G10 G8 0"/>
              <a:gd name="G12" fmla="?: G10 G7 21600"/>
              <a:gd name="T0" fmla="*/ 20040 w 21600"/>
              <a:gd name="T1" fmla="*/ 10800 h 21600"/>
              <a:gd name="T2" fmla="*/ 10800 w 21600"/>
              <a:gd name="T3" fmla="*/ 21600 h 21600"/>
              <a:gd name="T4" fmla="*/ 1560 w 21600"/>
              <a:gd name="T5" fmla="*/ 10800 h 21600"/>
              <a:gd name="T6" fmla="*/ 10800 w 21600"/>
              <a:gd name="T7" fmla="*/ 0 h 21600"/>
              <a:gd name="T8" fmla="*/ 3360 w 21600"/>
              <a:gd name="T9" fmla="*/ 3360 h 21600"/>
              <a:gd name="T10" fmla="*/ 18240 w 21600"/>
              <a:gd name="T11" fmla="*/ 1824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339933">
                  <a:gamma/>
                  <a:shade val="46275"/>
                  <a:invGamma/>
                </a:srgbClr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30755" name="Group 3"/>
          <p:cNvGrpSpPr>
            <a:grpSpLocks/>
          </p:cNvGrpSpPr>
          <p:nvPr/>
        </p:nvGrpSpPr>
        <p:grpSpPr bwMode="auto">
          <a:xfrm>
            <a:off x="934468" y="319564"/>
            <a:ext cx="4610100" cy="6134100"/>
            <a:chOff x="616" y="224"/>
            <a:chExt cx="2904" cy="3864"/>
          </a:xfrm>
        </p:grpSpPr>
        <p:grpSp>
          <p:nvGrpSpPr>
            <p:cNvPr id="330756" name="Group 4"/>
            <p:cNvGrpSpPr>
              <a:grpSpLocks/>
            </p:cNvGrpSpPr>
            <p:nvPr/>
          </p:nvGrpSpPr>
          <p:grpSpPr bwMode="auto">
            <a:xfrm>
              <a:off x="616" y="224"/>
              <a:ext cx="2904" cy="3504"/>
              <a:chOff x="616" y="224"/>
              <a:chExt cx="2904" cy="3504"/>
            </a:xfrm>
          </p:grpSpPr>
          <p:sp>
            <p:nvSpPr>
              <p:cNvPr id="330757" name="Line 5"/>
              <p:cNvSpPr>
                <a:spLocks noChangeShapeType="1"/>
              </p:cNvSpPr>
              <p:nvPr/>
            </p:nvSpPr>
            <p:spPr bwMode="auto">
              <a:xfrm>
                <a:off x="2056" y="224"/>
                <a:ext cx="0" cy="576"/>
              </a:xfrm>
              <a:prstGeom prst="line">
                <a:avLst/>
              </a:prstGeom>
              <a:noFill/>
              <a:ln w="3175">
                <a:solidFill>
                  <a:srgbClr val="EAEAEA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59" name="AutoShape 7"/>
              <p:cNvSpPr>
                <a:spLocks noChangeArrowheads="1"/>
              </p:cNvSpPr>
              <p:nvPr/>
            </p:nvSpPr>
            <p:spPr bwMode="auto">
              <a:xfrm>
                <a:off x="616" y="1568"/>
                <a:ext cx="2904" cy="216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330758" name="Picture 6" descr="view_yz_0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11" y="738"/>
                <a:ext cx="791" cy="1494"/>
              </a:xfrm>
              <a:prstGeom prst="rect">
                <a:avLst/>
              </a:prstGeom>
              <a:noFill/>
            </p:spPr>
          </p:pic>
        </p:grpSp>
        <p:sp>
          <p:nvSpPr>
            <p:cNvPr id="330760" name="Oval 8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0761" name="Group 9"/>
          <p:cNvGrpSpPr>
            <a:grpSpLocks/>
          </p:cNvGrpSpPr>
          <p:nvPr/>
        </p:nvGrpSpPr>
        <p:grpSpPr bwMode="auto">
          <a:xfrm>
            <a:off x="4267200" y="152400"/>
            <a:ext cx="4799013" cy="4797425"/>
            <a:chOff x="2688" y="96"/>
            <a:chExt cx="3023" cy="3022"/>
          </a:xfrm>
        </p:grpSpPr>
        <p:grpSp>
          <p:nvGrpSpPr>
            <p:cNvPr id="330762" name="Group 10"/>
            <p:cNvGrpSpPr>
              <a:grpSpLocks/>
            </p:cNvGrpSpPr>
            <p:nvPr/>
          </p:nvGrpSpPr>
          <p:grpSpPr bwMode="auto">
            <a:xfrm>
              <a:off x="3168" y="96"/>
              <a:ext cx="2543" cy="2592"/>
              <a:chOff x="3752" y="792"/>
              <a:chExt cx="1912" cy="1920"/>
            </a:xfrm>
          </p:grpSpPr>
          <p:sp>
            <p:nvSpPr>
              <p:cNvPr id="330763" name="Rectangle 11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330764" name="Picture 12" descr="even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81" y="890"/>
                <a:ext cx="1696" cy="1723"/>
              </a:xfrm>
              <a:prstGeom prst="rect">
                <a:avLst/>
              </a:prstGeom>
              <a:noFill/>
            </p:spPr>
          </p:pic>
          <p:sp>
            <p:nvSpPr>
              <p:cNvPr id="330765" name="AutoShape 13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G0" fmla="+- 2492 0 0"/>
                  <a:gd name="G1" fmla="+- 21600 0 2492"/>
                  <a:gd name="G2" fmla="+- 21600 0 249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766" name="Freeform 14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67" name="Freeform 15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68" name="Freeform 16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69" name="Freeform 17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70" name="Oval 18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30771" name="Line 19"/>
            <p:cNvSpPr>
              <a:spLocks noChangeShapeType="1"/>
            </p:cNvSpPr>
            <p:nvPr/>
          </p:nvSpPr>
          <p:spPr bwMode="auto">
            <a:xfrm flipV="1">
              <a:off x="2688" y="2112"/>
              <a:ext cx="1042" cy="10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0772" name="Line 20"/>
          <p:cNvSpPr>
            <a:spLocks noChangeShapeType="1"/>
          </p:cNvSpPr>
          <p:nvPr/>
        </p:nvSpPr>
        <p:spPr bwMode="auto">
          <a:xfrm flipV="1">
            <a:off x="6138863" y="1973263"/>
            <a:ext cx="2728912" cy="334962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0775" name="Rectangle 23"/>
          <p:cNvSpPr>
            <a:spLocks noGrp="1" noRot="1" noChangeArrowheads="1"/>
          </p:cNvSpPr>
          <p:nvPr>
            <p:ph type="title"/>
          </p:nvPr>
        </p:nvSpPr>
        <p:spPr>
          <a:xfrm>
            <a:off x="482600" y="134938"/>
            <a:ext cx="4580383" cy="622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err="1" smtClean="0">
                <a:solidFill>
                  <a:srgbClr val="FF0000"/>
                </a:solidFill>
              </a:rPr>
              <a:t>Rivelazione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stereoscopica</a:t>
            </a:r>
            <a:endParaRPr lang="en-GB" sz="3600" dirty="0">
              <a:solidFill>
                <a:srgbClr val="FF0000"/>
              </a:solidFill>
            </a:endParaRPr>
          </a:p>
        </p:txBody>
      </p:sp>
      <p:grpSp>
        <p:nvGrpSpPr>
          <p:cNvPr id="330776" name="Group 24"/>
          <p:cNvGrpSpPr>
            <a:grpSpLocks/>
          </p:cNvGrpSpPr>
          <p:nvPr/>
        </p:nvGrpSpPr>
        <p:grpSpPr bwMode="auto">
          <a:xfrm>
            <a:off x="3509963" y="4730750"/>
            <a:ext cx="787400" cy="1398588"/>
            <a:chOff x="2385" y="3172"/>
            <a:chExt cx="313" cy="556"/>
          </a:xfrm>
        </p:grpSpPr>
        <p:sp>
          <p:nvSpPr>
            <p:cNvPr id="330777" name="Oval 25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778" name="Oval 26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779" name="Oval 27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780" name="AutoShape 28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781" name="Line 29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0782" name="Line 30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0783" name="Line 31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0784" name="AutoShape 32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785" name="Line 33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0786" name="Line 34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0787" name="Line 35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30788" name="Line 36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0789" name="Group 37"/>
          <p:cNvGrpSpPr>
            <a:grpSpLocks/>
          </p:cNvGrpSpPr>
          <p:nvPr/>
        </p:nvGrpSpPr>
        <p:grpSpPr bwMode="auto">
          <a:xfrm>
            <a:off x="2562225" y="719138"/>
            <a:ext cx="4672013" cy="4953000"/>
            <a:chOff x="1614" y="453"/>
            <a:chExt cx="2943" cy="3120"/>
          </a:xfrm>
        </p:grpSpPr>
        <p:sp>
          <p:nvSpPr>
            <p:cNvPr id="330790" name="Oval 38"/>
            <p:cNvSpPr>
              <a:spLocks noChangeArrowheads="1"/>
            </p:cNvSpPr>
            <p:nvPr/>
          </p:nvSpPr>
          <p:spPr bwMode="auto">
            <a:xfrm rot="3125935">
              <a:off x="3767" y="831"/>
              <a:ext cx="667" cy="194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3366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791" name="Line 39"/>
            <p:cNvSpPr>
              <a:spLocks noChangeShapeType="1"/>
            </p:cNvSpPr>
            <p:nvPr/>
          </p:nvSpPr>
          <p:spPr bwMode="auto">
            <a:xfrm>
              <a:off x="3716" y="453"/>
              <a:ext cx="841" cy="10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330792" name="Group 40"/>
            <p:cNvGrpSpPr>
              <a:grpSpLocks/>
            </p:cNvGrpSpPr>
            <p:nvPr/>
          </p:nvGrpSpPr>
          <p:grpSpPr bwMode="auto">
            <a:xfrm>
              <a:off x="1614" y="2692"/>
              <a:ext cx="496" cy="881"/>
              <a:chOff x="2385" y="3172"/>
              <a:chExt cx="313" cy="556"/>
            </a:xfrm>
          </p:grpSpPr>
          <p:sp>
            <p:nvSpPr>
              <p:cNvPr id="330793" name="Oval 41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794" name="Oval 42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795" name="Oval 43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796" name="AutoShape 44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797" name="Line 45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98" name="Line 46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799" name="Line 47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00" name="AutoShape 48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01" name="Line 49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02" name="Line 50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04" name="Line 52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330805" name="Group 53"/>
          <p:cNvGrpSpPr>
            <a:grpSpLocks/>
          </p:cNvGrpSpPr>
          <p:nvPr/>
        </p:nvGrpSpPr>
        <p:grpSpPr bwMode="auto">
          <a:xfrm>
            <a:off x="1979613" y="1989138"/>
            <a:ext cx="5173662" cy="4306887"/>
            <a:chOff x="1247" y="1253"/>
            <a:chExt cx="3259" cy="2713"/>
          </a:xfrm>
        </p:grpSpPr>
        <p:sp>
          <p:nvSpPr>
            <p:cNvPr id="330806" name="Oval 54"/>
            <p:cNvSpPr>
              <a:spLocks noChangeArrowheads="1"/>
            </p:cNvSpPr>
            <p:nvPr/>
          </p:nvSpPr>
          <p:spPr bwMode="auto">
            <a:xfrm rot="17519008">
              <a:off x="3927" y="1741"/>
              <a:ext cx="667" cy="194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3366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0807" name="Line 55"/>
            <p:cNvSpPr>
              <a:spLocks noChangeShapeType="1"/>
            </p:cNvSpPr>
            <p:nvPr/>
          </p:nvSpPr>
          <p:spPr bwMode="auto">
            <a:xfrm flipV="1">
              <a:off x="4040" y="1253"/>
              <a:ext cx="466" cy="1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1247" y="3085"/>
              <a:ext cx="496" cy="881"/>
              <a:chOff x="2385" y="3172"/>
              <a:chExt cx="313" cy="556"/>
            </a:xfrm>
          </p:grpSpPr>
          <p:sp>
            <p:nvSpPr>
              <p:cNvPr id="330809" name="Oval 57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10" name="Oval 58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11" name="Oval 59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12" name="AutoShape 60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13" name="Line 61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14" name="Line 62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15" name="Line 63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16" name="AutoShape 64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0817" name="Line 65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18" name="Line 66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19" name="Line 67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20" name="Line 68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6696571" y="5440057"/>
            <a:ext cx="226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Immagini</a:t>
            </a:r>
            <a:r>
              <a:rPr lang="en-US" dirty="0" smtClean="0"/>
              <a:t> da </a:t>
            </a:r>
            <a:r>
              <a:rPr lang="en-US" dirty="0" err="1" smtClean="0"/>
              <a:t>M.Spurio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0581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0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439" y="1183175"/>
            <a:ext cx="354542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 the </a:t>
            </a:r>
            <a:r>
              <a:rPr lang="en-US" dirty="0" err="1"/>
              <a:t>GeV-TeV</a:t>
            </a:r>
            <a:r>
              <a:rPr lang="en-US" dirty="0"/>
              <a:t> region, the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background from charged particles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</a:t>
            </a:r>
            <a:r>
              <a:rPr lang="en-US" b="1" dirty="0"/>
              <a:t>three orders of magnitude </a:t>
            </a:r>
            <a:r>
              <a:rPr lang="en-US" dirty="0"/>
              <a:t>larger than the signal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sz="1600" dirty="0" err="1" smtClean="0"/>
              <a:t>Hadronic</a:t>
            </a:r>
            <a:r>
              <a:rPr lang="en-US" sz="1600" dirty="0" smtClean="0"/>
              <a:t> </a:t>
            </a:r>
            <a:r>
              <a:rPr lang="en-US" sz="1600" dirty="0"/>
              <a:t>showers, however, have a </a:t>
            </a:r>
            <a:r>
              <a:rPr lang="en-US" sz="1600" dirty="0">
                <a:solidFill>
                  <a:srgbClr val="3366FF"/>
                </a:solidFill>
              </a:rPr>
              <a:t>different topology</a:t>
            </a:r>
            <a:r>
              <a:rPr lang="en-US" sz="1600" dirty="0"/>
              <a:t>, being larger and more subject to fluctuations than electromagnetic </a:t>
            </a:r>
            <a:r>
              <a:rPr lang="en-US" sz="1600" dirty="0" smtClean="0"/>
              <a:t>showers.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Showers </a:t>
            </a:r>
            <a:r>
              <a:rPr lang="en-US" dirty="0"/>
              <a:t>induced by gamma-rays </a:t>
            </a:r>
            <a:r>
              <a:rPr lang="en-US" b="1" dirty="0" smtClean="0"/>
              <a:t>can </a:t>
            </a:r>
            <a:r>
              <a:rPr lang="en-US" b="1" dirty="0"/>
              <a:t>be separated </a:t>
            </a:r>
            <a:r>
              <a:rPr lang="en-US" dirty="0"/>
              <a:t>from the </a:t>
            </a:r>
            <a:r>
              <a:rPr lang="en-US" dirty="0" err="1"/>
              <a:t>hadronic</a:t>
            </a:r>
            <a:r>
              <a:rPr lang="en-US" dirty="0"/>
              <a:t> ones on the basis of the shower shape.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943" y="0"/>
            <a:ext cx="484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81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75" y="50951"/>
            <a:ext cx="8897380" cy="6432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“</a:t>
            </a:r>
            <a:r>
              <a:rPr lang="en-US" b="1" dirty="0" err="1">
                <a:solidFill>
                  <a:srgbClr val="FF0000"/>
                </a:solidFill>
              </a:rPr>
              <a:t>Hillas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parameters</a:t>
            </a:r>
            <a:r>
              <a:rPr lang="en-US" dirty="0" smtClean="0"/>
              <a:t>” the </a:t>
            </a:r>
            <a:r>
              <a:rPr lang="en-US" dirty="0"/>
              <a:t>present identification techniques rely on a technique pioneered by </a:t>
            </a:r>
            <a:r>
              <a:rPr lang="en-US" dirty="0" err="1"/>
              <a:t>Hillas</a:t>
            </a:r>
            <a:r>
              <a:rPr lang="en-US" dirty="0"/>
              <a:t> in the </a:t>
            </a:r>
            <a:r>
              <a:rPr lang="en-US" dirty="0" smtClean="0"/>
              <a:t>1980s.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- The </a:t>
            </a:r>
            <a:r>
              <a:rPr lang="en-US" u="sng" dirty="0">
                <a:solidFill>
                  <a:srgbClr val="0000FF"/>
                </a:solidFill>
              </a:rPr>
              <a:t>intensity</a:t>
            </a:r>
            <a:r>
              <a:rPr lang="en-US" u="sng" dirty="0"/>
              <a:t> (and area) of the image </a:t>
            </a:r>
            <a:r>
              <a:rPr lang="en-US" dirty="0"/>
              <a:t>produced is an indication of the shower </a:t>
            </a:r>
            <a:r>
              <a:rPr lang="en-US" u="sng" dirty="0">
                <a:solidFill>
                  <a:srgbClr val="0000FF"/>
                </a:solidFill>
              </a:rPr>
              <a:t>energy</a:t>
            </a:r>
            <a:r>
              <a:rPr lang="en-US" dirty="0"/>
              <a:t>, </a:t>
            </a:r>
            <a:endParaRPr lang="en-US" dirty="0" smtClean="0"/>
          </a:p>
          <a:p>
            <a:pPr algn="just"/>
            <a:r>
              <a:rPr lang="en-US" dirty="0" smtClean="0"/>
              <a:t>- The </a:t>
            </a:r>
            <a:r>
              <a:rPr lang="en-US" u="sng" dirty="0">
                <a:solidFill>
                  <a:srgbClr val="0000FF"/>
                </a:solidFill>
              </a:rPr>
              <a:t>image </a:t>
            </a:r>
            <a:r>
              <a:rPr lang="en-US" u="sng" dirty="0"/>
              <a:t>orientation</a:t>
            </a:r>
            <a:r>
              <a:rPr lang="en-US" dirty="0"/>
              <a:t> is related to the shower </a:t>
            </a:r>
            <a:r>
              <a:rPr lang="en-US" u="sng" dirty="0">
                <a:solidFill>
                  <a:srgbClr val="0000FF"/>
                </a:solidFill>
              </a:rPr>
              <a:t>direction</a:t>
            </a:r>
            <a:r>
              <a:rPr lang="en-US" dirty="0"/>
              <a:t> (</a:t>
            </a:r>
            <a:r>
              <a:rPr lang="en-US" sz="1400" dirty="0"/>
              <a:t>photons “point” to emission sources, while hadrons are in first approximation isotropic</a:t>
            </a:r>
            <a:r>
              <a:rPr lang="en-US" dirty="0"/>
              <a:t>). </a:t>
            </a:r>
            <a:endParaRPr lang="en-US" dirty="0" smtClean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The </a:t>
            </a:r>
            <a:r>
              <a:rPr lang="en-US" u="sng" dirty="0">
                <a:solidFill>
                  <a:srgbClr val="0000FF"/>
                </a:solidFill>
              </a:rPr>
              <a:t>shape</a:t>
            </a:r>
            <a:r>
              <a:rPr lang="en-US" u="sng" dirty="0"/>
              <a:t> of the image</a:t>
            </a:r>
            <a:r>
              <a:rPr lang="en-US" dirty="0"/>
              <a:t> is different for events produced by photons and by other particles; this characteristic can be used to </a:t>
            </a:r>
            <a:r>
              <a:rPr lang="en-US" u="sng" dirty="0">
                <a:solidFill>
                  <a:srgbClr val="0000FF"/>
                </a:solidFill>
              </a:rPr>
              <a:t>reject</a:t>
            </a:r>
            <a:r>
              <a:rPr lang="en-US" u="sng" dirty="0"/>
              <a:t> the background</a:t>
            </a:r>
            <a:r>
              <a:rPr lang="en-US" dirty="0"/>
              <a:t> from charged </a:t>
            </a:r>
            <a:r>
              <a:rPr lang="en-US" dirty="0" smtClean="0"/>
              <a:t>particles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The </a:t>
            </a:r>
            <a:r>
              <a:rPr lang="en-US" u="sng" dirty="0">
                <a:solidFill>
                  <a:srgbClr val="0000FF"/>
                </a:solidFill>
              </a:rPr>
              <a:t>time structure</a:t>
            </a:r>
            <a:r>
              <a:rPr lang="en-US" dirty="0"/>
              <a:t> of Cherenkov images provides an </a:t>
            </a:r>
            <a:r>
              <a:rPr lang="en-US" u="sng" dirty="0">
                <a:solidFill>
                  <a:srgbClr val="0000FF"/>
                </a:solidFill>
              </a:rPr>
              <a:t>additional discriminator</a:t>
            </a:r>
            <a:r>
              <a:rPr lang="en-US" dirty="0"/>
              <a:t> against the </a:t>
            </a:r>
            <a:r>
              <a:rPr lang="en-US" dirty="0" err="1"/>
              <a:t>hadronic</a:t>
            </a:r>
            <a:r>
              <a:rPr lang="en-US" dirty="0"/>
              <a:t> background, </a:t>
            </a:r>
            <a:r>
              <a:rPr lang="en-US" sz="1400" dirty="0"/>
              <a:t>which can be used by isochronous detectors (with parabolic shape) and with a signal integration time smaller than the duration of the shower (i.e., better than 1–2 GHz)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452"/>
            <a:ext cx="9144000" cy="30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0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2"/>
          <p:cNvSpPr>
            <a:spLocks noGrp="1"/>
          </p:cNvSpPr>
          <p:nvPr>
            <p:ph type="sldNum" sz="quarter" idx="11"/>
          </p:nvPr>
        </p:nvSpPr>
        <p:spPr>
          <a:xfrm>
            <a:off x="3124200" y="5773240"/>
            <a:ext cx="2895600" cy="365125"/>
          </a:xfrm>
        </p:spPr>
        <p:txBody>
          <a:bodyPr/>
          <a:lstStyle/>
          <a:p>
            <a:fld id="{CB033588-F896-4660-89C7-D6AAC8C817BB}" type="slidenum">
              <a:rPr lang="it-IT"/>
              <a:pPr/>
              <a:t>25</a:t>
            </a:fld>
            <a:endParaRPr lang="it-IT"/>
          </a:p>
        </p:txBody>
      </p:sp>
      <p:grpSp>
        <p:nvGrpSpPr>
          <p:cNvPr id="326658" name="Group 2"/>
          <p:cNvGrpSpPr>
            <a:grpSpLocks/>
          </p:cNvGrpSpPr>
          <p:nvPr/>
        </p:nvGrpSpPr>
        <p:grpSpPr bwMode="auto">
          <a:xfrm>
            <a:off x="107950" y="685303"/>
            <a:ext cx="8928100" cy="5400675"/>
            <a:chOff x="68" y="799"/>
            <a:chExt cx="5624" cy="3402"/>
          </a:xfrm>
        </p:grpSpPr>
        <p:pic>
          <p:nvPicPr>
            <p:cNvPr id="326659" name="Picture 3" descr="Earth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1" y="1162"/>
              <a:ext cx="5398" cy="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6661" name="Picture 5" descr="HESS-dark-fu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" y="3362"/>
              <a:ext cx="2858" cy="703"/>
            </a:xfrm>
            <a:prstGeom prst="rect">
              <a:avLst/>
            </a:prstGeom>
            <a:noFill/>
            <a:ln w="53975">
              <a:noFill/>
              <a:miter lim="800000"/>
              <a:headEnd/>
              <a:tailEnd/>
            </a:ln>
            <a:effectLst/>
          </p:spPr>
        </p:pic>
        <p:sp>
          <p:nvSpPr>
            <p:cNvPr id="326662" name="Text Box 6"/>
            <p:cNvSpPr txBox="1">
              <a:spLocks noChangeArrowheads="1"/>
            </p:cNvSpPr>
            <p:nvPr/>
          </p:nvSpPr>
          <p:spPr bwMode="auto">
            <a:xfrm>
              <a:off x="1338" y="3384"/>
              <a:ext cx="7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0">
                  <a:solidFill>
                    <a:srgbClr val="FFFFFF"/>
                  </a:solidFill>
                  <a:effectLst/>
                  <a:latin typeface="Arial" charset="0"/>
                </a:rPr>
                <a:t>H.E.S.S. </a:t>
              </a:r>
              <a:endParaRPr lang="de-DE" sz="1800" b="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grpSp>
          <p:nvGrpSpPr>
            <p:cNvPr id="326664" name="Group 8"/>
            <p:cNvGrpSpPr>
              <a:grpSpLocks/>
            </p:cNvGrpSpPr>
            <p:nvPr/>
          </p:nvGrpSpPr>
          <p:grpSpPr bwMode="auto">
            <a:xfrm>
              <a:off x="4286" y="799"/>
              <a:ext cx="1406" cy="1056"/>
              <a:chOff x="3379" y="799"/>
              <a:chExt cx="1406" cy="1056"/>
            </a:xfrm>
          </p:grpSpPr>
          <p:pic>
            <p:nvPicPr>
              <p:cNvPr id="32666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79" y="799"/>
                <a:ext cx="1406" cy="1056"/>
              </a:xfrm>
              <a:prstGeom prst="rect">
                <a:avLst/>
              </a:prstGeom>
              <a:noFill/>
            </p:spPr>
          </p:pic>
          <p:sp>
            <p:nvSpPr>
              <p:cNvPr id="326666" name="Text Box 10"/>
              <p:cNvSpPr txBox="1">
                <a:spLocks noChangeArrowheads="1"/>
              </p:cNvSpPr>
              <p:nvPr/>
            </p:nvSpPr>
            <p:spPr bwMode="auto">
              <a:xfrm>
                <a:off x="4105" y="1570"/>
                <a:ext cx="6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rgbClr val="FFFFFF"/>
                    </a:solidFill>
                    <a:effectLst/>
                    <a:latin typeface="Arial" charset="0"/>
                  </a:rPr>
                  <a:t>MAGIC </a:t>
                </a:r>
              </a:p>
            </p:txBody>
          </p:sp>
        </p:grpSp>
        <p:sp>
          <p:nvSpPr>
            <p:cNvPr id="326667" name="Line 11"/>
            <p:cNvSpPr>
              <a:spLocks noChangeShapeType="1"/>
            </p:cNvSpPr>
            <p:nvPr/>
          </p:nvSpPr>
          <p:spPr bwMode="auto">
            <a:xfrm flipH="1">
              <a:off x="2734" y="1785"/>
              <a:ext cx="1555" cy="36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26668" name="Line 12"/>
            <p:cNvSpPr>
              <a:spLocks noChangeShapeType="1"/>
            </p:cNvSpPr>
            <p:nvPr/>
          </p:nvSpPr>
          <p:spPr bwMode="auto">
            <a:xfrm flipV="1">
              <a:off x="1701" y="3067"/>
              <a:ext cx="1406" cy="27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26670" name="Oval 14"/>
            <p:cNvSpPr>
              <a:spLocks noChangeArrowheads="1"/>
            </p:cNvSpPr>
            <p:nvPr/>
          </p:nvSpPr>
          <p:spPr bwMode="auto">
            <a:xfrm>
              <a:off x="1156" y="1978"/>
              <a:ext cx="136" cy="13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6671" name="Oval 15"/>
            <p:cNvSpPr>
              <a:spLocks noChangeArrowheads="1"/>
            </p:cNvSpPr>
            <p:nvPr/>
          </p:nvSpPr>
          <p:spPr bwMode="auto">
            <a:xfrm>
              <a:off x="2653" y="2069"/>
              <a:ext cx="136" cy="13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6672" name="Oval 16"/>
            <p:cNvSpPr>
              <a:spLocks noChangeArrowheads="1"/>
            </p:cNvSpPr>
            <p:nvPr/>
          </p:nvSpPr>
          <p:spPr bwMode="auto">
            <a:xfrm>
              <a:off x="3061" y="2976"/>
              <a:ext cx="136" cy="13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26674" name="Group 18"/>
            <p:cNvGrpSpPr>
              <a:grpSpLocks/>
            </p:cNvGrpSpPr>
            <p:nvPr/>
          </p:nvGrpSpPr>
          <p:grpSpPr bwMode="auto">
            <a:xfrm>
              <a:off x="68" y="799"/>
              <a:ext cx="1814" cy="1045"/>
              <a:chOff x="204" y="799"/>
              <a:chExt cx="1814" cy="1045"/>
            </a:xfrm>
          </p:grpSpPr>
          <p:pic>
            <p:nvPicPr>
              <p:cNvPr id="326675" name="Picture 19" descr="veritasrel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4" y="799"/>
                <a:ext cx="1814" cy="1045"/>
              </a:xfrm>
              <a:prstGeom prst="rect">
                <a:avLst/>
              </a:prstGeom>
              <a:noFill/>
              <a:ln w="53975">
                <a:noFill/>
                <a:miter lim="800000"/>
                <a:headEnd/>
                <a:tailEnd/>
              </a:ln>
            </p:spPr>
          </p:pic>
          <p:sp>
            <p:nvSpPr>
              <p:cNvPr id="326676" name="Text Box 20"/>
              <p:cNvSpPr txBox="1">
                <a:spLocks noChangeArrowheads="1"/>
              </p:cNvSpPr>
              <p:nvPr/>
            </p:nvSpPr>
            <p:spPr bwMode="auto">
              <a:xfrm>
                <a:off x="249" y="844"/>
                <a:ext cx="5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rgbClr val="FFFFFF"/>
                    </a:solidFill>
                    <a:effectLst/>
                    <a:latin typeface="Arial" charset="0"/>
                  </a:rPr>
                  <a:t>Veritas</a:t>
                </a:r>
                <a:endParaRPr lang="en-US" sz="2400" b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26678" name="Line 22"/>
            <p:cNvSpPr>
              <a:spLocks noChangeShapeType="1"/>
            </p:cNvSpPr>
            <p:nvPr/>
          </p:nvSpPr>
          <p:spPr bwMode="auto">
            <a:xfrm>
              <a:off x="1066" y="1842"/>
              <a:ext cx="181" cy="22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26679" name="Text Box 23"/>
          <p:cNvSpPr txBox="1">
            <a:spLocks noChangeArrowheads="1"/>
          </p:cNvSpPr>
          <p:nvPr/>
        </p:nvSpPr>
        <p:spPr bwMode="auto">
          <a:xfrm>
            <a:off x="116631" y="41691"/>
            <a:ext cx="8893175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0" dirty="0">
                <a:effectLst/>
                <a:latin typeface="Arial" charset="0"/>
              </a:rPr>
              <a:t>Cherenkov Telescopes (3</a:t>
            </a:r>
            <a:r>
              <a:rPr lang="en-US" sz="2400" b="0" baseline="30000" dirty="0">
                <a:effectLst/>
                <a:latin typeface="Arial" charset="0"/>
              </a:rPr>
              <a:t>rd</a:t>
            </a:r>
            <a:r>
              <a:rPr lang="en-US" sz="2400" b="0" dirty="0">
                <a:effectLst/>
                <a:latin typeface="Arial" charset="0"/>
              </a:rPr>
              <a:t> Generation)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8668" y="2773911"/>
            <a:ext cx="3671138" cy="35394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• </a:t>
            </a:r>
            <a:r>
              <a:rPr lang="en-US" sz="1400" dirty="0" smtClean="0">
                <a:solidFill>
                  <a:srgbClr val="FF0000"/>
                </a:solidFill>
              </a:rPr>
              <a:t>H.E.S.S</a:t>
            </a:r>
            <a:r>
              <a:rPr lang="en-US" sz="1400" dirty="0"/>
              <a:t>. </a:t>
            </a:r>
            <a:r>
              <a:rPr lang="en-US" sz="1400" dirty="0" smtClean="0"/>
              <a:t>in Namibia </a:t>
            </a:r>
            <a:r>
              <a:rPr lang="en-US" sz="1400" dirty="0"/>
              <a:t>is composed by four telescopes with a diameter of 12 m each, working since early 2003. A fifth large telescope, a surface of about 600m</a:t>
            </a:r>
            <a:r>
              <a:rPr lang="en-US" sz="1400" baseline="30000" dirty="0"/>
              <a:t>2</a:t>
            </a:r>
            <a:r>
              <a:rPr lang="en-US" sz="1400" dirty="0"/>
              <a:t>, is located in the center; it has been inaugurated in 2012</a:t>
            </a:r>
            <a:r>
              <a:rPr lang="en-US" sz="1400" dirty="0" smtClean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• </a:t>
            </a:r>
            <a:r>
              <a:rPr lang="en-US" sz="1400" dirty="0" smtClean="0">
                <a:solidFill>
                  <a:srgbClr val="FF0000"/>
                </a:solidFill>
              </a:rPr>
              <a:t>MAGIC</a:t>
            </a:r>
            <a:r>
              <a:rPr lang="en-US" sz="1400" dirty="0" smtClean="0"/>
              <a:t> observatory </a:t>
            </a:r>
            <a:r>
              <a:rPr lang="en-US" sz="1400" dirty="0"/>
              <a:t>in the Canary Island of La Palma is a twin telescope system; each parabola has a diameter of 17 m and a reflecting surface of 236m</a:t>
            </a:r>
            <a:r>
              <a:rPr lang="en-US" sz="1400" baseline="30000" dirty="0"/>
              <a:t>2</a:t>
            </a:r>
            <a:r>
              <a:rPr lang="en-US" sz="1400" dirty="0"/>
              <a:t>, and it is the largest single-dish Cherenkov telescope in operation</a:t>
            </a:r>
            <a:r>
              <a:rPr lang="en-US" sz="1400" dirty="0" smtClean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• </a:t>
            </a:r>
            <a:r>
              <a:rPr lang="en-US" sz="1400" dirty="0">
                <a:solidFill>
                  <a:srgbClr val="FF0000"/>
                </a:solidFill>
              </a:rPr>
              <a:t>VERITAS</a:t>
            </a:r>
            <a:r>
              <a:rPr lang="en-US" sz="1400" dirty="0"/>
              <a:t> is constituted by an array of four telescopes with a diameter of 12m and is located near Tucson, Arizona. It is operational since April 2007.</a:t>
            </a:r>
          </a:p>
        </p:txBody>
      </p:sp>
    </p:spTree>
    <p:extLst>
      <p:ext uri="{BB962C8B-B14F-4D97-AF65-F5344CB8AC3E}">
        <p14:creationId xmlns:p14="http://schemas.microsoft.com/office/powerpoint/2010/main" val="3479889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33" y="1230201"/>
            <a:ext cx="7399432" cy="2051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291" y="3421681"/>
            <a:ext cx="4109468" cy="3138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4432" y="333652"/>
            <a:ext cx="6777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Confronto</a:t>
            </a:r>
            <a:r>
              <a:rPr lang="en-US" sz="2800" dirty="0" smtClean="0"/>
              <a:t> </a:t>
            </a:r>
            <a:r>
              <a:rPr lang="en-US" sz="2800" dirty="0" err="1" smtClean="0"/>
              <a:t>tra</a:t>
            </a:r>
            <a:r>
              <a:rPr lang="en-US" sz="2800" dirty="0" smtClean="0"/>
              <a:t> le performances e la </a:t>
            </a:r>
            <a:r>
              <a:rPr lang="en-US" sz="2800" dirty="0" err="1" smtClean="0"/>
              <a:t>sensitività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8195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909" y="839036"/>
            <a:ext cx="75885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new EAS observatory with much larger sensitivity: </a:t>
            </a:r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b="1" u="sng" dirty="0"/>
              <a:t>igh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b="1" u="sng" dirty="0"/>
              <a:t>ltitude </a:t>
            </a:r>
            <a:r>
              <a:rPr lang="en-US" b="1" u="sng" dirty="0">
                <a:solidFill>
                  <a:srgbClr val="FF0000"/>
                </a:solidFill>
              </a:rPr>
              <a:t>W</a:t>
            </a:r>
            <a:r>
              <a:rPr lang="en-US" b="1" u="sng" dirty="0"/>
              <a:t>ater </a:t>
            </a:r>
            <a:r>
              <a:rPr lang="en-US" b="1" u="sng" dirty="0">
                <a:solidFill>
                  <a:srgbClr val="FF0000"/>
                </a:solidFill>
              </a:rPr>
              <a:t>C</a:t>
            </a:r>
            <a:r>
              <a:rPr lang="en-US" b="1" u="sng" dirty="0"/>
              <a:t>herenkov </a:t>
            </a:r>
            <a:r>
              <a:rPr lang="en-US" dirty="0"/>
              <a:t>detector </a:t>
            </a:r>
            <a:r>
              <a:rPr lang="en-US" sz="2800" dirty="0">
                <a:solidFill>
                  <a:srgbClr val="FF0000"/>
                </a:solidFill>
              </a:rPr>
              <a:t>HAWC</a:t>
            </a:r>
            <a:r>
              <a:rPr lang="en-US" dirty="0"/>
              <a:t>, inaugurated in 2015.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8109" y="2112835"/>
            <a:ext cx="424519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/>
              <a:t>high-energy gamma-ray observatory located in </a:t>
            </a:r>
            <a:r>
              <a:rPr lang="en-US" b="1" dirty="0"/>
              <a:t>Mexico</a:t>
            </a:r>
            <a:r>
              <a:rPr lang="en-US" dirty="0"/>
              <a:t> at an altitude of </a:t>
            </a:r>
            <a:r>
              <a:rPr lang="en-US" b="1" dirty="0"/>
              <a:t>4100 m</a:t>
            </a:r>
            <a:r>
              <a:rPr lang="en-US" dirty="0"/>
              <a:t>.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It </a:t>
            </a:r>
            <a:r>
              <a:rPr lang="en-US" dirty="0"/>
              <a:t>consists of </a:t>
            </a:r>
            <a:r>
              <a:rPr lang="en-US" b="1" dirty="0"/>
              <a:t>300 steel tanks</a:t>
            </a:r>
            <a:r>
              <a:rPr lang="en-US" dirty="0"/>
              <a:t> of </a:t>
            </a:r>
            <a:r>
              <a:rPr lang="en-US" b="1" dirty="0"/>
              <a:t>7.3 m diameter and 4.5m </a:t>
            </a:r>
            <a:r>
              <a:rPr lang="en-US" b="1" dirty="0" smtClean="0"/>
              <a:t>deep (</a:t>
            </a:r>
            <a:r>
              <a:rPr lang="en-US" dirty="0"/>
              <a:t>filled with purified water and contains three PMT of 20 cm diameter</a:t>
            </a:r>
            <a:r>
              <a:rPr lang="en-US" b="1" dirty="0" smtClean="0"/>
              <a:t>)</a:t>
            </a:r>
            <a:r>
              <a:rPr lang="en-US" dirty="0" smtClean="0"/>
              <a:t>, </a:t>
            </a:r>
            <a:r>
              <a:rPr lang="en-US" dirty="0"/>
              <a:t>covering an instrumented area of about </a:t>
            </a:r>
            <a:r>
              <a:rPr lang="en-US" b="1" dirty="0" smtClean="0"/>
              <a:t>22,000 m</a:t>
            </a:r>
            <a:r>
              <a:rPr lang="en-US" b="1" baseline="30000" dirty="0" smtClean="0"/>
              <a:t>2</a:t>
            </a:r>
            <a:r>
              <a:rPr lang="en-US" dirty="0"/>
              <a:t>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164" y="77748"/>
            <a:ext cx="1825748" cy="1204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7168" y="5554010"/>
            <a:ext cx="5204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HAWC will detect a large ensemble of gamma-ray sources - measuring their spectra and variability to characterize </a:t>
            </a:r>
            <a:r>
              <a:rPr lang="en-US" dirty="0" err="1"/>
              <a:t>TeV</a:t>
            </a:r>
            <a:r>
              <a:rPr lang="en-US" dirty="0"/>
              <a:t> scale acceleration mechanisms.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674" y="4729655"/>
            <a:ext cx="2234245" cy="2167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65" y="1965126"/>
            <a:ext cx="4210247" cy="30981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909" y="77748"/>
            <a:ext cx="6300823" cy="523220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2800" b="1" dirty="0"/>
              <a:t>Future</a:t>
            </a:r>
            <a:r>
              <a:rPr lang="en-US" sz="2800" dirty="0"/>
              <a:t> Detectors for High-Energy Photons</a:t>
            </a:r>
          </a:p>
        </p:txBody>
      </p:sp>
    </p:spTree>
    <p:extLst>
      <p:ext uri="{BB962C8B-B14F-4D97-AF65-F5344CB8AC3E}">
        <p14:creationId xmlns:p14="http://schemas.microsoft.com/office/powerpoint/2010/main" val="2334279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909" y="77748"/>
            <a:ext cx="6300823" cy="523220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2800" b="1" dirty="0"/>
              <a:t>Future</a:t>
            </a:r>
            <a:r>
              <a:rPr lang="en-US" sz="2800" dirty="0"/>
              <a:t> Detectors for High-Energy Photons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909" y="1040518"/>
            <a:ext cx="872405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/>
              <a:t>herenkov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elescope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/>
              <a:t>rray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CTA</a:t>
            </a:r>
            <a:r>
              <a:rPr lang="en-US" dirty="0" smtClean="0"/>
              <a:t>).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is </a:t>
            </a:r>
            <a:r>
              <a:rPr lang="en-US" dirty="0"/>
              <a:t>expected to provide an order of magnitude improvement in </a:t>
            </a:r>
            <a:r>
              <a:rPr lang="en-US" dirty="0" smtClean="0"/>
              <a:t>sensitivity.</a:t>
            </a:r>
          </a:p>
          <a:p>
            <a:pPr algn="just"/>
            <a:endParaRPr lang="en-US" dirty="0" smtClean="0"/>
          </a:p>
          <a:p>
            <a:pPr algn="just"/>
            <a:r>
              <a:rPr lang="en-US" sz="1400" dirty="0" smtClean="0"/>
              <a:t>In </a:t>
            </a:r>
            <a:r>
              <a:rPr lang="en-US" sz="1400" dirty="0"/>
              <a:t>the present design scenario, CTA will be deployed in </a:t>
            </a:r>
            <a:r>
              <a:rPr lang="en-US" sz="1400" u="sng" dirty="0"/>
              <a:t>two sites</a:t>
            </a:r>
            <a:r>
              <a:rPr lang="en-US" sz="1400" dirty="0"/>
              <a:t>. 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98050" y="3543031"/>
            <a:ext cx="511869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u="sng" dirty="0">
                <a:hlinkClick r:id="rId2"/>
              </a:rPr>
              <a:t>low energy instrumentation, between 20 and 200 GeV, will consist of four 23 metre class telescopes with a moderate field of view (FoV) of the order of about 4.5 degrees.</a:t>
            </a:r>
          </a:p>
          <a:p>
            <a:pPr algn="just"/>
            <a:endParaRPr lang="en-US" sz="1400" u="sng" dirty="0"/>
          </a:p>
          <a:p>
            <a:pPr algn="just"/>
            <a:r>
              <a:rPr lang="en-US" sz="1400" u="sng" dirty="0">
                <a:hlinkClick r:id="rId3"/>
              </a:rPr>
              <a:t>medium energy range, from around 100 GeV to 10 TeV, will be covered by 40 telescopes of the 12 metre class with a FoV of 7 degrees.</a:t>
            </a:r>
          </a:p>
          <a:p>
            <a:pPr algn="just"/>
            <a:r>
              <a:rPr lang="en-US" sz="1400" u="sng" dirty="0"/>
              <a:t> </a:t>
            </a:r>
          </a:p>
          <a:p>
            <a:pPr algn="just"/>
            <a:r>
              <a:rPr lang="en-US" sz="1400" u="sng" dirty="0">
                <a:hlinkClick r:id="rId4"/>
              </a:rPr>
              <a:t>high energy instruments, operating between a few TeV to 300 TeV, will consist of about 70 small (6-6.47 metre diameter) telescopes with a FoV ranging from 9.1 to 9.6 degrees.</a:t>
            </a:r>
            <a:endParaRPr lang="en-US" sz="1400" u="sng" dirty="0"/>
          </a:p>
        </p:txBody>
      </p:sp>
      <p:sp>
        <p:nvSpPr>
          <p:cNvPr id="7" name="Rectangle 6"/>
          <p:cNvSpPr/>
          <p:nvPr/>
        </p:nvSpPr>
        <p:spPr>
          <a:xfrm>
            <a:off x="5598168" y="2089390"/>
            <a:ext cx="33591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CTA Southern Site: 4 large-size telescopes, 24 medium-size telescopes and 72 small-size telescopes (area covered by the array of telescopes: ~4 km2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r>
              <a:rPr lang="en-US" sz="1400" dirty="0"/>
              <a:t>CTA Northern Site: 4 large-size telescopes and 15 medium-size telescopes (area covered by the array of telescopes: ~0.4 km2)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464" y="4472596"/>
            <a:ext cx="3120849" cy="1727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010" y="77748"/>
            <a:ext cx="1925990" cy="14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1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12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45" y="178250"/>
            <a:ext cx="5796654" cy="76944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Astronomia</a:t>
            </a:r>
            <a:r>
              <a:rPr lang="en-US" sz="4400" dirty="0" smtClean="0"/>
              <a:t> con </a:t>
            </a:r>
            <a:r>
              <a:rPr lang="en-US" sz="4400" dirty="0" err="1" smtClean="0"/>
              <a:t>Protoni</a:t>
            </a:r>
            <a:r>
              <a:rPr lang="en-US" sz="4400" dirty="0" smtClean="0"/>
              <a:t>: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778" y="3199839"/>
            <a:ext cx="3670185" cy="3455867"/>
          </a:xfrm>
          <a:prstGeom prst="rect">
            <a:avLst/>
          </a:prstGeom>
        </p:spPr>
      </p:pic>
      <p:graphicFrame>
        <p:nvGraphicFramePr>
          <p:cNvPr id="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744333"/>
              </p:ext>
            </p:extLst>
          </p:nvPr>
        </p:nvGraphicFramePr>
        <p:xfrm>
          <a:off x="298509" y="1736814"/>
          <a:ext cx="3823258" cy="1113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Equation" r:id="rId4" imgW="1841500" imgH="558800" progId="Equation.3">
                  <p:embed/>
                </p:oleObj>
              </mc:Choice>
              <mc:Fallback>
                <p:oleObj name="Equation" r:id="rId4" imgW="18415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509" y="1736814"/>
                        <a:ext cx="3823258" cy="111363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07477" y="1971457"/>
            <a:ext cx="448071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Astronomia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Extragalattica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dirty="0" smtClean="0"/>
              <a:t>con </a:t>
            </a:r>
            <a:r>
              <a:rPr lang="en-US" sz="2400" b="1" dirty="0" err="1" smtClean="0"/>
              <a:t>protoni</a:t>
            </a:r>
            <a:r>
              <a:rPr lang="en-US" sz="2400" dirty="0" smtClean="0"/>
              <a:t>  di </a:t>
            </a:r>
            <a:r>
              <a:rPr lang="en-US" sz="2400" dirty="0" err="1" smtClean="0"/>
              <a:t>energia</a:t>
            </a:r>
            <a:r>
              <a:rPr lang="en-US" sz="2400" dirty="0" smtClean="0"/>
              <a:t> E &gt; 10</a:t>
            </a:r>
            <a:r>
              <a:rPr lang="en-US" sz="2400" baseline="30000" dirty="0" smtClean="0"/>
              <a:t>20</a:t>
            </a:r>
            <a:r>
              <a:rPr lang="en-US" sz="2400" dirty="0" smtClean="0"/>
              <a:t>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  <p:graphicFrame>
        <p:nvGraphicFramePr>
          <p:cNvPr id="7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449091"/>
              </p:ext>
            </p:extLst>
          </p:nvPr>
        </p:nvGraphicFramePr>
        <p:xfrm>
          <a:off x="7002615" y="2986956"/>
          <a:ext cx="1029254" cy="6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Equation" r:id="rId6" imgW="381000" imgH="241300" progId="Equation.3">
                  <p:embed/>
                </p:oleObj>
              </mc:Choice>
              <mc:Fallback>
                <p:oleObj name="Equation" r:id="rId6" imgW="381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615" y="2986956"/>
                        <a:ext cx="1029254" cy="6254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197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440" y="209235"/>
            <a:ext cx="6149039" cy="76944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Astronomia</a:t>
            </a:r>
            <a:r>
              <a:rPr lang="en-US" sz="4400" dirty="0" smtClean="0"/>
              <a:t> con </a:t>
            </a:r>
            <a:r>
              <a:rPr lang="en-US" sz="4400" dirty="0" err="1" smtClean="0"/>
              <a:t>Neutroni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598083" y="1439280"/>
            <a:ext cx="6512278" cy="2308324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Since </a:t>
            </a:r>
            <a:r>
              <a:rPr lang="en-US" sz="1600" dirty="0"/>
              <a:t>free neutrons undergo beta decay with a mean lifetime of about </a:t>
            </a:r>
            <a:r>
              <a:rPr lang="en-US" sz="1600" dirty="0" smtClean="0"/>
              <a:t>886 s </a:t>
            </a:r>
            <a:r>
              <a:rPr lang="en-US" sz="1600" dirty="0"/>
              <a:t>at </a:t>
            </a:r>
            <a:r>
              <a:rPr lang="en-US" sz="1600" dirty="0" smtClean="0"/>
              <a:t>rest, the </a:t>
            </a:r>
            <a:r>
              <a:rPr lang="en-US" sz="1600" dirty="0"/>
              <a:t>mean travel </a:t>
            </a:r>
            <a:r>
              <a:rPr lang="en-US" sz="1600" dirty="0">
                <a:solidFill>
                  <a:srgbClr val="FF0000"/>
                </a:solidFill>
              </a:rPr>
              <a:t>distance</a:t>
            </a:r>
            <a:r>
              <a:rPr lang="en-US" sz="1600" dirty="0"/>
              <a:t> for relativistic neutrons is </a:t>
            </a:r>
            <a:r>
              <a:rPr lang="en-US" sz="1600" dirty="0">
                <a:solidFill>
                  <a:srgbClr val="FF0000"/>
                </a:solidFill>
              </a:rPr>
              <a:t>9.2 × E </a:t>
            </a:r>
            <a:r>
              <a:rPr lang="en-US" sz="1600" dirty="0" err="1">
                <a:solidFill>
                  <a:srgbClr val="FF0000"/>
                </a:solidFill>
              </a:rPr>
              <a:t>kpc</a:t>
            </a:r>
            <a:r>
              <a:rPr lang="en-US" sz="1600" dirty="0"/>
              <a:t>, </a:t>
            </a:r>
            <a:r>
              <a:rPr lang="en-US" sz="1600" dirty="0" smtClean="0"/>
              <a:t>(</a:t>
            </a:r>
            <a:r>
              <a:rPr lang="en-US" sz="1600" i="1" dirty="0" smtClean="0"/>
              <a:t>where </a:t>
            </a:r>
            <a:r>
              <a:rPr lang="en-US" sz="1600" i="1" dirty="0"/>
              <a:t>E is the energy of the neutron in </a:t>
            </a:r>
            <a:r>
              <a:rPr lang="en-US" sz="1600" i="1" dirty="0" err="1" smtClean="0"/>
              <a:t>EeV</a:t>
            </a:r>
            <a:r>
              <a:rPr lang="en-US" sz="1600" dirty="0" smtClean="0"/>
              <a:t>).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The </a:t>
            </a:r>
            <a:r>
              <a:rPr lang="en-US" sz="1600" dirty="0"/>
              <a:t>distance from Earth to the Galactic center is about 8.3 </a:t>
            </a:r>
            <a:r>
              <a:rPr lang="en-US" sz="1600" dirty="0" err="1" smtClean="0"/>
              <a:t>kpc</a:t>
            </a:r>
            <a:r>
              <a:rPr lang="en-US" sz="1600" dirty="0" smtClean="0"/>
              <a:t>, </a:t>
            </a:r>
            <a:r>
              <a:rPr lang="en-US" sz="1600" dirty="0"/>
              <a:t>and the radius of the Galaxy is approximately 15 </a:t>
            </a:r>
            <a:r>
              <a:rPr lang="en-US" sz="1600" dirty="0" err="1"/>
              <a:t>kpc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Sources </a:t>
            </a:r>
            <a:r>
              <a:rPr lang="en-US" sz="1600" dirty="0"/>
              <a:t>in part of the Galactic disk, including the Galactic center, should be detectable via neutrons above 1 </a:t>
            </a:r>
            <a:r>
              <a:rPr lang="en-US" sz="1600" dirty="0" err="1"/>
              <a:t>EeV</a:t>
            </a:r>
            <a:r>
              <a:rPr lang="en-US" sz="16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559" y="657320"/>
            <a:ext cx="2834388" cy="64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79" y="3995954"/>
            <a:ext cx="4106333" cy="2642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17714" y="5104868"/>
            <a:ext cx="41768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/>
              <a:t>blind search for a flux of neutral particles using the </a:t>
            </a:r>
            <a:r>
              <a:rPr lang="en-US" b="1" dirty="0"/>
              <a:t>Auger</a:t>
            </a:r>
            <a:r>
              <a:rPr lang="en-US" dirty="0"/>
              <a:t> SD data set finds </a:t>
            </a:r>
            <a:r>
              <a:rPr lang="en-US" b="1" dirty="0"/>
              <a:t>no candidate </a:t>
            </a:r>
            <a:r>
              <a:rPr lang="en-US" dirty="0"/>
              <a:t>point on the </a:t>
            </a:r>
            <a:r>
              <a:rPr lang="en-US" dirty="0" smtClean="0"/>
              <a:t>sky</a:t>
            </a:r>
          </a:p>
          <a:p>
            <a:pPr algn="just"/>
            <a:endParaRPr lang="en-US" sz="400" dirty="0" smtClean="0"/>
          </a:p>
          <a:p>
            <a:pPr algn="just"/>
            <a:r>
              <a:rPr lang="en-US" sz="1400" dirty="0"/>
              <a:t>A SEARCH FOR POINT SOURCES OF </a:t>
            </a:r>
            <a:r>
              <a:rPr lang="en-US" sz="1400" dirty="0" err="1"/>
              <a:t>EeV</a:t>
            </a:r>
            <a:r>
              <a:rPr lang="en-US" sz="1400" dirty="0"/>
              <a:t> NEUTRONS </a:t>
            </a:r>
          </a:p>
          <a:p>
            <a:pPr algn="just"/>
            <a:r>
              <a:rPr lang="en-US" sz="1400" dirty="0"/>
              <a:t>The Astrophysical Journal, 760:148 (11pp), 2012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30533" y="3995954"/>
            <a:ext cx="463460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Astronomia</a:t>
            </a:r>
            <a:r>
              <a:rPr lang="en-US" sz="2400" b="1" dirty="0" smtClean="0"/>
              <a:t> </a:t>
            </a:r>
            <a:r>
              <a:rPr lang="en-US" sz="2400" b="1" dirty="0" err="1"/>
              <a:t>G</a:t>
            </a:r>
            <a:r>
              <a:rPr lang="en-US" sz="2400" b="1" dirty="0" err="1" smtClean="0"/>
              <a:t>alattica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dirty="0"/>
              <a:t>c</a:t>
            </a:r>
            <a:r>
              <a:rPr lang="en-US" sz="2400" dirty="0" smtClean="0"/>
              <a:t>on </a:t>
            </a:r>
            <a:r>
              <a:rPr lang="en-US" sz="2400" b="1" dirty="0" err="1" smtClean="0"/>
              <a:t>neutroni</a:t>
            </a:r>
            <a:r>
              <a:rPr lang="en-US" sz="2400" dirty="0" smtClean="0"/>
              <a:t>  di </a:t>
            </a:r>
            <a:r>
              <a:rPr lang="en-US" sz="2400" dirty="0" err="1" smtClean="0"/>
              <a:t>energia</a:t>
            </a:r>
            <a:r>
              <a:rPr lang="en-US" sz="2400" dirty="0" smtClean="0"/>
              <a:t> E &gt; 10</a:t>
            </a:r>
            <a:r>
              <a:rPr lang="en-US" sz="2400" baseline="30000" dirty="0" smtClean="0"/>
              <a:t>17</a:t>
            </a:r>
            <a:r>
              <a:rPr lang="en-US" sz="2400" dirty="0" smtClean="0"/>
              <a:t>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738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444" y="415280"/>
            <a:ext cx="874889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other astronomical messengers</a:t>
            </a:r>
            <a:r>
              <a:rPr lang="en-US" sz="4000" dirty="0" smtClean="0"/>
              <a:t>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astronomical messengers should be </a:t>
            </a:r>
            <a:r>
              <a:rPr lang="en-US" sz="3200" b="1" u="sng" dirty="0">
                <a:solidFill>
                  <a:srgbClr val="3366FF"/>
                </a:solidFill>
              </a:rPr>
              <a:t>neutral &amp; stable</a:t>
            </a:r>
            <a:r>
              <a:rPr lang="en-US" sz="2800" dirty="0" smtClean="0"/>
              <a:t>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p</a:t>
            </a:r>
            <a:r>
              <a:rPr lang="en-US" sz="2800" b="1" i="1" dirty="0" smtClean="0">
                <a:solidFill>
                  <a:srgbClr val="FF0000"/>
                </a:solidFill>
              </a:rPr>
              <a:t>hotons</a:t>
            </a:r>
            <a:r>
              <a:rPr lang="en-US" sz="2800" i="1" dirty="0" smtClean="0"/>
              <a:t> (</a:t>
            </a:r>
            <a:r>
              <a:rPr lang="en-US" sz="2800" i="1" dirty="0" err="1" smtClean="0"/>
              <a:t>γ,X</a:t>
            </a:r>
            <a:r>
              <a:rPr lang="en-US" sz="2800" i="1" dirty="0" smtClean="0"/>
              <a:t>) </a:t>
            </a:r>
            <a:r>
              <a:rPr lang="en-US" sz="2800" i="1" dirty="0"/>
              <a:t>and </a:t>
            </a:r>
            <a:r>
              <a:rPr lang="en-US" sz="2800" b="1" i="1" dirty="0">
                <a:solidFill>
                  <a:srgbClr val="FF0000"/>
                </a:solidFill>
              </a:rPr>
              <a:t>neutrinos</a:t>
            </a:r>
            <a:r>
              <a:rPr lang="en-US" sz="2800" i="1" dirty="0"/>
              <a:t> satisfy fully to these </a:t>
            </a:r>
            <a:r>
              <a:rPr lang="en-US" sz="2800" i="1" dirty="0" smtClean="0"/>
              <a:t>conditions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36377" y="4073753"/>
            <a:ext cx="3628893" cy="17543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Fotoni</a:t>
            </a:r>
            <a:endParaRPr lang="en-US" sz="3600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PRO</a:t>
            </a:r>
            <a:r>
              <a:rPr lang="en-US" dirty="0" smtClean="0"/>
              <a:t>: </a:t>
            </a:r>
            <a:r>
              <a:rPr lang="en-US" dirty="0" err="1" smtClean="0"/>
              <a:t>Relativamente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acili</a:t>
            </a:r>
            <a:r>
              <a:rPr lang="en-US" dirty="0" smtClean="0"/>
              <a:t> da </a:t>
            </a:r>
            <a:r>
              <a:rPr lang="en-US" dirty="0" err="1" smtClean="0"/>
              <a:t>rivelare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CONTRO</a:t>
            </a:r>
            <a:r>
              <a:rPr lang="en-US" dirty="0" smtClean="0"/>
              <a:t>: </a:t>
            </a:r>
            <a:r>
              <a:rPr lang="en-US" dirty="0" err="1" smtClean="0"/>
              <a:t>Interazione</a:t>
            </a:r>
            <a:r>
              <a:rPr lang="en-US" dirty="0" smtClean="0"/>
              <a:t> con la CBM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24189" y="4073753"/>
            <a:ext cx="3239580" cy="17543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Neutrini</a:t>
            </a:r>
            <a:endParaRPr lang="en-US" sz="3600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PRO</a:t>
            </a:r>
            <a:r>
              <a:rPr lang="en-US" dirty="0" smtClean="0"/>
              <a:t>: </a:t>
            </a:r>
            <a:r>
              <a:rPr lang="en-US" dirty="0" err="1" smtClean="0"/>
              <a:t>Viaggiano</a:t>
            </a:r>
            <a:r>
              <a:rPr lang="en-US" dirty="0" smtClean="0"/>
              <a:t> </a:t>
            </a:r>
            <a:r>
              <a:rPr lang="en-US" dirty="0" err="1" smtClean="0"/>
              <a:t>indisturbati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CONTRO</a:t>
            </a:r>
            <a:r>
              <a:rPr lang="en-US" dirty="0" smtClean="0"/>
              <a:t>: </a:t>
            </a:r>
            <a:r>
              <a:rPr lang="en-US" dirty="0" err="1" smtClean="0"/>
              <a:t>Difficili</a:t>
            </a:r>
            <a:r>
              <a:rPr lang="en-US" dirty="0" smtClean="0"/>
              <a:t> da </a:t>
            </a:r>
            <a:r>
              <a:rPr lang="en-US" dirty="0" err="1" smtClean="0"/>
              <a:t>rivelare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5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702" y="272287"/>
            <a:ext cx="7661072" cy="126188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γ</a:t>
            </a:r>
            <a:r>
              <a:rPr lang="en-US" sz="2800" b="1" dirty="0" smtClean="0"/>
              <a:t>-rays </a:t>
            </a:r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prodotti</a:t>
            </a:r>
            <a:r>
              <a:rPr lang="en-US" sz="2000" dirty="0" smtClean="0"/>
              <a:t> in </a:t>
            </a:r>
            <a:r>
              <a:rPr lang="en-US" sz="2000" b="1" dirty="0" err="1" smtClean="0"/>
              <a:t>interazione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adroniche</a:t>
            </a:r>
            <a:r>
              <a:rPr lang="en-US" sz="2000" b="1" dirty="0" smtClean="0"/>
              <a:t> </a:t>
            </a:r>
            <a:r>
              <a:rPr lang="en-US" sz="2000" dirty="0" err="1" smtClean="0"/>
              <a:t>ed</a:t>
            </a:r>
            <a:r>
              <a:rPr lang="en-US" sz="2000" dirty="0" smtClean="0"/>
              <a:t> in </a:t>
            </a:r>
            <a:r>
              <a:rPr lang="en-US" sz="2000" b="1" dirty="0" err="1" smtClean="0"/>
              <a:t>interazioni</a:t>
            </a:r>
            <a:r>
              <a:rPr lang="en-US" sz="2000" b="1" dirty="0" smtClean="0"/>
              <a:t> EM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800" b="1" dirty="0" err="1" smtClean="0"/>
              <a:t>ν</a:t>
            </a:r>
            <a:r>
              <a:rPr lang="en-US" sz="2000" dirty="0" smtClean="0"/>
              <a:t> </a:t>
            </a:r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prodotti</a:t>
            </a:r>
            <a:r>
              <a:rPr lang="en-US" sz="2000" dirty="0" smtClean="0"/>
              <a:t> solo </a:t>
            </a:r>
            <a:r>
              <a:rPr lang="en-US" sz="2000" dirty="0" err="1" smtClean="0"/>
              <a:t>nelle</a:t>
            </a:r>
            <a:r>
              <a:rPr lang="en-US" sz="2000" dirty="0" smtClean="0"/>
              <a:t> </a:t>
            </a:r>
            <a:r>
              <a:rPr lang="en-US" sz="2000" b="1" dirty="0" err="1" smtClean="0"/>
              <a:t>interazioni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adroniche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356235" y="1789829"/>
            <a:ext cx="8394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A </a:t>
            </a:r>
            <a:r>
              <a:rPr lang="en-US" dirty="0"/>
              <a:t>direct </a:t>
            </a:r>
            <a:r>
              <a:rPr lang="en-US" u="sng" dirty="0"/>
              <a:t>signature of the presence</a:t>
            </a:r>
            <a:r>
              <a:rPr lang="en-US" dirty="0"/>
              <a:t> in astrophysical environments of accelerated </a:t>
            </a:r>
            <a:r>
              <a:rPr lang="en-US" u="sng" dirty="0"/>
              <a:t>protons</a:t>
            </a:r>
            <a:r>
              <a:rPr lang="en-US" dirty="0"/>
              <a:t> is provided by the presence of </a:t>
            </a:r>
            <a:r>
              <a:rPr lang="en-US" b="1" dirty="0">
                <a:solidFill>
                  <a:srgbClr val="FF0000"/>
                </a:solidFill>
              </a:rPr>
              <a:t>neutrinos</a:t>
            </a:r>
            <a:r>
              <a:rPr lang="en-US" dirty="0"/>
              <a:t> and of </a:t>
            </a:r>
            <a:r>
              <a:rPr lang="en-US" b="1" dirty="0" err="1">
                <a:solidFill>
                  <a:srgbClr val="FF0000"/>
                </a:solidFill>
              </a:rPr>
              <a:t>γ</a:t>
            </a:r>
            <a:r>
              <a:rPr lang="en-US" b="1" dirty="0">
                <a:solidFill>
                  <a:srgbClr val="FF0000"/>
                </a:solidFill>
              </a:rPr>
              <a:t>-rays</a:t>
            </a:r>
            <a:r>
              <a:rPr lang="en-US" dirty="0"/>
              <a:t>. They are mainly generated in the decay of </a:t>
            </a: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</a:rPr>
              <a:t>pions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>
                <a:solidFill>
                  <a:srgbClr val="FF0000"/>
                </a:solidFill>
              </a:rPr>
              <a:t>neutral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dirty="0"/>
              <a:t>, respectively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63" y="3086943"/>
            <a:ext cx="3964465" cy="412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6940" y="3001038"/>
            <a:ext cx="3864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6600"/>
                </a:solidFill>
              </a:rPr>
              <a:t>astrophysical beam dump</a:t>
            </a:r>
            <a:r>
              <a:rPr lang="en-US" i="1" dirty="0"/>
              <a:t> </a:t>
            </a:r>
            <a:r>
              <a:rPr lang="en-US" dirty="0" smtClean="0"/>
              <a:t>mechanism</a:t>
            </a:r>
          </a:p>
          <a:p>
            <a:pPr algn="ctr"/>
            <a:r>
              <a:rPr lang="en-US" dirty="0"/>
              <a:t>(</a:t>
            </a:r>
            <a:r>
              <a:rPr lang="en-US" dirty="0" smtClean="0"/>
              <a:t>cross </a:t>
            </a:r>
            <a:r>
              <a:rPr lang="en-US" dirty="0"/>
              <a:t>section </a:t>
            </a:r>
            <a:r>
              <a:rPr lang="en-US" dirty="0" smtClean="0"/>
              <a:t>∼ 40</a:t>
            </a:r>
            <a:r>
              <a:rPr lang="en-US" dirty="0"/>
              <a:t>–</a:t>
            </a:r>
            <a:r>
              <a:rPr lang="en-US" dirty="0" smtClean="0"/>
              <a:t>50mb)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710" y="3872517"/>
            <a:ext cx="2763846" cy="9851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0360" y="4144333"/>
            <a:ext cx="4458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6600"/>
                </a:solidFill>
              </a:rPr>
              <a:t>photoproduction</a:t>
            </a:r>
            <a:r>
              <a:rPr lang="en-US" i="1" dirty="0" smtClean="0"/>
              <a:t> </a:t>
            </a:r>
          </a:p>
          <a:p>
            <a:pPr algn="ctr"/>
            <a:r>
              <a:rPr lang="en-US" dirty="0" smtClean="0"/>
              <a:t>(cross section at the resonance of ∼0.250 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6610" y="4635620"/>
            <a:ext cx="2416200" cy="815608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i="1" dirty="0" smtClean="0"/>
              <a:t>Around </a:t>
            </a:r>
            <a:r>
              <a:rPr lang="en-US" sz="1100" i="1" dirty="0"/>
              <a:t>astrophysical sources there is usually a high density of </a:t>
            </a:r>
            <a:r>
              <a:rPr lang="en-US" sz="1100" i="1" dirty="0">
                <a:solidFill>
                  <a:srgbClr val="660066"/>
                </a:solidFill>
              </a:rPr>
              <a:t>radio, infrared, visible, and ultraviolet photons </a:t>
            </a:r>
            <a:r>
              <a:rPr lang="en-US" sz="1100" i="1" dirty="0" smtClean="0"/>
              <a:t>(</a:t>
            </a:r>
            <a:r>
              <a:rPr lang="en-US" sz="1400" b="1" i="1" dirty="0" smtClean="0">
                <a:solidFill>
                  <a:srgbClr val="660066"/>
                </a:solidFill>
              </a:rPr>
              <a:t>ambient </a:t>
            </a:r>
            <a:r>
              <a:rPr lang="en-US" sz="1400" b="1" i="1" dirty="0">
                <a:solidFill>
                  <a:srgbClr val="660066"/>
                </a:solidFill>
              </a:rPr>
              <a:t>photons</a:t>
            </a:r>
            <a:r>
              <a:rPr lang="en-US" sz="1100" i="1" dirty="0" smtClean="0"/>
              <a:t>, </a:t>
            </a:r>
            <a:r>
              <a:rPr lang="en-US" sz="1400" b="1" i="1" dirty="0" err="1" smtClean="0">
                <a:solidFill>
                  <a:srgbClr val="660066"/>
                </a:solidFill>
              </a:rPr>
              <a:t>γ</a:t>
            </a:r>
            <a:r>
              <a:rPr lang="en-US" sz="1400" b="1" i="1" baseline="-25000" dirty="0" err="1" smtClean="0">
                <a:solidFill>
                  <a:srgbClr val="660066"/>
                </a:solidFill>
              </a:rPr>
              <a:t>ε</a:t>
            </a:r>
            <a:r>
              <a:rPr lang="en-US" sz="1100" i="1" dirty="0" smtClean="0"/>
              <a:t>)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24710" y="4306089"/>
            <a:ext cx="518417" cy="329532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6610" y="5628295"/>
            <a:ext cx="8820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NB: Although the </a:t>
            </a:r>
            <a:r>
              <a:rPr lang="en-US" sz="1400" dirty="0"/>
              <a:t>cross section </a:t>
            </a:r>
            <a:r>
              <a:rPr lang="en-US" sz="1400" dirty="0" err="1" smtClean="0">
                <a:solidFill>
                  <a:srgbClr val="FF0000"/>
                </a:solidFill>
              </a:rPr>
              <a:t>σ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γ</a:t>
            </a:r>
            <a:r>
              <a:rPr lang="en-US" sz="1400" i="1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1400" i="1" dirty="0" smtClean="0"/>
              <a:t> </a:t>
            </a:r>
            <a:r>
              <a:rPr lang="en-US" sz="1400" dirty="0"/>
              <a:t>is two orders of magnitude smaller than the cross section </a:t>
            </a:r>
            <a:r>
              <a:rPr lang="en-US" sz="1400" dirty="0" err="1">
                <a:solidFill>
                  <a:srgbClr val="000090"/>
                </a:solidFill>
              </a:rPr>
              <a:t>σ</a:t>
            </a:r>
            <a:r>
              <a:rPr lang="en-US" sz="1400" i="1" baseline="-25000" dirty="0" err="1">
                <a:solidFill>
                  <a:srgbClr val="000090"/>
                </a:solidFill>
              </a:rPr>
              <a:t>pp</a:t>
            </a:r>
            <a:r>
              <a:rPr lang="en-US" sz="1400" i="1" dirty="0"/>
              <a:t> </a:t>
            </a:r>
            <a:r>
              <a:rPr lang="en-US" sz="1400" dirty="0"/>
              <a:t>of the beam-dump process </a:t>
            </a:r>
            <a:r>
              <a:rPr lang="en-US" sz="1400" dirty="0" smtClean="0"/>
              <a:t>, </a:t>
            </a:r>
            <a:r>
              <a:rPr lang="en-US" sz="1400" dirty="0"/>
              <a:t>in some astrophysical environments the </a:t>
            </a:r>
            <a:r>
              <a:rPr lang="en-US" sz="1400" b="1" u="sng" dirty="0"/>
              <a:t>probability that secondary mesons are produced</a:t>
            </a:r>
            <a:r>
              <a:rPr lang="en-US" sz="1400" b="1" dirty="0"/>
              <a:t> </a:t>
            </a:r>
            <a:r>
              <a:rPr lang="en-US" sz="1400" dirty="0"/>
              <a:t>by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photoproduction</a:t>
            </a:r>
            <a:r>
              <a:rPr lang="en-US" sz="1400" dirty="0" smtClean="0"/>
              <a:t> </a:t>
            </a:r>
            <a:r>
              <a:rPr lang="en-US" sz="1400" dirty="0"/>
              <a:t>is much higher than the probability due to </a:t>
            </a:r>
            <a:r>
              <a:rPr lang="en-US" sz="1400" b="1" i="1" dirty="0" smtClean="0">
                <a:solidFill>
                  <a:srgbClr val="000090"/>
                </a:solidFill>
              </a:rPr>
              <a:t>astrophysical </a:t>
            </a:r>
            <a:r>
              <a:rPr lang="en-US" sz="1400" b="1" i="1" dirty="0">
                <a:solidFill>
                  <a:srgbClr val="000090"/>
                </a:solidFill>
              </a:rPr>
              <a:t>beam </a:t>
            </a:r>
            <a:r>
              <a:rPr lang="en-US" sz="1400" b="1" i="1" dirty="0" smtClean="0">
                <a:solidFill>
                  <a:srgbClr val="000090"/>
                </a:solidFill>
              </a:rPr>
              <a:t>dump</a:t>
            </a:r>
            <a:r>
              <a:rPr lang="en-US" sz="1400" dirty="0" smtClean="0"/>
              <a:t>. </a:t>
            </a:r>
            <a:r>
              <a:rPr lang="en-US" sz="1400" dirty="0"/>
              <a:t>This, because the number density of ambient photons, </a:t>
            </a:r>
            <a:r>
              <a:rPr lang="en-US" sz="1400" i="1" dirty="0" err="1">
                <a:solidFill>
                  <a:srgbClr val="FF0000"/>
                </a:solidFill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</a:rPr>
              <a:t>γ</a:t>
            </a:r>
            <a:r>
              <a:rPr lang="en-US" sz="1400" dirty="0"/>
              <a:t>, could be much larger than that of environmental matter number density, </a:t>
            </a:r>
            <a:r>
              <a:rPr lang="en-US" sz="1400" i="1" dirty="0">
                <a:solidFill>
                  <a:srgbClr val="000090"/>
                </a:solidFill>
              </a:rPr>
              <a:t>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4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89" y="183532"/>
            <a:ext cx="5885614" cy="2395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7496" y="2731867"/>
            <a:ext cx="6288316" cy="1631216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The energy escaping from the source is therefore shared among </a:t>
            </a:r>
            <a:endParaRPr lang="en-US" dirty="0" smtClean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/>
              <a:t>high</a:t>
            </a:r>
            <a:r>
              <a:rPr lang="en-US" dirty="0"/>
              <a:t>-energy protons (=CRs), </a:t>
            </a:r>
            <a:endParaRPr lang="en-US" dirty="0" smtClean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err="1" smtClean="0"/>
              <a:t>γ</a:t>
            </a:r>
            <a:r>
              <a:rPr lang="en-US" dirty="0"/>
              <a:t>-</a:t>
            </a:r>
            <a:r>
              <a:rPr lang="en-US" dirty="0" smtClean="0"/>
              <a:t>rays 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/>
              <a:t>neutrinos 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produced </a:t>
            </a:r>
            <a:r>
              <a:rPr lang="en-US" dirty="0"/>
              <a:t>by the decay of neutrons, π</a:t>
            </a:r>
            <a:r>
              <a:rPr lang="en-US" baseline="30000" dirty="0"/>
              <a:t>0</a:t>
            </a:r>
            <a:r>
              <a:rPr lang="en-US" dirty="0"/>
              <a:t> and π</a:t>
            </a:r>
            <a:r>
              <a:rPr lang="en-US" baseline="30000" dirty="0"/>
              <a:t>+</a:t>
            </a:r>
            <a:r>
              <a:rPr lang="en-US" dirty="0"/>
              <a:t> (π</a:t>
            </a:r>
            <a:r>
              <a:rPr lang="en-US" baseline="30000" dirty="0"/>
              <a:t>−</a:t>
            </a:r>
            <a:r>
              <a:rPr lang="en-US" dirty="0"/>
              <a:t>), respectively.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40" y="4596458"/>
            <a:ext cx="90200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mechanisms that produce CRs produce also </a:t>
            </a:r>
            <a:r>
              <a:rPr lang="en-US" dirty="0" smtClean="0"/>
              <a:t>neutrinos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high-energy </a:t>
            </a:r>
            <a:r>
              <a:rPr lang="en-US" dirty="0" smtClean="0"/>
              <a:t>photons</a:t>
            </a:r>
          </a:p>
          <a:p>
            <a:pPr algn="ctr"/>
            <a:r>
              <a:rPr lang="en-US" i="1" dirty="0" smtClean="0"/>
              <a:t>neutrino </a:t>
            </a:r>
            <a:r>
              <a:rPr lang="en-US" i="1" dirty="0"/>
              <a:t>sources are in general also </a:t>
            </a:r>
            <a:r>
              <a:rPr lang="en-US" i="1" dirty="0" err="1"/>
              <a:t>γ</a:t>
            </a:r>
            <a:r>
              <a:rPr lang="en-US" i="1" dirty="0"/>
              <a:t>-ray </a:t>
            </a:r>
            <a:r>
              <a:rPr lang="en-US" i="1" dirty="0" smtClean="0"/>
              <a:t>sources</a:t>
            </a:r>
          </a:p>
          <a:p>
            <a:pPr algn="ctr"/>
            <a:endParaRPr lang="en-US" u="sng" dirty="0" smtClean="0"/>
          </a:p>
          <a:p>
            <a:r>
              <a:rPr lang="en-US" dirty="0">
                <a:solidFill>
                  <a:srgbClr val="FF6600"/>
                </a:solidFill>
              </a:rPr>
              <a:t>S</a:t>
            </a:r>
            <a:r>
              <a:rPr lang="en-US" dirty="0" smtClean="0">
                <a:solidFill>
                  <a:srgbClr val="FF6600"/>
                </a:solidFill>
              </a:rPr>
              <a:t>trong </a:t>
            </a:r>
            <a:r>
              <a:rPr lang="en-US" dirty="0">
                <a:solidFill>
                  <a:srgbClr val="FF6600"/>
                </a:solidFill>
              </a:rPr>
              <a:t>relationship between the spectral index of the CR energy spectrum 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and </a:t>
            </a:r>
            <a:r>
              <a:rPr lang="en-US" dirty="0">
                <a:solidFill>
                  <a:srgbClr val="FF6600"/>
                </a:solidFill>
              </a:rPr>
              <a:t>that of </a:t>
            </a:r>
            <a:r>
              <a:rPr lang="en-US" dirty="0" err="1">
                <a:solidFill>
                  <a:srgbClr val="FF6600"/>
                </a:solidFill>
              </a:rPr>
              <a:t>γ</a:t>
            </a:r>
            <a:r>
              <a:rPr lang="en-US" dirty="0">
                <a:solidFill>
                  <a:srgbClr val="FF6600"/>
                </a:solidFill>
              </a:rPr>
              <a:t>-rays and neutrinos</a:t>
            </a:r>
            <a:r>
              <a:rPr lang="en-US" dirty="0" smtClean="0">
                <a:solidFill>
                  <a:srgbClr val="FF6600"/>
                </a:solidFill>
              </a:rPr>
              <a:t>. 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    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</a:t>
            </a:r>
            <a:endParaRPr lang="el-GR" dirty="0">
              <a:solidFill>
                <a:srgbClr val="FF6600"/>
              </a:solidFill>
            </a:endParaRPr>
          </a:p>
          <a:p>
            <a:endParaRPr lang="en-US" dirty="0" smtClean="0"/>
          </a:p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γ</a:t>
            </a:r>
            <a:r>
              <a:rPr lang="en-US" dirty="0">
                <a:solidFill>
                  <a:srgbClr val="000090"/>
                </a:solidFill>
              </a:rPr>
              <a:t>-ray </a:t>
            </a:r>
            <a:r>
              <a:rPr lang="en-US" dirty="0" smtClean="0">
                <a:solidFill>
                  <a:srgbClr val="000090"/>
                </a:solidFill>
              </a:rPr>
              <a:t>and neutrinos measurements </a:t>
            </a:r>
            <a:r>
              <a:rPr lang="en-US" dirty="0">
                <a:solidFill>
                  <a:srgbClr val="000090"/>
                </a:solidFill>
              </a:rPr>
              <a:t>give crucial information on primary CRs </a:t>
            </a:r>
          </a:p>
        </p:txBody>
      </p:sp>
      <p:graphicFrame>
        <p:nvGraphicFramePr>
          <p:cNvPr id="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185269"/>
              </p:ext>
            </p:extLst>
          </p:nvPr>
        </p:nvGraphicFramePr>
        <p:xfrm>
          <a:off x="7254502" y="5376457"/>
          <a:ext cx="1604899" cy="469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" name="Equation" r:id="rId4" imgW="914400" imgH="279400" progId="Equation.3">
                  <p:embed/>
                </p:oleObj>
              </mc:Choice>
              <mc:Fallback>
                <p:oleObj name="Equation" r:id="rId4" imgW="914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502" y="5376457"/>
                        <a:ext cx="1604899" cy="46966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64693"/>
              </p:ext>
            </p:extLst>
          </p:nvPr>
        </p:nvGraphicFramePr>
        <p:xfrm>
          <a:off x="3996424" y="5669548"/>
          <a:ext cx="15160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" name="Equation" r:id="rId6" imgW="863600" imgH="266700" progId="Equation.3">
                  <p:embed/>
                </p:oleObj>
              </mc:Choice>
              <mc:Fallback>
                <p:oleObj name="Equation" r:id="rId6" imgW="8636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6424" y="5669548"/>
                        <a:ext cx="1516062" cy="4476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870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7276"/>
            <a:ext cx="9144000" cy="5245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9448" y="67827"/>
            <a:ext cx="4449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γ</a:t>
            </a:r>
            <a:r>
              <a:rPr lang="en-US" sz="4800" b="1" dirty="0" smtClean="0">
                <a:solidFill>
                  <a:srgbClr val="FF0000"/>
                </a:solidFill>
              </a:rPr>
              <a:t>-ray Astronomy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4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41" y="205518"/>
            <a:ext cx="4428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La </a:t>
            </a:r>
            <a:r>
              <a:rPr lang="en-US" sz="3200" b="1" dirty="0" err="1" smtClean="0">
                <a:solidFill>
                  <a:srgbClr val="FF0000"/>
                </a:solidFill>
              </a:rPr>
              <a:t>produzione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dei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raggi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γ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27" y="3237317"/>
            <a:ext cx="8131442" cy="156966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1) </a:t>
            </a:r>
            <a:r>
              <a:rPr lang="en-US" sz="2400" b="1" dirty="0" err="1" smtClean="0"/>
              <a:t>Produzione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Adronica</a:t>
            </a:r>
            <a:r>
              <a:rPr lang="en-US" sz="2400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tramite</a:t>
            </a:r>
            <a:r>
              <a:rPr lang="en-US" dirty="0" smtClean="0"/>
              <a:t> </a:t>
            </a:r>
            <a:r>
              <a:rPr lang="en-US" dirty="0" err="1" smtClean="0"/>
              <a:t>decadimento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π</a:t>
            </a:r>
            <a:r>
              <a:rPr lang="en-US" baseline="30000" dirty="0" smtClean="0"/>
              <a:t>0</a:t>
            </a:r>
            <a:r>
              <a:rPr lang="en-US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algn="just"/>
            <a:r>
              <a:rPr lang="en-US" dirty="0"/>
              <a:t>When a </a:t>
            </a:r>
            <a:r>
              <a:rPr lang="en-US" i="1" dirty="0"/>
              <a:t>E</a:t>
            </a:r>
            <a:r>
              <a:rPr lang="en-US" baseline="30000" dirty="0"/>
              <a:t>−2</a:t>
            </a:r>
            <a:r>
              <a:rPr lang="en-US" dirty="0"/>
              <a:t> energy spectrum of accelerated protons at the source is </a:t>
            </a:r>
            <a:r>
              <a:rPr lang="en-US" dirty="0" smtClean="0"/>
              <a:t>considered</a:t>
            </a:r>
            <a:r>
              <a:rPr lang="en-US" dirty="0"/>
              <a:t>, the </a:t>
            </a:r>
            <a:r>
              <a:rPr lang="en-US" dirty="0">
                <a:solidFill>
                  <a:srgbClr val="0000FF"/>
                </a:solidFill>
              </a:rPr>
              <a:t>π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-decay spectrum </a:t>
            </a:r>
            <a:r>
              <a:rPr lang="en-US" dirty="0" smtClean="0"/>
              <a:t>rises </a:t>
            </a:r>
            <a:r>
              <a:rPr lang="en-US" dirty="0"/>
              <a:t>steeply below </a:t>
            </a:r>
            <a:r>
              <a:rPr lang="en-US" dirty="0">
                <a:solidFill>
                  <a:srgbClr val="0000FF"/>
                </a:solidFill>
              </a:rPr>
              <a:t>∼200 MeV </a:t>
            </a:r>
            <a:r>
              <a:rPr lang="en-US" dirty="0"/>
              <a:t>and approximately traces the energy distribution of parent protons at energies greater than a few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5027" y="1586952"/>
            <a:ext cx="6766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 </a:t>
            </a:r>
            <a:r>
              <a:rPr lang="en-US" sz="2800" b="1" dirty="0" err="1"/>
              <a:t>γ</a:t>
            </a:r>
            <a:r>
              <a:rPr lang="en-US" sz="2800" b="1" dirty="0"/>
              <a:t>-rays </a:t>
            </a:r>
            <a:r>
              <a:rPr lang="en-US" sz="2800" dirty="0" err="1"/>
              <a:t>possono</a:t>
            </a:r>
            <a:r>
              <a:rPr lang="en-US" sz="2800" dirty="0"/>
              <a:t> </a:t>
            </a:r>
            <a:r>
              <a:rPr lang="en-US" sz="2800" dirty="0" err="1"/>
              <a:t>essere</a:t>
            </a:r>
            <a:r>
              <a:rPr lang="en-US" sz="2800" dirty="0"/>
              <a:t> </a:t>
            </a:r>
            <a:r>
              <a:rPr lang="en-US" sz="2800" dirty="0" err="1"/>
              <a:t>prodotti</a:t>
            </a:r>
            <a:r>
              <a:rPr lang="en-US" sz="2800" dirty="0"/>
              <a:t> in </a:t>
            </a:r>
            <a:r>
              <a:rPr lang="en-US" sz="2800" b="1" dirty="0"/>
              <a:t>due </a:t>
            </a:r>
            <a:r>
              <a:rPr lang="en-US" sz="2800" b="1" dirty="0" err="1"/>
              <a:t>modi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2326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17668</TotalTime>
  <Words>2372</Words>
  <Application>Microsoft Macintosh PowerPoint</Application>
  <PresentationFormat>On-screen Show (4:3)</PresentationFormat>
  <Paragraphs>237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Gamma Astronomy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Rivelazione stereoscopica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Lino Miramonti</dc:creator>
  <cp:lastModifiedBy>Lino Miramonti</cp:lastModifiedBy>
  <cp:revision>171</cp:revision>
  <dcterms:created xsi:type="dcterms:W3CDTF">2015-08-13T07:50:49Z</dcterms:created>
  <dcterms:modified xsi:type="dcterms:W3CDTF">2015-12-21T09:13:49Z</dcterms:modified>
</cp:coreProperties>
</file>