
<file path=[Content_Types].xml><?xml version="1.0" encoding="utf-8"?>
<Types xmlns="http://schemas.openxmlformats.org/package/2006/content-types">
  <Default Extension="xml" ContentType="application/xml"/>
  <Default Extension="wmf" ContentType="image/x-wmf"/>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Microsoft_Equation1.bin" ContentType="application/vnd.openxmlformats-officedocument.oleObject"/>
  <Override PartName="/ppt/embeddings/oleObject48.bin" ContentType="application/vnd.openxmlformats-officedocument.oleObject"/>
  <Override PartName="/ppt/embeddings/Microsoft_Equation2.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notesSlides/notesSlide2.xml" ContentType="application/vnd.openxmlformats-officedocument.presentationml.notesSlide+xml"/>
  <Override PartName="/ppt/embeddings/oleObject62.bin" ContentType="application/vnd.openxmlformats-officedocument.oleObject"/>
  <Override PartName="/ppt/embeddings/oleObject6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257" r:id="rId2"/>
    <p:sldId id="258" r:id="rId3"/>
    <p:sldId id="259" r:id="rId4"/>
    <p:sldId id="260" r:id="rId5"/>
    <p:sldId id="261" r:id="rId6"/>
    <p:sldId id="262" r:id="rId7"/>
    <p:sldId id="263" r:id="rId8"/>
    <p:sldId id="264" r:id="rId9"/>
    <p:sldId id="265" r:id="rId10"/>
    <p:sldId id="266" r:id="rId11"/>
    <p:sldId id="267" r:id="rId12"/>
    <p:sldId id="277" r:id="rId13"/>
    <p:sldId id="329" r:id="rId14"/>
    <p:sldId id="278" r:id="rId15"/>
    <p:sldId id="330" r:id="rId16"/>
    <p:sldId id="280" r:id="rId17"/>
    <p:sldId id="290" r:id="rId18"/>
    <p:sldId id="291" r:id="rId19"/>
    <p:sldId id="293" r:id="rId20"/>
    <p:sldId id="292" r:id="rId21"/>
    <p:sldId id="294" r:id="rId22"/>
    <p:sldId id="299" r:id="rId23"/>
    <p:sldId id="341" r:id="rId24"/>
    <p:sldId id="300" r:id="rId25"/>
    <p:sldId id="340" r:id="rId26"/>
    <p:sldId id="335" r:id="rId27"/>
    <p:sldId id="301" r:id="rId28"/>
    <p:sldId id="342" r:id="rId29"/>
    <p:sldId id="334" r:id="rId30"/>
    <p:sldId id="288" r:id="rId31"/>
    <p:sldId id="289" r:id="rId32"/>
    <p:sldId id="302" r:id="rId33"/>
    <p:sldId id="346" r:id="rId34"/>
    <p:sldId id="344" r:id="rId35"/>
    <p:sldId id="337" r:id="rId36"/>
    <p:sldId id="309" r:id="rId37"/>
    <p:sldId id="310" r:id="rId38"/>
    <p:sldId id="303" r:id="rId39"/>
    <p:sldId id="304" r:id="rId40"/>
    <p:sldId id="286" r:id="rId41"/>
    <p:sldId id="287" r:id="rId42"/>
    <p:sldId id="305" r:id="rId43"/>
    <p:sldId id="343" r:id="rId44"/>
    <p:sldId id="311" r:id="rId45"/>
    <p:sldId id="345" r:id="rId46"/>
    <p:sldId id="312" r:id="rId47"/>
    <p:sldId id="313" r:id="rId48"/>
    <p:sldId id="321" r:id="rId49"/>
    <p:sldId id="328" r:id="rId50"/>
    <p:sldId id="318" r:id="rId51"/>
    <p:sldId id="320" r:id="rId52"/>
    <p:sldId id="319" r:id="rId53"/>
    <p:sldId id="323" r:id="rId54"/>
    <p:sldId id="325" r:id="rId55"/>
    <p:sldId id="324" r:id="rId56"/>
    <p:sldId id="315" r:id="rId57"/>
    <p:sldId id="326" r:id="rId58"/>
    <p:sldId id="316" r:id="rId59"/>
    <p:sldId id="281" r:id="rId60"/>
    <p:sldId id="317" r:id="rId61"/>
    <p:sldId id="275" r:id="rId62"/>
    <p:sldId id="276" r:id="rId63"/>
    <p:sldId id="339" r:id="rId6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34" autoAdjust="0"/>
  </p:normalViewPr>
  <p:slideViewPr>
    <p:cSldViewPr snapToGrid="0" snapToObjects="1">
      <p:cViewPr varScale="1">
        <p:scale>
          <a:sx n="99" d="100"/>
          <a:sy n="99" d="100"/>
        </p:scale>
        <p:origin x="-85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 Id="rId3" Type="http://schemas.openxmlformats.org/officeDocument/2006/relationships/image" Target="../media/image3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image" Target="../media/image42.emf"/><Relationship Id="rId2" Type="http://schemas.openxmlformats.org/officeDocument/2006/relationships/image" Target="../media/image4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7.emf"/><Relationship Id="rId2" Type="http://schemas.openxmlformats.org/officeDocument/2006/relationships/image" Target="../media/image48.emf"/><Relationship Id="rId3"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 Id="rId3" Type="http://schemas.openxmlformats.org/officeDocument/2006/relationships/image" Target="../media/image6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5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 Id="rId3" Type="http://schemas.openxmlformats.org/officeDocument/2006/relationships/image" Target="../media/image7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image" Target="../media/image2.wmf"/><Relationship Id="rId2"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 Id="rId3" Type="http://schemas.openxmlformats.org/officeDocument/2006/relationships/image" Target="../media/image8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8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 Id="rId3" Type="http://schemas.openxmlformats.org/officeDocument/2006/relationships/image" Target="../media/image9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5.emf"/><Relationship Id="rId2" Type="http://schemas.openxmlformats.org/officeDocument/2006/relationships/image" Target="../media/image96.emf"/><Relationship Id="rId3" Type="http://schemas.openxmlformats.org/officeDocument/2006/relationships/image" Target="../media/image9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1.wmf"/><Relationship Id="rId2" Type="http://schemas.openxmlformats.org/officeDocument/2006/relationships/image" Target="../media/image11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 Id="rId3" Type="http://schemas.openxmlformats.org/officeDocument/2006/relationships/image" Target="../media/image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image" Target="../media/image12.emf"/><Relationship Id="rId2"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 Id="rId2" Type="http://schemas.openxmlformats.org/officeDocument/2006/relationships/image" Target="../media/image20.emf"/><Relationship Id="rId3"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48861-E99F-5D44-B338-96CB1C382CAB}" type="datetime1">
              <a:rPr lang="it-IT" smtClean="0"/>
              <a:t>15/10/15</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4B4EC8-0068-844E-96FA-728713DA4A59}" type="slidenum">
              <a:rPr lang="it-IT" smtClean="0"/>
              <a:t>‹#›</a:t>
            </a:fld>
            <a:endParaRPr lang="it-IT"/>
          </a:p>
        </p:txBody>
      </p:sp>
    </p:spTree>
    <p:extLst>
      <p:ext uri="{BB962C8B-B14F-4D97-AF65-F5344CB8AC3E}">
        <p14:creationId xmlns:p14="http://schemas.microsoft.com/office/powerpoint/2010/main" val="14478742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C9F19C-5447-5C43-A8AF-18913990F585}" type="datetime1">
              <a:rPr lang="it-IT" smtClean="0"/>
              <a:t>15/10/15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58B167-B322-4C48-BC0B-F80B2CEA99E9}" type="slidenum">
              <a:rPr lang="it-IT" smtClean="0"/>
              <a:t>‹#›</a:t>
            </a:fld>
            <a:endParaRPr lang="it-IT"/>
          </a:p>
        </p:txBody>
      </p:sp>
    </p:spTree>
    <p:extLst>
      <p:ext uri="{BB962C8B-B14F-4D97-AF65-F5344CB8AC3E}">
        <p14:creationId xmlns:p14="http://schemas.microsoft.com/office/powerpoint/2010/main" val="4138861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58B167-B322-4C48-BC0B-F80B2CEA99E9}" type="slidenum">
              <a:rPr lang="it-IT" smtClean="0"/>
              <a:t>1</a:t>
            </a:fld>
            <a:endParaRPr lang="it-IT"/>
          </a:p>
        </p:txBody>
      </p:sp>
    </p:spTree>
    <p:extLst>
      <p:ext uri="{BB962C8B-B14F-4D97-AF65-F5344CB8AC3E}">
        <p14:creationId xmlns:p14="http://schemas.microsoft.com/office/powerpoint/2010/main" val="147671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A5EC10-45E4-EA42-B147-68C898422595}" type="slidenum">
              <a:rPr lang="it-IT" sz="1200">
                <a:latin typeface="Times New Roman" charset="0"/>
              </a:rPr>
              <a:pPr eaLnBrk="1" hangingPunct="1"/>
              <a:t>51</a:t>
            </a:fld>
            <a:endParaRPr lang="it-IT" sz="1200">
              <a:latin typeface="Times New Roman"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Lino Miramonti</a:t>
            </a:r>
            <a:endParaRPr lang="it-IT"/>
          </a:p>
        </p:txBody>
      </p:sp>
      <p:sp>
        <p:nvSpPr>
          <p:cNvPr id="5" name="Segnaposto piè di pagina 4"/>
          <p:cNvSpPr>
            <a:spLocks noGrp="1"/>
          </p:cNvSpPr>
          <p:nvPr>
            <p:ph type="ftr" sz="quarter" idx="11"/>
          </p:nvPr>
        </p:nvSpPr>
        <p:spPr/>
        <p:txBody>
          <a:bodyPr/>
          <a:lstStyle/>
          <a:p>
            <a:r>
              <a:rPr lang="it-IT" smtClean="0"/>
              <a:t>Lino Miramonti</a:t>
            </a:r>
            <a:endParaRPr lang="it-IT"/>
          </a:p>
        </p:txBody>
      </p:sp>
      <p:sp>
        <p:nvSpPr>
          <p:cNvPr id="6" name="Segnaposto numero diapositiva 5"/>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220783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Lino Miramonti</a:t>
            </a:r>
            <a:endParaRPr lang="it-IT"/>
          </a:p>
        </p:txBody>
      </p:sp>
      <p:sp>
        <p:nvSpPr>
          <p:cNvPr id="5" name="Segnaposto piè di pagina 4"/>
          <p:cNvSpPr>
            <a:spLocks noGrp="1"/>
          </p:cNvSpPr>
          <p:nvPr>
            <p:ph type="ftr" sz="quarter" idx="11"/>
          </p:nvPr>
        </p:nvSpPr>
        <p:spPr/>
        <p:txBody>
          <a:bodyPr/>
          <a:lstStyle/>
          <a:p>
            <a:r>
              <a:rPr lang="it-IT" smtClean="0"/>
              <a:t>Lino Miramonti</a:t>
            </a:r>
            <a:endParaRPr lang="it-IT"/>
          </a:p>
        </p:txBody>
      </p:sp>
      <p:sp>
        <p:nvSpPr>
          <p:cNvPr id="6" name="Segnaposto numero diapositiva 5"/>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138276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Lino Miramonti</a:t>
            </a:r>
            <a:endParaRPr lang="it-IT"/>
          </a:p>
        </p:txBody>
      </p:sp>
      <p:sp>
        <p:nvSpPr>
          <p:cNvPr id="5" name="Segnaposto piè di pagina 4"/>
          <p:cNvSpPr>
            <a:spLocks noGrp="1"/>
          </p:cNvSpPr>
          <p:nvPr>
            <p:ph type="ftr" sz="quarter" idx="11"/>
          </p:nvPr>
        </p:nvSpPr>
        <p:spPr/>
        <p:txBody>
          <a:bodyPr/>
          <a:lstStyle/>
          <a:p>
            <a:r>
              <a:rPr lang="it-IT" smtClean="0"/>
              <a:t>Lino Miramonti</a:t>
            </a:r>
            <a:endParaRPr lang="it-IT"/>
          </a:p>
        </p:txBody>
      </p:sp>
      <p:sp>
        <p:nvSpPr>
          <p:cNvPr id="6" name="Segnaposto numero diapositiva 5"/>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219396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Lino Miramonti</a:t>
            </a:r>
            <a:endParaRPr lang="it-IT"/>
          </a:p>
        </p:txBody>
      </p:sp>
      <p:sp>
        <p:nvSpPr>
          <p:cNvPr id="5" name="Segnaposto piè di pagina 4"/>
          <p:cNvSpPr>
            <a:spLocks noGrp="1"/>
          </p:cNvSpPr>
          <p:nvPr>
            <p:ph type="ftr" sz="quarter" idx="11"/>
          </p:nvPr>
        </p:nvSpPr>
        <p:spPr/>
        <p:txBody>
          <a:bodyPr/>
          <a:lstStyle/>
          <a:p>
            <a:r>
              <a:rPr lang="it-IT" smtClean="0"/>
              <a:t>Lino Miramonti</a:t>
            </a:r>
            <a:endParaRPr lang="it-IT"/>
          </a:p>
        </p:txBody>
      </p:sp>
      <p:sp>
        <p:nvSpPr>
          <p:cNvPr id="6" name="Segnaposto numero diapositiva 5"/>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120052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Lino Miramonti</a:t>
            </a:r>
            <a:endParaRPr lang="it-IT"/>
          </a:p>
        </p:txBody>
      </p:sp>
      <p:sp>
        <p:nvSpPr>
          <p:cNvPr id="5" name="Segnaposto piè di pagina 4"/>
          <p:cNvSpPr>
            <a:spLocks noGrp="1"/>
          </p:cNvSpPr>
          <p:nvPr>
            <p:ph type="ftr" sz="quarter" idx="11"/>
          </p:nvPr>
        </p:nvSpPr>
        <p:spPr/>
        <p:txBody>
          <a:bodyPr/>
          <a:lstStyle/>
          <a:p>
            <a:r>
              <a:rPr lang="it-IT" smtClean="0"/>
              <a:t>Lino Miramonti</a:t>
            </a:r>
            <a:endParaRPr lang="it-IT"/>
          </a:p>
        </p:txBody>
      </p:sp>
      <p:sp>
        <p:nvSpPr>
          <p:cNvPr id="6" name="Segnaposto numero diapositiva 5"/>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4280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Lino Miramonti</a:t>
            </a:r>
            <a:endParaRPr lang="it-IT"/>
          </a:p>
        </p:txBody>
      </p:sp>
      <p:sp>
        <p:nvSpPr>
          <p:cNvPr id="6" name="Segnaposto piè di pagina 5"/>
          <p:cNvSpPr>
            <a:spLocks noGrp="1"/>
          </p:cNvSpPr>
          <p:nvPr>
            <p:ph type="ftr" sz="quarter" idx="11"/>
          </p:nvPr>
        </p:nvSpPr>
        <p:spPr/>
        <p:txBody>
          <a:bodyPr/>
          <a:lstStyle/>
          <a:p>
            <a:r>
              <a:rPr lang="it-IT" smtClean="0"/>
              <a:t>Lino Miramonti</a:t>
            </a:r>
            <a:endParaRPr lang="it-IT"/>
          </a:p>
        </p:txBody>
      </p:sp>
      <p:sp>
        <p:nvSpPr>
          <p:cNvPr id="7" name="Segnaposto numero diapositiva 6"/>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135263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Lino Miramonti</a:t>
            </a:r>
            <a:endParaRPr lang="it-IT"/>
          </a:p>
        </p:txBody>
      </p:sp>
      <p:sp>
        <p:nvSpPr>
          <p:cNvPr id="8" name="Segnaposto piè di pagina 7"/>
          <p:cNvSpPr>
            <a:spLocks noGrp="1"/>
          </p:cNvSpPr>
          <p:nvPr>
            <p:ph type="ftr" sz="quarter" idx="11"/>
          </p:nvPr>
        </p:nvSpPr>
        <p:spPr/>
        <p:txBody>
          <a:bodyPr/>
          <a:lstStyle/>
          <a:p>
            <a:r>
              <a:rPr lang="it-IT" smtClean="0"/>
              <a:t>Lino Miramonti</a:t>
            </a:r>
            <a:endParaRPr lang="it-IT"/>
          </a:p>
        </p:txBody>
      </p:sp>
      <p:sp>
        <p:nvSpPr>
          <p:cNvPr id="9" name="Segnaposto numero diapositiva 8"/>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367135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Lino Miramonti</a:t>
            </a:r>
            <a:endParaRPr lang="it-IT"/>
          </a:p>
        </p:txBody>
      </p:sp>
      <p:sp>
        <p:nvSpPr>
          <p:cNvPr id="4" name="Segnaposto piè di pagina 3"/>
          <p:cNvSpPr>
            <a:spLocks noGrp="1"/>
          </p:cNvSpPr>
          <p:nvPr>
            <p:ph type="ftr" sz="quarter" idx="11"/>
          </p:nvPr>
        </p:nvSpPr>
        <p:spPr/>
        <p:txBody>
          <a:bodyPr/>
          <a:lstStyle/>
          <a:p>
            <a:r>
              <a:rPr lang="it-IT" smtClean="0"/>
              <a:t>Lino Miramonti</a:t>
            </a:r>
            <a:endParaRPr lang="it-IT"/>
          </a:p>
        </p:txBody>
      </p:sp>
      <p:sp>
        <p:nvSpPr>
          <p:cNvPr id="5" name="Segnaposto numero diapositiva 4"/>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316360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Lino Miramonti</a:t>
            </a:r>
            <a:endParaRPr lang="it-IT"/>
          </a:p>
        </p:txBody>
      </p:sp>
      <p:sp>
        <p:nvSpPr>
          <p:cNvPr id="3" name="Segnaposto piè di pagina 2"/>
          <p:cNvSpPr>
            <a:spLocks noGrp="1"/>
          </p:cNvSpPr>
          <p:nvPr>
            <p:ph type="ftr" sz="quarter" idx="11"/>
          </p:nvPr>
        </p:nvSpPr>
        <p:spPr/>
        <p:txBody>
          <a:bodyPr/>
          <a:lstStyle/>
          <a:p>
            <a:r>
              <a:rPr lang="it-IT" smtClean="0"/>
              <a:t>Lino Miramonti</a:t>
            </a:r>
            <a:endParaRPr lang="it-IT"/>
          </a:p>
        </p:txBody>
      </p:sp>
      <p:sp>
        <p:nvSpPr>
          <p:cNvPr id="4" name="Segnaposto numero diapositiva 3"/>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81532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Lino Miramonti</a:t>
            </a:r>
            <a:endParaRPr lang="it-IT"/>
          </a:p>
        </p:txBody>
      </p:sp>
      <p:sp>
        <p:nvSpPr>
          <p:cNvPr id="6" name="Segnaposto piè di pagina 5"/>
          <p:cNvSpPr>
            <a:spLocks noGrp="1"/>
          </p:cNvSpPr>
          <p:nvPr>
            <p:ph type="ftr" sz="quarter" idx="11"/>
          </p:nvPr>
        </p:nvSpPr>
        <p:spPr/>
        <p:txBody>
          <a:bodyPr/>
          <a:lstStyle/>
          <a:p>
            <a:r>
              <a:rPr lang="it-IT" smtClean="0"/>
              <a:t>Lino Miramonti</a:t>
            </a:r>
            <a:endParaRPr lang="it-IT"/>
          </a:p>
        </p:txBody>
      </p:sp>
      <p:sp>
        <p:nvSpPr>
          <p:cNvPr id="7" name="Segnaposto numero diapositiva 6"/>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376086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Lino Miramonti</a:t>
            </a:r>
            <a:endParaRPr lang="it-IT"/>
          </a:p>
        </p:txBody>
      </p:sp>
      <p:sp>
        <p:nvSpPr>
          <p:cNvPr id="6" name="Segnaposto piè di pagina 5"/>
          <p:cNvSpPr>
            <a:spLocks noGrp="1"/>
          </p:cNvSpPr>
          <p:nvPr>
            <p:ph type="ftr" sz="quarter" idx="11"/>
          </p:nvPr>
        </p:nvSpPr>
        <p:spPr/>
        <p:txBody>
          <a:bodyPr/>
          <a:lstStyle/>
          <a:p>
            <a:r>
              <a:rPr lang="it-IT" smtClean="0"/>
              <a:t>Lino Miramonti</a:t>
            </a:r>
            <a:endParaRPr lang="it-IT"/>
          </a:p>
        </p:txBody>
      </p:sp>
      <p:sp>
        <p:nvSpPr>
          <p:cNvPr id="7" name="Segnaposto numero diapositiva 6"/>
          <p:cNvSpPr>
            <a:spLocks noGrp="1"/>
          </p:cNvSpPr>
          <p:nvPr>
            <p:ph type="sldNum" sz="quarter" idx="12"/>
          </p:nvPr>
        </p:nvSpPr>
        <p:spPr/>
        <p:txBody>
          <a:bodyPr/>
          <a:lstStyle/>
          <a:p>
            <a:fld id="{F59BAAFB-1279-7F49-9A8C-7AA208BA2506}" type="slidenum">
              <a:rPr lang="it-IT" smtClean="0"/>
              <a:t>‹#›</a:t>
            </a:fld>
            <a:endParaRPr lang="it-IT"/>
          </a:p>
        </p:txBody>
      </p:sp>
    </p:spTree>
    <p:extLst>
      <p:ext uri="{BB962C8B-B14F-4D97-AF65-F5344CB8AC3E}">
        <p14:creationId xmlns:p14="http://schemas.microsoft.com/office/powerpoint/2010/main" val="1079151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Lino Miramonti</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Lino Miramonti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BAAFB-1279-7F49-9A8C-7AA208BA2506}" type="slidenum">
              <a:rPr lang="it-IT" smtClean="0"/>
              <a:t>‹#›</a:t>
            </a:fld>
            <a:endParaRPr lang="it-IT"/>
          </a:p>
        </p:txBody>
      </p:sp>
    </p:spTree>
    <p:extLst>
      <p:ext uri="{BB962C8B-B14F-4D97-AF65-F5344CB8AC3E}">
        <p14:creationId xmlns:p14="http://schemas.microsoft.com/office/powerpoint/2010/main" val="69282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19.bin"/><Relationship Id="rId5" Type="http://schemas.openxmlformats.org/officeDocument/2006/relationships/image" Target="../media/image23.emf"/><Relationship Id="rId6" Type="http://schemas.openxmlformats.org/officeDocument/2006/relationships/oleObject" Target="../embeddings/oleObject20.bin"/><Relationship Id="rId7" Type="http://schemas.openxmlformats.org/officeDocument/2006/relationships/image" Target="../media/image24.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30.emf"/><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oleObject" Target="../embeddings/oleObject22.bin"/><Relationship Id="rId8" Type="http://schemas.openxmlformats.org/officeDocument/2006/relationships/image" Target="../media/image31.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36.emf"/><Relationship Id="rId5" Type="http://schemas.openxmlformats.org/officeDocument/2006/relationships/oleObject" Target="../embeddings/oleObject24.bin"/><Relationship Id="rId6" Type="http://schemas.openxmlformats.org/officeDocument/2006/relationships/image" Target="../media/image37.emf"/><Relationship Id="rId7" Type="http://schemas.openxmlformats.org/officeDocument/2006/relationships/oleObject" Target="../embeddings/oleObject25.bin"/><Relationship Id="rId8" Type="http://schemas.openxmlformats.org/officeDocument/2006/relationships/image" Target="../media/image38.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39.emf"/><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image" Target="../media/image46.emf"/><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oleObject" Target="../embeddings/oleObject27.bin"/><Relationship Id="rId4" Type="http://schemas.openxmlformats.org/officeDocument/2006/relationships/image" Target="../media/image42.emf"/><Relationship Id="rId5" Type="http://schemas.openxmlformats.org/officeDocument/2006/relationships/oleObject" Target="../embeddings/oleObject28.bin"/><Relationship Id="rId6" Type="http://schemas.openxmlformats.org/officeDocument/2006/relationships/image" Target="../media/image43.emf"/><Relationship Id="rId7" Type="http://schemas.openxmlformats.org/officeDocument/2006/relationships/oleObject" Target="../embeddings/oleObject29.bin"/><Relationship Id="rId8" Type="http://schemas.openxmlformats.org/officeDocument/2006/relationships/image" Target="../media/image44.emf"/><Relationship Id="rId9" Type="http://schemas.openxmlformats.org/officeDocument/2006/relationships/oleObject" Target="../embeddings/oleObject30.bin"/><Relationship Id="rId10"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47.emf"/><Relationship Id="rId5" Type="http://schemas.openxmlformats.org/officeDocument/2006/relationships/oleObject" Target="../embeddings/oleObject33.bin"/><Relationship Id="rId6" Type="http://schemas.openxmlformats.org/officeDocument/2006/relationships/image" Target="../media/image48.emf"/><Relationship Id="rId7" Type="http://schemas.openxmlformats.org/officeDocument/2006/relationships/oleObject" Target="../embeddings/oleObject34.bin"/><Relationship Id="rId8" Type="http://schemas.openxmlformats.org/officeDocument/2006/relationships/image" Target="../media/image49.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52.emf"/><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58.emf"/><Relationship Id="rId5" Type="http://schemas.openxmlformats.org/officeDocument/2006/relationships/oleObject" Target="../embeddings/oleObject38.bin"/><Relationship Id="rId6" Type="http://schemas.openxmlformats.org/officeDocument/2006/relationships/image" Target="../media/image59.emf"/><Relationship Id="rId7" Type="http://schemas.openxmlformats.org/officeDocument/2006/relationships/oleObject" Target="../embeddings/oleObject39.bin"/><Relationship Id="rId8" Type="http://schemas.openxmlformats.org/officeDocument/2006/relationships/image" Target="../media/image60.emf"/><Relationship Id="rId9" Type="http://schemas.openxmlformats.org/officeDocument/2006/relationships/image" Target="../media/image61.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oleObject" Target="../embeddings/oleObject40.bin"/><Relationship Id="rId6" Type="http://schemas.openxmlformats.org/officeDocument/2006/relationships/image" Target="../media/image65.emf"/><Relationship Id="rId7" Type="http://schemas.openxmlformats.org/officeDocument/2006/relationships/oleObject" Target="../embeddings/oleObject41.bin"/><Relationship Id="rId8" Type="http://schemas.openxmlformats.org/officeDocument/2006/relationships/image" Target="../media/image58.emf"/><Relationship Id="rId9" Type="http://schemas.openxmlformats.org/officeDocument/2006/relationships/image" Target="../media/image68.png"/><Relationship Id="rId10" Type="http://schemas.openxmlformats.org/officeDocument/2006/relationships/image" Target="../media/image69.png"/><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wmf"/><Relationship Id="rId5" Type="http://schemas.openxmlformats.org/officeDocument/2006/relationships/oleObject" Target="../embeddings/oleObject3.bin"/><Relationship Id="rId6" Type="http://schemas.openxmlformats.org/officeDocument/2006/relationships/image" Target="../media/image3.emf"/><Relationship Id="rId7" Type="http://schemas.openxmlformats.org/officeDocument/2006/relationships/oleObject" Target="../embeddings/oleObject4.bin"/><Relationship Id="rId8" Type="http://schemas.openxmlformats.org/officeDocument/2006/relationships/image" Target="../media/image4.emf"/><Relationship Id="rId9" Type="http://schemas.openxmlformats.org/officeDocument/2006/relationships/oleObject" Target="../embeddings/oleObject5.bin"/><Relationship Id="rId10" Type="http://schemas.openxmlformats.org/officeDocument/2006/relationships/image" Target="../media/image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73.emf"/><Relationship Id="rId5" Type="http://schemas.openxmlformats.org/officeDocument/2006/relationships/image" Target="../media/image76.png"/><Relationship Id="rId6" Type="http://schemas.openxmlformats.org/officeDocument/2006/relationships/oleObject" Target="../embeddings/oleObject43.bin"/><Relationship Id="rId7" Type="http://schemas.openxmlformats.org/officeDocument/2006/relationships/image" Target="../media/image74.emf"/><Relationship Id="rId8" Type="http://schemas.openxmlformats.org/officeDocument/2006/relationships/image" Target="../media/image77.png"/><Relationship Id="rId9" Type="http://schemas.openxmlformats.org/officeDocument/2006/relationships/oleObject" Target="../embeddings/oleObject44.bin"/><Relationship Id="rId10" Type="http://schemas.openxmlformats.org/officeDocument/2006/relationships/image" Target="../media/image75.emf"/><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oleObject" Target="../embeddings/oleObject45.bin"/><Relationship Id="rId5" Type="http://schemas.openxmlformats.org/officeDocument/2006/relationships/image" Target="../media/image78.e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79.emf"/><Relationship Id="rId5" Type="http://schemas.openxmlformats.org/officeDocument/2006/relationships/oleObject" Target="../embeddings/oleObject47.bin"/><Relationship Id="rId6" Type="http://schemas.openxmlformats.org/officeDocument/2006/relationships/image" Target="../media/image80.emf"/><Relationship Id="rId7" Type="http://schemas.openxmlformats.org/officeDocument/2006/relationships/oleObject" Target="../embeddings/Microsoft_Equation1.bin"/><Relationship Id="rId8" Type="http://schemas.openxmlformats.org/officeDocument/2006/relationships/image" Target="../media/image81.emf"/><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oleObject" Target="../embeddings/oleObject48.bin"/><Relationship Id="rId5" Type="http://schemas.openxmlformats.org/officeDocument/2006/relationships/image" Target="../media/image78.emf"/><Relationship Id="rId6" Type="http://schemas.openxmlformats.org/officeDocument/2006/relationships/oleObject" Target="../embeddings/Microsoft_Equation2.bin"/><Relationship Id="rId7" Type="http://schemas.openxmlformats.org/officeDocument/2006/relationships/image" Target="../media/image81.emf"/><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79.emf"/><Relationship Id="rId5" Type="http://schemas.openxmlformats.org/officeDocument/2006/relationships/oleObject" Target="../embeddings/oleObject50.bin"/><Relationship Id="rId6" Type="http://schemas.openxmlformats.org/officeDocument/2006/relationships/image" Target="../media/image82.emf"/><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oleObject" Target="../embeddings/oleObject51.bin"/><Relationship Id="rId5" Type="http://schemas.openxmlformats.org/officeDocument/2006/relationships/image" Target="../media/image84.emf"/><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oleObject" Target="../embeddings/oleObject52.bin"/><Relationship Id="rId5" Type="http://schemas.openxmlformats.org/officeDocument/2006/relationships/image" Target="../media/image86.emf"/><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 Id="rId3"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3.bin"/><Relationship Id="rId4" Type="http://schemas.openxmlformats.org/officeDocument/2006/relationships/image" Target="../media/image90.emf"/><Relationship Id="rId5" Type="http://schemas.openxmlformats.org/officeDocument/2006/relationships/image" Target="../media/image91.png"/><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it.wikipedia.org/wiki/Spin" TargetMode="External"/><Relationship Id="rId4" Type="http://schemas.openxmlformats.org/officeDocument/2006/relationships/oleObject" Target="../embeddings/oleObject6.bin"/><Relationship Id="rId5" Type="http://schemas.openxmlformats.org/officeDocument/2006/relationships/image" Target="../media/image6.emf"/><Relationship Id="rId6" Type="http://schemas.openxmlformats.org/officeDocument/2006/relationships/oleObject" Target="../embeddings/oleObject7.bin"/><Relationship Id="rId7" Type="http://schemas.openxmlformats.org/officeDocument/2006/relationships/image" Target="../media/image7.emf"/><Relationship Id="rId8" Type="http://schemas.openxmlformats.org/officeDocument/2006/relationships/oleObject" Target="../embeddings/oleObject8.bin"/><Relationship Id="rId9" Type="http://schemas.openxmlformats.org/officeDocument/2006/relationships/image" Target="../media/image8.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4.bin"/><Relationship Id="rId4" Type="http://schemas.openxmlformats.org/officeDocument/2006/relationships/image" Target="../media/image92.emf"/><Relationship Id="rId5" Type="http://schemas.openxmlformats.org/officeDocument/2006/relationships/oleObject" Target="../embeddings/oleObject55.bin"/><Relationship Id="rId6" Type="http://schemas.openxmlformats.org/officeDocument/2006/relationships/image" Target="../media/image93.emf"/><Relationship Id="rId7" Type="http://schemas.openxmlformats.org/officeDocument/2006/relationships/oleObject" Target="../embeddings/oleObject56.bin"/><Relationship Id="rId8" Type="http://schemas.openxmlformats.org/officeDocument/2006/relationships/image" Target="../media/image94.emf"/><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95.emf"/><Relationship Id="rId5" Type="http://schemas.openxmlformats.org/officeDocument/2006/relationships/oleObject" Target="../embeddings/oleObject58.bin"/><Relationship Id="rId6" Type="http://schemas.openxmlformats.org/officeDocument/2006/relationships/image" Target="../media/image96.emf"/><Relationship Id="rId7" Type="http://schemas.openxmlformats.org/officeDocument/2006/relationships/oleObject" Target="../embeddings/oleObject59.bin"/><Relationship Id="rId8" Type="http://schemas.openxmlformats.org/officeDocument/2006/relationships/image" Target="../media/image97.emf"/><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0.bin"/><Relationship Id="rId4" Type="http://schemas.openxmlformats.org/officeDocument/2006/relationships/image" Target="../media/image111.wmf"/><Relationship Id="rId5" Type="http://schemas.openxmlformats.org/officeDocument/2006/relationships/oleObject" Target="../embeddings/oleObject61.bin"/><Relationship Id="rId6" Type="http://schemas.openxmlformats.org/officeDocument/2006/relationships/image" Target="../media/image112.wmf"/><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9.emf"/><Relationship Id="rId5" Type="http://schemas.openxmlformats.org/officeDocument/2006/relationships/oleObject" Target="../embeddings/oleObject10.bin"/><Relationship Id="rId6" Type="http://schemas.openxmlformats.org/officeDocument/2006/relationships/image" Target="../media/image10.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7.wmf"/><Relationship Id="rId4"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oleObject" Target="../embeddings/oleObject62.bin"/><Relationship Id="rId9" Type="http://schemas.openxmlformats.org/officeDocument/2006/relationships/image" Target="../media/image128.wmf"/><Relationship Id="rId1" Type="http://schemas.openxmlformats.org/officeDocument/2006/relationships/vmlDrawing" Target="../drawings/vmlDrawing29.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36.emf"/><Relationship Id="rId5" Type="http://schemas.openxmlformats.org/officeDocument/2006/relationships/image" Target="../media/image137.png"/><Relationship Id="rId6" Type="http://schemas.openxmlformats.org/officeDocument/2006/relationships/image" Target="../media/image138.png"/><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 Id="rId3" Type="http://schemas.openxmlformats.org/officeDocument/2006/relationships/image" Target="../media/image1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 Type="http://schemas.openxmlformats.org/officeDocument/2006/relationships/image" Target="../media/image15.emf"/><Relationship Id="rId12"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image" Target="../media/image16.png"/><Relationship Id="rId4" Type="http://schemas.openxmlformats.org/officeDocument/2006/relationships/oleObject" Target="../embeddings/oleObject11.bin"/><Relationship Id="rId5" Type="http://schemas.openxmlformats.org/officeDocument/2006/relationships/image" Target="../media/image12.emf"/><Relationship Id="rId6" Type="http://schemas.openxmlformats.org/officeDocument/2006/relationships/oleObject" Target="../embeddings/oleObject12.bin"/><Relationship Id="rId7" Type="http://schemas.openxmlformats.org/officeDocument/2006/relationships/image" Target="../media/image13.emf"/><Relationship Id="rId8" Type="http://schemas.openxmlformats.org/officeDocument/2006/relationships/oleObject" Target="../embeddings/oleObject13.bin"/><Relationship Id="rId9" Type="http://schemas.openxmlformats.org/officeDocument/2006/relationships/image" Target="../media/image14.emf"/><Relationship Id="rId10"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oleObject" Target="../embeddings/oleObject15.bin"/><Relationship Id="rId5" Type="http://schemas.openxmlformats.org/officeDocument/2006/relationships/image" Target="../media/image18.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19.wmf"/><Relationship Id="rId5" Type="http://schemas.openxmlformats.org/officeDocument/2006/relationships/image" Target="../media/image16.png"/><Relationship Id="rId6" Type="http://schemas.openxmlformats.org/officeDocument/2006/relationships/oleObject" Target="../embeddings/oleObject17.bin"/><Relationship Id="rId7" Type="http://schemas.openxmlformats.org/officeDocument/2006/relationships/image" Target="../media/image20.emf"/><Relationship Id="rId8" Type="http://schemas.openxmlformats.org/officeDocument/2006/relationships/oleObject" Target="../embeddings/oleObject18.bin"/><Relationship Id="rId9" Type="http://schemas.openxmlformats.org/officeDocument/2006/relationships/image" Target="../media/image21.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38393" y="376667"/>
            <a:ext cx="6568876" cy="1938992"/>
          </a:xfrm>
          <a:prstGeom prst="rect">
            <a:avLst/>
          </a:prstGeom>
          <a:noFill/>
        </p:spPr>
        <p:txBody>
          <a:bodyPr wrap="none" rtlCol="0">
            <a:spAutoFit/>
          </a:bodyPr>
          <a:lstStyle/>
          <a:p>
            <a:pPr algn="ctr"/>
            <a:r>
              <a:rPr lang="it-IT" sz="4000" b="1" dirty="0" smtClean="0">
                <a:solidFill>
                  <a:srgbClr val="FF0000"/>
                </a:solidFill>
                <a:latin typeface="Arial"/>
                <a:cs typeface="Arial"/>
              </a:rPr>
              <a:t>La massa del neutrino </a:t>
            </a:r>
          </a:p>
          <a:p>
            <a:pPr algn="ctr"/>
            <a:r>
              <a:rPr lang="it-IT" sz="4000" b="1" dirty="0" smtClean="0">
                <a:solidFill>
                  <a:srgbClr val="FF0000"/>
                </a:solidFill>
                <a:latin typeface="Arial"/>
                <a:cs typeface="Arial"/>
              </a:rPr>
              <a:t>e il </a:t>
            </a:r>
          </a:p>
          <a:p>
            <a:pPr algn="ctr"/>
            <a:r>
              <a:rPr lang="it-IT" sz="4000" b="1" dirty="0" smtClean="0">
                <a:solidFill>
                  <a:srgbClr val="FF0000"/>
                </a:solidFill>
                <a:latin typeface="Arial"/>
                <a:cs typeface="Arial"/>
              </a:rPr>
              <a:t>Doppio Decadimento Beta</a:t>
            </a:r>
            <a:endParaRPr lang="it-IT" sz="4000" b="1" dirty="0">
              <a:solidFill>
                <a:srgbClr val="FF0000"/>
              </a:solidFill>
              <a:latin typeface="Arial"/>
              <a:cs typeface="Arial"/>
            </a:endParaRPr>
          </a:p>
        </p:txBody>
      </p:sp>
      <p:sp>
        <p:nvSpPr>
          <p:cNvPr id="3" name="Segnaposto numero diapositiva 2"/>
          <p:cNvSpPr>
            <a:spLocks noGrp="1"/>
          </p:cNvSpPr>
          <p:nvPr>
            <p:ph type="sldNum" sz="quarter" idx="12"/>
          </p:nvPr>
        </p:nvSpPr>
        <p:spPr/>
        <p:txBody>
          <a:bodyPr/>
          <a:lstStyle/>
          <a:p>
            <a:fld id="{F59BAAFB-1279-7F49-9A8C-7AA208BA2506}" type="slidenum">
              <a:rPr lang="it-IT" smtClean="0"/>
              <a:t>1</a:t>
            </a:fld>
            <a:endParaRPr lang="it-IT"/>
          </a:p>
        </p:txBody>
      </p:sp>
      <p:sp>
        <p:nvSpPr>
          <p:cNvPr id="5" name="TextBox 4"/>
          <p:cNvSpPr txBox="1"/>
          <p:nvPr/>
        </p:nvSpPr>
        <p:spPr>
          <a:xfrm>
            <a:off x="1432234" y="4933479"/>
            <a:ext cx="6243616" cy="584776"/>
          </a:xfrm>
          <a:prstGeom prst="rect">
            <a:avLst/>
          </a:prstGeom>
          <a:noFill/>
        </p:spPr>
        <p:txBody>
          <a:bodyPr wrap="none" rtlCol="0">
            <a:spAutoFit/>
          </a:bodyPr>
          <a:lstStyle/>
          <a:p>
            <a:r>
              <a:rPr lang="en-US" sz="3200" dirty="0" err="1" smtClean="0"/>
              <a:t>Corso</a:t>
            </a:r>
            <a:r>
              <a:rPr lang="en-US" sz="3200" dirty="0" smtClean="0"/>
              <a:t> di </a:t>
            </a:r>
            <a:r>
              <a:rPr lang="en-US" sz="3200" dirty="0" err="1" smtClean="0"/>
              <a:t>Astroparticelle</a:t>
            </a:r>
            <a:r>
              <a:rPr lang="en-US" sz="3200" dirty="0" smtClean="0"/>
              <a:t> </a:t>
            </a:r>
            <a:r>
              <a:rPr lang="en-US" sz="3200" dirty="0" err="1" smtClean="0"/>
              <a:t>a.a</a:t>
            </a:r>
            <a:r>
              <a:rPr lang="en-US" sz="3200" dirty="0" smtClean="0"/>
              <a:t>. 2015-16</a:t>
            </a:r>
            <a:endParaRPr lang="en-US" sz="3200" dirty="0"/>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41659213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889542" y="88900"/>
            <a:ext cx="5054600" cy="6667500"/>
          </a:xfrm>
          <a:prstGeom prst="rect">
            <a:avLst/>
          </a:prstGeom>
        </p:spPr>
      </p:pic>
      <p:sp>
        <p:nvSpPr>
          <p:cNvPr id="3" name="CasellaDiTesto 2"/>
          <p:cNvSpPr txBox="1"/>
          <p:nvPr/>
        </p:nvSpPr>
        <p:spPr>
          <a:xfrm>
            <a:off x="225779" y="554335"/>
            <a:ext cx="3409764" cy="4678204"/>
          </a:xfrm>
          <a:prstGeom prst="rect">
            <a:avLst/>
          </a:prstGeom>
          <a:noFill/>
        </p:spPr>
        <p:txBody>
          <a:bodyPr wrap="square" rtlCol="0">
            <a:spAutoFit/>
          </a:bodyPr>
          <a:lstStyle/>
          <a:p>
            <a:pPr algn="just"/>
            <a:r>
              <a:rPr lang="it-IT" sz="2800" b="1" u="sng" dirty="0" smtClean="0"/>
              <a:t>Riassumendo:</a:t>
            </a:r>
          </a:p>
          <a:p>
            <a:pPr algn="just"/>
            <a:endParaRPr lang="it-IT" u="sng" dirty="0" smtClean="0"/>
          </a:p>
          <a:p>
            <a:pPr algn="just"/>
            <a:r>
              <a:rPr lang="it-IT" dirty="0" smtClean="0"/>
              <a:t>Il </a:t>
            </a:r>
            <a:r>
              <a:rPr lang="it-IT" dirty="0" smtClean="0">
                <a:solidFill>
                  <a:srgbClr val="FF0000"/>
                </a:solidFill>
              </a:rPr>
              <a:t>Doppio Decadimento Beta </a:t>
            </a:r>
            <a:r>
              <a:rPr lang="it-IT" dirty="0" smtClean="0"/>
              <a:t>è possibile solo per i </a:t>
            </a:r>
            <a:r>
              <a:rPr lang="it-IT" dirty="0" smtClean="0">
                <a:solidFill>
                  <a:srgbClr val="FF0000"/>
                </a:solidFill>
              </a:rPr>
              <a:t>nuclei pari-pari</a:t>
            </a:r>
          </a:p>
          <a:p>
            <a:pPr algn="just"/>
            <a:endParaRPr lang="it-IT" i="1" dirty="0" smtClean="0"/>
          </a:p>
          <a:p>
            <a:pPr algn="just"/>
            <a:endParaRPr lang="it-IT" i="1" dirty="0"/>
          </a:p>
          <a:p>
            <a:pPr algn="just"/>
            <a:endParaRPr lang="it-IT" i="1" dirty="0" smtClean="0"/>
          </a:p>
          <a:p>
            <a:pPr algn="just"/>
            <a:endParaRPr lang="it-IT" i="1" dirty="0" smtClean="0"/>
          </a:p>
          <a:p>
            <a:pPr algn="just"/>
            <a:r>
              <a:rPr lang="it-IT" i="1" dirty="0" smtClean="0"/>
              <a:t>Devo avere:</a:t>
            </a:r>
          </a:p>
          <a:p>
            <a:pPr algn="just"/>
            <a:r>
              <a:rPr lang="it-IT" i="1" dirty="0" smtClean="0"/>
              <a:t> </a:t>
            </a:r>
          </a:p>
          <a:p>
            <a:pPr marL="285750" indent="-285750" algn="just">
              <a:buFont typeface="Arial"/>
              <a:buChar char="•"/>
            </a:pPr>
            <a:r>
              <a:rPr lang="it-IT" i="1" dirty="0" smtClean="0"/>
              <a:t>una </a:t>
            </a:r>
            <a:r>
              <a:rPr lang="it-IT" i="1" u="sng" dirty="0" smtClean="0"/>
              <a:t>doppia parabola</a:t>
            </a:r>
            <a:r>
              <a:rPr lang="it-IT" i="1" dirty="0" smtClean="0"/>
              <a:t> </a:t>
            </a:r>
          </a:p>
          <a:p>
            <a:pPr lvl="1" algn="just"/>
            <a:r>
              <a:rPr lang="it-IT" i="1" dirty="0" smtClean="0">
                <a:solidFill>
                  <a:srgbClr val="3366FF"/>
                </a:solidFill>
              </a:rPr>
              <a:t>(ossia A pari)</a:t>
            </a:r>
            <a:r>
              <a:rPr lang="it-IT" i="1" dirty="0" smtClean="0"/>
              <a:t> </a:t>
            </a:r>
          </a:p>
          <a:p>
            <a:pPr algn="just"/>
            <a:r>
              <a:rPr lang="it-IT" i="1" dirty="0" smtClean="0"/>
              <a:t> </a:t>
            </a:r>
          </a:p>
          <a:p>
            <a:pPr marL="285750" indent="-285750" algn="just">
              <a:buFont typeface="Arial"/>
              <a:buChar char="•"/>
            </a:pPr>
            <a:r>
              <a:rPr lang="it-IT" i="1" dirty="0" smtClean="0"/>
              <a:t>il </a:t>
            </a:r>
            <a:r>
              <a:rPr lang="it-IT" i="1" u="sng" dirty="0" smtClean="0"/>
              <a:t>candidato DDB</a:t>
            </a:r>
            <a:r>
              <a:rPr lang="it-IT" i="1" dirty="0" smtClean="0"/>
              <a:t> deve stare </a:t>
            </a:r>
            <a:r>
              <a:rPr lang="it-IT" i="1" u="sng" dirty="0" smtClean="0"/>
              <a:t>sulla parabola inferiore</a:t>
            </a:r>
            <a:r>
              <a:rPr lang="it-IT" i="1" dirty="0" smtClean="0"/>
              <a:t> </a:t>
            </a:r>
          </a:p>
          <a:p>
            <a:pPr lvl="1" algn="just"/>
            <a:r>
              <a:rPr lang="it-IT" i="1" dirty="0" smtClean="0"/>
              <a:t> </a:t>
            </a:r>
            <a:r>
              <a:rPr lang="it-IT" i="1" dirty="0" smtClean="0">
                <a:solidFill>
                  <a:srgbClr val="3366FF"/>
                </a:solidFill>
              </a:rPr>
              <a:t>(ossia </a:t>
            </a:r>
            <a:r>
              <a:rPr lang="it-IT" i="1" dirty="0" err="1" smtClean="0">
                <a:solidFill>
                  <a:srgbClr val="3366FF"/>
                </a:solidFill>
              </a:rPr>
              <a:t>N</a:t>
            </a:r>
            <a:r>
              <a:rPr lang="it-IT" i="1" dirty="0" smtClean="0">
                <a:solidFill>
                  <a:srgbClr val="3366FF"/>
                </a:solidFill>
              </a:rPr>
              <a:t> pari – </a:t>
            </a:r>
            <a:r>
              <a:rPr lang="it-IT" i="1" dirty="0" err="1" smtClean="0">
                <a:solidFill>
                  <a:srgbClr val="3366FF"/>
                </a:solidFill>
              </a:rPr>
              <a:t>Z</a:t>
            </a:r>
            <a:r>
              <a:rPr lang="it-IT" i="1" dirty="0" smtClean="0">
                <a:solidFill>
                  <a:srgbClr val="3366FF"/>
                </a:solidFill>
              </a:rPr>
              <a:t> pari)</a:t>
            </a:r>
            <a:endParaRPr lang="it-IT" i="1" dirty="0"/>
          </a:p>
        </p:txBody>
      </p:sp>
      <p:sp>
        <p:nvSpPr>
          <p:cNvPr id="4" name="CasellaDiTesto 3"/>
          <p:cNvSpPr txBox="1"/>
          <p:nvPr/>
        </p:nvSpPr>
        <p:spPr>
          <a:xfrm>
            <a:off x="6973831" y="4938889"/>
            <a:ext cx="1970311" cy="461665"/>
          </a:xfrm>
          <a:prstGeom prst="rect">
            <a:avLst/>
          </a:prstGeom>
          <a:solidFill>
            <a:schemeClr val="accent4">
              <a:lumMod val="40000"/>
              <a:lumOff val="60000"/>
            </a:schemeClr>
          </a:solidFill>
        </p:spPr>
        <p:txBody>
          <a:bodyPr wrap="none" rtlCol="0">
            <a:spAutoFit/>
          </a:bodyPr>
          <a:lstStyle/>
          <a:p>
            <a:r>
              <a:rPr lang="it-IT" sz="2400" b="1" dirty="0" err="1" smtClean="0"/>
              <a:t>N</a:t>
            </a:r>
            <a:r>
              <a:rPr lang="it-IT" sz="2400" b="1" dirty="0" smtClean="0"/>
              <a:t> pari – </a:t>
            </a:r>
            <a:r>
              <a:rPr lang="it-IT" sz="2400" b="1" dirty="0" err="1" smtClean="0"/>
              <a:t>Z</a:t>
            </a:r>
            <a:r>
              <a:rPr lang="it-IT" sz="2400" b="1" dirty="0" smtClean="0"/>
              <a:t> pari</a:t>
            </a:r>
            <a:endParaRPr lang="it-IT" sz="2400" b="1" dirty="0"/>
          </a:p>
        </p:txBody>
      </p:sp>
      <p:sp>
        <p:nvSpPr>
          <p:cNvPr id="5" name="CasellaDiTesto 4"/>
          <p:cNvSpPr txBox="1"/>
          <p:nvPr/>
        </p:nvSpPr>
        <p:spPr>
          <a:xfrm>
            <a:off x="6446627" y="1634067"/>
            <a:ext cx="2697373" cy="461665"/>
          </a:xfrm>
          <a:prstGeom prst="rect">
            <a:avLst/>
          </a:prstGeom>
          <a:solidFill>
            <a:schemeClr val="accent4">
              <a:lumMod val="40000"/>
              <a:lumOff val="60000"/>
            </a:schemeClr>
          </a:solidFill>
        </p:spPr>
        <p:txBody>
          <a:bodyPr wrap="none" rtlCol="0">
            <a:spAutoFit/>
          </a:bodyPr>
          <a:lstStyle/>
          <a:p>
            <a:r>
              <a:rPr lang="it-IT" sz="2400" b="1" dirty="0" err="1" smtClean="0"/>
              <a:t>N</a:t>
            </a:r>
            <a:r>
              <a:rPr lang="it-IT" sz="2400" b="1" dirty="0" smtClean="0"/>
              <a:t> dispari – </a:t>
            </a:r>
            <a:r>
              <a:rPr lang="it-IT" sz="2400" b="1" dirty="0" err="1" smtClean="0"/>
              <a:t>Z</a:t>
            </a:r>
            <a:r>
              <a:rPr lang="it-IT" sz="2400" b="1" dirty="0" smtClean="0"/>
              <a:t> dispari</a:t>
            </a:r>
            <a:endParaRPr lang="it-IT" sz="2400" b="1" dirty="0"/>
          </a:p>
        </p:txBody>
      </p:sp>
      <p:sp>
        <p:nvSpPr>
          <p:cNvPr id="6" name="Segnaposto numero diapositiva 5"/>
          <p:cNvSpPr>
            <a:spLocks noGrp="1"/>
          </p:cNvSpPr>
          <p:nvPr>
            <p:ph type="sldNum" sz="quarter" idx="12"/>
          </p:nvPr>
        </p:nvSpPr>
        <p:spPr/>
        <p:txBody>
          <a:bodyPr/>
          <a:lstStyle/>
          <a:p>
            <a:fld id="{F59BAAFB-1279-7F49-9A8C-7AA208BA2506}" type="slidenum">
              <a:rPr lang="it-IT" smtClean="0"/>
              <a:t>10</a:t>
            </a:fld>
            <a:endParaRPr lang="it-IT"/>
          </a:p>
        </p:txBody>
      </p:sp>
      <p:sp>
        <p:nvSpPr>
          <p:cNvPr id="8" name="Date Placeholder 7"/>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3019796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403035" y="841020"/>
            <a:ext cx="4558925" cy="4704644"/>
          </a:xfrm>
          <a:prstGeom prst="rect">
            <a:avLst/>
          </a:prstGeom>
        </p:spPr>
      </p:pic>
      <p:sp>
        <p:nvSpPr>
          <p:cNvPr id="4" name="CasellaDiTesto 3"/>
          <p:cNvSpPr txBox="1"/>
          <p:nvPr/>
        </p:nvSpPr>
        <p:spPr>
          <a:xfrm>
            <a:off x="423334" y="677332"/>
            <a:ext cx="3979702" cy="5909311"/>
          </a:xfrm>
          <a:prstGeom prst="rect">
            <a:avLst/>
          </a:prstGeom>
          <a:noFill/>
        </p:spPr>
        <p:txBody>
          <a:bodyPr wrap="square" rtlCol="0">
            <a:spAutoFit/>
          </a:bodyPr>
          <a:lstStyle/>
          <a:p>
            <a:pPr algn="just"/>
            <a:r>
              <a:rPr lang="it-IT" dirty="0" smtClean="0"/>
              <a:t>Può succedere che un nuclide decada attraverso un Doppio Decadimento Beta quando il </a:t>
            </a:r>
            <a:r>
              <a:rPr lang="it-IT" dirty="0" smtClean="0">
                <a:solidFill>
                  <a:srgbClr val="FF0000"/>
                </a:solidFill>
              </a:rPr>
              <a:t>singolo decadimento beta </a:t>
            </a:r>
            <a:r>
              <a:rPr lang="it-IT" dirty="0" smtClean="0"/>
              <a:t>pur essendo energeticamente permesso  è fortemente </a:t>
            </a:r>
            <a:r>
              <a:rPr lang="it-IT" dirty="0" smtClean="0">
                <a:solidFill>
                  <a:srgbClr val="FF0000"/>
                </a:solidFill>
              </a:rPr>
              <a:t>inibito da grandi differenze di momento angolare </a:t>
            </a:r>
            <a:r>
              <a:rPr lang="it-IT" dirty="0" err="1" smtClean="0">
                <a:solidFill>
                  <a:srgbClr val="FF0000"/>
                </a:solidFill>
              </a:rPr>
              <a:t>J</a:t>
            </a:r>
            <a:r>
              <a:rPr lang="it-IT" dirty="0" smtClean="0">
                <a:solidFill>
                  <a:srgbClr val="FF0000"/>
                </a:solidFill>
              </a:rPr>
              <a:t> </a:t>
            </a:r>
            <a:r>
              <a:rPr lang="it-IT" dirty="0" smtClean="0"/>
              <a:t>tra lo stato iniziale e lo stato finale.</a:t>
            </a:r>
          </a:p>
          <a:p>
            <a:pPr algn="just"/>
            <a:endParaRPr lang="it-IT" dirty="0" smtClean="0"/>
          </a:p>
          <a:p>
            <a:pPr algn="just"/>
            <a:endParaRPr lang="it-IT" dirty="0" smtClean="0"/>
          </a:p>
          <a:p>
            <a:pPr algn="just"/>
            <a:r>
              <a:rPr lang="it-IT" u="sng" dirty="0" smtClean="0">
                <a:solidFill>
                  <a:srgbClr val="1F497D"/>
                </a:solidFill>
              </a:rPr>
              <a:t>Ad esempio</a:t>
            </a:r>
            <a:r>
              <a:rPr lang="it-IT" dirty="0" smtClean="0">
                <a:solidFill>
                  <a:srgbClr val="1F497D"/>
                </a:solidFill>
              </a:rPr>
              <a:t> il decadimento beta singolo del </a:t>
            </a:r>
            <a:r>
              <a:rPr lang="it-IT" b="1" baseline="30000" dirty="0" smtClean="0">
                <a:solidFill>
                  <a:srgbClr val="1F497D"/>
                </a:solidFill>
              </a:rPr>
              <a:t>48</a:t>
            </a:r>
            <a:r>
              <a:rPr lang="it-IT" b="1" dirty="0" smtClean="0">
                <a:solidFill>
                  <a:srgbClr val="1F497D"/>
                </a:solidFill>
              </a:rPr>
              <a:t>Ca</a:t>
            </a:r>
            <a:r>
              <a:rPr lang="it-IT" dirty="0" smtClean="0">
                <a:solidFill>
                  <a:srgbClr val="1F497D"/>
                </a:solidFill>
              </a:rPr>
              <a:t> in </a:t>
            </a:r>
            <a:r>
              <a:rPr lang="it-IT" baseline="30000" dirty="0" smtClean="0">
                <a:solidFill>
                  <a:srgbClr val="1F497D"/>
                </a:solidFill>
              </a:rPr>
              <a:t>48</a:t>
            </a:r>
            <a:r>
              <a:rPr lang="it-IT" dirty="0" smtClean="0">
                <a:solidFill>
                  <a:srgbClr val="1F497D"/>
                </a:solidFill>
              </a:rPr>
              <a:t>Sc è energeticamente permesso (</a:t>
            </a:r>
            <a:r>
              <a:rPr lang="it-IT" dirty="0" err="1" smtClean="0">
                <a:solidFill>
                  <a:srgbClr val="1F497D"/>
                </a:solidFill>
              </a:rPr>
              <a:t>Q</a:t>
            </a:r>
            <a:r>
              <a:rPr lang="it-IT" dirty="0" smtClean="0">
                <a:solidFill>
                  <a:srgbClr val="1F497D"/>
                </a:solidFill>
              </a:rPr>
              <a:t>=278 </a:t>
            </a:r>
            <a:r>
              <a:rPr lang="it-IT" dirty="0" err="1" smtClean="0">
                <a:solidFill>
                  <a:srgbClr val="1F497D"/>
                </a:solidFill>
              </a:rPr>
              <a:t>keV</a:t>
            </a:r>
            <a:r>
              <a:rPr lang="it-IT" dirty="0" smtClean="0">
                <a:solidFill>
                  <a:srgbClr val="1F497D"/>
                </a:solidFill>
              </a:rPr>
              <a:t>)  ma dovendo passare dallo stato iniziale </a:t>
            </a:r>
            <a:r>
              <a:rPr lang="it-IT" dirty="0" err="1" smtClean="0">
                <a:solidFill>
                  <a:srgbClr val="1F497D"/>
                </a:solidFill>
              </a:rPr>
              <a:t>J</a:t>
            </a:r>
            <a:r>
              <a:rPr lang="it-IT" dirty="0" smtClean="0">
                <a:solidFill>
                  <a:srgbClr val="1F497D"/>
                </a:solidFill>
              </a:rPr>
              <a:t>=0</a:t>
            </a:r>
            <a:r>
              <a:rPr lang="it-IT" baseline="30000" dirty="0" smtClean="0">
                <a:solidFill>
                  <a:srgbClr val="1F497D"/>
                </a:solidFill>
              </a:rPr>
              <a:t>+</a:t>
            </a:r>
            <a:r>
              <a:rPr lang="it-IT" dirty="0" smtClean="0">
                <a:solidFill>
                  <a:srgbClr val="1F497D"/>
                </a:solidFill>
              </a:rPr>
              <a:t> a quello finale </a:t>
            </a:r>
            <a:r>
              <a:rPr lang="it-IT" dirty="0" err="1" smtClean="0">
                <a:solidFill>
                  <a:srgbClr val="1F497D"/>
                </a:solidFill>
              </a:rPr>
              <a:t>J</a:t>
            </a:r>
            <a:r>
              <a:rPr lang="it-IT" dirty="0" smtClean="0">
                <a:solidFill>
                  <a:srgbClr val="1F497D"/>
                </a:solidFill>
              </a:rPr>
              <a:t>=6</a:t>
            </a:r>
            <a:r>
              <a:rPr lang="it-IT" baseline="30000" dirty="0" smtClean="0">
                <a:solidFill>
                  <a:srgbClr val="1F497D"/>
                </a:solidFill>
              </a:rPr>
              <a:t>+</a:t>
            </a:r>
            <a:r>
              <a:rPr lang="it-IT" dirty="0" smtClean="0">
                <a:solidFill>
                  <a:srgbClr val="1F497D"/>
                </a:solidFill>
              </a:rPr>
              <a:t> risulta fortemente proibito.</a:t>
            </a:r>
          </a:p>
          <a:p>
            <a:pPr algn="just"/>
            <a:endParaRPr lang="it-IT" dirty="0" smtClean="0">
              <a:solidFill>
                <a:srgbClr val="1F497D"/>
              </a:solidFill>
            </a:endParaRPr>
          </a:p>
          <a:p>
            <a:pPr algn="just"/>
            <a:endParaRPr lang="it-IT" dirty="0">
              <a:solidFill>
                <a:srgbClr val="1F497D"/>
              </a:solidFill>
            </a:endParaRPr>
          </a:p>
          <a:p>
            <a:pPr algn="just"/>
            <a:endParaRPr lang="it-IT" dirty="0">
              <a:solidFill>
                <a:srgbClr val="1F497D"/>
              </a:solidFill>
            </a:endParaRPr>
          </a:p>
          <a:p>
            <a:pPr algn="just"/>
            <a:r>
              <a:rPr lang="it-IT" dirty="0" smtClean="0">
                <a:solidFill>
                  <a:srgbClr val="1F497D"/>
                </a:solidFill>
              </a:rPr>
              <a:t>Il </a:t>
            </a:r>
            <a:r>
              <a:rPr lang="it-IT" baseline="30000" dirty="0" smtClean="0">
                <a:solidFill>
                  <a:srgbClr val="1F497D"/>
                </a:solidFill>
              </a:rPr>
              <a:t>48</a:t>
            </a:r>
            <a:r>
              <a:rPr lang="it-IT" dirty="0" smtClean="0">
                <a:solidFill>
                  <a:srgbClr val="1F497D"/>
                </a:solidFill>
              </a:rPr>
              <a:t>Ca decade pertanto attraverso un decadimento beta doppio in </a:t>
            </a:r>
            <a:r>
              <a:rPr lang="it-IT" baseline="30000" dirty="0" smtClean="0">
                <a:solidFill>
                  <a:srgbClr val="1F497D"/>
                </a:solidFill>
              </a:rPr>
              <a:t>48</a:t>
            </a:r>
            <a:r>
              <a:rPr lang="it-IT" dirty="0" smtClean="0">
                <a:solidFill>
                  <a:srgbClr val="1F497D"/>
                </a:solidFill>
              </a:rPr>
              <a:t>Ti (</a:t>
            </a:r>
            <a:r>
              <a:rPr lang="it-IT" dirty="0" err="1" smtClean="0">
                <a:solidFill>
                  <a:srgbClr val="1F497D"/>
                </a:solidFill>
              </a:rPr>
              <a:t>Q</a:t>
            </a:r>
            <a:r>
              <a:rPr lang="it-IT" dirty="0" smtClean="0">
                <a:solidFill>
                  <a:srgbClr val="1F497D"/>
                </a:solidFill>
              </a:rPr>
              <a:t>=4271 </a:t>
            </a:r>
            <a:r>
              <a:rPr lang="it-IT" dirty="0" err="1" smtClean="0">
                <a:solidFill>
                  <a:srgbClr val="1F497D"/>
                </a:solidFill>
              </a:rPr>
              <a:t>keV</a:t>
            </a:r>
            <a:r>
              <a:rPr lang="it-IT" dirty="0" smtClean="0">
                <a:solidFill>
                  <a:srgbClr val="1F497D"/>
                </a:solidFill>
              </a:rPr>
              <a:t>) con un</a:t>
            </a:r>
            <a:endParaRPr lang="it-IT" dirty="0">
              <a:solidFill>
                <a:srgbClr val="1F497D"/>
              </a:solidFill>
            </a:endParaRPr>
          </a:p>
          <a:p>
            <a:endParaRPr lang="it-IT" dirty="0"/>
          </a:p>
        </p:txBody>
      </p:sp>
      <p:graphicFrame>
        <p:nvGraphicFramePr>
          <p:cNvPr id="5" name="Object 4"/>
          <p:cNvGraphicFramePr>
            <a:graphicFrameLocks noChangeAspect="1"/>
          </p:cNvGraphicFramePr>
          <p:nvPr>
            <p:extLst>
              <p:ext uri="{D42A27DB-BD31-4B8C-83A1-F6EECF244321}">
                <p14:modId xmlns:p14="http://schemas.microsoft.com/office/powerpoint/2010/main" val="2276297635"/>
              </p:ext>
            </p:extLst>
          </p:nvPr>
        </p:nvGraphicFramePr>
        <p:xfrm>
          <a:off x="3519413" y="4729231"/>
          <a:ext cx="3556000" cy="508000"/>
        </p:xfrm>
        <a:graphic>
          <a:graphicData uri="http://schemas.openxmlformats.org/presentationml/2006/ole">
            <mc:AlternateContent xmlns:mc="http://schemas.openxmlformats.org/markup-compatibility/2006">
              <mc:Choice xmlns:v="urn:schemas-microsoft-com:vml" Requires="v">
                <p:oleObj spid="_x0000_s11261" name="Equation" r:id="rId4" imgW="1778000" imgH="254000" progId="Equation.3">
                  <p:embed/>
                </p:oleObj>
              </mc:Choice>
              <mc:Fallback>
                <p:oleObj name="Equation" r:id="rId4" imgW="1778000" imgH="254000" progId="Equation.3">
                  <p:embed/>
                  <p:pic>
                    <p:nvPicPr>
                      <p:cNvPr id="0" name=""/>
                      <p:cNvPicPr>
                        <a:picLocks noChangeAspect="1" noChangeArrowheads="1"/>
                      </p:cNvPicPr>
                      <p:nvPr/>
                    </p:nvPicPr>
                    <p:blipFill>
                      <a:blip r:embed="rId5"/>
                      <a:srcRect/>
                      <a:stretch>
                        <a:fillRect/>
                      </a:stretch>
                    </p:blipFill>
                    <p:spPr bwMode="auto">
                      <a:xfrm>
                        <a:off x="3519413" y="4729231"/>
                        <a:ext cx="35560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2215407228"/>
              </p:ext>
            </p:extLst>
          </p:nvPr>
        </p:nvGraphicFramePr>
        <p:xfrm>
          <a:off x="2475950" y="5903459"/>
          <a:ext cx="2526115" cy="477376"/>
        </p:xfrm>
        <a:graphic>
          <a:graphicData uri="http://schemas.openxmlformats.org/presentationml/2006/ole">
            <mc:AlternateContent xmlns:mc="http://schemas.openxmlformats.org/markup-compatibility/2006">
              <mc:Choice xmlns:v="urn:schemas-microsoft-com:vml" Requires="v">
                <p:oleObj spid="_x0000_s11262" name="Equation" r:id="rId6" imgW="1612900" imgH="304800" progId="Equation.3">
                  <p:embed/>
                </p:oleObj>
              </mc:Choice>
              <mc:Fallback>
                <p:oleObj name="Equation" r:id="rId6" imgW="1612900" imgH="304800" progId="Equation.3">
                  <p:embed/>
                  <p:pic>
                    <p:nvPicPr>
                      <p:cNvPr id="0" name=""/>
                      <p:cNvPicPr>
                        <a:picLocks noChangeAspect="1" noChangeArrowheads="1"/>
                      </p:cNvPicPr>
                      <p:nvPr/>
                    </p:nvPicPr>
                    <p:blipFill>
                      <a:blip r:embed="rId7"/>
                      <a:srcRect/>
                      <a:stretch>
                        <a:fillRect/>
                      </a:stretch>
                    </p:blipFill>
                    <p:spPr bwMode="auto">
                      <a:xfrm>
                        <a:off x="2475950" y="5903459"/>
                        <a:ext cx="2526115" cy="477376"/>
                      </a:xfrm>
                      <a:prstGeom prst="rect">
                        <a:avLst/>
                      </a:prstGeom>
                      <a:noFill/>
                      <a:ln>
                        <a:noFill/>
                      </a:ln>
                      <a:effectLst/>
                      <a:extLst/>
                    </p:spPr>
                  </p:pic>
                </p:oleObj>
              </mc:Fallback>
            </mc:AlternateContent>
          </a:graphicData>
        </a:graphic>
      </p:graphicFrame>
      <p:sp>
        <p:nvSpPr>
          <p:cNvPr id="3" name="Segnaposto numero diapositiva 2"/>
          <p:cNvSpPr>
            <a:spLocks noGrp="1"/>
          </p:cNvSpPr>
          <p:nvPr>
            <p:ph type="sldNum" sz="quarter" idx="12"/>
          </p:nvPr>
        </p:nvSpPr>
        <p:spPr/>
        <p:txBody>
          <a:bodyPr/>
          <a:lstStyle/>
          <a:p>
            <a:fld id="{F59BAAFB-1279-7F49-9A8C-7AA208BA2506}" type="slidenum">
              <a:rPr lang="it-IT" smtClean="0"/>
              <a:t>11</a:t>
            </a:fld>
            <a:endParaRPr lang="it-IT"/>
          </a:p>
        </p:txBody>
      </p:sp>
      <p:sp>
        <p:nvSpPr>
          <p:cNvPr id="7" name="CasellaDiTesto 6"/>
          <p:cNvSpPr txBox="1"/>
          <p:nvPr/>
        </p:nvSpPr>
        <p:spPr>
          <a:xfrm>
            <a:off x="90714" y="123894"/>
            <a:ext cx="4600344" cy="400110"/>
          </a:xfrm>
          <a:prstGeom prst="rect">
            <a:avLst/>
          </a:prstGeom>
          <a:noFill/>
          <a:ln>
            <a:solidFill>
              <a:srgbClr val="FF0000"/>
            </a:solidFill>
          </a:ln>
        </p:spPr>
        <p:txBody>
          <a:bodyPr wrap="square" rtlCol="0">
            <a:spAutoFit/>
          </a:bodyPr>
          <a:lstStyle/>
          <a:p>
            <a:r>
              <a:rPr lang="it-IT" sz="2000" dirty="0" smtClean="0">
                <a:solidFill>
                  <a:schemeClr val="tx2"/>
                </a:solidFill>
              </a:rPr>
              <a:t>Grandi </a:t>
            </a:r>
            <a:r>
              <a:rPr lang="it-IT" sz="2000" dirty="0">
                <a:solidFill>
                  <a:schemeClr val="tx2"/>
                </a:solidFill>
              </a:rPr>
              <a:t>differenze di momento angolare </a:t>
            </a:r>
            <a:r>
              <a:rPr lang="it-IT" sz="2000" dirty="0" smtClean="0">
                <a:solidFill>
                  <a:schemeClr val="tx2"/>
                </a:solidFill>
              </a:rPr>
              <a:t>J</a:t>
            </a:r>
            <a:r>
              <a:rPr lang="it-IT" sz="2000" baseline="30000" dirty="0" smtClean="0">
                <a:solidFill>
                  <a:schemeClr val="tx2"/>
                </a:solidFill>
              </a:rPr>
              <a:t>P</a:t>
            </a:r>
            <a:r>
              <a:rPr lang="it-IT" sz="2000" dirty="0" smtClean="0">
                <a:solidFill>
                  <a:schemeClr val="tx2"/>
                </a:solidFill>
              </a:rPr>
              <a:t> </a:t>
            </a:r>
            <a:endParaRPr lang="it-IT" sz="2000" dirty="0">
              <a:solidFill>
                <a:schemeClr val="tx2"/>
              </a:solidFill>
            </a:endParaRPr>
          </a:p>
        </p:txBody>
      </p:sp>
      <p:sp>
        <p:nvSpPr>
          <p:cNvPr id="9" name="Date Placeholder 8"/>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9030332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12</a:t>
            </a:fld>
            <a:endParaRPr lang="it-IT"/>
          </a:p>
        </p:txBody>
      </p:sp>
      <p:pic>
        <p:nvPicPr>
          <p:cNvPr id="3" name="Immagine 2"/>
          <p:cNvPicPr>
            <a:picLocks noChangeAspect="1"/>
          </p:cNvPicPr>
          <p:nvPr/>
        </p:nvPicPr>
        <p:blipFill>
          <a:blip r:embed="rId2"/>
          <a:stretch>
            <a:fillRect/>
          </a:stretch>
        </p:blipFill>
        <p:spPr>
          <a:xfrm>
            <a:off x="719968" y="743106"/>
            <a:ext cx="4102100" cy="2984500"/>
          </a:xfrm>
          <a:prstGeom prst="rect">
            <a:avLst/>
          </a:prstGeom>
        </p:spPr>
      </p:pic>
      <p:pic>
        <p:nvPicPr>
          <p:cNvPr id="4" name="Immagine 3"/>
          <p:cNvPicPr>
            <a:picLocks noChangeAspect="1"/>
          </p:cNvPicPr>
          <p:nvPr/>
        </p:nvPicPr>
        <p:blipFill>
          <a:blip r:embed="rId3"/>
          <a:stretch>
            <a:fillRect/>
          </a:stretch>
        </p:blipFill>
        <p:spPr>
          <a:xfrm>
            <a:off x="707268" y="3706248"/>
            <a:ext cx="4114800" cy="2997200"/>
          </a:xfrm>
          <a:prstGeom prst="rect">
            <a:avLst/>
          </a:prstGeom>
        </p:spPr>
      </p:pic>
      <p:sp>
        <p:nvSpPr>
          <p:cNvPr id="5" name="CasellaDiTesto 4"/>
          <p:cNvSpPr txBox="1"/>
          <p:nvPr/>
        </p:nvSpPr>
        <p:spPr>
          <a:xfrm>
            <a:off x="581918" y="146672"/>
            <a:ext cx="5073474" cy="461665"/>
          </a:xfrm>
          <a:prstGeom prst="rect">
            <a:avLst/>
          </a:prstGeom>
          <a:noFill/>
        </p:spPr>
        <p:txBody>
          <a:bodyPr wrap="none" rtlCol="0">
            <a:spAutoFit/>
          </a:bodyPr>
          <a:lstStyle/>
          <a:p>
            <a:r>
              <a:rPr lang="it-IT" sz="2400" b="1" dirty="0" smtClean="0"/>
              <a:t>Candidati al doppio decadimento beta</a:t>
            </a:r>
            <a:endParaRPr lang="it-IT" sz="2400" b="1" dirty="0"/>
          </a:p>
        </p:txBody>
      </p:sp>
      <p:sp>
        <p:nvSpPr>
          <p:cNvPr id="6" name="CasellaDiTesto 5"/>
          <p:cNvSpPr txBox="1"/>
          <p:nvPr/>
        </p:nvSpPr>
        <p:spPr>
          <a:xfrm rot="16200000">
            <a:off x="-3147512" y="3288653"/>
            <a:ext cx="6741750" cy="369332"/>
          </a:xfrm>
          <a:prstGeom prst="rect">
            <a:avLst/>
          </a:prstGeom>
          <a:noFill/>
        </p:spPr>
        <p:txBody>
          <a:bodyPr wrap="none" rtlCol="0">
            <a:spAutoFit/>
          </a:bodyPr>
          <a:lstStyle/>
          <a:p>
            <a:r>
              <a:rPr lang="it-IT" dirty="0" smtClean="0"/>
              <a:t>In ordinata è riportato il </a:t>
            </a:r>
            <a:r>
              <a:rPr lang="it-IT" dirty="0" err="1" smtClean="0">
                <a:solidFill>
                  <a:srgbClr val="FF0000"/>
                </a:solidFill>
              </a:rPr>
              <a:t>Q</a:t>
            </a:r>
            <a:r>
              <a:rPr lang="it-IT" dirty="0" smtClean="0">
                <a:solidFill>
                  <a:srgbClr val="FF0000"/>
                </a:solidFill>
              </a:rPr>
              <a:t>-valore </a:t>
            </a:r>
            <a:r>
              <a:rPr lang="it-IT" dirty="0" smtClean="0"/>
              <a:t>tra il candidato DDB e il nucleo figlio</a:t>
            </a:r>
            <a:endParaRPr lang="it-IT" dirty="0"/>
          </a:p>
        </p:txBody>
      </p:sp>
      <p:sp>
        <p:nvSpPr>
          <p:cNvPr id="7" name="CasellaDiTesto 6"/>
          <p:cNvSpPr txBox="1"/>
          <p:nvPr/>
        </p:nvSpPr>
        <p:spPr>
          <a:xfrm>
            <a:off x="5223560" y="1043652"/>
            <a:ext cx="3805042" cy="1754327"/>
          </a:xfrm>
          <a:prstGeom prst="rect">
            <a:avLst/>
          </a:prstGeom>
          <a:noFill/>
          <a:ln>
            <a:solidFill>
              <a:srgbClr val="3366FF"/>
            </a:solidFill>
          </a:ln>
        </p:spPr>
        <p:txBody>
          <a:bodyPr wrap="square" rtlCol="0">
            <a:spAutoFit/>
          </a:bodyPr>
          <a:lstStyle/>
          <a:p>
            <a:pPr algn="just"/>
            <a:r>
              <a:rPr lang="it-IT" dirty="0" smtClean="0"/>
              <a:t>Come per il decadimento beta singolo, il decadimento sui nuclei figli del DDB può avvenire sullo stato fondamentale 0</a:t>
            </a:r>
            <a:r>
              <a:rPr lang="it-IT" baseline="30000" dirty="0" smtClean="0"/>
              <a:t>+</a:t>
            </a:r>
            <a:r>
              <a:rPr lang="it-IT" dirty="0" smtClean="0"/>
              <a:t> o su uno stato eccitato, di norma lo stato 2</a:t>
            </a:r>
            <a:r>
              <a:rPr lang="it-IT" baseline="30000" dirty="0" smtClean="0"/>
              <a:t>+</a:t>
            </a:r>
            <a:r>
              <a:rPr lang="it-IT" dirty="0" smtClean="0"/>
              <a:t>. In questo caso saranno emessi </a:t>
            </a:r>
            <a:r>
              <a:rPr lang="it-IT" dirty="0" smtClean="0">
                <a:solidFill>
                  <a:srgbClr val="FF0000"/>
                </a:solidFill>
              </a:rPr>
              <a:t>raggi gamma </a:t>
            </a:r>
            <a:r>
              <a:rPr lang="it-IT" dirty="0" smtClean="0"/>
              <a:t>di diseccitazione.</a:t>
            </a:r>
            <a:endParaRPr lang="it-IT" dirty="0"/>
          </a:p>
        </p:txBody>
      </p:sp>
      <p:pic>
        <p:nvPicPr>
          <p:cNvPr id="8" name="Immagine 7"/>
          <p:cNvPicPr>
            <a:picLocks noChangeAspect="1"/>
          </p:cNvPicPr>
          <p:nvPr/>
        </p:nvPicPr>
        <p:blipFill>
          <a:blip r:embed="rId4"/>
          <a:stretch>
            <a:fillRect/>
          </a:stretch>
        </p:blipFill>
        <p:spPr>
          <a:xfrm>
            <a:off x="5223560" y="2853203"/>
            <a:ext cx="3810000" cy="3568700"/>
          </a:xfrm>
          <a:prstGeom prst="rect">
            <a:avLst/>
          </a:prstGeom>
          <a:ln>
            <a:solidFill>
              <a:srgbClr val="4F81BD"/>
            </a:solidFill>
          </a:ln>
        </p:spPr>
      </p:pic>
      <p:cxnSp>
        <p:nvCxnSpPr>
          <p:cNvPr id="10" name="Connettore 2 9"/>
          <p:cNvCxnSpPr/>
          <p:nvPr/>
        </p:nvCxnSpPr>
        <p:spPr>
          <a:xfrm>
            <a:off x="8393360" y="5687962"/>
            <a:ext cx="0" cy="3589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8545760" y="5688496"/>
            <a:ext cx="0" cy="3589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a:off x="6553200" y="4445446"/>
            <a:ext cx="1274161" cy="11458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8672739" y="5536630"/>
            <a:ext cx="334847" cy="461665"/>
          </a:xfrm>
          <a:prstGeom prst="rect">
            <a:avLst/>
          </a:prstGeom>
          <a:noFill/>
        </p:spPr>
        <p:txBody>
          <a:bodyPr wrap="none" rtlCol="0">
            <a:spAutoFit/>
          </a:bodyPr>
          <a:lstStyle/>
          <a:p>
            <a:r>
              <a:rPr lang="it-IT" sz="2400" dirty="0" err="1" smtClean="0">
                <a:solidFill>
                  <a:srgbClr val="FF0000"/>
                </a:solidFill>
              </a:rPr>
              <a:t>γ</a:t>
            </a:r>
            <a:endParaRPr lang="it-IT" dirty="0">
              <a:solidFill>
                <a:srgbClr val="FF0000"/>
              </a:solidFill>
            </a:endParaRPr>
          </a:p>
        </p:txBody>
      </p:sp>
      <p:sp>
        <p:nvSpPr>
          <p:cNvPr id="12" name="Date Placeholder 11"/>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1848901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13</a:t>
            </a:fld>
            <a:endParaRPr lang="it-IT"/>
          </a:p>
        </p:txBody>
      </p:sp>
      <p:sp>
        <p:nvSpPr>
          <p:cNvPr id="5" name="CasellaDiTesto 4"/>
          <p:cNvSpPr txBox="1"/>
          <p:nvPr/>
        </p:nvSpPr>
        <p:spPr>
          <a:xfrm>
            <a:off x="224882" y="4177795"/>
            <a:ext cx="8752938" cy="2031325"/>
          </a:xfrm>
          <a:prstGeom prst="rect">
            <a:avLst/>
          </a:prstGeom>
          <a:noFill/>
        </p:spPr>
        <p:txBody>
          <a:bodyPr wrap="square" rtlCol="0">
            <a:spAutoFit/>
          </a:bodyPr>
          <a:lstStyle/>
          <a:p>
            <a:pPr algn="just"/>
            <a:r>
              <a:rPr lang="it-IT" sz="1400" dirty="0"/>
              <a:t>La </a:t>
            </a:r>
            <a:r>
              <a:rPr lang="it-IT" sz="1400" dirty="0">
                <a:solidFill>
                  <a:srgbClr val="FF0000"/>
                </a:solidFill>
              </a:rPr>
              <a:t>Doppia cattura elettronica </a:t>
            </a:r>
            <a:r>
              <a:rPr lang="it-IT" sz="1400" dirty="0"/>
              <a:t>è un processo di decadimento di un nucleo atomico. Per un nuclide (A, </a:t>
            </a:r>
            <a:r>
              <a:rPr lang="it-IT" sz="1400" dirty="0" err="1"/>
              <a:t>Z</a:t>
            </a:r>
            <a:r>
              <a:rPr lang="it-IT" sz="1400" dirty="0"/>
              <a:t>) con un numero nucleoni A e numero atomico </a:t>
            </a:r>
            <a:r>
              <a:rPr lang="it-IT" sz="1400" dirty="0" err="1"/>
              <a:t>Z</a:t>
            </a:r>
            <a:r>
              <a:rPr lang="it-IT" sz="1400" dirty="0"/>
              <a:t>, la doppia cattura elettronica può avvenire quando la massa del nuclide (A, Z-2) è minore.</a:t>
            </a:r>
          </a:p>
          <a:p>
            <a:pPr algn="just"/>
            <a:r>
              <a:rPr lang="it-IT" sz="1400" dirty="0"/>
              <a:t>In questo tipo di decadimento, due elettroni orbitali sono catturati da due protoni del nucleo per formare due neutroni, con l'emissione di due neutrini. Poiché due protoni sono trasformati in due neutroni la massa atomica A rimane inalterata, ma la scomparsa di due protoni significa che il numero atomico si è ridotto di due, quindi la doppia cattura elettronica ha trasformato il nuclide in un altro </a:t>
            </a:r>
            <a:r>
              <a:rPr lang="it-IT" sz="1400" dirty="0" smtClean="0"/>
              <a:t>elemento. </a:t>
            </a:r>
          </a:p>
          <a:p>
            <a:pPr algn="just"/>
            <a:r>
              <a:rPr lang="it-IT" sz="1400" dirty="0" smtClean="0"/>
              <a:t>Esistono </a:t>
            </a:r>
            <a:r>
              <a:rPr lang="it-IT" sz="1400" dirty="0" smtClean="0">
                <a:solidFill>
                  <a:srgbClr val="FF0000"/>
                </a:solidFill>
              </a:rPr>
              <a:t>35 isotopi naturali soggetti a doppia cattura elettronica</a:t>
            </a:r>
            <a:r>
              <a:rPr lang="it-IT" sz="1400" dirty="0" smtClean="0"/>
              <a:t>. Le sole particelle rilevabili da questo processo sono raggi X e elettroni </a:t>
            </a:r>
            <a:r>
              <a:rPr lang="it-IT" sz="1400" dirty="0" err="1" smtClean="0"/>
              <a:t>Auger</a:t>
            </a:r>
            <a:r>
              <a:rPr lang="it-IT" sz="1400" dirty="0" smtClean="0"/>
              <a:t> in un intervallo di energie (~1-10 </a:t>
            </a:r>
            <a:r>
              <a:rPr lang="it-IT" sz="1400" dirty="0" err="1" smtClean="0"/>
              <a:t>keV</a:t>
            </a:r>
            <a:r>
              <a:rPr lang="it-IT" sz="1400" dirty="0" smtClean="0"/>
              <a:t>) soggetto a molto rumore di fondo.</a:t>
            </a:r>
            <a:endParaRPr lang="it-IT" sz="1400" dirty="0"/>
          </a:p>
        </p:txBody>
      </p:sp>
      <p:sp>
        <p:nvSpPr>
          <p:cNvPr id="9" name="Date Placeholder 8"/>
          <p:cNvSpPr>
            <a:spLocks noGrp="1"/>
          </p:cNvSpPr>
          <p:nvPr>
            <p:ph type="dt" sz="half" idx="10"/>
          </p:nvPr>
        </p:nvSpPr>
        <p:spPr/>
        <p:txBody>
          <a:bodyPr/>
          <a:lstStyle/>
          <a:p>
            <a:r>
              <a:rPr lang="it-IT" smtClean="0"/>
              <a:t>Lino Miramonti</a:t>
            </a:r>
            <a:endParaRPr lang="it-IT"/>
          </a:p>
        </p:txBody>
      </p:sp>
      <p:sp>
        <p:nvSpPr>
          <p:cNvPr id="6" name="TextBox 5"/>
          <p:cNvSpPr txBox="1"/>
          <p:nvPr/>
        </p:nvSpPr>
        <p:spPr>
          <a:xfrm>
            <a:off x="4616645" y="113341"/>
            <a:ext cx="4361175" cy="1200329"/>
          </a:xfrm>
          <a:prstGeom prst="rect">
            <a:avLst/>
          </a:prstGeom>
          <a:noFill/>
          <a:ln>
            <a:solidFill>
              <a:srgbClr val="0000FF"/>
            </a:solidFill>
          </a:ln>
        </p:spPr>
        <p:txBody>
          <a:bodyPr wrap="square" rtlCol="0">
            <a:spAutoFit/>
          </a:bodyPr>
          <a:lstStyle/>
          <a:p>
            <a:pPr algn="just"/>
            <a:r>
              <a:rPr lang="it-IT" dirty="0" smtClean="0"/>
              <a:t>Come per il </a:t>
            </a:r>
            <a:r>
              <a:rPr lang="it-IT" dirty="0" smtClean="0">
                <a:solidFill>
                  <a:srgbClr val="0000FF"/>
                </a:solidFill>
              </a:rPr>
              <a:t>decadimento β</a:t>
            </a:r>
            <a:r>
              <a:rPr lang="it-IT" baseline="30000" dirty="0" smtClean="0">
                <a:solidFill>
                  <a:srgbClr val="0000FF"/>
                </a:solidFill>
              </a:rPr>
              <a:t>+</a:t>
            </a:r>
            <a:r>
              <a:rPr lang="it-IT" dirty="0" smtClean="0">
                <a:solidFill>
                  <a:srgbClr val="0000FF"/>
                </a:solidFill>
              </a:rPr>
              <a:t> “singolo” </a:t>
            </a:r>
            <a:r>
              <a:rPr lang="it-IT" dirty="0" smtClean="0"/>
              <a:t>anche per il doppio decadimento beta è possibile la Cattura Elettronica se non ci sono le condizioni energetiche sufficienti.</a:t>
            </a:r>
            <a:endParaRPr lang="it-IT" dirty="0"/>
          </a:p>
        </p:txBody>
      </p:sp>
      <p:pic>
        <p:nvPicPr>
          <p:cNvPr id="10" name="Picture 9"/>
          <p:cNvPicPr>
            <a:picLocks noChangeAspect="1"/>
          </p:cNvPicPr>
          <p:nvPr/>
        </p:nvPicPr>
        <p:blipFill>
          <a:blip r:embed="rId2"/>
          <a:stretch>
            <a:fillRect/>
          </a:stretch>
        </p:blipFill>
        <p:spPr>
          <a:xfrm>
            <a:off x="544886" y="1432738"/>
            <a:ext cx="5712058" cy="2443594"/>
          </a:xfrm>
          <a:prstGeom prst="rect">
            <a:avLst/>
          </a:prstGeom>
        </p:spPr>
      </p:pic>
      <p:sp>
        <p:nvSpPr>
          <p:cNvPr id="11" name="CasellaDiTesto 6"/>
          <p:cNvSpPr txBox="1"/>
          <p:nvPr/>
        </p:nvSpPr>
        <p:spPr>
          <a:xfrm>
            <a:off x="113990" y="150592"/>
            <a:ext cx="4383601" cy="954107"/>
          </a:xfrm>
          <a:prstGeom prst="rect">
            <a:avLst/>
          </a:prstGeom>
          <a:noFill/>
        </p:spPr>
        <p:txBody>
          <a:bodyPr wrap="square" rtlCol="0">
            <a:spAutoFit/>
          </a:bodyPr>
          <a:lstStyle/>
          <a:p>
            <a:r>
              <a:rPr lang="it-IT" sz="2800" b="1" dirty="0" smtClean="0">
                <a:solidFill>
                  <a:srgbClr val="0000FF"/>
                </a:solidFill>
              </a:rPr>
              <a:t>Il Decadimento Doppio β</a:t>
            </a:r>
            <a:r>
              <a:rPr lang="it-IT" sz="2800" b="1" baseline="30000" dirty="0" smtClean="0">
                <a:solidFill>
                  <a:srgbClr val="0000FF"/>
                </a:solidFill>
              </a:rPr>
              <a:t>+</a:t>
            </a:r>
            <a:r>
              <a:rPr lang="it-IT" sz="2800" b="1" dirty="0" smtClean="0">
                <a:solidFill>
                  <a:srgbClr val="0000FF"/>
                </a:solidFill>
              </a:rPr>
              <a:t> e la Cattura </a:t>
            </a:r>
            <a:r>
              <a:rPr lang="it-IT" sz="2800" b="1" dirty="0">
                <a:solidFill>
                  <a:srgbClr val="0000FF"/>
                </a:solidFill>
              </a:rPr>
              <a:t>E</a:t>
            </a:r>
            <a:r>
              <a:rPr lang="it-IT" sz="2800" b="1" dirty="0" smtClean="0">
                <a:solidFill>
                  <a:srgbClr val="0000FF"/>
                </a:solidFill>
              </a:rPr>
              <a:t>lettronica </a:t>
            </a:r>
            <a:endParaRPr lang="it-IT" sz="2800" b="1" dirty="0">
              <a:solidFill>
                <a:srgbClr val="0000FF"/>
              </a:solidFill>
            </a:endParaRPr>
          </a:p>
        </p:txBody>
      </p:sp>
    </p:spTree>
    <p:extLst>
      <p:ext uri="{BB962C8B-B14F-4D97-AF65-F5344CB8AC3E}">
        <p14:creationId xmlns:p14="http://schemas.microsoft.com/office/powerpoint/2010/main" val="35734508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14</a:t>
            </a:fld>
            <a:endParaRPr lang="it-IT"/>
          </a:p>
        </p:txBody>
      </p:sp>
      <p:sp>
        <p:nvSpPr>
          <p:cNvPr id="3" name="CasellaDiTesto 2"/>
          <p:cNvSpPr txBox="1"/>
          <p:nvPr/>
        </p:nvSpPr>
        <p:spPr>
          <a:xfrm>
            <a:off x="138049" y="684595"/>
            <a:ext cx="6530002" cy="1477328"/>
          </a:xfrm>
          <a:prstGeom prst="rect">
            <a:avLst/>
          </a:prstGeom>
          <a:noFill/>
        </p:spPr>
        <p:txBody>
          <a:bodyPr wrap="square" rtlCol="0">
            <a:spAutoFit/>
          </a:bodyPr>
          <a:lstStyle/>
          <a:p>
            <a:pPr algn="just"/>
            <a:r>
              <a:rPr lang="it-IT" dirty="0" smtClean="0"/>
              <a:t>La possibilità che alcuni isotopi instabili potessero decadere attraverso un Decadimento Doppio Beta venne introdotto per la prima volta da </a:t>
            </a:r>
            <a:r>
              <a:rPr lang="it-IT" b="1" dirty="0" smtClean="0"/>
              <a:t>Maria </a:t>
            </a:r>
            <a:r>
              <a:rPr lang="it-IT" b="1" dirty="0" err="1" smtClean="0"/>
              <a:t>Goeppert</a:t>
            </a:r>
            <a:r>
              <a:rPr lang="it-IT" b="1" dirty="0" smtClean="0"/>
              <a:t>-Mayer nel 1935</a:t>
            </a:r>
            <a:r>
              <a:rPr lang="it-IT" dirty="0" smtClean="0"/>
              <a:t>.</a:t>
            </a:r>
          </a:p>
          <a:p>
            <a:pPr algn="just"/>
            <a:endParaRPr lang="it-IT" dirty="0" smtClean="0"/>
          </a:p>
          <a:p>
            <a:pPr algn="just"/>
            <a:r>
              <a:rPr lang="it-IT" dirty="0" smtClean="0"/>
              <a:t>Il processo da lei ipotizzato è così riassunto:</a:t>
            </a:r>
            <a:endParaRPr lang="it-IT" dirty="0"/>
          </a:p>
        </p:txBody>
      </p:sp>
      <p:graphicFrame>
        <p:nvGraphicFramePr>
          <p:cNvPr id="4" name="Object 4"/>
          <p:cNvGraphicFramePr>
            <a:graphicFrameLocks noChangeAspect="1"/>
          </p:cNvGraphicFramePr>
          <p:nvPr>
            <p:extLst>
              <p:ext uri="{D42A27DB-BD31-4B8C-83A1-F6EECF244321}">
                <p14:modId xmlns:p14="http://schemas.microsoft.com/office/powerpoint/2010/main" val="4204295682"/>
              </p:ext>
            </p:extLst>
          </p:nvPr>
        </p:nvGraphicFramePr>
        <p:xfrm>
          <a:off x="414452" y="2942833"/>
          <a:ext cx="3784600" cy="1244600"/>
        </p:xfrm>
        <a:graphic>
          <a:graphicData uri="http://schemas.openxmlformats.org/presentationml/2006/ole">
            <mc:AlternateContent xmlns:mc="http://schemas.openxmlformats.org/markup-compatibility/2006">
              <mc:Choice xmlns:v="urn:schemas-microsoft-com:vml" Requires="v">
                <p:oleObj spid="_x0000_s1973" name="Equation" r:id="rId3" imgW="1892300" imgH="622300" progId="Equation.3">
                  <p:embed/>
                </p:oleObj>
              </mc:Choice>
              <mc:Fallback>
                <p:oleObj name="Equation" r:id="rId3" imgW="1892300" imgH="622300" progId="Equation.3">
                  <p:embed/>
                  <p:pic>
                    <p:nvPicPr>
                      <p:cNvPr id="0" name=""/>
                      <p:cNvPicPr>
                        <a:picLocks noChangeAspect="1" noChangeArrowheads="1"/>
                      </p:cNvPicPr>
                      <p:nvPr/>
                    </p:nvPicPr>
                    <p:blipFill>
                      <a:blip r:embed="rId4"/>
                      <a:srcRect/>
                      <a:stretch>
                        <a:fillRect/>
                      </a:stretch>
                    </p:blipFill>
                    <p:spPr bwMode="auto">
                      <a:xfrm>
                        <a:off x="414452" y="2942833"/>
                        <a:ext cx="37846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5" name="Immagine 4"/>
          <p:cNvPicPr>
            <a:picLocks noChangeAspect="1"/>
          </p:cNvPicPr>
          <p:nvPr/>
        </p:nvPicPr>
        <p:blipFill>
          <a:blip r:embed="rId5"/>
          <a:stretch>
            <a:fillRect/>
          </a:stretch>
        </p:blipFill>
        <p:spPr>
          <a:xfrm>
            <a:off x="4199052" y="2209448"/>
            <a:ext cx="4191000" cy="3429000"/>
          </a:xfrm>
          <a:prstGeom prst="rect">
            <a:avLst/>
          </a:prstGeom>
        </p:spPr>
      </p:pic>
      <p:sp>
        <p:nvSpPr>
          <p:cNvPr id="7" name="CasellaDiTesto 6"/>
          <p:cNvSpPr txBox="1"/>
          <p:nvPr/>
        </p:nvSpPr>
        <p:spPr>
          <a:xfrm>
            <a:off x="414452" y="5191132"/>
            <a:ext cx="8272348" cy="1200329"/>
          </a:xfrm>
          <a:prstGeom prst="rect">
            <a:avLst/>
          </a:prstGeom>
          <a:noFill/>
        </p:spPr>
        <p:txBody>
          <a:bodyPr wrap="square" rtlCol="0">
            <a:spAutoFit/>
          </a:bodyPr>
          <a:lstStyle/>
          <a:p>
            <a:pPr algn="just"/>
            <a:r>
              <a:rPr lang="it-IT" dirty="0" smtClean="0"/>
              <a:t>Nel </a:t>
            </a:r>
            <a:r>
              <a:rPr lang="it-IT" b="1" dirty="0" smtClean="0">
                <a:solidFill>
                  <a:srgbClr val="FF0000"/>
                </a:solidFill>
              </a:rPr>
              <a:t>Decadimento </a:t>
            </a:r>
            <a:r>
              <a:rPr lang="it-IT" b="1" dirty="0">
                <a:solidFill>
                  <a:srgbClr val="FF0000"/>
                </a:solidFill>
              </a:rPr>
              <a:t>D</a:t>
            </a:r>
            <a:r>
              <a:rPr lang="it-IT" b="1" dirty="0" smtClean="0">
                <a:solidFill>
                  <a:srgbClr val="FF0000"/>
                </a:solidFill>
              </a:rPr>
              <a:t>oppio </a:t>
            </a:r>
            <a:r>
              <a:rPr lang="it-IT" b="1" dirty="0">
                <a:solidFill>
                  <a:srgbClr val="FF0000"/>
                </a:solidFill>
              </a:rPr>
              <a:t>B</a:t>
            </a:r>
            <a:r>
              <a:rPr lang="it-IT" b="1" dirty="0" smtClean="0">
                <a:solidFill>
                  <a:srgbClr val="FF0000"/>
                </a:solidFill>
              </a:rPr>
              <a:t>eta con emissione di neutrini </a:t>
            </a:r>
            <a:r>
              <a:rPr lang="it-IT" dirty="0" smtClean="0"/>
              <a:t>(o antineutrini) non vi è alcuna violazione del numero leptonico.</a:t>
            </a:r>
          </a:p>
          <a:p>
            <a:pPr algn="just"/>
            <a:endParaRPr lang="it-IT" dirty="0" smtClean="0"/>
          </a:p>
          <a:p>
            <a:pPr algn="just"/>
            <a:r>
              <a:rPr lang="it-IT" dirty="0" smtClean="0"/>
              <a:t>Il </a:t>
            </a:r>
            <a:r>
              <a:rPr lang="it-IT" b="1" dirty="0" smtClean="0">
                <a:solidFill>
                  <a:srgbClr val="FF0000"/>
                </a:solidFill>
              </a:rPr>
              <a:t>2ν</a:t>
            </a:r>
            <a:r>
              <a:rPr lang="it-IT" b="1" dirty="0">
                <a:solidFill>
                  <a:srgbClr val="FF0000"/>
                </a:solidFill>
              </a:rPr>
              <a:t>β</a:t>
            </a:r>
            <a:r>
              <a:rPr lang="it-IT" b="1" dirty="0" smtClean="0">
                <a:solidFill>
                  <a:srgbClr val="FF0000"/>
                </a:solidFill>
              </a:rPr>
              <a:t>β</a:t>
            </a:r>
            <a:r>
              <a:rPr lang="it-IT" dirty="0" smtClean="0"/>
              <a:t> si colloca pertanto </a:t>
            </a:r>
            <a:r>
              <a:rPr lang="it-IT" b="1" dirty="0" smtClean="0"/>
              <a:t>all’interno del Modello Standard </a:t>
            </a:r>
            <a:r>
              <a:rPr lang="it-IT" dirty="0" smtClean="0"/>
              <a:t>delle particelle elementari.</a:t>
            </a:r>
            <a:endParaRPr lang="it-IT" dirty="0"/>
          </a:p>
        </p:txBody>
      </p:sp>
      <p:pic>
        <p:nvPicPr>
          <p:cNvPr id="6" name="Immagine 5"/>
          <p:cNvPicPr>
            <a:picLocks noChangeAspect="1"/>
          </p:cNvPicPr>
          <p:nvPr/>
        </p:nvPicPr>
        <p:blipFill>
          <a:blip r:embed="rId6"/>
          <a:stretch>
            <a:fillRect/>
          </a:stretch>
        </p:blipFill>
        <p:spPr>
          <a:xfrm>
            <a:off x="7525577" y="55395"/>
            <a:ext cx="1549612" cy="1922081"/>
          </a:xfrm>
          <a:prstGeom prst="rect">
            <a:avLst/>
          </a:prstGeom>
        </p:spPr>
      </p:pic>
      <p:graphicFrame>
        <p:nvGraphicFramePr>
          <p:cNvPr id="8" name="Object 4"/>
          <p:cNvGraphicFramePr>
            <a:graphicFrameLocks noChangeAspect="1"/>
          </p:cNvGraphicFramePr>
          <p:nvPr>
            <p:extLst>
              <p:ext uri="{D42A27DB-BD31-4B8C-83A1-F6EECF244321}">
                <p14:modId xmlns:p14="http://schemas.microsoft.com/office/powerpoint/2010/main" val="3226232030"/>
              </p:ext>
            </p:extLst>
          </p:nvPr>
        </p:nvGraphicFramePr>
        <p:xfrm>
          <a:off x="5157788" y="5565775"/>
          <a:ext cx="914400" cy="355600"/>
        </p:xfrm>
        <a:graphic>
          <a:graphicData uri="http://schemas.openxmlformats.org/presentationml/2006/ole">
            <mc:AlternateContent xmlns:mc="http://schemas.openxmlformats.org/markup-compatibility/2006">
              <mc:Choice xmlns:v="urn:schemas-microsoft-com:vml" Requires="v">
                <p:oleObj spid="_x0000_s1974" name="Equation" r:id="rId7" imgW="457200" imgH="177800" progId="Equation.3">
                  <p:embed/>
                </p:oleObj>
              </mc:Choice>
              <mc:Fallback>
                <p:oleObj name="Equation" r:id="rId7" imgW="457200" imgH="177800" progId="Equation.3">
                  <p:embed/>
                  <p:pic>
                    <p:nvPicPr>
                      <p:cNvPr id="0" name=""/>
                      <p:cNvPicPr>
                        <a:picLocks noChangeAspect="1" noChangeArrowheads="1"/>
                      </p:cNvPicPr>
                      <p:nvPr/>
                    </p:nvPicPr>
                    <p:blipFill>
                      <a:blip r:embed="rId8"/>
                      <a:srcRect/>
                      <a:stretch>
                        <a:fillRect/>
                      </a:stretch>
                    </p:blipFill>
                    <p:spPr bwMode="auto">
                      <a:xfrm>
                        <a:off x="5157788" y="5565775"/>
                        <a:ext cx="914400" cy="355600"/>
                      </a:xfrm>
                      <a:prstGeom prst="rect">
                        <a:avLst/>
                      </a:prstGeom>
                      <a:noFill/>
                      <a:ln>
                        <a:noFill/>
                      </a:ln>
                      <a:effectLst/>
                      <a:extLst/>
                    </p:spPr>
                  </p:pic>
                </p:oleObj>
              </mc:Fallback>
            </mc:AlternateContent>
          </a:graphicData>
        </a:graphic>
      </p:graphicFrame>
      <p:sp>
        <p:nvSpPr>
          <p:cNvPr id="10" name="CasellaDiTesto 9"/>
          <p:cNvSpPr txBox="1"/>
          <p:nvPr/>
        </p:nvSpPr>
        <p:spPr>
          <a:xfrm>
            <a:off x="34377" y="94269"/>
            <a:ext cx="7478241" cy="461665"/>
          </a:xfrm>
          <a:prstGeom prst="rect">
            <a:avLst/>
          </a:prstGeom>
          <a:solidFill>
            <a:schemeClr val="accent4">
              <a:lumMod val="60000"/>
              <a:lumOff val="40000"/>
            </a:schemeClr>
          </a:solidFill>
        </p:spPr>
        <p:txBody>
          <a:bodyPr wrap="square" rtlCol="0">
            <a:spAutoFit/>
          </a:bodyPr>
          <a:lstStyle/>
          <a:p>
            <a:r>
              <a:rPr lang="it-IT" sz="2400" b="1" dirty="0">
                <a:solidFill>
                  <a:srgbClr val="FF0000"/>
                </a:solidFill>
              </a:rPr>
              <a:t>Decadimento Doppio Beta con emissione di </a:t>
            </a:r>
            <a:r>
              <a:rPr lang="it-IT" sz="2400" b="1" dirty="0" smtClean="0">
                <a:solidFill>
                  <a:srgbClr val="FF0000"/>
                </a:solidFill>
              </a:rPr>
              <a:t>neutrini </a:t>
            </a:r>
            <a:r>
              <a:rPr lang="it-IT" sz="2400" b="1" dirty="0">
                <a:solidFill>
                  <a:srgbClr val="FF0000"/>
                </a:solidFill>
              </a:rPr>
              <a:t>2νββ</a:t>
            </a:r>
            <a:r>
              <a:rPr lang="it-IT" sz="2400" b="1" dirty="0" smtClean="0">
                <a:solidFill>
                  <a:srgbClr val="FF0000"/>
                </a:solidFill>
              </a:rPr>
              <a:t> </a:t>
            </a:r>
            <a:endParaRPr lang="it-IT" sz="2400" dirty="0"/>
          </a:p>
        </p:txBody>
      </p:sp>
      <p:sp>
        <p:nvSpPr>
          <p:cNvPr id="9" name="Rectangle 8"/>
          <p:cNvSpPr/>
          <p:nvPr/>
        </p:nvSpPr>
        <p:spPr>
          <a:xfrm>
            <a:off x="4833607" y="1346260"/>
            <a:ext cx="2679011" cy="1015663"/>
          </a:xfrm>
          <a:prstGeom prst="rect">
            <a:avLst/>
          </a:prstGeom>
          <a:ln>
            <a:solidFill>
              <a:srgbClr val="4F81BD"/>
            </a:solidFill>
          </a:ln>
        </p:spPr>
        <p:txBody>
          <a:bodyPr wrap="square">
            <a:spAutoFit/>
          </a:bodyPr>
          <a:lstStyle/>
          <a:p>
            <a:pPr algn="just"/>
            <a:r>
              <a:rPr lang="en-US" sz="1200" dirty="0"/>
              <a:t>There has been </a:t>
            </a:r>
            <a:r>
              <a:rPr lang="en-US" sz="1200" dirty="0">
                <a:solidFill>
                  <a:srgbClr val="008000"/>
                </a:solidFill>
              </a:rPr>
              <a:t>geochemical evidence</a:t>
            </a:r>
            <a:r>
              <a:rPr lang="en-US" sz="1200" dirty="0"/>
              <a:t> of its existence since the </a:t>
            </a:r>
            <a:r>
              <a:rPr lang="en-US" sz="1200" dirty="0" smtClean="0">
                <a:solidFill>
                  <a:srgbClr val="008000"/>
                </a:solidFill>
              </a:rPr>
              <a:t>1950s</a:t>
            </a:r>
            <a:r>
              <a:rPr lang="en-US" sz="1200" dirty="0" smtClean="0"/>
              <a:t>, </a:t>
            </a:r>
            <a:r>
              <a:rPr lang="en-US" sz="1200" dirty="0"/>
              <a:t>but the </a:t>
            </a:r>
            <a:r>
              <a:rPr lang="en-US" sz="1200" dirty="0">
                <a:solidFill>
                  <a:srgbClr val="3366FF"/>
                </a:solidFill>
              </a:rPr>
              <a:t>first direct observation</a:t>
            </a:r>
            <a:r>
              <a:rPr lang="en-US" sz="1200" dirty="0"/>
              <a:t>, in </a:t>
            </a:r>
            <a:r>
              <a:rPr lang="en-US" sz="1200" baseline="30000" dirty="0">
                <a:solidFill>
                  <a:srgbClr val="3366FF"/>
                </a:solidFill>
              </a:rPr>
              <a:t>82</a:t>
            </a:r>
            <a:r>
              <a:rPr lang="en-US" sz="1200" dirty="0">
                <a:solidFill>
                  <a:srgbClr val="3366FF"/>
                </a:solidFill>
              </a:rPr>
              <a:t>Se</a:t>
            </a:r>
            <a:r>
              <a:rPr lang="en-US" sz="1200" dirty="0"/>
              <a:t> and using a time </a:t>
            </a:r>
            <a:r>
              <a:rPr lang="en-US" sz="1200" dirty="0" smtClean="0"/>
              <a:t>projection </a:t>
            </a:r>
            <a:r>
              <a:rPr lang="en-US" sz="1200" dirty="0"/>
              <a:t>chamber as detector, was not made until </a:t>
            </a:r>
            <a:r>
              <a:rPr lang="en-US" sz="1200" dirty="0" smtClean="0">
                <a:solidFill>
                  <a:srgbClr val="3366FF"/>
                </a:solidFill>
              </a:rPr>
              <a:t>1987</a:t>
            </a:r>
            <a:r>
              <a:rPr lang="en-US" sz="1200" dirty="0" smtClean="0"/>
              <a:t>.</a:t>
            </a:r>
            <a:endParaRPr lang="en-US" sz="1200" dirty="0"/>
          </a:p>
        </p:txBody>
      </p:sp>
      <p:sp>
        <p:nvSpPr>
          <p:cNvPr id="12" name="Date Placeholder 11"/>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113191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15</a:t>
            </a:fld>
            <a:endParaRPr lang="it-IT"/>
          </a:p>
        </p:txBody>
      </p:sp>
      <p:pic>
        <p:nvPicPr>
          <p:cNvPr id="3" name="Immagine 2"/>
          <p:cNvPicPr>
            <a:picLocks noChangeAspect="1"/>
          </p:cNvPicPr>
          <p:nvPr/>
        </p:nvPicPr>
        <p:blipFill>
          <a:blip r:embed="rId2"/>
          <a:stretch>
            <a:fillRect/>
          </a:stretch>
        </p:blipFill>
        <p:spPr>
          <a:xfrm>
            <a:off x="1896462" y="1505049"/>
            <a:ext cx="4495800" cy="4483100"/>
          </a:xfrm>
          <a:prstGeom prst="rect">
            <a:avLst/>
          </a:prstGeom>
        </p:spPr>
      </p:pic>
      <p:sp>
        <p:nvSpPr>
          <p:cNvPr id="4" name="CasellaDiTesto 3"/>
          <p:cNvSpPr txBox="1"/>
          <p:nvPr/>
        </p:nvSpPr>
        <p:spPr>
          <a:xfrm>
            <a:off x="738646" y="376564"/>
            <a:ext cx="7243927" cy="707886"/>
          </a:xfrm>
          <a:prstGeom prst="rect">
            <a:avLst/>
          </a:prstGeom>
          <a:noFill/>
          <a:ln>
            <a:solidFill>
              <a:srgbClr val="3366FF"/>
            </a:solidFill>
          </a:ln>
        </p:spPr>
        <p:txBody>
          <a:bodyPr wrap="square" rtlCol="0">
            <a:spAutoFit/>
          </a:bodyPr>
          <a:lstStyle/>
          <a:p>
            <a:pPr algn="ctr"/>
            <a:r>
              <a:rPr lang="it-IT" sz="2000" dirty="0" smtClean="0">
                <a:solidFill>
                  <a:srgbClr val="0000FF"/>
                </a:solidFill>
              </a:rPr>
              <a:t>Nuclidi in cui è stato </a:t>
            </a:r>
            <a:r>
              <a:rPr lang="it-IT" sz="2000" b="1" dirty="0" smtClean="0">
                <a:solidFill>
                  <a:srgbClr val="0000FF"/>
                </a:solidFill>
              </a:rPr>
              <a:t>misurato</a:t>
            </a:r>
            <a:r>
              <a:rPr lang="it-IT" sz="2000" dirty="0" smtClean="0">
                <a:solidFill>
                  <a:srgbClr val="0000FF"/>
                </a:solidFill>
              </a:rPr>
              <a:t> </a:t>
            </a:r>
            <a:r>
              <a:rPr lang="it-IT" sz="2000" dirty="0" smtClean="0"/>
              <a:t>il tempo di dimezzamento per decadimento doppio beta con emissione di 2 neutrini</a:t>
            </a:r>
            <a:endParaRPr lang="it-IT" sz="2000" dirty="0"/>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3264239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16</a:t>
            </a:fld>
            <a:endParaRPr lang="it-IT"/>
          </a:p>
        </p:txBody>
      </p:sp>
      <p:sp>
        <p:nvSpPr>
          <p:cNvPr id="3" name="Rettangolo 2"/>
          <p:cNvSpPr/>
          <p:nvPr/>
        </p:nvSpPr>
        <p:spPr>
          <a:xfrm>
            <a:off x="287286" y="803819"/>
            <a:ext cx="8558087" cy="5632312"/>
          </a:xfrm>
          <a:prstGeom prst="rect">
            <a:avLst/>
          </a:prstGeom>
        </p:spPr>
        <p:txBody>
          <a:bodyPr wrap="square">
            <a:spAutoFit/>
          </a:bodyPr>
          <a:lstStyle/>
          <a:p>
            <a:pPr algn="just"/>
            <a:r>
              <a:rPr lang="it-IT" dirty="0" smtClean="0"/>
              <a:t>Nel </a:t>
            </a:r>
            <a:r>
              <a:rPr lang="it-IT" sz="2000" b="1" dirty="0" smtClean="0">
                <a:solidFill>
                  <a:srgbClr val="000090"/>
                </a:solidFill>
              </a:rPr>
              <a:t>Modello </a:t>
            </a:r>
            <a:r>
              <a:rPr lang="it-IT" sz="2000" b="1" dirty="0">
                <a:solidFill>
                  <a:srgbClr val="000090"/>
                </a:solidFill>
              </a:rPr>
              <a:t>Standard </a:t>
            </a:r>
            <a:r>
              <a:rPr lang="it-IT" dirty="0" smtClean="0"/>
              <a:t>i </a:t>
            </a:r>
            <a:r>
              <a:rPr lang="it-IT" dirty="0"/>
              <a:t>neutrini (antineutrini</a:t>
            </a:r>
            <a:r>
              <a:rPr lang="it-IT" dirty="0" smtClean="0"/>
              <a:t>) sono </a:t>
            </a:r>
            <a:r>
              <a:rPr lang="it-IT" dirty="0"/>
              <a:t>descritti come </a:t>
            </a:r>
            <a:r>
              <a:rPr lang="it-IT" dirty="0">
                <a:solidFill>
                  <a:srgbClr val="FF0000"/>
                </a:solidFill>
              </a:rPr>
              <a:t>leptoni </a:t>
            </a:r>
            <a:r>
              <a:rPr lang="it-IT" dirty="0" err="1">
                <a:solidFill>
                  <a:srgbClr val="FF0000"/>
                </a:solidFill>
              </a:rPr>
              <a:t>left-handed</a:t>
            </a:r>
            <a:r>
              <a:rPr lang="it-IT" dirty="0"/>
              <a:t> (right-</a:t>
            </a:r>
            <a:r>
              <a:rPr lang="it-IT" dirty="0" err="1"/>
              <a:t>handed</a:t>
            </a:r>
            <a:r>
              <a:rPr lang="it-IT" dirty="0"/>
              <a:t>) a </a:t>
            </a:r>
            <a:r>
              <a:rPr lang="it-IT" dirty="0">
                <a:solidFill>
                  <a:srgbClr val="FF0000"/>
                </a:solidFill>
              </a:rPr>
              <a:t>spin 1</a:t>
            </a:r>
            <a:r>
              <a:rPr lang="it-IT" b="1" dirty="0">
                <a:solidFill>
                  <a:srgbClr val="FF0000"/>
                </a:solidFill>
              </a:rPr>
              <a:t>/</a:t>
            </a:r>
            <a:r>
              <a:rPr lang="it-IT" dirty="0">
                <a:solidFill>
                  <a:srgbClr val="FF0000"/>
                </a:solidFill>
              </a:rPr>
              <a:t>2</a:t>
            </a:r>
            <a:r>
              <a:rPr lang="it-IT" dirty="0"/>
              <a:t> </a:t>
            </a:r>
            <a:r>
              <a:rPr lang="it-IT" dirty="0" smtClean="0"/>
              <a:t>e </a:t>
            </a:r>
            <a:r>
              <a:rPr lang="it-IT" b="1" dirty="0" smtClean="0">
                <a:solidFill>
                  <a:srgbClr val="FF0000"/>
                </a:solidFill>
              </a:rPr>
              <a:t>massa nulla</a:t>
            </a:r>
            <a:r>
              <a:rPr lang="it-IT" dirty="0" smtClean="0"/>
              <a:t>.</a:t>
            </a:r>
          </a:p>
          <a:p>
            <a:pPr algn="just"/>
            <a:endParaRPr lang="it-IT" dirty="0"/>
          </a:p>
          <a:p>
            <a:pPr algn="just"/>
            <a:r>
              <a:rPr lang="it-IT" dirty="0"/>
              <a:t>La parte </a:t>
            </a:r>
            <a:r>
              <a:rPr lang="it-IT" dirty="0" smtClean="0"/>
              <a:t>di simmetria </a:t>
            </a:r>
            <a:r>
              <a:rPr lang="it-IT" dirty="0"/>
              <a:t>che afferisce a </a:t>
            </a:r>
            <a:r>
              <a:rPr lang="it-IT" dirty="0">
                <a:solidFill>
                  <a:srgbClr val="FF0000"/>
                </a:solidFill>
              </a:rPr>
              <a:t>SU(2)</a:t>
            </a:r>
            <a:r>
              <a:rPr lang="it-IT" baseline="-25000" dirty="0">
                <a:solidFill>
                  <a:srgbClr val="FF0000"/>
                </a:solidFill>
              </a:rPr>
              <a:t>L</a:t>
            </a:r>
            <a:r>
              <a:rPr lang="it-IT" dirty="0"/>
              <a:t>, ossia alle </a:t>
            </a:r>
            <a:r>
              <a:rPr lang="it-IT" dirty="0">
                <a:solidFill>
                  <a:srgbClr val="FF0000"/>
                </a:solidFill>
              </a:rPr>
              <a:t>interazioni deboli</a:t>
            </a:r>
            <a:r>
              <a:rPr lang="it-IT" dirty="0"/>
              <a:t>, è</a:t>
            </a:r>
            <a:r>
              <a:rPr lang="it-IT" dirty="0" smtClean="0"/>
              <a:t> </a:t>
            </a:r>
            <a:r>
              <a:rPr lang="it-IT" dirty="0">
                <a:solidFill>
                  <a:srgbClr val="FF0000"/>
                </a:solidFill>
              </a:rPr>
              <a:t>chirale</a:t>
            </a:r>
            <a:r>
              <a:rPr lang="it-IT" dirty="0"/>
              <a:t> e</a:t>
            </a:r>
            <a:r>
              <a:rPr lang="it-IT" dirty="0" smtClean="0"/>
              <a:t>, pertanto</a:t>
            </a:r>
            <a:r>
              <a:rPr lang="it-IT" dirty="0"/>
              <a:t>, </a:t>
            </a:r>
            <a:r>
              <a:rPr lang="it-IT" u="sng" dirty="0"/>
              <a:t>tratta in modo differente particelle aventi </a:t>
            </a:r>
            <a:r>
              <a:rPr lang="it-IT" u="sng" dirty="0" smtClean="0"/>
              <a:t>elicit</a:t>
            </a:r>
            <a:r>
              <a:rPr lang="it-IT" u="sng" dirty="0"/>
              <a:t>à</a:t>
            </a:r>
            <a:r>
              <a:rPr lang="it-IT" u="sng" dirty="0" smtClean="0"/>
              <a:t> </a:t>
            </a:r>
            <a:r>
              <a:rPr lang="it-IT" u="sng" dirty="0" err="1"/>
              <a:t>left</a:t>
            </a:r>
            <a:r>
              <a:rPr lang="it-IT" u="sng" dirty="0"/>
              <a:t> da </a:t>
            </a:r>
            <a:r>
              <a:rPr lang="it-IT" u="sng" dirty="0" smtClean="0"/>
              <a:t>quelle aventi elicit</a:t>
            </a:r>
            <a:r>
              <a:rPr lang="it-IT" u="sng" dirty="0"/>
              <a:t>à</a:t>
            </a:r>
            <a:r>
              <a:rPr lang="it-IT" u="sng" dirty="0" smtClean="0"/>
              <a:t> </a:t>
            </a:r>
            <a:r>
              <a:rPr lang="it-IT" u="sng" dirty="0"/>
              <a:t>right</a:t>
            </a:r>
            <a:r>
              <a:rPr lang="it-IT" dirty="0"/>
              <a:t>: mentre le prime sono descritte attraverso la </a:t>
            </a:r>
            <a:r>
              <a:rPr lang="it-IT" dirty="0" smtClean="0"/>
              <a:t>rappresentazione di </a:t>
            </a:r>
            <a:r>
              <a:rPr lang="it-IT" dirty="0"/>
              <a:t>dimensione due del gruppo, le seconde sono </a:t>
            </a:r>
            <a:r>
              <a:rPr lang="it-IT" dirty="0" smtClean="0"/>
              <a:t>in rappresentazione</a:t>
            </a:r>
            <a:r>
              <a:rPr lang="it-IT" dirty="0"/>
              <a:t> </a:t>
            </a:r>
            <a:r>
              <a:rPr lang="it-IT" dirty="0" smtClean="0"/>
              <a:t>banale</a:t>
            </a:r>
            <a:r>
              <a:rPr lang="it-IT" dirty="0"/>
              <a:t>.</a:t>
            </a:r>
            <a:endParaRPr lang="it-IT" dirty="0" smtClean="0"/>
          </a:p>
          <a:p>
            <a:pPr algn="just"/>
            <a:endParaRPr lang="it-IT" dirty="0" smtClean="0"/>
          </a:p>
          <a:p>
            <a:pPr algn="just"/>
            <a:endParaRPr lang="it-IT" dirty="0"/>
          </a:p>
          <a:p>
            <a:pPr algn="just"/>
            <a:r>
              <a:rPr lang="it-IT" dirty="0" smtClean="0"/>
              <a:t>Nel Modello Standard:</a:t>
            </a:r>
          </a:p>
          <a:p>
            <a:pPr marL="285750" indent="-285750" algn="just">
              <a:buFont typeface="Arial"/>
              <a:buChar char="•"/>
            </a:pPr>
            <a:r>
              <a:rPr lang="it-IT" dirty="0" smtClean="0"/>
              <a:t>i </a:t>
            </a:r>
            <a:r>
              <a:rPr lang="it-IT" dirty="0">
                <a:solidFill>
                  <a:srgbClr val="FF0000"/>
                </a:solidFill>
              </a:rPr>
              <a:t>leptoni </a:t>
            </a:r>
            <a:r>
              <a:rPr lang="it-IT" dirty="0" err="1">
                <a:solidFill>
                  <a:srgbClr val="FF0000"/>
                </a:solidFill>
              </a:rPr>
              <a:t>left-handed</a:t>
            </a:r>
            <a:r>
              <a:rPr lang="it-IT" dirty="0">
                <a:solidFill>
                  <a:srgbClr val="FF0000"/>
                </a:solidFill>
              </a:rPr>
              <a:t> </a:t>
            </a:r>
            <a:r>
              <a:rPr lang="it-IT" dirty="0"/>
              <a:t>sono suddivisi in tre famiglie</a:t>
            </a:r>
            <a:r>
              <a:rPr lang="it-IT" dirty="0" smtClean="0"/>
              <a:t>, ciascuna</a:t>
            </a:r>
            <a:r>
              <a:rPr lang="it-IT" dirty="0"/>
              <a:t> </a:t>
            </a:r>
            <a:r>
              <a:rPr lang="it-IT" dirty="0" smtClean="0"/>
              <a:t>contenente </a:t>
            </a:r>
            <a:r>
              <a:rPr lang="it-IT" dirty="0"/>
              <a:t>un leptone carico ed un neutrino associato alla </a:t>
            </a:r>
            <a:r>
              <a:rPr lang="it-IT" dirty="0" smtClean="0"/>
              <a:t>famiglia;</a:t>
            </a:r>
          </a:p>
          <a:p>
            <a:pPr marL="285750" indent="-285750" algn="just">
              <a:buFont typeface="Arial"/>
              <a:buChar char="•"/>
            </a:pPr>
            <a:r>
              <a:rPr lang="it-IT" dirty="0" smtClean="0"/>
              <a:t>i </a:t>
            </a:r>
            <a:r>
              <a:rPr lang="it-IT" dirty="0">
                <a:solidFill>
                  <a:srgbClr val="FF0000"/>
                </a:solidFill>
              </a:rPr>
              <a:t>leptoni right-</a:t>
            </a:r>
            <a:r>
              <a:rPr lang="it-IT" dirty="0" err="1">
                <a:solidFill>
                  <a:srgbClr val="FF0000"/>
                </a:solidFill>
              </a:rPr>
              <a:t>handed</a:t>
            </a:r>
            <a:r>
              <a:rPr lang="it-IT" dirty="0">
                <a:solidFill>
                  <a:srgbClr val="FF0000"/>
                </a:solidFill>
              </a:rPr>
              <a:t> </a:t>
            </a:r>
            <a:r>
              <a:rPr lang="it-IT" dirty="0"/>
              <a:t>sono in stato di </a:t>
            </a:r>
            <a:r>
              <a:rPr lang="it-IT" u="sng" dirty="0"/>
              <a:t>singoletto</a:t>
            </a:r>
            <a:r>
              <a:rPr lang="it-IT" dirty="0" smtClean="0"/>
              <a:t>:</a:t>
            </a:r>
          </a:p>
          <a:p>
            <a:pPr algn="just"/>
            <a:endParaRPr lang="it-IT" dirty="0"/>
          </a:p>
          <a:p>
            <a:pPr algn="just"/>
            <a:endParaRPr lang="it-IT" dirty="0" smtClean="0"/>
          </a:p>
          <a:p>
            <a:pPr algn="just"/>
            <a:endParaRPr lang="it-IT" dirty="0" smtClean="0"/>
          </a:p>
          <a:p>
            <a:pPr algn="just"/>
            <a:endParaRPr lang="it-IT" dirty="0" smtClean="0"/>
          </a:p>
          <a:p>
            <a:pPr algn="just"/>
            <a:endParaRPr lang="it-IT" dirty="0"/>
          </a:p>
          <a:p>
            <a:pPr algn="just"/>
            <a:r>
              <a:rPr lang="it-IT" dirty="0" smtClean="0"/>
              <a:t>In </a:t>
            </a:r>
            <a:r>
              <a:rPr lang="it-IT" dirty="0"/>
              <a:t>definitiva </a:t>
            </a:r>
            <a:endParaRPr lang="it-IT" dirty="0" smtClean="0"/>
          </a:p>
          <a:p>
            <a:pPr algn="just"/>
            <a:r>
              <a:rPr lang="it-IT" dirty="0" smtClean="0"/>
              <a:t>il </a:t>
            </a:r>
            <a:r>
              <a:rPr lang="it-IT" b="1" dirty="0"/>
              <a:t>Modello Standard descrive i neutrini come particelle </a:t>
            </a:r>
            <a:r>
              <a:rPr lang="it-IT" b="1" dirty="0" err="1" smtClean="0"/>
              <a:t>left-handed</a:t>
            </a:r>
            <a:r>
              <a:rPr lang="it-IT" b="1" dirty="0" smtClean="0"/>
              <a:t> ed </a:t>
            </a:r>
            <a:r>
              <a:rPr lang="it-IT" b="1" dirty="0"/>
              <a:t>a massa nulla</a:t>
            </a:r>
            <a:r>
              <a:rPr lang="it-IT" dirty="0"/>
              <a:t>.</a:t>
            </a:r>
          </a:p>
        </p:txBody>
      </p:sp>
      <p:pic>
        <p:nvPicPr>
          <p:cNvPr id="4" name="Immagine 3"/>
          <p:cNvPicPr>
            <a:picLocks noChangeAspect="1"/>
          </p:cNvPicPr>
          <p:nvPr/>
        </p:nvPicPr>
        <p:blipFill>
          <a:blip r:embed="rId2"/>
          <a:stretch>
            <a:fillRect/>
          </a:stretch>
        </p:blipFill>
        <p:spPr>
          <a:xfrm>
            <a:off x="1128234" y="4614447"/>
            <a:ext cx="6464300" cy="1041400"/>
          </a:xfrm>
          <a:prstGeom prst="rect">
            <a:avLst/>
          </a:prstGeom>
        </p:spPr>
      </p:pic>
      <p:sp>
        <p:nvSpPr>
          <p:cNvPr id="6" name="Date Placeholder 5"/>
          <p:cNvSpPr>
            <a:spLocks noGrp="1"/>
          </p:cNvSpPr>
          <p:nvPr>
            <p:ph type="dt" sz="half" idx="10"/>
          </p:nvPr>
        </p:nvSpPr>
        <p:spPr/>
        <p:txBody>
          <a:bodyPr/>
          <a:lstStyle/>
          <a:p>
            <a:r>
              <a:rPr lang="it-IT" smtClean="0"/>
              <a:t>Lino Miramonti</a:t>
            </a:r>
            <a:endParaRPr lang="it-IT"/>
          </a:p>
        </p:txBody>
      </p:sp>
      <p:sp>
        <p:nvSpPr>
          <p:cNvPr id="7" name="TextBox 6"/>
          <p:cNvSpPr txBox="1"/>
          <p:nvPr/>
        </p:nvSpPr>
        <p:spPr>
          <a:xfrm>
            <a:off x="1886546" y="91402"/>
            <a:ext cx="4884871" cy="523220"/>
          </a:xfrm>
          <a:prstGeom prst="rect">
            <a:avLst/>
          </a:prstGeom>
          <a:solidFill>
            <a:schemeClr val="accent1">
              <a:lumMod val="20000"/>
              <a:lumOff val="80000"/>
            </a:schemeClr>
          </a:solidFill>
        </p:spPr>
        <p:txBody>
          <a:bodyPr wrap="none" rtlCol="0">
            <a:spAutoFit/>
          </a:bodyPr>
          <a:lstStyle/>
          <a:p>
            <a:r>
              <a:rPr lang="en-US" sz="2800" dirty="0" smtClean="0"/>
              <a:t>I </a:t>
            </a:r>
            <a:r>
              <a:rPr lang="en-US" sz="2800" b="1" dirty="0" err="1" smtClean="0"/>
              <a:t>Neutrini</a:t>
            </a:r>
            <a:r>
              <a:rPr lang="en-US" sz="2800" b="1" dirty="0" smtClean="0"/>
              <a:t> </a:t>
            </a:r>
            <a:r>
              <a:rPr lang="en-US" sz="2800" dirty="0" err="1" smtClean="0"/>
              <a:t>nel</a:t>
            </a:r>
            <a:r>
              <a:rPr lang="en-US" sz="2800" dirty="0" smtClean="0"/>
              <a:t> </a:t>
            </a:r>
            <a:r>
              <a:rPr lang="en-US" sz="2800" b="1" dirty="0" err="1" smtClean="0"/>
              <a:t>Modello</a:t>
            </a:r>
            <a:r>
              <a:rPr lang="en-US" sz="2800" b="1" dirty="0" smtClean="0"/>
              <a:t> Standard</a:t>
            </a:r>
            <a:endParaRPr lang="en-US" sz="2800" b="1" dirty="0"/>
          </a:p>
        </p:txBody>
      </p:sp>
    </p:spTree>
    <p:extLst>
      <p:ext uri="{BB962C8B-B14F-4D97-AF65-F5344CB8AC3E}">
        <p14:creationId xmlns:p14="http://schemas.microsoft.com/office/powerpoint/2010/main" val="26395061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17</a:t>
            </a:fld>
            <a:endParaRPr lang="it-IT"/>
          </a:p>
        </p:txBody>
      </p:sp>
      <p:sp>
        <p:nvSpPr>
          <p:cNvPr id="8" name="CasellaDiTesto 7"/>
          <p:cNvSpPr txBox="1"/>
          <p:nvPr/>
        </p:nvSpPr>
        <p:spPr>
          <a:xfrm>
            <a:off x="179294" y="574492"/>
            <a:ext cx="3884705" cy="1938992"/>
          </a:xfrm>
          <a:prstGeom prst="rect">
            <a:avLst/>
          </a:prstGeom>
          <a:noFill/>
        </p:spPr>
        <p:txBody>
          <a:bodyPr wrap="square" rtlCol="0">
            <a:spAutoFit/>
          </a:bodyPr>
          <a:lstStyle/>
          <a:p>
            <a:pPr algn="just"/>
            <a:r>
              <a:rPr lang="it-IT" sz="2000" dirty="0"/>
              <a:t>I neutrini sono prodotti in interazioni deboli con un </a:t>
            </a:r>
            <a:r>
              <a:rPr lang="it-IT" sz="2000" b="1" dirty="0"/>
              <a:t>sapore definito</a:t>
            </a:r>
            <a:r>
              <a:rPr lang="it-IT" sz="2000" dirty="0"/>
              <a:t> e, </a:t>
            </a:r>
            <a:r>
              <a:rPr lang="it-IT" sz="2000" dirty="0" smtClean="0"/>
              <a:t>poich</a:t>
            </a:r>
            <a:r>
              <a:rPr lang="it-IT" sz="2000" dirty="0"/>
              <a:t>é</a:t>
            </a:r>
            <a:r>
              <a:rPr lang="it-IT" sz="2000" dirty="0" smtClean="0"/>
              <a:t> l’</a:t>
            </a:r>
            <a:r>
              <a:rPr lang="it-IT" sz="2000" dirty="0" err="1" smtClean="0">
                <a:solidFill>
                  <a:srgbClr val="FF0000"/>
                </a:solidFill>
              </a:rPr>
              <a:t>autostato</a:t>
            </a:r>
            <a:r>
              <a:rPr lang="it-IT" sz="2000" dirty="0" smtClean="0">
                <a:solidFill>
                  <a:srgbClr val="FF0000"/>
                </a:solidFill>
              </a:rPr>
              <a:t> </a:t>
            </a:r>
            <a:r>
              <a:rPr lang="it-IT" sz="2000" dirty="0">
                <a:solidFill>
                  <a:srgbClr val="FF0000"/>
                </a:solidFill>
              </a:rPr>
              <a:t>di massa </a:t>
            </a:r>
            <a:r>
              <a:rPr lang="it-IT" sz="2000" dirty="0"/>
              <a:t>e l</a:t>
            </a:r>
            <a:r>
              <a:rPr lang="it-IT" sz="2000" dirty="0" smtClean="0"/>
              <a:t>’ </a:t>
            </a:r>
            <a:r>
              <a:rPr lang="it-IT" sz="2000" dirty="0" err="1" smtClean="0">
                <a:solidFill>
                  <a:srgbClr val="0000FF"/>
                </a:solidFill>
              </a:rPr>
              <a:t>autostato</a:t>
            </a:r>
            <a:r>
              <a:rPr lang="it-IT" sz="2000" dirty="0" smtClean="0">
                <a:solidFill>
                  <a:srgbClr val="0000FF"/>
                </a:solidFill>
              </a:rPr>
              <a:t> </a:t>
            </a:r>
            <a:r>
              <a:rPr lang="it-IT" sz="2000" dirty="0">
                <a:solidFill>
                  <a:srgbClr val="0000FF"/>
                </a:solidFill>
              </a:rPr>
              <a:t>di interazione</a:t>
            </a:r>
            <a:r>
              <a:rPr lang="it-IT" sz="2000" dirty="0"/>
              <a:t> non coincidono, </a:t>
            </a:r>
            <a:r>
              <a:rPr lang="it-IT" sz="2000" dirty="0" smtClean="0"/>
              <a:t>possono mutare </a:t>
            </a:r>
            <a:r>
              <a:rPr lang="it-IT" sz="2000" dirty="0"/>
              <a:t>il loro sapore durante il volo</a:t>
            </a:r>
            <a:r>
              <a:rPr lang="it-IT" sz="2000" dirty="0" smtClean="0"/>
              <a:t>.</a:t>
            </a:r>
            <a:endParaRPr lang="it-IT" sz="2000" dirty="0"/>
          </a:p>
        </p:txBody>
      </p:sp>
      <p:sp>
        <p:nvSpPr>
          <p:cNvPr id="9" name="CasellaDiTesto 8"/>
          <p:cNvSpPr txBox="1"/>
          <p:nvPr/>
        </p:nvSpPr>
        <p:spPr>
          <a:xfrm>
            <a:off x="3401523" y="3907068"/>
            <a:ext cx="3167530" cy="738664"/>
          </a:xfrm>
          <a:prstGeom prst="rect">
            <a:avLst/>
          </a:prstGeom>
          <a:noFill/>
          <a:ln>
            <a:solidFill>
              <a:schemeClr val="tx1"/>
            </a:solidFill>
          </a:ln>
        </p:spPr>
        <p:txBody>
          <a:bodyPr wrap="square" rtlCol="0">
            <a:spAutoFit/>
          </a:bodyPr>
          <a:lstStyle/>
          <a:p>
            <a:pPr algn="just"/>
            <a:r>
              <a:rPr lang="it-IT" sz="1400" dirty="0"/>
              <a:t>Nella trattazione vengono </a:t>
            </a:r>
            <a:r>
              <a:rPr lang="it-IT" sz="1400" dirty="0" smtClean="0"/>
              <a:t>usati</a:t>
            </a:r>
          </a:p>
          <a:p>
            <a:pPr marL="285750" indent="-285750" algn="just">
              <a:buFont typeface="Arial"/>
              <a:buChar char="•"/>
            </a:pPr>
            <a:r>
              <a:rPr lang="it-IT" sz="1400" dirty="0" smtClean="0"/>
              <a:t>indici greci </a:t>
            </a:r>
            <a:r>
              <a:rPr lang="it-IT" sz="1400" dirty="0"/>
              <a:t>per gli </a:t>
            </a:r>
            <a:r>
              <a:rPr lang="it-IT" sz="1400" dirty="0" err="1">
                <a:solidFill>
                  <a:srgbClr val="0000FF"/>
                </a:solidFill>
              </a:rPr>
              <a:t>autostati</a:t>
            </a:r>
            <a:r>
              <a:rPr lang="it-IT" sz="1400" dirty="0">
                <a:solidFill>
                  <a:srgbClr val="0000FF"/>
                </a:solidFill>
              </a:rPr>
              <a:t> di sapore</a:t>
            </a:r>
            <a:r>
              <a:rPr lang="it-IT" sz="1400" dirty="0"/>
              <a:t>, </a:t>
            </a:r>
            <a:endParaRPr lang="it-IT" sz="1400" dirty="0" smtClean="0"/>
          </a:p>
          <a:p>
            <a:pPr marL="285750" indent="-285750" algn="just">
              <a:buFont typeface="Arial"/>
              <a:buChar char="•"/>
            </a:pPr>
            <a:r>
              <a:rPr lang="it-IT" sz="1400" dirty="0" smtClean="0"/>
              <a:t>Indici latini </a:t>
            </a:r>
            <a:r>
              <a:rPr lang="it-IT" sz="1400" dirty="0"/>
              <a:t>per </a:t>
            </a:r>
            <a:r>
              <a:rPr lang="it-IT" sz="1400" dirty="0" smtClean="0"/>
              <a:t>gli </a:t>
            </a:r>
            <a:r>
              <a:rPr lang="it-IT" sz="1400" dirty="0" err="1" smtClean="0">
                <a:solidFill>
                  <a:srgbClr val="FF0000"/>
                </a:solidFill>
              </a:rPr>
              <a:t>autostati</a:t>
            </a:r>
            <a:r>
              <a:rPr lang="it-IT" sz="1400" dirty="0" smtClean="0">
                <a:solidFill>
                  <a:srgbClr val="FF0000"/>
                </a:solidFill>
              </a:rPr>
              <a:t> </a:t>
            </a:r>
            <a:r>
              <a:rPr lang="it-IT" sz="1400" dirty="0">
                <a:solidFill>
                  <a:srgbClr val="FF0000"/>
                </a:solidFill>
              </a:rPr>
              <a:t>di massa</a:t>
            </a:r>
            <a:r>
              <a:rPr lang="it-IT" sz="1400" dirty="0" smtClean="0"/>
              <a:t>.</a:t>
            </a:r>
            <a:endParaRPr lang="it-IT" sz="1400" dirty="0"/>
          </a:p>
        </p:txBody>
      </p:sp>
      <p:sp>
        <p:nvSpPr>
          <p:cNvPr id="10" name="CasellaDiTesto 9"/>
          <p:cNvSpPr txBox="1"/>
          <p:nvPr/>
        </p:nvSpPr>
        <p:spPr>
          <a:xfrm>
            <a:off x="179294" y="3245918"/>
            <a:ext cx="8119338" cy="2585323"/>
          </a:xfrm>
          <a:prstGeom prst="rect">
            <a:avLst/>
          </a:prstGeom>
          <a:noFill/>
        </p:spPr>
        <p:txBody>
          <a:bodyPr wrap="square" rtlCol="0">
            <a:spAutoFit/>
          </a:bodyPr>
          <a:lstStyle/>
          <a:p>
            <a:r>
              <a:rPr lang="it-IT" dirty="0"/>
              <a:t>Un neutrino prodotto a t = 0 nell’</a:t>
            </a:r>
            <a:r>
              <a:rPr lang="it-IT" dirty="0" err="1"/>
              <a:t>autostato</a:t>
            </a:r>
            <a:r>
              <a:rPr lang="it-IT" dirty="0"/>
              <a:t> α </a:t>
            </a:r>
            <a:r>
              <a:rPr lang="it-IT" dirty="0" smtClean="0"/>
              <a:t>pu</a:t>
            </a:r>
            <a:r>
              <a:rPr lang="it-IT" dirty="0"/>
              <a:t>ò</a:t>
            </a:r>
            <a:r>
              <a:rPr lang="it-IT" dirty="0" smtClean="0"/>
              <a:t> </a:t>
            </a:r>
            <a:r>
              <a:rPr lang="it-IT" dirty="0"/>
              <a:t>essere descritto </a:t>
            </a:r>
            <a:r>
              <a:rPr lang="it-IT" dirty="0" smtClean="0"/>
              <a:t>come:</a:t>
            </a:r>
          </a:p>
          <a:p>
            <a:endParaRPr lang="it-IT" dirty="0"/>
          </a:p>
          <a:p>
            <a:endParaRPr lang="it-IT" dirty="0" smtClean="0"/>
          </a:p>
          <a:p>
            <a:endParaRPr lang="it-IT" dirty="0"/>
          </a:p>
          <a:p>
            <a:endParaRPr lang="it-IT" dirty="0" smtClean="0"/>
          </a:p>
          <a:p>
            <a:endParaRPr lang="it-IT" dirty="0"/>
          </a:p>
          <a:p>
            <a:r>
              <a:rPr lang="it-IT" dirty="0"/>
              <a:t>con U matrice unitaria. </a:t>
            </a:r>
            <a:endParaRPr lang="it-IT" dirty="0" smtClean="0"/>
          </a:p>
          <a:p>
            <a:r>
              <a:rPr lang="it-IT" dirty="0" smtClean="0"/>
              <a:t>E</a:t>
            </a:r>
            <a:r>
              <a:rPr lang="it-IT" dirty="0"/>
              <a:t>’ la trasformazione unitaria che lega gli </a:t>
            </a:r>
            <a:r>
              <a:rPr lang="it-IT" dirty="0" err="1"/>
              <a:t>autostati</a:t>
            </a:r>
            <a:r>
              <a:rPr lang="it-IT" dirty="0"/>
              <a:t> di massa con quelli di sapore.</a:t>
            </a:r>
          </a:p>
          <a:p>
            <a:endParaRPr lang="it-IT" dirty="0"/>
          </a:p>
        </p:txBody>
      </p:sp>
      <p:graphicFrame>
        <p:nvGraphicFramePr>
          <p:cNvPr id="11" name="Object 4"/>
          <p:cNvGraphicFramePr>
            <a:graphicFrameLocks noChangeAspect="1"/>
          </p:cNvGraphicFramePr>
          <p:nvPr>
            <p:extLst>
              <p:ext uri="{D42A27DB-BD31-4B8C-83A1-F6EECF244321}">
                <p14:modId xmlns:p14="http://schemas.microsoft.com/office/powerpoint/2010/main" val="2815247058"/>
              </p:ext>
            </p:extLst>
          </p:nvPr>
        </p:nvGraphicFramePr>
        <p:xfrm>
          <a:off x="864125" y="3853570"/>
          <a:ext cx="1758950" cy="792162"/>
        </p:xfrm>
        <a:graphic>
          <a:graphicData uri="http://schemas.openxmlformats.org/presentationml/2006/ole">
            <mc:AlternateContent xmlns:mc="http://schemas.openxmlformats.org/markup-compatibility/2006">
              <mc:Choice xmlns:v="urn:schemas-microsoft-com:vml" Requires="v">
                <p:oleObj spid="_x0000_s132344" name="Equation" r:id="rId3" imgW="1016000" imgH="457200" progId="Equation.3">
                  <p:embed/>
                </p:oleObj>
              </mc:Choice>
              <mc:Fallback>
                <p:oleObj name="Equation" r:id="rId3" imgW="1016000" imgH="457200" progId="Equation.3">
                  <p:embed/>
                  <p:pic>
                    <p:nvPicPr>
                      <p:cNvPr id="0" name=""/>
                      <p:cNvPicPr>
                        <a:picLocks noChangeAspect="1" noChangeArrowheads="1"/>
                      </p:cNvPicPr>
                      <p:nvPr/>
                    </p:nvPicPr>
                    <p:blipFill>
                      <a:blip r:embed="rId4"/>
                      <a:srcRect/>
                      <a:stretch>
                        <a:fillRect/>
                      </a:stretch>
                    </p:blipFill>
                    <p:spPr bwMode="auto">
                      <a:xfrm>
                        <a:off x="864125" y="3853570"/>
                        <a:ext cx="1758950" cy="792162"/>
                      </a:xfrm>
                      <a:prstGeom prst="rect">
                        <a:avLst/>
                      </a:prstGeom>
                      <a:noFill/>
                      <a:ln>
                        <a:noFill/>
                      </a:ln>
                      <a:effectLst/>
                      <a:extLst/>
                    </p:spPr>
                  </p:pic>
                </p:oleObj>
              </mc:Fallback>
            </mc:AlternateContent>
          </a:graphicData>
        </a:graphic>
      </p:graphicFrame>
      <p:sp>
        <p:nvSpPr>
          <p:cNvPr id="12" name="CasellaDiTesto 11"/>
          <p:cNvSpPr txBox="1"/>
          <p:nvPr/>
        </p:nvSpPr>
        <p:spPr>
          <a:xfrm>
            <a:off x="4518100" y="676083"/>
            <a:ext cx="4519372" cy="1754327"/>
          </a:xfrm>
          <a:prstGeom prst="rect">
            <a:avLst/>
          </a:prstGeom>
          <a:noFill/>
          <a:ln>
            <a:solidFill>
              <a:schemeClr val="tx1"/>
            </a:solidFill>
          </a:ln>
        </p:spPr>
        <p:txBody>
          <a:bodyPr wrap="square" rtlCol="0">
            <a:spAutoFit/>
          </a:bodyPr>
          <a:lstStyle/>
          <a:p>
            <a:pPr algn="just"/>
            <a:r>
              <a:rPr lang="it-IT" b="1" dirty="0" smtClean="0">
                <a:solidFill>
                  <a:srgbClr val="000000"/>
                </a:solidFill>
              </a:rPr>
              <a:t>Sapore definito </a:t>
            </a:r>
            <a:r>
              <a:rPr lang="it-IT" dirty="0" smtClean="0"/>
              <a:t>significa che ad esempio:</a:t>
            </a:r>
          </a:p>
          <a:p>
            <a:pPr marL="285750" indent="-285750" algn="just">
              <a:buFont typeface="Arial"/>
              <a:buChar char="•"/>
            </a:pPr>
            <a:r>
              <a:rPr lang="it-IT" dirty="0" smtClean="0"/>
              <a:t>Nel decadimento beta all’elettrone emesso è associato un </a:t>
            </a:r>
            <a:r>
              <a:rPr lang="it-IT" dirty="0" err="1" smtClean="0"/>
              <a:t>ν</a:t>
            </a:r>
            <a:r>
              <a:rPr lang="it-IT" baseline="-25000" dirty="0" err="1" smtClean="0"/>
              <a:t>e</a:t>
            </a:r>
            <a:endParaRPr lang="it-IT" dirty="0" smtClean="0"/>
          </a:p>
          <a:p>
            <a:pPr marL="285750" indent="-285750" algn="just">
              <a:buFont typeface="Arial"/>
              <a:buChar char="•"/>
            </a:pPr>
            <a:r>
              <a:rPr lang="it-IT" dirty="0" smtClean="0"/>
              <a:t>Nel decadimento del pione al muone emesso è associato un </a:t>
            </a:r>
            <a:r>
              <a:rPr lang="it-IT" dirty="0" err="1" smtClean="0"/>
              <a:t>ν</a:t>
            </a:r>
            <a:r>
              <a:rPr lang="it-IT" baseline="-25000" dirty="0" err="1" smtClean="0"/>
              <a:t>μ</a:t>
            </a:r>
            <a:r>
              <a:rPr lang="it-IT" dirty="0" smtClean="0"/>
              <a:t>.</a:t>
            </a:r>
          </a:p>
          <a:p>
            <a:pPr marL="285750" indent="-285750" algn="just">
              <a:buFont typeface="Arial"/>
              <a:buChar char="•"/>
            </a:pPr>
            <a:r>
              <a:rPr lang="it-IT" dirty="0" err="1" smtClean="0"/>
              <a:t>Ecc</a:t>
            </a:r>
            <a:r>
              <a:rPr lang="it-IT" dirty="0" smtClean="0"/>
              <a:t>…..</a:t>
            </a:r>
            <a:endParaRPr lang="it-IT" dirty="0"/>
          </a:p>
        </p:txBody>
      </p:sp>
      <p:graphicFrame>
        <p:nvGraphicFramePr>
          <p:cNvPr id="13" name="Object 4"/>
          <p:cNvGraphicFramePr>
            <a:graphicFrameLocks noChangeAspect="1"/>
          </p:cNvGraphicFramePr>
          <p:nvPr>
            <p:extLst>
              <p:ext uri="{D42A27DB-BD31-4B8C-83A1-F6EECF244321}">
                <p14:modId xmlns:p14="http://schemas.microsoft.com/office/powerpoint/2010/main" val="1468063390"/>
              </p:ext>
            </p:extLst>
          </p:nvPr>
        </p:nvGraphicFramePr>
        <p:xfrm>
          <a:off x="4006272" y="5805681"/>
          <a:ext cx="1758950" cy="792162"/>
        </p:xfrm>
        <a:graphic>
          <a:graphicData uri="http://schemas.openxmlformats.org/presentationml/2006/ole">
            <mc:AlternateContent xmlns:mc="http://schemas.openxmlformats.org/markup-compatibility/2006">
              <mc:Choice xmlns:v="urn:schemas-microsoft-com:vml" Requires="v">
                <p:oleObj spid="_x0000_s132345" name="Equation" r:id="rId5" imgW="1016000" imgH="457200" progId="Equation.3">
                  <p:embed/>
                </p:oleObj>
              </mc:Choice>
              <mc:Fallback>
                <p:oleObj name="Equation" r:id="rId5" imgW="1016000" imgH="457200" progId="Equation.3">
                  <p:embed/>
                  <p:pic>
                    <p:nvPicPr>
                      <p:cNvPr id="0" name=""/>
                      <p:cNvPicPr>
                        <a:picLocks noChangeAspect="1" noChangeArrowheads="1"/>
                      </p:cNvPicPr>
                      <p:nvPr/>
                    </p:nvPicPr>
                    <p:blipFill>
                      <a:blip r:embed="rId6"/>
                      <a:srcRect/>
                      <a:stretch>
                        <a:fillRect/>
                      </a:stretch>
                    </p:blipFill>
                    <p:spPr bwMode="auto">
                      <a:xfrm>
                        <a:off x="4006272" y="5805681"/>
                        <a:ext cx="1758950" cy="792162"/>
                      </a:xfrm>
                      <a:prstGeom prst="rect">
                        <a:avLst/>
                      </a:prstGeom>
                      <a:noFill/>
                      <a:ln>
                        <a:noFill/>
                      </a:ln>
                      <a:effectLst/>
                      <a:extLst/>
                    </p:spPr>
                  </p:pic>
                </p:oleObj>
              </mc:Fallback>
            </mc:AlternateContent>
          </a:graphicData>
        </a:graphic>
      </p:graphicFrame>
      <p:sp>
        <p:nvSpPr>
          <p:cNvPr id="15" name="CasellaDiTesto 14"/>
          <p:cNvSpPr txBox="1"/>
          <p:nvPr/>
        </p:nvSpPr>
        <p:spPr>
          <a:xfrm>
            <a:off x="1641338" y="5987018"/>
            <a:ext cx="1963473" cy="369332"/>
          </a:xfrm>
          <a:prstGeom prst="rect">
            <a:avLst/>
          </a:prstGeom>
          <a:noFill/>
        </p:spPr>
        <p:txBody>
          <a:bodyPr wrap="none" rtlCol="0">
            <a:spAutoFit/>
          </a:bodyPr>
          <a:lstStyle/>
          <a:p>
            <a:r>
              <a:rPr lang="it-IT" dirty="0" smtClean="0"/>
              <a:t>Equivalentemente:</a:t>
            </a:r>
            <a:endParaRPr lang="it-IT" dirty="0"/>
          </a:p>
        </p:txBody>
      </p:sp>
      <p:graphicFrame>
        <p:nvGraphicFramePr>
          <p:cNvPr id="16" name="Object 4"/>
          <p:cNvGraphicFramePr>
            <a:graphicFrameLocks noChangeAspect="1"/>
          </p:cNvGraphicFramePr>
          <p:nvPr>
            <p:extLst>
              <p:ext uri="{D42A27DB-BD31-4B8C-83A1-F6EECF244321}">
                <p14:modId xmlns:p14="http://schemas.microsoft.com/office/powerpoint/2010/main" val="1625818657"/>
              </p:ext>
            </p:extLst>
          </p:nvPr>
        </p:nvGraphicFramePr>
        <p:xfrm>
          <a:off x="7044637" y="3771262"/>
          <a:ext cx="1781175" cy="968375"/>
        </p:xfrm>
        <a:graphic>
          <a:graphicData uri="http://schemas.openxmlformats.org/presentationml/2006/ole">
            <mc:AlternateContent xmlns:mc="http://schemas.openxmlformats.org/markup-compatibility/2006">
              <mc:Choice xmlns:v="urn:schemas-microsoft-com:vml" Requires="v">
                <p:oleObj spid="_x0000_s132346" name="Equation" r:id="rId7" imgW="1028700" imgH="558800" progId="Equation.3">
                  <p:embed/>
                </p:oleObj>
              </mc:Choice>
              <mc:Fallback>
                <p:oleObj name="Equation" r:id="rId7" imgW="1028700" imgH="558800" progId="Equation.3">
                  <p:embed/>
                  <p:pic>
                    <p:nvPicPr>
                      <p:cNvPr id="0" name=""/>
                      <p:cNvPicPr>
                        <a:picLocks noChangeAspect="1" noChangeArrowheads="1"/>
                      </p:cNvPicPr>
                      <p:nvPr/>
                    </p:nvPicPr>
                    <p:blipFill>
                      <a:blip r:embed="rId8"/>
                      <a:srcRect/>
                      <a:stretch>
                        <a:fillRect/>
                      </a:stretch>
                    </p:blipFill>
                    <p:spPr bwMode="auto">
                      <a:xfrm>
                        <a:off x="7044637" y="3771262"/>
                        <a:ext cx="1781175" cy="968375"/>
                      </a:xfrm>
                      <a:prstGeom prst="rect">
                        <a:avLst/>
                      </a:prstGeom>
                      <a:noFill/>
                      <a:ln>
                        <a:noFill/>
                      </a:ln>
                      <a:effectLst/>
                      <a:extLst/>
                    </p:spPr>
                  </p:pic>
                </p:oleObj>
              </mc:Fallback>
            </mc:AlternateContent>
          </a:graphicData>
        </a:graphic>
      </p:graphicFrame>
      <p:sp>
        <p:nvSpPr>
          <p:cNvPr id="4" name="Date Placeholder 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71502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18</a:t>
            </a:fld>
            <a:endParaRPr lang="it-IT"/>
          </a:p>
        </p:txBody>
      </p:sp>
      <p:sp>
        <p:nvSpPr>
          <p:cNvPr id="3" name="CasellaDiTesto 2"/>
          <p:cNvSpPr txBox="1"/>
          <p:nvPr/>
        </p:nvSpPr>
        <p:spPr>
          <a:xfrm>
            <a:off x="555585" y="489503"/>
            <a:ext cx="8131215" cy="1754327"/>
          </a:xfrm>
          <a:prstGeom prst="rect">
            <a:avLst/>
          </a:prstGeom>
          <a:noFill/>
        </p:spPr>
        <p:txBody>
          <a:bodyPr wrap="square" rtlCol="0">
            <a:spAutoFit/>
          </a:bodyPr>
          <a:lstStyle/>
          <a:p>
            <a:r>
              <a:rPr lang="it-IT" dirty="0"/>
              <a:t>Ogni </a:t>
            </a:r>
            <a:r>
              <a:rPr lang="it-IT" dirty="0" err="1">
                <a:solidFill>
                  <a:srgbClr val="FF0000"/>
                </a:solidFill>
              </a:rPr>
              <a:t>autostato</a:t>
            </a:r>
            <a:r>
              <a:rPr lang="it-IT" dirty="0">
                <a:solidFill>
                  <a:srgbClr val="FF0000"/>
                </a:solidFill>
              </a:rPr>
              <a:t> di massa</a:t>
            </a:r>
            <a:r>
              <a:rPr lang="it-IT" dirty="0"/>
              <a:t> </a:t>
            </a:r>
            <a:r>
              <a:rPr lang="it-IT" dirty="0" smtClean="0"/>
              <a:t>evolve </a:t>
            </a:r>
            <a:r>
              <a:rPr lang="it-IT" dirty="0"/>
              <a:t>nel sistema del laboratorio </a:t>
            </a:r>
            <a:r>
              <a:rPr lang="it-IT" dirty="0" smtClean="0"/>
              <a:t>come:</a:t>
            </a:r>
          </a:p>
          <a:p>
            <a:endParaRPr lang="it-IT" dirty="0"/>
          </a:p>
          <a:p>
            <a:endParaRPr lang="it-IT" dirty="0" smtClean="0"/>
          </a:p>
          <a:p>
            <a:endParaRPr lang="it-IT" dirty="0"/>
          </a:p>
          <a:p>
            <a:endParaRPr lang="it-IT" dirty="0" smtClean="0"/>
          </a:p>
          <a:p>
            <a:r>
              <a:rPr lang="it-IT" dirty="0"/>
              <a:t>dove L è</a:t>
            </a:r>
            <a:r>
              <a:rPr lang="it-IT" dirty="0" smtClean="0"/>
              <a:t> </a:t>
            </a:r>
            <a:r>
              <a:rPr lang="it-IT" dirty="0"/>
              <a:t>la distanza percorsa nell’intervallo di tempo t.</a:t>
            </a:r>
          </a:p>
        </p:txBody>
      </p:sp>
      <p:graphicFrame>
        <p:nvGraphicFramePr>
          <p:cNvPr id="4" name="Object 4"/>
          <p:cNvGraphicFramePr>
            <a:graphicFrameLocks noChangeAspect="1"/>
          </p:cNvGraphicFramePr>
          <p:nvPr>
            <p:extLst>
              <p:ext uri="{D42A27DB-BD31-4B8C-83A1-F6EECF244321}">
                <p14:modId xmlns:p14="http://schemas.microsoft.com/office/powerpoint/2010/main" val="3318218106"/>
              </p:ext>
            </p:extLst>
          </p:nvPr>
        </p:nvGraphicFramePr>
        <p:xfrm>
          <a:off x="2924175" y="1211263"/>
          <a:ext cx="2528888" cy="439737"/>
        </p:xfrm>
        <a:graphic>
          <a:graphicData uri="http://schemas.openxmlformats.org/presentationml/2006/ole">
            <mc:AlternateContent xmlns:mc="http://schemas.openxmlformats.org/markup-compatibility/2006">
              <mc:Choice xmlns:v="urn:schemas-microsoft-com:vml" Requires="v">
                <p:oleObj spid="_x0000_s24032" name="Equation" r:id="rId3" imgW="1460500" imgH="254000" progId="Equation.3">
                  <p:embed/>
                </p:oleObj>
              </mc:Choice>
              <mc:Fallback>
                <p:oleObj name="Equation" r:id="rId3" imgW="1460500" imgH="254000" progId="Equation.3">
                  <p:embed/>
                  <p:pic>
                    <p:nvPicPr>
                      <p:cNvPr id="0" name=""/>
                      <p:cNvPicPr>
                        <a:picLocks noChangeAspect="1" noChangeArrowheads="1"/>
                      </p:cNvPicPr>
                      <p:nvPr/>
                    </p:nvPicPr>
                    <p:blipFill>
                      <a:blip r:embed="rId4"/>
                      <a:srcRect/>
                      <a:stretch>
                        <a:fillRect/>
                      </a:stretch>
                    </p:blipFill>
                    <p:spPr bwMode="auto">
                      <a:xfrm>
                        <a:off x="2924175" y="1211263"/>
                        <a:ext cx="2528888" cy="439737"/>
                      </a:xfrm>
                      <a:prstGeom prst="rect">
                        <a:avLst/>
                      </a:prstGeom>
                      <a:noFill/>
                      <a:ln>
                        <a:noFill/>
                      </a:ln>
                      <a:effectLst/>
                      <a:extLst/>
                    </p:spPr>
                  </p:pic>
                </p:oleObj>
              </mc:Fallback>
            </mc:AlternateContent>
          </a:graphicData>
        </a:graphic>
      </p:graphicFrame>
      <p:sp>
        <p:nvSpPr>
          <p:cNvPr id="5" name="CasellaDiTesto 4"/>
          <p:cNvSpPr txBox="1"/>
          <p:nvPr/>
        </p:nvSpPr>
        <p:spPr>
          <a:xfrm>
            <a:off x="555585" y="2738570"/>
            <a:ext cx="8386685" cy="369332"/>
          </a:xfrm>
          <a:prstGeom prst="rect">
            <a:avLst/>
          </a:prstGeom>
          <a:noFill/>
        </p:spPr>
        <p:txBody>
          <a:bodyPr wrap="square" rtlCol="0">
            <a:spAutoFit/>
          </a:bodyPr>
          <a:lstStyle/>
          <a:p>
            <a:r>
              <a:rPr lang="it-IT" dirty="0"/>
              <a:t>Se si tiene </a:t>
            </a:r>
            <a:r>
              <a:rPr lang="it-IT" dirty="0" smtClean="0"/>
              <a:t>conto che </a:t>
            </a:r>
            <a:r>
              <a:rPr lang="it-IT" dirty="0"/>
              <a:t>i neutrini sono </a:t>
            </a:r>
            <a:r>
              <a:rPr lang="it-IT" u="sng" dirty="0"/>
              <a:t>approssimativamente senza massa </a:t>
            </a:r>
            <a:r>
              <a:rPr lang="it-IT" dirty="0" smtClean="0"/>
              <a:t>abbiamo:</a:t>
            </a:r>
            <a:endParaRPr lang="it-IT" dirty="0"/>
          </a:p>
        </p:txBody>
      </p:sp>
      <p:pic>
        <p:nvPicPr>
          <p:cNvPr id="6" name="Immagine 5"/>
          <p:cNvPicPr>
            <a:picLocks noChangeAspect="1"/>
          </p:cNvPicPr>
          <p:nvPr/>
        </p:nvPicPr>
        <p:blipFill>
          <a:blip r:embed="rId5"/>
          <a:stretch>
            <a:fillRect/>
          </a:stretch>
        </p:blipFill>
        <p:spPr>
          <a:xfrm>
            <a:off x="776836" y="3261812"/>
            <a:ext cx="7048500" cy="1485900"/>
          </a:xfrm>
          <a:prstGeom prst="rect">
            <a:avLst/>
          </a:prstGeom>
        </p:spPr>
      </p:pic>
      <p:pic>
        <p:nvPicPr>
          <p:cNvPr id="7" name="Immagine 6"/>
          <p:cNvPicPr>
            <a:picLocks noChangeAspect="1"/>
          </p:cNvPicPr>
          <p:nvPr/>
        </p:nvPicPr>
        <p:blipFill>
          <a:blip r:embed="rId6"/>
          <a:stretch>
            <a:fillRect/>
          </a:stretch>
        </p:blipFill>
        <p:spPr>
          <a:xfrm>
            <a:off x="2277021" y="4747712"/>
            <a:ext cx="4140200" cy="927100"/>
          </a:xfrm>
          <a:prstGeom prst="rect">
            <a:avLst/>
          </a:prstGeom>
        </p:spPr>
      </p:pic>
      <p:sp>
        <p:nvSpPr>
          <p:cNvPr id="9" name="Date Placeholder 8"/>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2028553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19</a:t>
            </a:fld>
            <a:endParaRPr lang="it-IT"/>
          </a:p>
        </p:txBody>
      </p:sp>
      <p:sp>
        <p:nvSpPr>
          <p:cNvPr id="3" name="CasellaDiTesto 2"/>
          <p:cNvSpPr txBox="1"/>
          <p:nvPr/>
        </p:nvSpPr>
        <p:spPr>
          <a:xfrm>
            <a:off x="238108" y="423354"/>
            <a:ext cx="8690934" cy="369332"/>
          </a:xfrm>
          <a:prstGeom prst="rect">
            <a:avLst/>
          </a:prstGeom>
          <a:noFill/>
        </p:spPr>
        <p:txBody>
          <a:bodyPr wrap="square" rtlCol="0">
            <a:spAutoFit/>
          </a:bodyPr>
          <a:lstStyle/>
          <a:p>
            <a:r>
              <a:rPr lang="it-IT" dirty="0"/>
              <a:t>e, pertanto, la </a:t>
            </a:r>
            <a:r>
              <a:rPr lang="it-IT" dirty="0" smtClean="0"/>
              <a:t>probabilit</a:t>
            </a:r>
            <a:r>
              <a:rPr lang="it-IT" dirty="0"/>
              <a:t>à</a:t>
            </a:r>
            <a:r>
              <a:rPr lang="it-IT" dirty="0" smtClean="0"/>
              <a:t> </a:t>
            </a:r>
            <a:r>
              <a:rPr lang="it-IT" dirty="0"/>
              <a:t>di osservare un sapore β a distanza L è</a:t>
            </a:r>
            <a:r>
              <a:rPr lang="it-IT" dirty="0" smtClean="0"/>
              <a:t> </a:t>
            </a:r>
            <a:r>
              <a:rPr lang="it-IT" dirty="0"/>
              <a:t>pari </a:t>
            </a:r>
            <a:r>
              <a:rPr lang="it-IT" dirty="0" smtClean="0"/>
              <a:t>a:</a:t>
            </a:r>
            <a:endParaRPr lang="it-IT" dirty="0"/>
          </a:p>
        </p:txBody>
      </p:sp>
      <p:graphicFrame>
        <p:nvGraphicFramePr>
          <p:cNvPr id="4" name="Object 4"/>
          <p:cNvGraphicFramePr>
            <a:graphicFrameLocks noChangeAspect="1"/>
          </p:cNvGraphicFramePr>
          <p:nvPr>
            <p:extLst>
              <p:ext uri="{D42A27DB-BD31-4B8C-83A1-F6EECF244321}">
                <p14:modId xmlns:p14="http://schemas.microsoft.com/office/powerpoint/2010/main" val="4262125782"/>
              </p:ext>
            </p:extLst>
          </p:nvPr>
        </p:nvGraphicFramePr>
        <p:xfrm>
          <a:off x="1265238" y="1111210"/>
          <a:ext cx="5848350" cy="879475"/>
        </p:xfrm>
        <a:graphic>
          <a:graphicData uri="http://schemas.openxmlformats.org/presentationml/2006/ole">
            <mc:AlternateContent xmlns:mc="http://schemas.openxmlformats.org/markup-compatibility/2006">
              <mc:Choice xmlns:v="urn:schemas-microsoft-com:vml" Requires="v">
                <p:oleObj spid="_x0000_s137472" name="Equation" r:id="rId3" imgW="3378200" imgH="508000" progId="Equation.3">
                  <p:embed/>
                </p:oleObj>
              </mc:Choice>
              <mc:Fallback>
                <p:oleObj name="Equation" r:id="rId3" imgW="3378200" imgH="508000" progId="Equation.3">
                  <p:embed/>
                  <p:pic>
                    <p:nvPicPr>
                      <p:cNvPr id="0" name=""/>
                      <p:cNvPicPr>
                        <a:picLocks noChangeAspect="1" noChangeArrowheads="1"/>
                      </p:cNvPicPr>
                      <p:nvPr/>
                    </p:nvPicPr>
                    <p:blipFill>
                      <a:blip r:embed="rId4"/>
                      <a:srcRect/>
                      <a:stretch>
                        <a:fillRect/>
                      </a:stretch>
                    </p:blipFill>
                    <p:spPr bwMode="auto">
                      <a:xfrm>
                        <a:off x="1265238" y="1111210"/>
                        <a:ext cx="5848350" cy="879475"/>
                      </a:xfrm>
                      <a:prstGeom prst="rect">
                        <a:avLst/>
                      </a:prstGeom>
                      <a:noFill/>
                      <a:ln>
                        <a:noFill/>
                      </a:ln>
                      <a:effectLst/>
                      <a:extLst/>
                    </p:spPr>
                  </p:pic>
                </p:oleObj>
              </mc:Fallback>
            </mc:AlternateContent>
          </a:graphicData>
        </a:graphic>
      </p:graphicFrame>
      <p:sp>
        <p:nvSpPr>
          <p:cNvPr id="6" name="CasellaDiTesto 5"/>
          <p:cNvSpPr txBox="1"/>
          <p:nvPr/>
        </p:nvSpPr>
        <p:spPr>
          <a:xfrm>
            <a:off x="330705" y="2460744"/>
            <a:ext cx="8135349" cy="369332"/>
          </a:xfrm>
          <a:prstGeom prst="rect">
            <a:avLst/>
          </a:prstGeom>
          <a:noFill/>
        </p:spPr>
        <p:txBody>
          <a:bodyPr wrap="square" rtlCol="0">
            <a:spAutoFit/>
          </a:bodyPr>
          <a:lstStyle/>
          <a:p>
            <a:r>
              <a:rPr lang="it-IT" dirty="0"/>
              <a:t>La </a:t>
            </a:r>
            <a:r>
              <a:rPr lang="it-IT" dirty="0" smtClean="0"/>
              <a:t>probabilit</a:t>
            </a:r>
            <a:r>
              <a:rPr lang="it-IT" dirty="0"/>
              <a:t>à</a:t>
            </a:r>
            <a:r>
              <a:rPr lang="it-IT" dirty="0" smtClean="0"/>
              <a:t> </a:t>
            </a:r>
            <a:r>
              <a:rPr lang="it-IT" dirty="0"/>
              <a:t>di oscillazione è</a:t>
            </a:r>
            <a:r>
              <a:rPr lang="it-IT" dirty="0" smtClean="0"/>
              <a:t> </a:t>
            </a:r>
            <a:r>
              <a:rPr lang="it-IT" dirty="0"/>
              <a:t>pertanto data da:</a:t>
            </a:r>
          </a:p>
        </p:txBody>
      </p:sp>
      <p:graphicFrame>
        <p:nvGraphicFramePr>
          <p:cNvPr id="7" name="Object 4"/>
          <p:cNvGraphicFramePr>
            <a:graphicFrameLocks noChangeAspect="1"/>
          </p:cNvGraphicFramePr>
          <p:nvPr>
            <p:extLst>
              <p:ext uri="{D42A27DB-BD31-4B8C-83A1-F6EECF244321}">
                <p14:modId xmlns:p14="http://schemas.microsoft.com/office/powerpoint/2010/main" val="482408940"/>
              </p:ext>
            </p:extLst>
          </p:nvPr>
        </p:nvGraphicFramePr>
        <p:xfrm>
          <a:off x="5409517" y="2350495"/>
          <a:ext cx="1978025" cy="573087"/>
        </p:xfrm>
        <a:graphic>
          <a:graphicData uri="http://schemas.openxmlformats.org/presentationml/2006/ole">
            <mc:AlternateContent xmlns:mc="http://schemas.openxmlformats.org/markup-compatibility/2006">
              <mc:Choice xmlns:v="urn:schemas-microsoft-com:vml" Requires="v">
                <p:oleObj spid="_x0000_s137473" name="Equation" r:id="rId5" imgW="1143000" imgH="330200" progId="Equation.3">
                  <p:embed/>
                </p:oleObj>
              </mc:Choice>
              <mc:Fallback>
                <p:oleObj name="Equation" r:id="rId5" imgW="1143000" imgH="330200" progId="Equation.3">
                  <p:embed/>
                  <p:pic>
                    <p:nvPicPr>
                      <p:cNvPr id="0" name=""/>
                      <p:cNvPicPr>
                        <a:picLocks noChangeAspect="1" noChangeArrowheads="1"/>
                      </p:cNvPicPr>
                      <p:nvPr/>
                    </p:nvPicPr>
                    <p:blipFill>
                      <a:blip r:embed="rId6"/>
                      <a:srcRect/>
                      <a:stretch>
                        <a:fillRect/>
                      </a:stretch>
                    </p:blipFill>
                    <p:spPr bwMode="auto">
                      <a:xfrm>
                        <a:off x="5409517" y="2350495"/>
                        <a:ext cx="1978025" cy="573087"/>
                      </a:xfrm>
                      <a:prstGeom prst="rect">
                        <a:avLst/>
                      </a:prstGeom>
                      <a:noFill/>
                      <a:ln>
                        <a:noFill/>
                      </a:ln>
                      <a:effectLst/>
                      <a:extLst/>
                    </p:spPr>
                  </p:pic>
                </p:oleObj>
              </mc:Fallback>
            </mc:AlternateContent>
          </a:graphicData>
        </a:graphic>
      </p:graphicFrame>
      <p:sp>
        <p:nvSpPr>
          <p:cNvPr id="8" name="CasellaDiTesto 7"/>
          <p:cNvSpPr txBox="1"/>
          <p:nvPr/>
        </p:nvSpPr>
        <p:spPr>
          <a:xfrm>
            <a:off x="224878" y="3190666"/>
            <a:ext cx="8717389" cy="3416320"/>
          </a:xfrm>
          <a:prstGeom prst="rect">
            <a:avLst/>
          </a:prstGeom>
          <a:solidFill>
            <a:schemeClr val="bg1">
              <a:lumMod val="85000"/>
            </a:schemeClr>
          </a:solidFill>
          <a:ln>
            <a:solidFill>
              <a:srgbClr val="00CC99"/>
            </a:solidFill>
          </a:ln>
        </p:spPr>
        <p:txBody>
          <a:bodyPr wrap="square" rtlCol="0">
            <a:spAutoFit/>
          </a:bodyPr>
          <a:lstStyle/>
          <a:p>
            <a:r>
              <a:rPr lang="it-IT" dirty="0"/>
              <a:t>Si </a:t>
            </a:r>
            <a:r>
              <a:rPr lang="it-IT" dirty="0" smtClean="0"/>
              <a:t>pu</a:t>
            </a:r>
            <a:r>
              <a:rPr lang="it-IT" dirty="0"/>
              <a:t>ò</a:t>
            </a:r>
            <a:r>
              <a:rPr lang="it-IT" dirty="0" smtClean="0"/>
              <a:t> </a:t>
            </a:r>
            <a:r>
              <a:rPr lang="it-IT" dirty="0"/>
              <a:t>osservare che la </a:t>
            </a:r>
            <a:r>
              <a:rPr lang="it-IT" dirty="0" err="1"/>
              <a:t>P</a:t>
            </a:r>
            <a:r>
              <a:rPr lang="it-IT" baseline="-25000" dirty="0"/>
              <a:t>αβ</a:t>
            </a:r>
            <a:r>
              <a:rPr lang="it-IT" dirty="0"/>
              <a:t> è</a:t>
            </a:r>
            <a:r>
              <a:rPr lang="it-IT" dirty="0" smtClean="0"/>
              <a:t> </a:t>
            </a:r>
            <a:r>
              <a:rPr lang="it-IT" dirty="0"/>
              <a:t>invariante se si effettua la </a:t>
            </a:r>
            <a:r>
              <a:rPr lang="it-IT" dirty="0" smtClean="0"/>
              <a:t>trasformazione </a:t>
            </a:r>
            <a:r>
              <a:rPr lang="el-GR" dirty="0" smtClean="0"/>
              <a:t>U </a:t>
            </a:r>
            <a:r>
              <a:rPr lang="el-GR" dirty="0"/>
              <a:t>→ U∗ e α → β</a:t>
            </a:r>
            <a:r>
              <a:rPr lang="el-GR" dirty="0" smtClean="0"/>
              <a:t>:</a:t>
            </a:r>
            <a:endParaRPr lang="it-IT" dirty="0" smtClean="0"/>
          </a:p>
          <a:p>
            <a:endParaRPr lang="it-IT" dirty="0"/>
          </a:p>
          <a:p>
            <a:endParaRPr lang="it-IT" dirty="0" smtClean="0"/>
          </a:p>
          <a:p>
            <a:endParaRPr lang="it-IT" dirty="0"/>
          </a:p>
          <a:p>
            <a:r>
              <a:rPr lang="it-IT" dirty="0"/>
              <a:t>Ma per invarianza di CPT si ha anche che</a:t>
            </a:r>
            <a:r>
              <a:rPr lang="it-IT" dirty="0" smtClean="0"/>
              <a:t>:</a:t>
            </a:r>
          </a:p>
          <a:p>
            <a:endParaRPr lang="it-IT" dirty="0"/>
          </a:p>
          <a:p>
            <a:endParaRPr lang="it-IT" dirty="0" smtClean="0"/>
          </a:p>
          <a:p>
            <a:endParaRPr lang="it-IT" dirty="0"/>
          </a:p>
          <a:p>
            <a:r>
              <a:rPr lang="it-IT" dirty="0" smtClean="0"/>
              <a:t>e di conseguenza:</a:t>
            </a:r>
          </a:p>
          <a:p>
            <a:endParaRPr lang="it-IT" dirty="0"/>
          </a:p>
          <a:p>
            <a:endParaRPr lang="it-IT" dirty="0" smtClean="0"/>
          </a:p>
          <a:p>
            <a:r>
              <a:rPr lang="it-IT" dirty="0" smtClean="0"/>
              <a:t>Cioè le </a:t>
            </a:r>
            <a:r>
              <a:rPr lang="it-IT" dirty="0"/>
              <a:t>oscillazioni di neutrini differiscono da quelle degli </a:t>
            </a:r>
            <a:r>
              <a:rPr lang="it-IT" dirty="0" smtClean="0"/>
              <a:t>antineutrini solamente </a:t>
            </a:r>
            <a:r>
              <a:rPr lang="it-IT" dirty="0"/>
              <a:t>se U </a:t>
            </a:r>
            <a:r>
              <a:rPr lang="it-IT" dirty="0" smtClean="0"/>
              <a:t>≠ U</a:t>
            </a:r>
            <a:r>
              <a:rPr lang="it-IT" b="1" dirty="0"/>
              <a:t>∗</a:t>
            </a:r>
            <a:r>
              <a:rPr lang="it-IT" dirty="0"/>
              <a:t>.</a:t>
            </a:r>
            <a:endParaRPr lang="it-IT" dirty="0" smtClean="0"/>
          </a:p>
        </p:txBody>
      </p:sp>
      <p:graphicFrame>
        <p:nvGraphicFramePr>
          <p:cNvPr id="9" name="Object 4"/>
          <p:cNvGraphicFramePr>
            <a:graphicFrameLocks noChangeAspect="1"/>
          </p:cNvGraphicFramePr>
          <p:nvPr>
            <p:extLst>
              <p:ext uri="{D42A27DB-BD31-4B8C-83A1-F6EECF244321}">
                <p14:modId xmlns:p14="http://schemas.microsoft.com/office/powerpoint/2010/main" val="1838130499"/>
              </p:ext>
            </p:extLst>
          </p:nvPr>
        </p:nvGraphicFramePr>
        <p:xfrm>
          <a:off x="2232536" y="3730601"/>
          <a:ext cx="3451225" cy="439737"/>
        </p:xfrm>
        <a:graphic>
          <a:graphicData uri="http://schemas.openxmlformats.org/presentationml/2006/ole">
            <mc:AlternateContent xmlns:mc="http://schemas.openxmlformats.org/markup-compatibility/2006">
              <mc:Choice xmlns:v="urn:schemas-microsoft-com:vml" Requires="v">
                <p:oleObj spid="_x0000_s137474" name="Equation" r:id="rId7" imgW="1993900" imgH="254000" progId="Equation.3">
                  <p:embed/>
                </p:oleObj>
              </mc:Choice>
              <mc:Fallback>
                <p:oleObj name="Equation" r:id="rId7" imgW="1993900" imgH="254000" progId="Equation.3">
                  <p:embed/>
                  <p:pic>
                    <p:nvPicPr>
                      <p:cNvPr id="0" name=""/>
                      <p:cNvPicPr>
                        <a:picLocks noChangeAspect="1" noChangeArrowheads="1"/>
                      </p:cNvPicPr>
                      <p:nvPr/>
                    </p:nvPicPr>
                    <p:blipFill>
                      <a:blip r:embed="rId8"/>
                      <a:srcRect/>
                      <a:stretch>
                        <a:fillRect/>
                      </a:stretch>
                    </p:blipFill>
                    <p:spPr bwMode="auto">
                      <a:xfrm>
                        <a:off x="2232536" y="3730601"/>
                        <a:ext cx="3451225" cy="439737"/>
                      </a:xfrm>
                      <a:prstGeom prst="rect">
                        <a:avLst/>
                      </a:prstGeom>
                      <a:noFill/>
                      <a:ln>
                        <a:noFill/>
                      </a:ln>
                      <a:effectLst/>
                      <a:extLst/>
                    </p:spPr>
                  </p:pic>
                </p:oleObj>
              </mc:Fallback>
            </mc:AlternateContent>
          </a:graphicData>
        </a:graphic>
      </p:graphicFrame>
      <p:graphicFrame>
        <p:nvGraphicFramePr>
          <p:cNvPr id="10" name="Object 4"/>
          <p:cNvGraphicFramePr>
            <a:graphicFrameLocks noChangeAspect="1"/>
          </p:cNvGraphicFramePr>
          <p:nvPr>
            <p:extLst>
              <p:ext uri="{D42A27DB-BD31-4B8C-83A1-F6EECF244321}">
                <p14:modId xmlns:p14="http://schemas.microsoft.com/office/powerpoint/2010/main" val="3053377577"/>
              </p:ext>
            </p:extLst>
          </p:nvPr>
        </p:nvGraphicFramePr>
        <p:xfrm>
          <a:off x="2267461" y="4811693"/>
          <a:ext cx="3382962" cy="461962"/>
        </p:xfrm>
        <a:graphic>
          <a:graphicData uri="http://schemas.openxmlformats.org/presentationml/2006/ole">
            <mc:AlternateContent xmlns:mc="http://schemas.openxmlformats.org/markup-compatibility/2006">
              <mc:Choice xmlns:v="urn:schemas-microsoft-com:vml" Requires="v">
                <p:oleObj spid="_x0000_s137475" name="Equation" r:id="rId9" imgW="1955800" imgH="266700" progId="Equation.3">
                  <p:embed/>
                </p:oleObj>
              </mc:Choice>
              <mc:Fallback>
                <p:oleObj name="Equation" r:id="rId9" imgW="1955800" imgH="266700" progId="Equation.3">
                  <p:embed/>
                  <p:pic>
                    <p:nvPicPr>
                      <p:cNvPr id="0" name=""/>
                      <p:cNvPicPr>
                        <a:picLocks noChangeAspect="1" noChangeArrowheads="1"/>
                      </p:cNvPicPr>
                      <p:nvPr/>
                    </p:nvPicPr>
                    <p:blipFill>
                      <a:blip r:embed="rId10"/>
                      <a:srcRect/>
                      <a:stretch>
                        <a:fillRect/>
                      </a:stretch>
                    </p:blipFill>
                    <p:spPr bwMode="auto">
                      <a:xfrm>
                        <a:off x="2267461" y="4811693"/>
                        <a:ext cx="3382962" cy="461962"/>
                      </a:xfrm>
                      <a:prstGeom prst="rect">
                        <a:avLst/>
                      </a:prstGeom>
                      <a:noFill/>
                      <a:ln>
                        <a:noFill/>
                      </a:ln>
                      <a:effectLs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2364340912"/>
              </p:ext>
            </p:extLst>
          </p:nvPr>
        </p:nvGraphicFramePr>
        <p:xfrm>
          <a:off x="2265873" y="5734558"/>
          <a:ext cx="3473450" cy="461962"/>
        </p:xfrm>
        <a:graphic>
          <a:graphicData uri="http://schemas.openxmlformats.org/presentationml/2006/ole">
            <mc:AlternateContent xmlns:mc="http://schemas.openxmlformats.org/markup-compatibility/2006">
              <mc:Choice xmlns:v="urn:schemas-microsoft-com:vml" Requires="v">
                <p:oleObj spid="_x0000_s137476" name="Equation" r:id="rId11" imgW="2006600" imgH="266700" progId="Equation.3">
                  <p:embed/>
                </p:oleObj>
              </mc:Choice>
              <mc:Fallback>
                <p:oleObj name="Equation" r:id="rId11" imgW="2006600" imgH="266700" progId="Equation.3">
                  <p:embed/>
                  <p:pic>
                    <p:nvPicPr>
                      <p:cNvPr id="0" name=""/>
                      <p:cNvPicPr>
                        <a:picLocks noChangeAspect="1" noChangeArrowheads="1"/>
                      </p:cNvPicPr>
                      <p:nvPr/>
                    </p:nvPicPr>
                    <p:blipFill>
                      <a:blip r:embed="rId12"/>
                      <a:srcRect/>
                      <a:stretch>
                        <a:fillRect/>
                      </a:stretch>
                    </p:blipFill>
                    <p:spPr bwMode="auto">
                      <a:xfrm>
                        <a:off x="2265873" y="5734558"/>
                        <a:ext cx="3473450" cy="461962"/>
                      </a:xfrm>
                      <a:prstGeom prst="rect">
                        <a:avLst/>
                      </a:prstGeom>
                      <a:noFill/>
                      <a:ln>
                        <a:noFill/>
                      </a:ln>
                      <a:effectLst/>
                      <a:extLst/>
                    </p:spPr>
                  </p:pic>
                </p:oleObj>
              </mc:Fallback>
            </mc:AlternateContent>
          </a:graphicData>
        </a:graphic>
      </p:graphicFrame>
      <p:sp>
        <p:nvSpPr>
          <p:cNvPr id="12" name="Date Placeholder 11"/>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7740291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1455" y="643744"/>
            <a:ext cx="6372382" cy="646331"/>
          </a:xfrm>
          <a:prstGeom prst="rect">
            <a:avLst/>
          </a:prstGeom>
          <a:noFill/>
        </p:spPr>
        <p:txBody>
          <a:bodyPr wrap="square" rtlCol="0">
            <a:spAutoFit/>
          </a:bodyPr>
          <a:lstStyle/>
          <a:p>
            <a:pPr algn="just"/>
            <a:r>
              <a:rPr lang="it-IT" dirty="0">
                <a:solidFill>
                  <a:srgbClr val="000000"/>
                </a:solidFill>
              </a:rPr>
              <a:t>La </a:t>
            </a:r>
            <a:r>
              <a:rPr lang="it-IT" b="1" dirty="0">
                <a:solidFill>
                  <a:srgbClr val="FF0000"/>
                </a:solidFill>
              </a:rPr>
              <a:t>formula di </a:t>
            </a:r>
            <a:r>
              <a:rPr lang="it-IT" b="1" dirty="0" err="1" smtClean="0">
                <a:solidFill>
                  <a:srgbClr val="FF0000"/>
                </a:solidFill>
              </a:rPr>
              <a:t>Weizsäcker</a:t>
            </a:r>
            <a:r>
              <a:rPr lang="it-IT" dirty="0" smtClean="0">
                <a:solidFill>
                  <a:srgbClr val="000000"/>
                </a:solidFill>
              </a:rPr>
              <a:t> </a:t>
            </a:r>
            <a:r>
              <a:rPr lang="it-IT" dirty="0">
                <a:solidFill>
                  <a:srgbClr val="000000"/>
                </a:solidFill>
              </a:rPr>
              <a:t>(</a:t>
            </a:r>
            <a:r>
              <a:rPr lang="it-IT" dirty="0">
                <a:solidFill>
                  <a:srgbClr val="008000"/>
                </a:solidFill>
              </a:rPr>
              <a:t>formula semiempirica </a:t>
            </a:r>
            <a:r>
              <a:rPr lang="it-IT" dirty="0">
                <a:solidFill>
                  <a:srgbClr val="000000"/>
                </a:solidFill>
              </a:rPr>
              <a:t>della massa) è una formula usata per approssimare la </a:t>
            </a:r>
            <a:r>
              <a:rPr lang="it-IT" dirty="0">
                <a:solidFill>
                  <a:srgbClr val="FF0000"/>
                </a:solidFill>
              </a:rPr>
              <a:t>massa del nucleo atomico</a:t>
            </a:r>
            <a:r>
              <a:rPr lang="it-IT" dirty="0" smtClean="0">
                <a:solidFill>
                  <a:srgbClr val="000000"/>
                </a:solidFill>
              </a:rPr>
              <a:t>.</a:t>
            </a:r>
          </a:p>
        </p:txBody>
      </p:sp>
      <p:graphicFrame>
        <p:nvGraphicFramePr>
          <p:cNvPr id="7" name="Object 7"/>
          <p:cNvGraphicFramePr>
            <a:graphicFrameLocks noChangeAspect="1"/>
          </p:cNvGraphicFramePr>
          <p:nvPr>
            <p:extLst>
              <p:ext uri="{D42A27DB-BD31-4B8C-83A1-F6EECF244321}">
                <p14:modId xmlns:p14="http://schemas.microsoft.com/office/powerpoint/2010/main" val="1974442421"/>
              </p:ext>
            </p:extLst>
          </p:nvPr>
        </p:nvGraphicFramePr>
        <p:xfrm>
          <a:off x="351786" y="3911288"/>
          <a:ext cx="5080000" cy="508000"/>
        </p:xfrm>
        <a:graphic>
          <a:graphicData uri="http://schemas.openxmlformats.org/presentationml/2006/ole">
            <mc:AlternateContent xmlns:mc="http://schemas.openxmlformats.org/markup-compatibility/2006">
              <mc:Choice xmlns:v="urn:schemas-microsoft-com:vml" Requires="v">
                <p:oleObj spid="_x0000_s3594" name="Equation" r:id="rId3" imgW="2540000" imgH="254000" progId="Equation.3">
                  <p:embed/>
                </p:oleObj>
              </mc:Choice>
              <mc:Fallback>
                <p:oleObj name="Equation" r:id="rId3" imgW="2540000" imgH="254000" progId="Equation.3">
                  <p:embed/>
                  <p:pic>
                    <p:nvPicPr>
                      <p:cNvPr id="0" name=""/>
                      <p:cNvPicPr>
                        <a:picLocks noChangeAspect="1" noChangeArrowheads="1"/>
                      </p:cNvPicPr>
                      <p:nvPr/>
                    </p:nvPicPr>
                    <p:blipFill>
                      <a:blip r:embed="rId4"/>
                      <a:srcRect/>
                      <a:stretch>
                        <a:fillRect/>
                      </a:stretch>
                    </p:blipFill>
                    <p:spPr bwMode="auto">
                      <a:xfrm>
                        <a:off x="351786" y="3911288"/>
                        <a:ext cx="5080000" cy="508000"/>
                      </a:xfrm>
                      <a:prstGeom prst="rect">
                        <a:avLst/>
                      </a:prstGeom>
                      <a:noFill/>
                      <a:ln>
                        <a:noFill/>
                      </a:ln>
                      <a:effectLst/>
                    </p:spPr>
                  </p:pic>
                </p:oleObj>
              </mc:Fallback>
            </mc:AlternateContent>
          </a:graphicData>
        </a:graphic>
      </p:graphicFrame>
      <p:sp>
        <p:nvSpPr>
          <p:cNvPr id="9" name="Rettangolo 8"/>
          <p:cNvSpPr/>
          <p:nvPr/>
        </p:nvSpPr>
        <p:spPr>
          <a:xfrm>
            <a:off x="351786" y="3234810"/>
            <a:ext cx="3561830" cy="369332"/>
          </a:xfrm>
          <a:prstGeom prst="rect">
            <a:avLst/>
          </a:prstGeom>
        </p:spPr>
        <p:txBody>
          <a:bodyPr wrap="none">
            <a:spAutoFit/>
          </a:bodyPr>
          <a:lstStyle/>
          <a:p>
            <a:r>
              <a:rPr lang="it-IT" dirty="0"/>
              <a:t>La </a:t>
            </a:r>
            <a:r>
              <a:rPr lang="it-IT" b="1" dirty="0">
                <a:solidFill>
                  <a:srgbClr val="FF0000"/>
                </a:solidFill>
              </a:rPr>
              <a:t>massa </a:t>
            </a:r>
            <a:r>
              <a:rPr lang="it-IT" b="1" dirty="0" smtClean="0">
                <a:solidFill>
                  <a:srgbClr val="FF0000"/>
                </a:solidFill>
              </a:rPr>
              <a:t>atomica M(Z,A) </a:t>
            </a:r>
            <a:r>
              <a:rPr lang="it-IT" dirty="0" smtClean="0"/>
              <a:t>è </a:t>
            </a:r>
            <a:r>
              <a:rPr lang="it-IT" dirty="0"/>
              <a:t>data da:</a:t>
            </a:r>
          </a:p>
        </p:txBody>
      </p:sp>
      <p:sp>
        <p:nvSpPr>
          <p:cNvPr id="11" name="Rettangolo 10"/>
          <p:cNvSpPr/>
          <p:nvPr/>
        </p:nvSpPr>
        <p:spPr>
          <a:xfrm>
            <a:off x="351786" y="4894378"/>
            <a:ext cx="4359329" cy="369332"/>
          </a:xfrm>
          <a:prstGeom prst="rect">
            <a:avLst/>
          </a:prstGeom>
        </p:spPr>
        <p:txBody>
          <a:bodyPr wrap="square">
            <a:spAutoFit/>
          </a:bodyPr>
          <a:lstStyle/>
          <a:p>
            <a:r>
              <a:rPr lang="it-IT" b="1" dirty="0" smtClean="0">
                <a:solidFill>
                  <a:srgbClr val="FF0000"/>
                </a:solidFill>
              </a:rPr>
              <a:t>B(Z,A) </a:t>
            </a:r>
            <a:r>
              <a:rPr lang="it-IT" dirty="0" smtClean="0"/>
              <a:t>è l’</a:t>
            </a:r>
            <a:r>
              <a:rPr lang="it-IT" b="1" dirty="0" smtClean="0">
                <a:solidFill>
                  <a:srgbClr val="FF0000"/>
                </a:solidFill>
              </a:rPr>
              <a:t>energia </a:t>
            </a:r>
            <a:r>
              <a:rPr lang="it-IT" b="1" dirty="0">
                <a:solidFill>
                  <a:srgbClr val="FF0000"/>
                </a:solidFill>
              </a:rPr>
              <a:t>di legame del nucleo</a:t>
            </a:r>
            <a:r>
              <a:rPr lang="it-IT" dirty="0"/>
              <a:t>.</a:t>
            </a:r>
          </a:p>
        </p:txBody>
      </p:sp>
      <p:sp>
        <p:nvSpPr>
          <p:cNvPr id="12" name="Rettangolo 11"/>
          <p:cNvSpPr/>
          <p:nvPr/>
        </p:nvSpPr>
        <p:spPr>
          <a:xfrm>
            <a:off x="4352861" y="4905730"/>
            <a:ext cx="4693361" cy="1169551"/>
          </a:xfrm>
          <a:prstGeom prst="rect">
            <a:avLst/>
          </a:prstGeom>
        </p:spPr>
        <p:txBody>
          <a:bodyPr wrap="square">
            <a:spAutoFit/>
          </a:bodyPr>
          <a:lstStyle/>
          <a:p>
            <a:pPr marL="285750" indent="-285750">
              <a:buFont typeface="Arial"/>
              <a:buChar char="•"/>
            </a:pPr>
            <a:r>
              <a:rPr lang="it-IT" sz="1400" i="1" dirty="0" smtClean="0"/>
              <a:t>A è </a:t>
            </a:r>
            <a:r>
              <a:rPr lang="it-IT" sz="1400" dirty="0" smtClean="0"/>
              <a:t>il </a:t>
            </a:r>
            <a:r>
              <a:rPr lang="it-IT" sz="1400" dirty="0"/>
              <a:t>numero di </a:t>
            </a:r>
            <a:r>
              <a:rPr lang="it-IT" sz="1400" dirty="0" smtClean="0"/>
              <a:t>nucleoni,</a:t>
            </a:r>
          </a:p>
          <a:p>
            <a:pPr marL="285750" indent="-285750">
              <a:buFont typeface="Arial"/>
              <a:buChar char="•"/>
            </a:pPr>
            <a:r>
              <a:rPr lang="it-IT" sz="1400" i="1" dirty="0" err="1" smtClean="0"/>
              <a:t>Z</a:t>
            </a:r>
            <a:r>
              <a:rPr lang="it-IT" sz="1400" dirty="0" smtClean="0"/>
              <a:t> </a:t>
            </a:r>
            <a:r>
              <a:rPr lang="it-IT" sz="1400" dirty="0"/>
              <a:t>il numero di </a:t>
            </a:r>
            <a:r>
              <a:rPr lang="it-IT" sz="1400" dirty="0" smtClean="0"/>
              <a:t>protoni,</a:t>
            </a:r>
          </a:p>
          <a:p>
            <a:pPr marL="285750" indent="-285750">
              <a:buFont typeface="Arial"/>
              <a:buChar char="•"/>
            </a:pPr>
            <a:r>
              <a:rPr lang="it-IT" sz="1400" i="1" dirty="0" err="1" smtClean="0"/>
              <a:t>N</a:t>
            </a:r>
            <a:r>
              <a:rPr lang="it-IT" sz="1400" dirty="0" smtClean="0"/>
              <a:t> </a:t>
            </a:r>
            <a:r>
              <a:rPr lang="it-IT" sz="1400" dirty="0"/>
              <a:t>il numero di </a:t>
            </a:r>
            <a:r>
              <a:rPr lang="it-IT" sz="1400" dirty="0" smtClean="0"/>
              <a:t>neutroni,</a:t>
            </a:r>
          </a:p>
          <a:p>
            <a:pPr marL="285750" indent="-285750">
              <a:buFont typeface="Arial"/>
              <a:buChar char="•"/>
            </a:pPr>
            <a:r>
              <a:rPr lang="it-IT" sz="1400" dirty="0"/>
              <a:t>m</a:t>
            </a:r>
            <a:r>
              <a:rPr lang="it-IT" sz="1400" baseline="-25000" dirty="0"/>
              <a:t>p</a:t>
            </a:r>
            <a:r>
              <a:rPr lang="it-IT" sz="1400" dirty="0"/>
              <a:t> ed </a:t>
            </a:r>
            <a:r>
              <a:rPr lang="it-IT" sz="1400" dirty="0" err="1"/>
              <a:t>m</a:t>
            </a:r>
            <a:r>
              <a:rPr lang="it-IT" sz="1400" baseline="-25000" dirty="0" err="1"/>
              <a:t>n</a:t>
            </a:r>
            <a:r>
              <a:rPr lang="it-IT" sz="1400" dirty="0"/>
              <a:t> sono le masse a riposo di protone e neutrone, </a:t>
            </a:r>
          </a:p>
          <a:p>
            <a:pPr marL="285750" indent="-285750">
              <a:buFont typeface="Arial"/>
              <a:buChar char="•"/>
            </a:pPr>
            <a:r>
              <a:rPr lang="it-IT" sz="1400" dirty="0"/>
              <a:t>m</a:t>
            </a:r>
            <a:r>
              <a:rPr lang="it-IT" sz="1400" baseline="-25000" dirty="0"/>
              <a:t>e</a:t>
            </a:r>
            <a:r>
              <a:rPr lang="it-IT" sz="1400" dirty="0"/>
              <a:t> è massa a riposo </a:t>
            </a:r>
            <a:r>
              <a:rPr lang="it-IT" sz="1400" dirty="0" smtClean="0"/>
              <a:t>dell’elettrone</a:t>
            </a:r>
            <a:r>
              <a:rPr lang="it-IT" sz="1400" dirty="0"/>
              <a:t>.</a:t>
            </a:r>
          </a:p>
        </p:txBody>
      </p:sp>
      <p:sp>
        <p:nvSpPr>
          <p:cNvPr id="2" name="Rettangolo 1"/>
          <p:cNvSpPr/>
          <p:nvPr/>
        </p:nvSpPr>
        <p:spPr>
          <a:xfrm>
            <a:off x="4433839" y="1815021"/>
            <a:ext cx="4238722" cy="923330"/>
          </a:xfrm>
          <a:prstGeom prst="rect">
            <a:avLst/>
          </a:prstGeom>
          <a:ln>
            <a:solidFill>
              <a:schemeClr val="tx1"/>
            </a:solidFill>
          </a:ln>
        </p:spPr>
        <p:txBody>
          <a:bodyPr wrap="square">
            <a:spAutoFit/>
          </a:bodyPr>
          <a:lstStyle/>
          <a:p>
            <a:pPr algn="just"/>
            <a:r>
              <a:rPr lang="it-IT" i="1" dirty="0">
                <a:solidFill>
                  <a:srgbClr val="000000"/>
                </a:solidFill>
              </a:rPr>
              <a:t>La formula è parzialmente basata su prove sperimentali, mentre il contributo teorico è dato dal modello a goccia di liquido.</a:t>
            </a:r>
          </a:p>
        </p:txBody>
      </p:sp>
      <p:sp>
        <p:nvSpPr>
          <p:cNvPr id="3" name="Segnaposto numero diapositiva 2"/>
          <p:cNvSpPr>
            <a:spLocks noGrp="1"/>
          </p:cNvSpPr>
          <p:nvPr>
            <p:ph type="sldNum" sz="quarter" idx="12"/>
          </p:nvPr>
        </p:nvSpPr>
        <p:spPr/>
        <p:txBody>
          <a:bodyPr/>
          <a:lstStyle/>
          <a:p>
            <a:fld id="{F59BAAFB-1279-7F49-9A8C-7AA208BA2506}" type="slidenum">
              <a:rPr lang="it-IT" smtClean="0"/>
              <a:t>2</a:t>
            </a:fld>
            <a:endParaRPr lang="it-IT" dirty="0"/>
          </a:p>
        </p:txBody>
      </p:sp>
      <p:sp>
        <p:nvSpPr>
          <p:cNvPr id="5" name="Ovale 4"/>
          <p:cNvSpPr/>
          <p:nvPr/>
        </p:nvSpPr>
        <p:spPr>
          <a:xfrm>
            <a:off x="4030163" y="3742409"/>
            <a:ext cx="1462502" cy="8552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2 7"/>
          <p:cNvCxnSpPr>
            <a:endCxn id="5" idx="3"/>
          </p:cNvCxnSpPr>
          <p:nvPr/>
        </p:nvCxnSpPr>
        <p:spPr>
          <a:xfrm flipV="1">
            <a:off x="1334749" y="4472389"/>
            <a:ext cx="2909592" cy="421989"/>
          </a:xfrm>
          <a:prstGeom prst="straightConnector1">
            <a:avLst/>
          </a:prstGeom>
          <a:ln w="95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Date Placeholder 9"/>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537315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20</a:t>
            </a:fld>
            <a:endParaRPr lang="it-IT"/>
          </a:p>
        </p:txBody>
      </p:sp>
      <p:sp>
        <p:nvSpPr>
          <p:cNvPr id="3" name="CasellaDiTesto 2"/>
          <p:cNvSpPr txBox="1"/>
          <p:nvPr/>
        </p:nvSpPr>
        <p:spPr>
          <a:xfrm>
            <a:off x="383618" y="4069133"/>
            <a:ext cx="8532196" cy="2031325"/>
          </a:xfrm>
          <a:prstGeom prst="rect">
            <a:avLst/>
          </a:prstGeom>
          <a:noFill/>
        </p:spPr>
        <p:txBody>
          <a:bodyPr wrap="square" rtlCol="0">
            <a:spAutoFit/>
          </a:bodyPr>
          <a:lstStyle/>
          <a:p>
            <a:r>
              <a:rPr lang="it-IT" dirty="0" smtClean="0"/>
              <a:t>e </a:t>
            </a:r>
            <a:r>
              <a:rPr lang="it-IT" dirty="0"/>
              <a:t>pertanto la </a:t>
            </a:r>
            <a:r>
              <a:rPr lang="it-IT" dirty="0" smtClean="0">
                <a:solidFill>
                  <a:srgbClr val="FF0000"/>
                </a:solidFill>
              </a:rPr>
              <a:t>probabilit</a:t>
            </a:r>
            <a:r>
              <a:rPr lang="it-IT" dirty="0">
                <a:solidFill>
                  <a:srgbClr val="FF0000"/>
                </a:solidFill>
              </a:rPr>
              <a:t>à</a:t>
            </a:r>
            <a:r>
              <a:rPr lang="it-IT" dirty="0" smtClean="0">
                <a:solidFill>
                  <a:srgbClr val="FF0000"/>
                </a:solidFill>
              </a:rPr>
              <a:t> </a:t>
            </a:r>
            <a:r>
              <a:rPr lang="it-IT" dirty="0">
                <a:solidFill>
                  <a:srgbClr val="FF0000"/>
                </a:solidFill>
              </a:rPr>
              <a:t>di oscillazione</a:t>
            </a:r>
            <a:r>
              <a:rPr lang="it-IT" dirty="0"/>
              <a:t>, in questo caso, diventa</a:t>
            </a:r>
            <a:r>
              <a:rPr lang="it-IT" dirty="0" smtClean="0"/>
              <a:t>:</a:t>
            </a:r>
          </a:p>
          <a:p>
            <a:endParaRPr lang="it-IT" dirty="0"/>
          </a:p>
          <a:p>
            <a:endParaRPr lang="it-IT" dirty="0" smtClean="0"/>
          </a:p>
          <a:p>
            <a:endParaRPr lang="it-IT" dirty="0"/>
          </a:p>
          <a:p>
            <a:r>
              <a:rPr lang="it-IT" dirty="0" smtClean="0"/>
              <a:t>e la </a:t>
            </a:r>
            <a:r>
              <a:rPr lang="it-IT" dirty="0" smtClean="0">
                <a:solidFill>
                  <a:srgbClr val="FF0000"/>
                </a:solidFill>
              </a:rPr>
              <a:t>probabilità di sopravvivenza </a:t>
            </a:r>
            <a:r>
              <a:rPr lang="it-IT" dirty="0" smtClean="0"/>
              <a:t>sarà:</a:t>
            </a:r>
          </a:p>
          <a:p>
            <a:endParaRPr lang="it-IT" dirty="0"/>
          </a:p>
          <a:p>
            <a:endParaRPr lang="it-IT" dirty="0"/>
          </a:p>
        </p:txBody>
      </p:sp>
      <p:graphicFrame>
        <p:nvGraphicFramePr>
          <p:cNvPr id="5" name="Object 4"/>
          <p:cNvGraphicFramePr>
            <a:graphicFrameLocks noChangeAspect="1"/>
          </p:cNvGraphicFramePr>
          <p:nvPr>
            <p:extLst>
              <p:ext uri="{D42A27DB-BD31-4B8C-83A1-F6EECF244321}">
                <p14:modId xmlns:p14="http://schemas.microsoft.com/office/powerpoint/2010/main" val="856761183"/>
              </p:ext>
            </p:extLst>
          </p:nvPr>
        </p:nvGraphicFramePr>
        <p:xfrm>
          <a:off x="2233627" y="4357688"/>
          <a:ext cx="3913188" cy="704850"/>
        </p:xfrm>
        <a:graphic>
          <a:graphicData uri="http://schemas.openxmlformats.org/presentationml/2006/ole">
            <mc:AlternateContent xmlns:mc="http://schemas.openxmlformats.org/markup-compatibility/2006">
              <mc:Choice xmlns:v="urn:schemas-microsoft-com:vml" Requires="v">
                <p:oleObj spid="_x0000_s121194" name="Equation" r:id="rId3" imgW="2260600" imgH="406400" progId="Equation.3">
                  <p:embed/>
                </p:oleObj>
              </mc:Choice>
              <mc:Fallback>
                <p:oleObj name="Equation" r:id="rId3" imgW="2260600" imgH="406400" progId="Equation.3">
                  <p:embed/>
                  <p:pic>
                    <p:nvPicPr>
                      <p:cNvPr id="0" name=""/>
                      <p:cNvPicPr>
                        <a:picLocks noChangeAspect="1" noChangeArrowheads="1"/>
                      </p:cNvPicPr>
                      <p:nvPr/>
                    </p:nvPicPr>
                    <p:blipFill>
                      <a:blip r:embed="rId4"/>
                      <a:srcRect/>
                      <a:stretch>
                        <a:fillRect/>
                      </a:stretch>
                    </p:blipFill>
                    <p:spPr bwMode="auto">
                      <a:xfrm>
                        <a:off x="2233627" y="4357688"/>
                        <a:ext cx="3913188" cy="704850"/>
                      </a:xfrm>
                      <a:prstGeom prst="rect">
                        <a:avLst/>
                      </a:prstGeom>
                      <a:noFill/>
                      <a:ln>
                        <a:noFill/>
                      </a:ln>
                      <a:effectLs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1136443300"/>
              </p:ext>
            </p:extLst>
          </p:nvPr>
        </p:nvGraphicFramePr>
        <p:xfrm>
          <a:off x="1479550" y="5568950"/>
          <a:ext cx="5408613" cy="704850"/>
        </p:xfrm>
        <a:graphic>
          <a:graphicData uri="http://schemas.openxmlformats.org/presentationml/2006/ole">
            <mc:AlternateContent xmlns:mc="http://schemas.openxmlformats.org/markup-compatibility/2006">
              <mc:Choice xmlns:v="urn:schemas-microsoft-com:vml" Requires="v">
                <p:oleObj spid="_x0000_s121195" name="Equation" r:id="rId5" imgW="3124200" imgH="406400" progId="Equation.3">
                  <p:embed/>
                </p:oleObj>
              </mc:Choice>
              <mc:Fallback>
                <p:oleObj name="Equation" r:id="rId5" imgW="3124200" imgH="406400" progId="Equation.3">
                  <p:embed/>
                  <p:pic>
                    <p:nvPicPr>
                      <p:cNvPr id="0" name=""/>
                      <p:cNvPicPr>
                        <a:picLocks noChangeAspect="1" noChangeArrowheads="1"/>
                      </p:cNvPicPr>
                      <p:nvPr/>
                    </p:nvPicPr>
                    <p:blipFill>
                      <a:blip r:embed="rId6"/>
                      <a:srcRect/>
                      <a:stretch>
                        <a:fillRect/>
                      </a:stretch>
                    </p:blipFill>
                    <p:spPr bwMode="auto">
                      <a:xfrm>
                        <a:off x="1479550" y="5568950"/>
                        <a:ext cx="5408613" cy="704850"/>
                      </a:xfrm>
                      <a:prstGeom prst="rect">
                        <a:avLst/>
                      </a:prstGeom>
                      <a:noFill/>
                      <a:ln>
                        <a:noFill/>
                      </a:ln>
                      <a:effectLst/>
                      <a:extLst/>
                    </p:spPr>
                  </p:pic>
                </p:oleObj>
              </mc:Fallback>
            </mc:AlternateContent>
          </a:graphicData>
        </a:graphic>
      </p:graphicFrame>
      <p:sp>
        <p:nvSpPr>
          <p:cNvPr id="7" name="CasellaDiTesto 6"/>
          <p:cNvSpPr txBox="1"/>
          <p:nvPr/>
        </p:nvSpPr>
        <p:spPr>
          <a:xfrm>
            <a:off x="330706" y="556914"/>
            <a:ext cx="4595155" cy="1477328"/>
          </a:xfrm>
          <a:prstGeom prst="rect">
            <a:avLst/>
          </a:prstGeom>
          <a:noFill/>
        </p:spPr>
        <p:txBody>
          <a:bodyPr wrap="square" rtlCol="0">
            <a:spAutoFit/>
          </a:bodyPr>
          <a:lstStyle/>
          <a:p>
            <a:pPr algn="just"/>
            <a:r>
              <a:rPr lang="it-IT" dirty="0" smtClean="0"/>
              <a:t>La trattazione si </a:t>
            </a:r>
            <a:r>
              <a:rPr lang="it-IT" dirty="0"/>
              <a:t>semplifica molto nel caso si assuma </a:t>
            </a:r>
            <a:r>
              <a:rPr lang="it-IT" dirty="0">
                <a:solidFill>
                  <a:srgbClr val="008000"/>
                </a:solidFill>
              </a:rPr>
              <a:t>invarianza </a:t>
            </a:r>
            <a:r>
              <a:rPr lang="it-IT" dirty="0" smtClean="0">
                <a:solidFill>
                  <a:srgbClr val="008000"/>
                </a:solidFill>
              </a:rPr>
              <a:t>di CP </a:t>
            </a:r>
            <a:r>
              <a:rPr lang="it-IT" dirty="0"/>
              <a:t>nel settore leptonico e si considerino </a:t>
            </a:r>
            <a:r>
              <a:rPr lang="it-IT" b="1" dirty="0">
                <a:solidFill>
                  <a:srgbClr val="FF0000"/>
                </a:solidFill>
              </a:rPr>
              <a:t>solo due sapori</a:t>
            </a:r>
            <a:r>
              <a:rPr lang="it-IT" dirty="0"/>
              <a:t>. </a:t>
            </a:r>
            <a:endParaRPr lang="it-IT" dirty="0" smtClean="0"/>
          </a:p>
          <a:p>
            <a:pPr algn="just"/>
            <a:r>
              <a:rPr lang="it-IT" dirty="0" smtClean="0"/>
              <a:t>In </a:t>
            </a:r>
            <a:r>
              <a:rPr lang="it-IT" dirty="0"/>
              <a:t>questo caso </a:t>
            </a:r>
            <a:r>
              <a:rPr lang="it-IT" dirty="0" smtClean="0"/>
              <a:t>la </a:t>
            </a:r>
            <a:r>
              <a:rPr lang="it-IT" dirty="0"/>
              <a:t>matrice U diventa ortogonale </a:t>
            </a:r>
            <a:r>
              <a:rPr lang="it-IT" dirty="0" smtClean="0"/>
              <a:t>con un </a:t>
            </a:r>
            <a:r>
              <a:rPr lang="it-IT" dirty="0"/>
              <a:t>solo angolo di mixing θ</a:t>
            </a:r>
            <a:r>
              <a:rPr lang="it-IT" baseline="-25000" dirty="0"/>
              <a:t>12</a:t>
            </a:r>
            <a:r>
              <a:rPr lang="it-IT" dirty="0"/>
              <a:t>. </a:t>
            </a:r>
            <a:endParaRPr lang="it-IT" dirty="0" smtClean="0"/>
          </a:p>
        </p:txBody>
      </p:sp>
      <p:graphicFrame>
        <p:nvGraphicFramePr>
          <p:cNvPr id="8" name="Object 4"/>
          <p:cNvGraphicFramePr>
            <a:graphicFrameLocks noChangeAspect="1"/>
          </p:cNvGraphicFramePr>
          <p:nvPr>
            <p:extLst>
              <p:ext uri="{D42A27DB-BD31-4B8C-83A1-F6EECF244321}">
                <p14:modId xmlns:p14="http://schemas.microsoft.com/office/powerpoint/2010/main" val="3682319000"/>
              </p:ext>
            </p:extLst>
          </p:nvPr>
        </p:nvGraphicFramePr>
        <p:xfrm>
          <a:off x="5762541" y="900944"/>
          <a:ext cx="2703513" cy="992187"/>
        </p:xfrm>
        <a:graphic>
          <a:graphicData uri="http://schemas.openxmlformats.org/presentationml/2006/ole">
            <mc:AlternateContent xmlns:mc="http://schemas.openxmlformats.org/markup-compatibility/2006">
              <mc:Choice xmlns:v="urn:schemas-microsoft-com:vml" Requires="v">
                <p:oleObj spid="_x0000_s121196" name="Equation" r:id="rId7" imgW="1562100" imgH="571500" progId="Equation.3">
                  <p:embed/>
                </p:oleObj>
              </mc:Choice>
              <mc:Fallback>
                <p:oleObj name="Equation" r:id="rId7" imgW="1562100" imgH="571500" progId="Equation.3">
                  <p:embed/>
                  <p:pic>
                    <p:nvPicPr>
                      <p:cNvPr id="0" name=""/>
                      <p:cNvPicPr>
                        <a:picLocks noChangeAspect="1" noChangeArrowheads="1"/>
                      </p:cNvPicPr>
                      <p:nvPr/>
                    </p:nvPicPr>
                    <p:blipFill>
                      <a:blip r:embed="rId8"/>
                      <a:srcRect/>
                      <a:stretch>
                        <a:fillRect/>
                      </a:stretch>
                    </p:blipFill>
                    <p:spPr bwMode="auto">
                      <a:xfrm>
                        <a:off x="5762541" y="900944"/>
                        <a:ext cx="2703513" cy="992187"/>
                      </a:xfrm>
                      <a:prstGeom prst="rect">
                        <a:avLst/>
                      </a:prstGeom>
                      <a:noFill/>
                      <a:ln>
                        <a:noFill/>
                      </a:ln>
                      <a:effectLst/>
                      <a:extLst/>
                    </p:spPr>
                  </p:pic>
                </p:oleObj>
              </mc:Fallback>
            </mc:AlternateContent>
          </a:graphicData>
        </a:graphic>
      </p:graphicFrame>
      <p:sp>
        <p:nvSpPr>
          <p:cNvPr id="9" name="CasellaDiTesto 8"/>
          <p:cNvSpPr txBox="1"/>
          <p:nvPr/>
        </p:nvSpPr>
        <p:spPr>
          <a:xfrm>
            <a:off x="2337477" y="2315889"/>
            <a:ext cx="6349323" cy="1200329"/>
          </a:xfrm>
          <a:prstGeom prst="rect">
            <a:avLst/>
          </a:prstGeom>
          <a:noFill/>
          <a:ln>
            <a:solidFill>
              <a:srgbClr val="BFBFBF"/>
            </a:solidFill>
          </a:ln>
        </p:spPr>
        <p:txBody>
          <a:bodyPr wrap="square" rtlCol="0">
            <a:spAutoFit/>
          </a:bodyPr>
          <a:lstStyle/>
          <a:p>
            <a:pPr algn="just"/>
            <a:r>
              <a:rPr lang="it-IT" sz="1200" i="1" u="sng" dirty="0" smtClean="0"/>
              <a:t>Considerazione</a:t>
            </a:r>
            <a:r>
              <a:rPr lang="it-IT" sz="1200" i="1" dirty="0" smtClean="0"/>
              <a:t>: La formulazione a due sapori è appropriata per la discussione della transizione da </a:t>
            </a:r>
            <a:r>
              <a:rPr lang="it-IT" sz="1200" i="1" dirty="0" err="1" smtClean="0"/>
              <a:t>ν</a:t>
            </a:r>
            <a:r>
              <a:rPr lang="it-IT" sz="1200" i="1" baseline="-25000" dirty="0" err="1" smtClean="0"/>
              <a:t>μ</a:t>
            </a:r>
            <a:r>
              <a:rPr lang="it-IT" sz="1200" i="1" dirty="0" err="1" smtClean="0"/>
              <a:t>-ν</a:t>
            </a:r>
            <a:r>
              <a:rPr lang="it-IT" sz="1200" i="1" baseline="-25000" dirty="0" err="1" smtClean="0"/>
              <a:t>τ</a:t>
            </a:r>
            <a:r>
              <a:rPr lang="it-IT" sz="1200" i="1" dirty="0" smtClean="0"/>
              <a:t> nel caso delle oscillazione dei neutrini atmosferici in quanto </a:t>
            </a:r>
            <a:r>
              <a:rPr lang="it-IT" sz="1200" i="1" dirty="0" err="1" smtClean="0"/>
              <a:t>ν</a:t>
            </a:r>
            <a:r>
              <a:rPr lang="it-IT" sz="1200" i="1" baseline="-25000" dirty="0" err="1" smtClean="0"/>
              <a:t>e</a:t>
            </a:r>
            <a:r>
              <a:rPr lang="it-IT" sz="1200" i="1" dirty="0" smtClean="0"/>
              <a:t> non gioca alcun ruolo e nei neutrini solari in cui la transizione avviene tra </a:t>
            </a:r>
            <a:r>
              <a:rPr lang="it-IT" sz="1200" i="1" dirty="0" err="1" smtClean="0"/>
              <a:t>ν</a:t>
            </a:r>
            <a:r>
              <a:rPr lang="it-IT" sz="1200" i="1" baseline="-25000" dirty="0" err="1" smtClean="0"/>
              <a:t>e</a:t>
            </a:r>
            <a:r>
              <a:rPr lang="it-IT" sz="1200" i="1" dirty="0" err="1" smtClean="0"/>
              <a:t>-ν</a:t>
            </a:r>
            <a:r>
              <a:rPr lang="it-IT" sz="1200" i="1" baseline="-25000" dirty="0" err="1" smtClean="0"/>
              <a:t>x</a:t>
            </a:r>
            <a:r>
              <a:rPr lang="it-IT" sz="1200" i="1" dirty="0" smtClean="0"/>
              <a:t> (con </a:t>
            </a:r>
            <a:r>
              <a:rPr lang="it-IT" sz="1200" i="1" dirty="0" err="1" smtClean="0"/>
              <a:t>ν</a:t>
            </a:r>
            <a:r>
              <a:rPr lang="it-IT" sz="1200" i="1" baseline="-25000" dirty="0" err="1" smtClean="0"/>
              <a:t>x</a:t>
            </a:r>
            <a:r>
              <a:rPr lang="it-IT" sz="1200" i="1" dirty="0" smtClean="0"/>
              <a:t> </a:t>
            </a:r>
            <a:r>
              <a:rPr lang="it-IT" sz="1200" i="1" dirty="0" err="1" smtClean="0"/>
              <a:t>superposizione</a:t>
            </a:r>
            <a:r>
              <a:rPr lang="it-IT" sz="1200" i="1" dirty="0" smtClean="0"/>
              <a:t> tra </a:t>
            </a:r>
            <a:r>
              <a:rPr lang="it-IT" sz="1200" i="1" dirty="0" err="1" smtClean="0"/>
              <a:t>ν</a:t>
            </a:r>
            <a:r>
              <a:rPr lang="it-IT" sz="1200" i="1" baseline="-25000" dirty="0" err="1" smtClean="0"/>
              <a:t>μ</a:t>
            </a:r>
            <a:r>
              <a:rPr lang="it-IT" sz="1200" i="1" dirty="0" smtClean="0"/>
              <a:t> e </a:t>
            </a:r>
            <a:r>
              <a:rPr lang="it-IT" sz="1200" i="1" dirty="0" err="1" smtClean="0"/>
              <a:t>ν</a:t>
            </a:r>
            <a:r>
              <a:rPr lang="it-IT" sz="1200" i="1" baseline="-25000" dirty="0" err="1" smtClean="0"/>
              <a:t>τ</a:t>
            </a:r>
            <a:r>
              <a:rPr lang="it-IT" sz="1200" i="1" dirty="0" smtClean="0"/>
              <a:t>). Queste approssimazioni sono possibili perché l’angolo θ</a:t>
            </a:r>
            <a:r>
              <a:rPr lang="it-IT" sz="1200" i="1" baseline="-25000" dirty="0" smtClean="0"/>
              <a:t>13</a:t>
            </a:r>
            <a:r>
              <a:rPr lang="it-IT" sz="1200" i="1" dirty="0" smtClean="0"/>
              <a:t> è piccolo e due stati di massa sono molto ravvicinati rispetto al terzo. Oggi sappiamo </a:t>
            </a:r>
            <a:r>
              <a:rPr lang="it-IT" sz="1200" i="1" dirty="0"/>
              <a:t>che l’angolo θ</a:t>
            </a:r>
            <a:r>
              <a:rPr lang="it-IT" sz="1200" i="1" baseline="-25000" dirty="0"/>
              <a:t>13</a:t>
            </a:r>
            <a:r>
              <a:rPr lang="it-IT" sz="1200" i="1" dirty="0"/>
              <a:t> </a:t>
            </a:r>
            <a:r>
              <a:rPr lang="it-IT" sz="1200" i="1" dirty="0" smtClean="0"/>
              <a:t> è dell’ordine degli 8.5° e quindi una trattazione semplificata a due sapori si discosta abbastanza dalla trattazione reale a tre sapori.</a:t>
            </a:r>
          </a:p>
        </p:txBody>
      </p:sp>
      <p:sp>
        <p:nvSpPr>
          <p:cNvPr id="10" name="Date Placeholder 9"/>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0385532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21</a:t>
            </a:fld>
            <a:endParaRPr lang="it-IT"/>
          </a:p>
        </p:txBody>
      </p:sp>
      <p:sp>
        <p:nvSpPr>
          <p:cNvPr id="3" name="CasellaDiTesto 2"/>
          <p:cNvSpPr txBox="1"/>
          <p:nvPr/>
        </p:nvSpPr>
        <p:spPr>
          <a:xfrm>
            <a:off x="185195" y="568882"/>
            <a:ext cx="8743847" cy="923330"/>
          </a:xfrm>
          <a:prstGeom prst="rect">
            <a:avLst/>
          </a:prstGeom>
          <a:noFill/>
        </p:spPr>
        <p:txBody>
          <a:bodyPr wrap="square" rtlCol="0">
            <a:spAutoFit/>
          </a:bodyPr>
          <a:lstStyle/>
          <a:p>
            <a:pPr algn="just"/>
            <a:r>
              <a:rPr lang="it-IT" dirty="0"/>
              <a:t>Nel caso </a:t>
            </a:r>
            <a:r>
              <a:rPr lang="it-IT" dirty="0" smtClean="0"/>
              <a:t>caso reale di mescolamento a </a:t>
            </a:r>
            <a:r>
              <a:rPr lang="it-IT" dirty="0">
                <a:solidFill>
                  <a:srgbClr val="FF0000"/>
                </a:solidFill>
              </a:rPr>
              <a:t>tre neutrini</a:t>
            </a:r>
            <a:r>
              <a:rPr lang="it-IT" dirty="0"/>
              <a:t>, la matrice </a:t>
            </a:r>
            <a:r>
              <a:rPr lang="it-IT" b="1" dirty="0"/>
              <a:t>U</a:t>
            </a:r>
            <a:r>
              <a:rPr lang="it-IT" dirty="0" smtClean="0"/>
              <a:t>, detta </a:t>
            </a:r>
            <a:r>
              <a:rPr lang="it-IT" b="1" dirty="0">
                <a:solidFill>
                  <a:srgbClr val="FF0000"/>
                </a:solidFill>
              </a:rPr>
              <a:t>PMNS</a:t>
            </a:r>
            <a:r>
              <a:rPr lang="it-IT" dirty="0"/>
              <a:t>, viene descritta, in analogia con la matrice CKM, come una </a:t>
            </a:r>
            <a:r>
              <a:rPr lang="it-IT" dirty="0" smtClean="0"/>
              <a:t>sequenza di </a:t>
            </a:r>
            <a:r>
              <a:rPr lang="it-IT" dirty="0"/>
              <a:t>rotazioni di Eulero per una matrice contenente le fasi di Majorana</a:t>
            </a:r>
          </a:p>
        </p:txBody>
      </p:sp>
      <p:pic>
        <p:nvPicPr>
          <p:cNvPr id="4" name="Immagine 3"/>
          <p:cNvPicPr>
            <a:picLocks noChangeAspect="1"/>
          </p:cNvPicPr>
          <p:nvPr/>
        </p:nvPicPr>
        <p:blipFill>
          <a:blip r:embed="rId2"/>
          <a:stretch>
            <a:fillRect/>
          </a:stretch>
        </p:blipFill>
        <p:spPr>
          <a:xfrm>
            <a:off x="76200" y="1615518"/>
            <a:ext cx="8991600" cy="2476500"/>
          </a:xfrm>
          <a:prstGeom prst="rect">
            <a:avLst/>
          </a:prstGeom>
        </p:spPr>
      </p:pic>
      <p:sp>
        <p:nvSpPr>
          <p:cNvPr id="5" name="CasellaDiTesto 4"/>
          <p:cNvSpPr txBox="1"/>
          <p:nvPr/>
        </p:nvSpPr>
        <p:spPr>
          <a:xfrm>
            <a:off x="1150855" y="4162177"/>
            <a:ext cx="7778187" cy="2308324"/>
          </a:xfrm>
          <a:prstGeom prst="rect">
            <a:avLst/>
          </a:prstGeom>
          <a:noFill/>
        </p:spPr>
        <p:txBody>
          <a:bodyPr wrap="square" rtlCol="0">
            <a:spAutoFit/>
          </a:bodyPr>
          <a:lstStyle/>
          <a:p>
            <a:pPr algn="just"/>
            <a:r>
              <a:rPr lang="it-IT" dirty="0"/>
              <a:t>dove si è</a:t>
            </a:r>
            <a:r>
              <a:rPr lang="it-IT" dirty="0" smtClean="0"/>
              <a:t> </a:t>
            </a:r>
            <a:r>
              <a:rPr lang="it-IT" dirty="0"/>
              <a:t>abbreviato </a:t>
            </a:r>
            <a:r>
              <a:rPr lang="it-IT" dirty="0" err="1"/>
              <a:t>c</a:t>
            </a:r>
            <a:r>
              <a:rPr lang="it-IT" baseline="-25000" dirty="0" err="1"/>
              <a:t>ij</a:t>
            </a:r>
            <a:r>
              <a:rPr lang="it-IT" dirty="0"/>
              <a:t> = cos </a:t>
            </a:r>
            <a:r>
              <a:rPr lang="it-IT" dirty="0" err="1"/>
              <a:t>θ</a:t>
            </a:r>
            <a:r>
              <a:rPr lang="it-IT" baseline="-25000" dirty="0" err="1"/>
              <a:t>ij</a:t>
            </a:r>
            <a:r>
              <a:rPr lang="it-IT" dirty="0"/>
              <a:t> e </a:t>
            </a:r>
            <a:r>
              <a:rPr lang="it-IT" dirty="0" err="1"/>
              <a:t>s</a:t>
            </a:r>
            <a:r>
              <a:rPr lang="it-IT" baseline="-25000" dirty="0" err="1"/>
              <a:t>ij</a:t>
            </a:r>
            <a:r>
              <a:rPr lang="it-IT" dirty="0"/>
              <a:t> = sin </a:t>
            </a:r>
            <a:r>
              <a:rPr lang="it-IT" dirty="0" err="1"/>
              <a:t>θ</a:t>
            </a:r>
            <a:r>
              <a:rPr lang="it-IT" baseline="-25000" dirty="0" err="1"/>
              <a:t>ij</a:t>
            </a:r>
            <a:r>
              <a:rPr lang="it-IT" dirty="0"/>
              <a:t> </a:t>
            </a:r>
            <a:r>
              <a:rPr lang="it-IT" dirty="0" smtClean="0"/>
              <a:t>.</a:t>
            </a:r>
          </a:p>
          <a:p>
            <a:pPr algn="just"/>
            <a:endParaRPr lang="it-IT" dirty="0" smtClean="0"/>
          </a:p>
          <a:p>
            <a:pPr algn="just"/>
            <a:r>
              <a:rPr lang="it-IT" dirty="0" smtClean="0"/>
              <a:t>Il </a:t>
            </a:r>
            <a:r>
              <a:rPr lang="it-IT" dirty="0"/>
              <a:t>mescolamento fra i </a:t>
            </a:r>
            <a:r>
              <a:rPr lang="it-IT" dirty="0" smtClean="0"/>
              <a:t>tre neutrini </a:t>
            </a:r>
            <a:r>
              <a:rPr lang="it-IT" dirty="0"/>
              <a:t>viene parametrizzato in funzione di </a:t>
            </a:r>
            <a:endParaRPr lang="it-IT" dirty="0" smtClean="0"/>
          </a:p>
          <a:p>
            <a:pPr marL="285750" indent="-285750" algn="just">
              <a:buFont typeface="Arial"/>
              <a:buChar char="•"/>
            </a:pPr>
            <a:r>
              <a:rPr lang="it-IT" dirty="0" smtClean="0">
                <a:solidFill>
                  <a:srgbClr val="FF0000"/>
                </a:solidFill>
              </a:rPr>
              <a:t>tre </a:t>
            </a:r>
            <a:r>
              <a:rPr lang="it-IT" dirty="0">
                <a:solidFill>
                  <a:srgbClr val="FF0000"/>
                </a:solidFill>
              </a:rPr>
              <a:t>angoli di mixing </a:t>
            </a:r>
            <a:r>
              <a:rPr lang="it-IT" dirty="0" smtClean="0">
                <a:solidFill>
                  <a:srgbClr val="FF0000"/>
                </a:solidFill>
              </a:rPr>
              <a:t>θ</a:t>
            </a:r>
            <a:r>
              <a:rPr lang="it-IT" baseline="-25000" dirty="0" smtClean="0">
                <a:solidFill>
                  <a:srgbClr val="FF0000"/>
                </a:solidFill>
              </a:rPr>
              <a:t>12</a:t>
            </a:r>
            <a:r>
              <a:rPr lang="it-IT" dirty="0" smtClean="0">
                <a:solidFill>
                  <a:srgbClr val="FF0000"/>
                </a:solidFill>
              </a:rPr>
              <a:t> </a:t>
            </a:r>
            <a:r>
              <a:rPr lang="it-IT" dirty="0">
                <a:solidFill>
                  <a:srgbClr val="FF0000"/>
                </a:solidFill>
              </a:rPr>
              <a:t>θ</a:t>
            </a:r>
            <a:r>
              <a:rPr lang="it-IT" baseline="-25000" dirty="0">
                <a:solidFill>
                  <a:srgbClr val="FF0000"/>
                </a:solidFill>
              </a:rPr>
              <a:t>23</a:t>
            </a:r>
            <a:r>
              <a:rPr lang="it-IT" dirty="0">
                <a:solidFill>
                  <a:srgbClr val="FF0000"/>
                </a:solidFill>
              </a:rPr>
              <a:t> </a:t>
            </a:r>
            <a:r>
              <a:rPr lang="it-IT" dirty="0" smtClean="0">
                <a:solidFill>
                  <a:srgbClr val="FF0000"/>
                </a:solidFill>
              </a:rPr>
              <a:t> θ</a:t>
            </a:r>
            <a:r>
              <a:rPr lang="it-IT" baseline="-25000" dirty="0" smtClean="0">
                <a:solidFill>
                  <a:srgbClr val="FF0000"/>
                </a:solidFill>
              </a:rPr>
              <a:t>13</a:t>
            </a:r>
            <a:r>
              <a:rPr lang="it-IT" dirty="0" smtClean="0"/>
              <a:t>, </a:t>
            </a:r>
          </a:p>
          <a:p>
            <a:pPr marL="285750" indent="-285750" algn="just">
              <a:buFont typeface="Arial"/>
              <a:buChar char="•"/>
            </a:pPr>
            <a:r>
              <a:rPr lang="it-IT" dirty="0" smtClean="0">
                <a:solidFill>
                  <a:srgbClr val="008000"/>
                </a:solidFill>
              </a:rPr>
              <a:t>un </a:t>
            </a:r>
            <a:r>
              <a:rPr lang="it-IT" dirty="0">
                <a:solidFill>
                  <a:srgbClr val="008000"/>
                </a:solidFill>
              </a:rPr>
              <a:t>fattore di fase </a:t>
            </a:r>
            <a:r>
              <a:rPr lang="it-IT" dirty="0" err="1">
                <a:solidFill>
                  <a:srgbClr val="008000"/>
                </a:solidFill>
              </a:rPr>
              <a:t>δ</a:t>
            </a:r>
            <a:r>
              <a:rPr lang="it-IT" dirty="0">
                <a:solidFill>
                  <a:srgbClr val="008000"/>
                </a:solidFill>
              </a:rPr>
              <a:t> </a:t>
            </a:r>
            <a:r>
              <a:rPr lang="it-IT" dirty="0" smtClean="0">
                <a:solidFill>
                  <a:srgbClr val="008000"/>
                </a:solidFill>
              </a:rPr>
              <a:t>di </a:t>
            </a:r>
            <a:r>
              <a:rPr lang="it-IT" dirty="0" err="1" smtClean="0">
                <a:solidFill>
                  <a:srgbClr val="008000"/>
                </a:solidFill>
              </a:rPr>
              <a:t>Dirac</a:t>
            </a:r>
            <a:r>
              <a:rPr lang="it-IT" dirty="0" smtClean="0"/>
              <a:t> (il </a:t>
            </a:r>
            <a:r>
              <a:rPr lang="it-IT" dirty="0"/>
              <a:t>cui valore è</a:t>
            </a:r>
            <a:r>
              <a:rPr lang="it-IT" dirty="0" smtClean="0"/>
              <a:t> </a:t>
            </a:r>
            <a:r>
              <a:rPr lang="it-IT" dirty="0"/>
              <a:t>legato alla </a:t>
            </a:r>
            <a:r>
              <a:rPr lang="it-IT" dirty="0" smtClean="0">
                <a:solidFill>
                  <a:srgbClr val="008000"/>
                </a:solidFill>
              </a:rPr>
              <a:t>violazione di </a:t>
            </a:r>
            <a:r>
              <a:rPr lang="it-IT" dirty="0">
                <a:solidFill>
                  <a:srgbClr val="008000"/>
                </a:solidFill>
              </a:rPr>
              <a:t>CP</a:t>
            </a:r>
            <a:r>
              <a:rPr lang="it-IT" dirty="0" smtClean="0"/>
              <a:t>),</a:t>
            </a:r>
          </a:p>
          <a:p>
            <a:pPr marL="285750" indent="-285750" algn="just">
              <a:buFont typeface="Arial"/>
              <a:buChar char="•"/>
            </a:pPr>
            <a:r>
              <a:rPr lang="it-IT" dirty="0" smtClean="0">
                <a:solidFill>
                  <a:srgbClr val="0000FF"/>
                </a:solidFill>
              </a:rPr>
              <a:t>due </a:t>
            </a:r>
            <a:r>
              <a:rPr lang="it-IT" dirty="0">
                <a:solidFill>
                  <a:srgbClr val="0000FF"/>
                </a:solidFill>
              </a:rPr>
              <a:t>fasi di Majorana </a:t>
            </a:r>
            <a:r>
              <a:rPr lang="it-IT" dirty="0" smtClean="0">
                <a:solidFill>
                  <a:srgbClr val="0000FF"/>
                </a:solidFill>
              </a:rPr>
              <a:t>ϕ</a:t>
            </a:r>
            <a:r>
              <a:rPr lang="it-IT" baseline="-25000" dirty="0" smtClean="0">
                <a:solidFill>
                  <a:srgbClr val="0000FF"/>
                </a:solidFill>
              </a:rPr>
              <a:t>1</a:t>
            </a:r>
            <a:r>
              <a:rPr lang="it-IT" dirty="0" smtClean="0">
                <a:solidFill>
                  <a:srgbClr val="0000FF"/>
                </a:solidFill>
              </a:rPr>
              <a:t> </a:t>
            </a:r>
            <a:r>
              <a:rPr lang="it-IT" dirty="0">
                <a:solidFill>
                  <a:srgbClr val="0000FF"/>
                </a:solidFill>
              </a:rPr>
              <a:t>ϕ</a:t>
            </a:r>
            <a:r>
              <a:rPr lang="it-IT" baseline="-25000" dirty="0">
                <a:solidFill>
                  <a:srgbClr val="0000FF"/>
                </a:solidFill>
              </a:rPr>
              <a:t>2</a:t>
            </a:r>
            <a:r>
              <a:rPr lang="it-IT" dirty="0">
                <a:solidFill>
                  <a:srgbClr val="0000FF"/>
                </a:solidFill>
              </a:rPr>
              <a:t> </a:t>
            </a:r>
            <a:r>
              <a:rPr lang="it-IT" dirty="0" smtClean="0"/>
              <a:t>(che </a:t>
            </a:r>
            <a:r>
              <a:rPr lang="it-IT" dirty="0"/>
              <a:t>non influenzano la </a:t>
            </a:r>
            <a:r>
              <a:rPr lang="it-IT" dirty="0" smtClean="0"/>
              <a:t>probabilit</a:t>
            </a:r>
            <a:r>
              <a:rPr lang="it-IT" dirty="0"/>
              <a:t>à</a:t>
            </a:r>
            <a:r>
              <a:rPr lang="it-IT" dirty="0" smtClean="0"/>
              <a:t> di oscillazione).</a:t>
            </a:r>
          </a:p>
          <a:p>
            <a:pPr algn="just"/>
            <a:endParaRPr lang="it-IT" dirty="0" smtClean="0"/>
          </a:p>
          <a:p>
            <a:pPr algn="just"/>
            <a:r>
              <a:rPr lang="it-IT" dirty="0"/>
              <a:t>I</a:t>
            </a:r>
            <a:r>
              <a:rPr lang="it-IT" dirty="0" smtClean="0"/>
              <a:t>n </a:t>
            </a:r>
            <a:r>
              <a:rPr lang="it-IT" dirty="0"/>
              <a:t>caso di neutrino di </a:t>
            </a:r>
            <a:r>
              <a:rPr lang="it-IT" dirty="0" err="1"/>
              <a:t>Dirac</a:t>
            </a:r>
            <a:r>
              <a:rPr lang="it-IT" dirty="0"/>
              <a:t> ϕ</a:t>
            </a:r>
            <a:r>
              <a:rPr lang="it-IT" baseline="-25000" dirty="0"/>
              <a:t>1</a:t>
            </a:r>
            <a:r>
              <a:rPr lang="it-IT" dirty="0"/>
              <a:t> = ϕ</a:t>
            </a:r>
            <a:r>
              <a:rPr lang="it-IT" baseline="-25000" dirty="0"/>
              <a:t>2</a:t>
            </a:r>
            <a:r>
              <a:rPr lang="it-IT" dirty="0"/>
              <a:t> = 0 e </a:t>
            </a:r>
            <a:r>
              <a:rPr lang="it-IT" dirty="0" err="1"/>
              <a:t>δ</a:t>
            </a:r>
            <a:r>
              <a:rPr lang="it-IT" dirty="0"/>
              <a:t> </a:t>
            </a:r>
            <a:r>
              <a:rPr lang="it-IT" dirty="0" smtClean="0"/>
              <a:t>≠ </a:t>
            </a:r>
            <a:r>
              <a:rPr lang="it-IT" dirty="0"/>
              <a:t>0</a:t>
            </a:r>
            <a:r>
              <a:rPr lang="it-IT" dirty="0" smtClean="0"/>
              <a:t>.</a:t>
            </a:r>
          </a:p>
        </p:txBody>
      </p:sp>
      <p:sp>
        <p:nvSpPr>
          <p:cNvPr id="6" name="Rettangolo 5"/>
          <p:cNvSpPr/>
          <p:nvPr/>
        </p:nvSpPr>
        <p:spPr>
          <a:xfrm>
            <a:off x="4613994" y="139786"/>
            <a:ext cx="4326826" cy="369332"/>
          </a:xfrm>
          <a:prstGeom prst="rect">
            <a:avLst/>
          </a:prstGeom>
          <a:ln w="28575" cmpd="sng">
            <a:solidFill>
              <a:schemeClr val="tx2">
                <a:lumMod val="40000"/>
                <a:lumOff val="60000"/>
              </a:schemeClr>
            </a:solidFill>
          </a:ln>
        </p:spPr>
        <p:txBody>
          <a:bodyPr wrap="none">
            <a:spAutoFit/>
          </a:bodyPr>
          <a:lstStyle/>
          <a:p>
            <a:r>
              <a:rPr lang="it-IT" dirty="0" smtClean="0"/>
              <a:t>Pontecorvo</a:t>
            </a:r>
            <a:r>
              <a:rPr lang="it-IT" dirty="0"/>
              <a:t>–Maki–</a:t>
            </a:r>
            <a:r>
              <a:rPr lang="it-IT" dirty="0" err="1"/>
              <a:t>Nakagawa</a:t>
            </a:r>
            <a:r>
              <a:rPr lang="it-IT" dirty="0"/>
              <a:t>–</a:t>
            </a:r>
            <a:r>
              <a:rPr lang="it-IT" dirty="0" err="1"/>
              <a:t>Sakata</a:t>
            </a:r>
            <a:r>
              <a:rPr lang="it-IT" dirty="0"/>
              <a:t> </a:t>
            </a:r>
            <a:r>
              <a:rPr lang="it-IT" dirty="0" err="1"/>
              <a:t>matrix</a:t>
            </a:r>
            <a:endParaRPr lang="it-IT" dirty="0"/>
          </a:p>
        </p:txBody>
      </p:sp>
      <p:sp>
        <p:nvSpPr>
          <p:cNvPr id="9" name="Date Placeholder 8"/>
          <p:cNvSpPr>
            <a:spLocks noGrp="1"/>
          </p:cNvSpPr>
          <p:nvPr>
            <p:ph type="dt" sz="half" idx="10"/>
          </p:nvPr>
        </p:nvSpPr>
        <p:spPr/>
        <p:txBody>
          <a:bodyPr/>
          <a:lstStyle/>
          <a:p>
            <a:r>
              <a:rPr lang="it-IT" smtClean="0"/>
              <a:t>Lino Miramonti</a:t>
            </a:r>
            <a:endParaRPr lang="it-IT"/>
          </a:p>
        </p:txBody>
      </p:sp>
      <p:pic>
        <p:nvPicPr>
          <p:cNvPr id="10" name="Picture 9"/>
          <p:cNvPicPr>
            <a:picLocks noChangeAspect="1"/>
          </p:cNvPicPr>
          <p:nvPr/>
        </p:nvPicPr>
        <p:blipFill>
          <a:blip r:embed="rId3"/>
          <a:stretch>
            <a:fillRect/>
          </a:stretch>
        </p:blipFill>
        <p:spPr>
          <a:xfrm>
            <a:off x="5977700" y="2752191"/>
            <a:ext cx="3016032" cy="1962733"/>
          </a:xfrm>
          <a:prstGeom prst="rect">
            <a:avLst/>
          </a:prstGeom>
        </p:spPr>
      </p:pic>
    </p:spTree>
    <p:extLst>
      <p:ext uri="{BB962C8B-B14F-4D97-AF65-F5344CB8AC3E}">
        <p14:creationId xmlns:p14="http://schemas.microsoft.com/office/powerpoint/2010/main" val="24879881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22</a:t>
            </a:fld>
            <a:endParaRPr lang="it-IT"/>
          </a:p>
        </p:txBody>
      </p:sp>
      <p:sp>
        <p:nvSpPr>
          <p:cNvPr id="4" name="CasellaDiTesto 3"/>
          <p:cNvSpPr txBox="1"/>
          <p:nvPr/>
        </p:nvSpPr>
        <p:spPr>
          <a:xfrm>
            <a:off x="238109" y="673552"/>
            <a:ext cx="8624792" cy="3647153"/>
          </a:xfrm>
          <a:prstGeom prst="rect">
            <a:avLst/>
          </a:prstGeom>
          <a:noFill/>
        </p:spPr>
        <p:txBody>
          <a:bodyPr wrap="square" rtlCol="0">
            <a:spAutoFit/>
          </a:bodyPr>
          <a:lstStyle/>
          <a:p>
            <a:pPr algn="just"/>
            <a:r>
              <a:rPr lang="it-IT" dirty="0" smtClean="0"/>
              <a:t>Grazie agli </a:t>
            </a:r>
            <a:r>
              <a:rPr lang="it-IT" b="1" dirty="0" smtClean="0"/>
              <a:t>esperimenti sulle oscillazioni</a:t>
            </a:r>
            <a:r>
              <a:rPr lang="it-IT" dirty="0" smtClean="0"/>
              <a:t> dei neutrini (solari, atmosferici, reattori) è stato possibile determinare i valori </a:t>
            </a:r>
            <a:r>
              <a:rPr lang="it-IT" b="1" dirty="0" smtClean="0"/>
              <a:t>Δm</a:t>
            </a:r>
            <a:r>
              <a:rPr lang="it-IT" b="1" baseline="30000" dirty="0" smtClean="0"/>
              <a:t>2</a:t>
            </a:r>
            <a:r>
              <a:rPr lang="it-IT" b="1" baseline="-25000" dirty="0" smtClean="0"/>
              <a:t>12</a:t>
            </a:r>
            <a:r>
              <a:rPr lang="it-IT" dirty="0" smtClean="0"/>
              <a:t> </a:t>
            </a:r>
            <a:r>
              <a:rPr lang="it-IT" dirty="0"/>
              <a:t>e </a:t>
            </a:r>
            <a:r>
              <a:rPr lang="it-IT" b="1" dirty="0" smtClean="0"/>
              <a:t>Δm</a:t>
            </a:r>
            <a:r>
              <a:rPr lang="it-IT" baseline="30000" dirty="0" smtClean="0"/>
              <a:t>2</a:t>
            </a:r>
            <a:r>
              <a:rPr lang="it-IT" baseline="-25000" dirty="0" smtClean="0"/>
              <a:t>23 </a:t>
            </a:r>
            <a:r>
              <a:rPr lang="it-IT" dirty="0" smtClean="0"/>
              <a:t>(oltre alle misure degli </a:t>
            </a:r>
            <a:r>
              <a:rPr lang="it-IT" dirty="0"/>
              <a:t>angoli di </a:t>
            </a:r>
            <a:r>
              <a:rPr lang="it-IT" dirty="0" smtClean="0"/>
              <a:t>mixing).</a:t>
            </a:r>
          </a:p>
          <a:p>
            <a:pPr algn="just"/>
            <a:endParaRPr lang="it-IT" dirty="0" smtClean="0"/>
          </a:p>
          <a:p>
            <a:pPr algn="just"/>
            <a:endParaRPr lang="it-IT" dirty="0" smtClean="0"/>
          </a:p>
          <a:p>
            <a:pPr algn="just"/>
            <a:endParaRPr lang="it-IT" dirty="0"/>
          </a:p>
          <a:p>
            <a:pPr algn="just"/>
            <a:endParaRPr lang="it-IT" dirty="0" smtClean="0"/>
          </a:p>
          <a:p>
            <a:pPr algn="just"/>
            <a:endParaRPr lang="it-IT" dirty="0"/>
          </a:p>
          <a:p>
            <a:pPr algn="just"/>
            <a:endParaRPr lang="it-IT" dirty="0" smtClean="0"/>
          </a:p>
          <a:p>
            <a:pPr algn="just"/>
            <a:endParaRPr lang="it-IT" dirty="0"/>
          </a:p>
          <a:p>
            <a:pPr algn="just">
              <a:spcBef>
                <a:spcPts val="600"/>
              </a:spcBef>
            </a:pPr>
            <a:r>
              <a:rPr lang="it-IT" dirty="0" smtClean="0"/>
              <a:t>Da questi esperimenti si evince che </a:t>
            </a:r>
            <a:r>
              <a:rPr lang="it-IT" dirty="0"/>
              <a:t>esistono </a:t>
            </a:r>
            <a:r>
              <a:rPr lang="it-IT" dirty="0">
                <a:solidFill>
                  <a:srgbClr val="FF0000"/>
                </a:solidFill>
              </a:rPr>
              <a:t>due scale di </a:t>
            </a:r>
            <a:r>
              <a:rPr lang="it-IT" b="1" dirty="0" err="1" smtClean="0">
                <a:solidFill>
                  <a:srgbClr val="FF0000"/>
                </a:solidFill>
              </a:rPr>
              <a:t>Δm</a:t>
            </a:r>
            <a:r>
              <a:rPr lang="it-IT" dirty="0">
                <a:solidFill>
                  <a:srgbClr val="FF0000"/>
                </a:solidFill>
              </a:rPr>
              <a:t> </a:t>
            </a:r>
            <a:r>
              <a:rPr lang="it-IT" dirty="0" smtClean="0">
                <a:solidFill>
                  <a:srgbClr val="FF0000"/>
                </a:solidFill>
              </a:rPr>
              <a:t>differenti</a:t>
            </a:r>
            <a:r>
              <a:rPr lang="it-IT" dirty="0"/>
              <a:t>: </a:t>
            </a:r>
            <a:endParaRPr lang="it-IT" dirty="0" smtClean="0"/>
          </a:p>
          <a:p>
            <a:pPr marL="285750" indent="-285750" algn="just">
              <a:spcBef>
                <a:spcPts val="600"/>
              </a:spcBef>
              <a:buFont typeface="Arial"/>
              <a:buChar char="•"/>
            </a:pPr>
            <a:r>
              <a:rPr lang="it-IT" dirty="0" smtClean="0"/>
              <a:t>una </a:t>
            </a:r>
            <a:r>
              <a:rPr lang="it-IT" dirty="0"/>
              <a:t>che </a:t>
            </a:r>
            <a:r>
              <a:rPr lang="it-IT" dirty="0" smtClean="0"/>
              <a:t>condiziona le </a:t>
            </a:r>
            <a:r>
              <a:rPr lang="it-IT" u="sng" dirty="0"/>
              <a:t>oscillazioni dei neutrini solari</a:t>
            </a:r>
            <a:r>
              <a:rPr lang="it-IT" dirty="0"/>
              <a:t> e </a:t>
            </a:r>
            <a:endParaRPr lang="it-IT" dirty="0" smtClean="0"/>
          </a:p>
          <a:p>
            <a:pPr marL="285750" indent="-285750" algn="just">
              <a:spcBef>
                <a:spcPts val="600"/>
              </a:spcBef>
              <a:buFont typeface="Arial"/>
              <a:buChar char="•"/>
            </a:pPr>
            <a:r>
              <a:rPr lang="it-IT" dirty="0" smtClean="0"/>
              <a:t>l’altra che </a:t>
            </a:r>
            <a:r>
              <a:rPr lang="it-IT" dirty="0"/>
              <a:t>provoca </a:t>
            </a:r>
            <a:r>
              <a:rPr lang="it-IT" dirty="0" smtClean="0"/>
              <a:t>l’</a:t>
            </a:r>
            <a:r>
              <a:rPr lang="it-IT" u="sng" dirty="0" smtClean="0"/>
              <a:t>oscillazione </a:t>
            </a:r>
            <a:r>
              <a:rPr lang="it-IT" u="sng" dirty="0"/>
              <a:t>dei neutrini </a:t>
            </a:r>
            <a:r>
              <a:rPr lang="it-IT" u="sng" dirty="0" smtClean="0"/>
              <a:t>atmosferici</a:t>
            </a:r>
            <a:endParaRPr lang="it-IT" dirty="0"/>
          </a:p>
        </p:txBody>
      </p:sp>
      <p:graphicFrame>
        <p:nvGraphicFramePr>
          <p:cNvPr id="5" name="Object 4"/>
          <p:cNvGraphicFramePr>
            <a:graphicFrameLocks noChangeAspect="1"/>
          </p:cNvGraphicFramePr>
          <p:nvPr>
            <p:extLst>
              <p:ext uri="{D42A27DB-BD31-4B8C-83A1-F6EECF244321}">
                <p14:modId xmlns:p14="http://schemas.microsoft.com/office/powerpoint/2010/main" val="2219398596"/>
              </p:ext>
            </p:extLst>
          </p:nvPr>
        </p:nvGraphicFramePr>
        <p:xfrm>
          <a:off x="2814638" y="2059517"/>
          <a:ext cx="3098800" cy="1012825"/>
        </p:xfrm>
        <a:graphic>
          <a:graphicData uri="http://schemas.openxmlformats.org/presentationml/2006/ole">
            <mc:AlternateContent xmlns:mc="http://schemas.openxmlformats.org/markup-compatibility/2006">
              <mc:Choice xmlns:v="urn:schemas-microsoft-com:vml" Requires="v">
                <p:oleObj spid="_x0000_s32452" name="Equation" r:id="rId3" imgW="1790700" imgH="584200" progId="Equation.3">
                  <p:embed/>
                </p:oleObj>
              </mc:Choice>
              <mc:Fallback>
                <p:oleObj name="Equation" r:id="rId3" imgW="1790700" imgH="584200" progId="Equation.3">
                  <p:embed/>
                  <p:pic>
                    <p:nvPicPr>
                      <p:cNvPr id="0" name=""/>
                      <p:cNvPicPr>
                        <a:picLocks noChangeAspect="1" noChangeArrowheads="1"/>
                      </p:cNvPicPr>
                      <p:nvPr/>
                    </p:nvPicPr>
                    <p:blipFill>
                      <a:blip r:embed="rId4"/>
                      <a:srcRect/>
                      <a:stretch>
                        <a:fillRect/>
                      </a:stretch>
                    </p:blipFill>
                    <p:spPr bwMode="auto">
                      <a:xfrm>
                        <a:off x="2814638" y="2059517"/>
                        <a:ext cx="3098800" cy="1012825"/>
                      </a:xfrm>
                      <a:prstGeom prst="rect">
                        <a:avLst/>
                      </a:prstGeom>
                      <a:noFill/>
                      <a:ln>
                        <a:noFill/>
                      </a:ln>
                      <a:effectLst/>
                      <a:extLst/>
                    </p:spPr>
                  </p:pic>
                </p:oleObj>
              </mc:Fallback>
            </mc:AlternateContent>
          </a:graphicData>
        </a:graphic>
      </p:graphicFrame>
      <p:sp>
        <p:nvSpPr>
          <p:cNvPr id="7" name="Date Placeholder 6"/>
          <p:cNvSpPr>
            <a:spLocks noGrp="1"/>
          </p:cNvSpPr>
          <p:nvPr>
            <p:ph type="dt" sz="half" idx="10"/>
          </p:nvPr>
        </p:nvSpPr>
        <p:spPr/>
        <p:txBody>
          <a:bodyPr/>
          <a:lstStyle/>
          <a:p>
            <a:r>
              <a:rPr lang="it-IT" smtClean="0"/>
              <a:t>Lino Miramonti</a:t>
            </a:r>
            <a:endParaRPr lang="it-IT"/>
          </a:p>
        </p:txBody>
      </p:sp>
      <p:sp>
        <p:nvSpPr>
          <p:cNvPr id="8" name="TextBox 7"/>
          <p:cNvSpPr txBox="1"/>
          <p:nvPr/>
        </p:nvSpPr>
        <p:spPr>
          <a:xfrm>
            <a:off x="238109" y="4913906"/>
            <a:ext cx="8770302" cy="646331"/>
          </a:xfrm>
          <a:prstGeom prst="rect">
            <a:avLst/>
          </a:prstGeom>
          <a:noFill/>
        </p:spPr>
        <p:txBody>
          <a:bodyPr wrap="square" rtlCol="0">
            <a:spAutoFit/>
          </a:bodyPr>
          <a:lstStyle/>
          <a:p>
            <a:pPr algn="just"/>
            <a:r>
              <a:rPr lang="it-IT" dirty="0" smtClean="0"/>
              <a:t>Mentre si conosce il </a:t>
            </a:r>
            <a:r>
              <a:rPr lang="it-IT" b="1" dirty="0" smtClean="0">
                <a:solidFill>
                  <a:srgbClr val="008000"/>
                </a:solidFill>
              </a:rPr>
              <a:t>segno</a:t>
            </a:r>
            <a:r>
              <a:rPr lang="it-IT" dirty="0" smtClean="0"/>
              <a:t> di Δm</a:t>
            </a:r>
            <a:r>
              <a:rPr lang="it-IT" baseline="30000" dirty="0" smtClean="0"/>
              <a:t>2</a:t>
            </a:r>
            <a:r>
              <a:rPr lang="it-IT" baseline="-25000" dirty="0" smtClean="0"/>
              <a:t>12</a:t>
            </a:r>
            <a:r>
              <a:rPr lang="it-IT" dirty="0" smtClean="0"/>
              <a:t> (grazie alle oscillazioni nei neutrini solari nella materia) ossia m</a:t>
            </a:r>
            <a:r>
              <a:rPr lang="it-IT" baseline="-25000" dirty="0" smtClean="0"/>
              <a:t>1</a:t>
            </a:r>
            <a:r>
              <a:rPr lang="it-IT" dirty="0" smtClean="0"/>
              <a:t>&lt;m</a:t>
            </a:r>
            <a:r>
              <a:rPr lang="it-IT" baseline="-25000" dirty="0" smtClean="0"/>
              <a:t>2</a:t>
            </a:r>
            <a:r>
              <a:rPr lang="it-IT" dirty="0" smtClean="0"/>
              <a:t> non si conosce il segno di Δm</a:t>
            </a:r>
            <a:r>
              <a:rPr lang="it-IT" baseline="30000" dirty="0" smtClean="0"/>
              <a:t>2</a:t>
            </a:r>
            <a:r>
              <a:rPr lang="it-IT" baseline="-25000" dirty="0" smtClean="0"/>
              <a:t>23</a:t>
            </a:r>
            <a:r>
              <a:rPr lang="it-IT" dirty="0" smtClean="0"/>
              <a:t> </a:t>
            </a:r>
            <a:endParaRPr lang="it-IT" dirty="0"/>
          </a:p>
        </p:txBody>
      </p:sp>
    </p:spTree>
    <p:extLst>
      <p:ext uri="{BB962C8B-B14F-4D97-AF65-F5344CB8AC3E}">
        <p14:creationId xmlns:p14="http://schemas.microsoft.com/office/powerpoint/2010/main" val="12705884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23</a:t>
            </a:fld>
            <a:endParaRPr lang="it-IT"/>
          </a:p>
        </p:txBody>
      </p:sp>
      <p:sp>
        <p:nvSpPr>
          <p:cNvPr id="7" name="Date Placeholder 6"/>
          <p:cNvSpPr>
            <a:spLocks noGrp="1"/>
          </p:cNvSpPr>
          <p:nvPr>
            <p:ph type="dt" sz="half" idx="10"/>
          </p:nvPr>
        </p:nvSpPr>
        <p:spPr/>
        <p:txBody>
          <a:bodyPr/>
          <a:lstStyle/>
          <a:p>
            <a:r>
              <a:rPr lang="it-IT" smtClean="0"/>
              <a:t>Lino Miramonti</a:t>
            </a:r>
            <a:endParaRPr lang="it-IT"/>
          </a:p>
        </p:txBody>
      </p:sp>
      <p:graphicFrame>
        <p:nvGraphicFramePr>
          <p:cNvPr id="10" name="Object 4"/>
          <p:cNvGraphicFramePr>
            <a:graphicFrameLocks noChangeAspect="1"/>
          </p:cNvGraphicFramePr>
          <p:nvPr>
            <p:extLst>
              <p:ext uri="{D42A27DB-BD31-4B8C-83A1-F6EECF244321}">
                <p14:modId xmlns:p14="http://schemas.microsoft.com/office/powerpoint/2010/main" val="2446559499"/>
              </p:ext>
            </p:extLst>
          </p:nvPr>
        </p:nvGraphicFramePr>
        <p:xfrm>
          <a:off x="1545443" y="1007594"/>
          <a:ext cx="6771293" cy="1171208"/>
        </p:xfrm>
        <a:graphic>
          <a:graphicData uri="http://schemas.openxmlformats.org/presentationml/2006/ole">
            <mc:AlternateContent xmlns:mc="http://schemas.openxmlformats.org/markup-compatibility/2006">
              <mc:Choice xmlns:v="urn:schemas-microsoft-com:vml" Requires="v">
                <p:oleObj spid="_x0000_s133199" name="Equation" r:id="rId3" imgW="4635500" imgH="800100" progId="Equation.3">
                  <p:embed/>
                </p:oleObj>
              </mc:Choice>
              <mc:Fallback>
                <p:oleObj name="Equation" r:id="rId3" imgW="4635500" imgH="800100" progId="Equation.3">
                  <p:embed/>
                  <p:pic>
                    <p:nvPicPr>
                      <p:cNvPr id="0" name=""/>
                      <p:cNvPicPr>
                        <a:picLocks noChangeAspect="1" noChangeArrowheads="1"/>
                      </p:cNvPicPr>
                      <p:nvPr/>
                    </p:nvPicPr>
                    <p:blipFill>
                      <a:blip r:embed="rId4"/>
                      <a:srcRect/>
                      <a:stretch>
                        <a:fillRect/>
                      </a:stretch>
                    </p:blipFill>
                    <p:spPr bwMode="auto">
                      <a:xfrm>
                        <a:off x="1545443" y="1007594"/>
                        <a:ext cx="6771293" cy="1171208"/>
                      </a:xfrm>
                      <a:prstGeom prst="rect">
                        <a:avLst/>
                      </a:prstGeom>
                      <a:noFill/>
                      <a:ln>
                        <a:noFill/>
                      </a:ln>
                      <a:effectLst/>
                      <a:extLst/>
                    </p:spPr>
                  </p:pic>
                </p:oleObj>
              </mc:Fallback>
            </mc:AlternateContent>
          </a:graphicData>
        </a:graphic>
      </p:graphicFrame>
      <p:pic>
        <p:nvPicPr>
          <p:cNvPr id="11" name="Picture 10"/>
          <p:cNvPicPr>
            <a:picLocks noChangeAspect="1"/>
          </p:cNvPicPr>
          <p:nvPr/>
        </p:nvPicPr>
        <p:blipFill>
          <a:blip r:embed="rId5"/>
          <a:stretch>
            <a:fillRect/>
          </a:stretch>
        </p:blipFill>
        <p:spPr>
          <a:xfrm>
            <a:off x="1083748" y="2738097"/>
            <a:ext cx="5263312" cy="3375854"/>
          </a:xfrm>
          <a:prstGeom prst="rect">
            <a:avLst/>
          </a:prstGeom>
        </p:spPr>
      </p:pic>
      <p:sp>
        <p:nvSpPr>
          <p:cNvPr id="13" name="CasellaDiTesto 3"/>
          <p:cNvSpPr txBox="1"/>
          <p:nvPr/>
        </p:nvSpPr>
        <p:spPr>
          <a:xfrm>
            <a:off x="238109" y="329512"/>
            <a:ext cx="8624792" cy="369332"/>
          </a:xfrm>
          <a:prstGeom prst="rect">
            <a:avLst/>
          </a:prstGeom>
          <a:noFill/>
        </p:spPr>
        <p:txBody>
          <a:bodyPr wrap="square" rtlCol="0">
            <a:spAutoFit/>
          </a:bodyPr>
          <a:lstStyle/>
          <a:p>
            <a:pPr algn="just">
              <a:spcBef>
                <a:spcPts val="600"/>
              </a:spcBef>
            </a:pPr>
            <a:r>
              <a:rPr lang="it-IT" dirty="0" smtClean="0"/>
              <a:t>Si hanno quindi 2 possibilità:</a:t>
            </a:r>
            <a:endParaRPr lang="it-IT" dirty="0"/>
          </a:p>
        </p:txBody>
      </p:sp>
      <p:sp>
        <p:nvSpPr>
          <p:cNvPr id="9" name="Oval 8"/>
          <p:cNvSpPr/>
          <p:nvPr/>
        </p:nvSpPr>
        <p:spPr>
          <a:xfrm>
            <a:off x="3955235" y="2738097"/>
            <a:ext cx="2751467" cy="860409"/>
          </a:xfrm>
          <a:prstGeom prst="ellipse">
            <a:avLst/>
          </a:prstGeom>
          <a:noFill/>
          <a:ln w="38100" cmpd="sng">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935333" y="1541057"/>
            <a:ext cx="2751467" cy="860409"/>
          </a:xfrm>
          <a:prstGeom prst="ellipse">
            <a:avLst/>
          </a:prstGeom>
          <a:noFill/>
          <a:ln w="38100" cmpd="sng">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1186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24</a:t>
            </a:fld>
            <a:endParaRPr lang="it-IT"/>
          </a:p>
        </p:txBody>
      </p:sp>
      <p:sp>
        <p:nvSpPr>
          <p:cNvPr id="7" name="Date Placeholder 6"/>
          <p:cNvSpPr>
            <a:spLocks noGrp="1"/>
          </p:cNvSpPr>
          <p:nvPr>
            <p:ph type="dt" sz="half" idx="10"/>
          </p:nvPr>
        </p:nvSpPr>
        <p:spPr/>
        <p:txBody>
          <a:bodyPr/>
          <a:lstStyle/>
          <a:p>
            <a:r>
              <a:rPr lang="it-IT" smtClean="0"/>
              <a:t>Lino Miramonti</a:t>
            </a:r>
            <a:endParaRPr lang="it-IT"/>
          </a:p>
        </p:txBody>
      </p:sp>
      <p:sp>
        <p:nvSpPr>
          <p:cNvPr id="3" name="TextBox 2"/>
          <p:cNvSpPr txBox="1"/>
          <p:nvPr/>
        </p:nvSpPr>
        <p:spPr>
          <a:xfrm>
            <a:off x="457200" y="664503"/>
            <a:ext cx="8122736" cy="5262979"/>
          </a:xfrm>
          <a:prstGeom prst="rect">
            <a:avLst/>
          </a:prstGeom>
          <a:solidFill>
            <a:schemeClr val="accent5">
              <a:lumMod val="40000"/>
              <a:lumOff val="60000"/>
            </a:schemeClr>
          </a:solidFill>
          <a:ln>
            <a:solidFill>
              <a:srgbClr val="FFFFFF"/>
            </a:solidFill>
          </a:ln>
          <a:effectLst>
            <a:glow rad="101600">
              <a:schemeClr val="accent1">
                <a:lumMod val="60000"/>
                <a:lumOff val="40000"/>
                <a:alpha val="75000"/>
              </a:schemeClr>
            </a:glow>
            <a:softEdge rad="190500"/>
          </a:effectLst>
        </p:spPr>
        <p:txBody>
          <a:bodyPr wrap="none" rtlCol="0">
            <a:spAutoFit/>
          </a:bodyPr>
          <a:lstStyle/>
          <a:p>
            <a:r>
              <a:rPr lang="it-IT" sz="2400" b="1" dirty="0" smtClean="0"/>
              <a:t>In definitiva</a:t>
            </a:r>
          </a:p>
          <a:p>
            <a:endParaRPr lang="it-IT" sz="2400" dirty="0" smtClean="0"/>
          </a:p>
          <a:p>
            <a:endParaRPr lang="it-IT" sz="2400" dirty="0" smtClean="0"/>
          </a:p>
          <a:p>
            <a:r>
              <a:rPr lang="it-IT" sz="2400" dirty="0" smtClean="0">
                <a:solidFill>
                  <a:srgbClr val="0000FF"/>
                </a:solidFill>
              </a:rPr>
              <a:t>Sappiamo</a:t>
            </a:r>
            <a:r>
              <a:rPr lang="it-IT" sz="2400" dirty="0" smtClean="0"/>
              <a:t>:</a:t>
            </a:r>
          </a:p>
          <a:p>
            <a:endParaRPr lang="it-IT" sz="2400" dirty="0" smtClean="0"/>
          </a:p>
          <a:p>
            <a:pPr marL="285750" indent="-285750">
              <a:buFont typeface="Wingdings" charset="2"/>
              <a:buChar char="ü"/>
            </a:pPr>
            <a:r>
              <a:rPr lang="it-IT" sz="2400" dirty="0" smtClean="0"/>
              <a:t>I neutrini hanno massa (grazie agli esperimenti di oscillazione)</a:t>
            </a:r>
          </a:p>
          <a:p>
            <a:pPr marL="285750" indent="-285750">
              <a:buFont typeface="Wingdings" charset="2"/>
              <a:buChar char="ü"/>
            </a:pPr>
            <a:r>
              <a:rPr lang="it-IT" sz="2400" dirty="0" smtClean="0"/>
              <a:t>m</a:t>
            </a:r>
            <a:r>
              <a:rPr lang="it-IT" sz="2400" baseline="-25000" dirty="0" smtClean="0"/>
              <a:t>1</a:t>
            </a:r>
            <a:r>
              <a:rPr lang="it-IT" sz="2400" dirty="0" smtClean="0"/>
              <a:t>&lt;m</a:t>
            </a:r>
            <a:r>
              <a:rPr lang="it-IT" sz="2400" baseline="-25000" dirty="0" smtClean="0"/>
              <a:t>2</a:t>
            </a:r>
            <a:r>
              <a:rPr lang="it-IT" sz="2400" dirty="0" smtClean="0"/>
              <a:t> (grazie ai neutrini solari MSW)</a:t>
            </a:r>
          </a:p>
          <a:p>
            <a:endParaRPr lang="it-IT" sz="2400" dirty="0" smtClean="0"/>
          </a:p>
          <a:p>
            <a:endParaRPr lang="it-IT" sz="2400" dirty="0" smtClean="0"/>
          </a:p>
          <a:p>
            <a:r>
              <a:rPr lang="it-IT" sz="2400" dirty="0" smtClean="0">
                <a:solidFill>
                  <a:srgbClr val="0000FF"/>
                </a:solidFill>
              </a:rPr>
              <a:t>Non Sappiamo</a:t>
            </a:r>
            <a:r>
              <a:rPr lang="it-IT" sz="2400" dirty="0" smtClean="0"/>
              <a:t>:</a:t>
            </a:r>
          </a:p>
          <a:p>
            <a:endParaRPr lang="it-IT" sz="2400" dirty="0" smtClean="0"/>
          </a:p>
          <a:p>
            <a:pPr marL="285750" indent="-285750">
              <a:buFont typeface="Wingdings" charset="2"/>
              <a:buChar char="²"/>
            </a:pPr>
            <a:r>
              <a:rPr lang="it-IT" sz="2400" dirty="0" smtClean="0"/>
              <a:t>Se m</a:t>
            </a:r>
            <a:r>
              <a:rPr lang="it-IT" sz="2400" baseline="-25000" dirty="0" smtClean="0"/>
              <a:t>3</a:t>
            </a:r>
            <a:r>
              <a:rPr lang="it-IT" sz="2400" dirty="0" smtClean="0"/>
              <a:t> è il più grande o il più piccolo (Gerarchia di massa)</a:t>
            </a:r>
          </a:p>
          <a:p>
            <a:pPr marL="285750" indent="-285750">
              <a:buFont typeface="Wingdings" charset="2"/>
              <a:buChar char="²"/>
            </a:pPr>
            <a:r>
              <a:rPr lang="it-IT" sz="2400" dirty="0" smtClean="0"/>
              <a:t>Il valore assoluto delle masse dei neutrini</a:t>
            </a:r>
          </a:p>
          <a:p>
            <a:pPr marL="285750" indent="-285750">
              <a:buFont typeface="Wingdings" charset="2"/>
              <a:buChar char="²"/>
            </a:pPr>
            <a:r>
              <a:rPr lang="it-IT" sz="2400" dirty="0" smtClean="0"/>
              <a:t>La natura dei neutrini (</a:t>
            </a:r>
            <a:r>
              <a:rPr lang="it-IT" sz="2400" dirty="0" err="1" smtClean="0"/>
              <a:t>Dirac</a:t>
            </a:r>
            <a:r>
              <a:rPr lang="it-IT" sz="2400" dirty="0" smtClean="0"/>
              <a:t> vs Majorana)</a:t>
            </a:r>
          </a:p>
        </p:txBody>
      </p:sp>
    </p:spTree>
    <p:extLst>
      <p:ext uri="{BB962C8B-B14F-4D97-AF65-F5344CB8AC3E}">
        <p14:creationId xmlns:p14="http://schemas.microsoft.com/office/powerpoint/2010/main" val="2117044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25</a:t>
            </a:fld>
            <a:endParaRPr lang="it-IT"/>
          </a:p>
        </p:txBody>
      </p:sp>
      <p:sp>
        <p:nvSpPr>
          <p:cNvPr id="4" name="CasellaDiTesto 3"/>
          <p:cNvSpPr txBox="1"/>
          <p:nvPr/>
        </p:nvSpPr>
        <p:spPr>
          <a:xfrm>
            <a:off x="2788673" y="1375907"/>
            <a:ext cx="6156353" cy="1631216"/>
          </a:xfrm>
          <a:prstGeom prst="rect">
            <a:avLst/>
          </a:prstGeom>
          <a:solidFill>
            <a:schemeClr val="accent1">
              <a:lumMod val="40000"/>
              <a:lumOff val="60000"/>
            </a:schemeClr>
          </a:solidFill>
        </p:spPr>
        <p:txBody>
          <a:bodyPr wrap="square" rtlCol="0">
            <a:spAutoFit/>
          </a:bodyPr>
          <a:lstStyle/>
          <a:p>
            <a:pPr algn="just"/>
            <a:r>
              <a:rPr lang="it-IT" sz="2000" dirty="0" smtClean="0"/>
              <a:t>Gli </a:t>
            </a:r>
            <a:r>
              <a:rPr lang="it-IT" sz="2000" b="1" dirty="0">
                <a:solidFill>
                  <a:srgbClr val="0000FF"/>
                </a:solidFill>
              </a:rPr>
              <a:t>esperimenti di oscillazione </a:t>
            </a:r>
            <a:r>
              <a:rPr lang="it-IT" sz="2000" b="1" dirty="0"/>
              <a:t>non </a:t>
            </a:r>
            <a:r>
              <a:rPr lang="it-IT" sz="2000" b="1" dirty="0" smtClean="0"/>
              <a:t>possano </a:t>
            </a:r>
            <a:r>
              <a:rPr lang="it-IT" sz="2000" dirty="0" smtClean="0"/>
              <a:t>dare informazioni:</a:t>
            </a:r>
          </a:p>
          <a:p>
            <a:pPr algn="just"/>
            <a:r>
              <a:rPr lang="it-IT" sz="2000" dirty="0" smtClean="0"/>
              <a:t> </a:t>
            </a:r>
          </a:p>
          <a:p>
            <a:pPr marL="285750" indent="-285750" algn="just">
              <a:buFont typeface="Arial"/>
              <a:buChar char="•"/>
            </a:pPr>
            <a:r>
              <a:rPr lang="it-IT" sz="2000" dirty="0" smtClean="0"/>
              <a:t>né sulle </a:t>
            </a:r>
            <a:r>
              <a:rPr lang="it-IT" sz="2000" b="1" dirty="0"/>
              <a:t>fasi</a:t>
            </a:r>
            <a:r>
              <a:rPr lang="it-IT" sz="2000" dirty="0"/>
              <a:t> di </a:t>
            </a:r>
            <a:r>
              <a:rPr lang="it-IT" sz="2000" dirty="0" err="1"/>
              <a:t>Dirac</a:t>
            </a:r>
            <a:r>
              <a:rPr lang="it-IT" sz="2000" dirty="0"/>
              <a:t> e di </a:t>
            </a:r>
            <a:r>
              <a:rPr lang="it-IT" sz="2000" dirty="0" smtClean="0"/>
              <a:t>Majorana</a:t>
            </a:r>
          </a:p>
          <a:p>
            <a:pPr marL="285750" indent="-285750" algn="just">
              <a:buFont typeface="Arial"/>
              <a:buChar char="•"/>
            </a:pPr>
            <a:r>
              <a:rPr lang="it-IT" sz="2000" dirty="0" smtClean="0"/>
              <a:t>n</a:t>
            </a:r>
            <a:r>
              <a:rPr lang="it-IT" sz="2000" dirty="0"/>
              <a:t>é</a:t>
            </a:r>
            <a:r>
              <a:rPr lang="it-IT" sz="2000" dirty="0" smtClean="0"/>
              <a:t> sul </a:t>
            </a:r>
            <a:r>
              <a:rPr lang="it-IT" sz="2000" b="1" dirty="0" smtClean="0"/>
              <a:t>valore assoluto </a:t>
            </a:r>
            <a:r>
              <a:rPr lang="it-IT" sz="2000" b="1" dirty="0"/>
              <a:t>delle masse</a:t>
            </a:r>
            <a:r>
              <a:rPr lang="it-IT" sz="2000" dirty="0"/>
              <a:t>.</a:t>
            </a:r>
          </a:p>
        </p:txBody>
      </p:sp>
      <p:sp>
        <p:nvSpPr>
          <p:cNvPr id="5" name="CasellaDiTesto 4"/>
          <p:cNvSpPr txBox="1"/>
          <p:nvPr/>
        </p:nvSpPr>
        <p:spPr>
          <a:xfrm>
            <a:off x="2768005" y="3416812"/>
            <a:ext cx="6177022" cy="1015663"/>
          </a:xfrm>
          <a:prstGeom prst="rect">
            <a:avLst/>
          </a:prstGeom>
          <a:solidFill>
            <a:srgbClr val="B9CDE5"/>
          </a:solidFill>
        </p:spPr>
        <p:txBody>
          <a:bodyPr wrap="square" rtlCol="0">
            <a:spAutoFit/>
          </a:bodyPr>
          <a:lstStyle/>
          <a:p>
            <a:pPr algn="just"/>
            <a:r>
              <a:rPr lang="it-IT" sz="2000" dirty="0" smtClean="0"/>
              <a:t>Come vedremo una </a:t>
            </a:r>
            <a:r>
              <a:rPr lang="it-IT" sz="2000" dirty="0"/>
              <a:t>misura di questi </a:t>
            </a:r>
            <a:r>
              <a:rPr lang="it-IT" sz="2000" dirty="0" smtClean="0"/>
              <a:t>parametri è invece possibile</a:t>
            </a:r>
            <a:r>
              <a:rPr lang="it-IT" sz="2000" dirty="0"/>
              <a:t>, </a:t>
            </a:r>
            <a:r>
              <a:rPr lang="it-IT" sz="2000" dirty="0" smtClean="0"/>
              <a:t>attraverso gli </a:t>
            </a:r>
            <a:r>
              <a:rPr lang="it-IT" sz="2000" b="1" dirty="0" smtClean="0">
                <a:solidFill>
                  <a:srgbClr val="0000FF"/>
                </a:solidFill>
              </a:rPr>
              <a:t>esperimenti </a:t>
            </a:r>
            <a:r>
              <a:rPr lang="it-IT" sz="2000" b="1" dirty="0">
                <a:solidFill>
                  <a:srgbClr val="0000FF"/>
                </a:solidFill>
              </a:rPr>
              <a:t>di doppio decadimento </a:t>
            </a:r>
            <a:r>
              <a:rPr lang="it-IT" sz="2000" b="1" dirty="0" smtClean="0">
                <a:solidFill>
                  <a:srgbClr val="0000FF"/>
                </a:solidFill>
              </a:rPr>
              <a:t>beta</a:t>
            </a:r>
            <a:r>
              <a:rPr lang="it-IT" sz="2000" dirty="0" smtClean="0"/>
              <a:t>.</a:t>
            </a:r>
            <a:endParaRPr lang="it-IT" sz="2000" dirty="0"/>
          </a:p>
        </p:txBody>
      </p:sp>
      <p:sp>
        <p:nvSpPr>
          <p:cNvPr id="7" name="Date Placeholder 6"/>
          <p:cNvSpPr>
            <a:spLocks noGrp="1"/>
          </p:cNvSpPr>
          <p:nvPr>
            <p:ph type="dt" sz="half" idx="10"/>
          </p:nvPr>
        </p:nvSpPr>
        <p:spPr/>
        <p:txBody>
          <a:bodyPr/>
          <a:lstStyle/>
          <a:p>
            <a:r>
              <a:rPr lang="it-IT" smtClean="0"/>
              <a:t>Lino Miramonti</a:t>
            </a:r>
            <a:endParaRPr lang="it-IT"/>
          </a:p>
        </p:txBody>
      </p:sp>
      <p:sp>
        <p:nvSpPr>
          <p:cNvPr id="11" name="CasellaDiTesto 4"/>
          <p:cNvSpPr txBox="1"/>
          <p:nvPr/>
        </p:nvSpPr>
        <p:spPr>
          <a:xfrm>
            <a:off x="2768004" y="4762784"/>
            <a:ext cx="6177022" cy="707886"/>
          </a:xfrm>
          <a:prstGeom prst="rect">
            <a:avLst/>
          </a:prstGeom>
          <a:solidFill>
            <a:srgbClr val="B9CDE5"/>
          </a:solidFill>
        </p:spPr>
        <p:txBody>
          <a:bodyPr wrap="square" rtlCol="0">
            <a:spAutoFit/>
          </a:bodyPr>
          <a:lstStyle/>
          <a:p>
            <a:pPr algn="just"/>
            <a:r>
              <a:rPr lang="it-IT" sz="2000" dirty="0" smtClean="0"/>
              <a:t>Il valore assoluto delle masse è misurabile anche attraverso gli </a:t>
            </a:r>
            <a:r>
              <a:rPr lang="it-IT" sz="2000" b="1" dirty="0" smtClean="0">
                <a:solidFill>
                  <a:srgbClr val="0000FF"/>
                </a:solidFill>
              </a:rPr>
              <a:t>esperimenti </a:t>
            </a:r>
            <a:r>
              <a:rPr lang="it-IT" sz="2000" b="1" dirty="0">
                <a:solidFill>
                  <a:srgbClr val="0000FF"/>
                </a:solidFill>
              </a:rPr>
              <a:t>di </a:t>
            </a:r>
            <a:r>
              <a:rPr lang="it-IT" sz="2000" b="1" dirty="0" smtClean="0">
                <a:solidFill>
                  <a:srgbClr val="0000FF"/>
                </a:solidFill>
              </a:rPr>
              <a:t>decadimento beta singolo</a:t>
            </a:r>
            <a:r>
              <a:rPr lang="it-IT" sz="2000" dirty="0" smtClean="0"/>
              <a:t>.</a:t>
            </a:r>
            <a:endParaRPr lang="it-IT" sz="2000" dirty="0"/>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395933" y="1415597"/>
            <a:ext cx="1812264" cy="1463814"/>
          </a:xfrm>
          <a:prstGeom prst="rect">
            <a:avLst/>
          </a:prstGeom>
          <a:noFill/>
          <a:ln>
            <a:noFill/>
          </a:ln>
        </p:spPr>
      </p:pic>
      <p:pic>
        <p:nvPicPr>
          <p:cNvPr id="15" name="Picture 14"/>
          <p:cNvPicPr>
            <a:picLocks noChangeAspect="1"/>
          </p:cNvPicPr>
          <p:nvPr/>
        </p:nvPicPr>
        <p:blipFill>
          <a:blip r:embed="rId3"/>
          <a:stretch>
            <a:fillRect/>
          </a:stretch>
        </p:blipFill>
        <p:spPr>
          <a:xfrm>
            <a:off x="1302065" y="3428084"/>
            <a:ext cx="958035" cy="1004391"/>
          </a:xfrm>
          <a:prstGeom prst="rect">
            <a:avLst/>
          </a:prstGeom>
        </p:spPr>
      </p:pic>
      <p:pic>
        <p:nvPicPr>
          <p:cNvPr id="17" name="Picture 16"/>
          <p:cNvPicPr>
            <a:picLocks noChangeAspect="1"/>
          </p:cNvPicPr>
          <p:nvPr/>
        </p:nvPicPr>
        <p:blipFill>
          <a:blip r:embed="rId4"/>
          <a:stretch>
            <a:fillRect/>
          </a:stretch>
        </p:blipFill>
        <p:spPr>
          <a:xfrm>
            <a:off x="259713" y="4593851"/>
            <a:ext cx="1732895" cy="929739"/>
          </a:xfrm>
          <a:prstGeom prst="rect">
            <a:avLst/>
          </a:prstGeom>
        </p:spPr>
      </p:pic>
      <p:sp>
        <p:nvSpPr>
          <p:cNvPr id="18" name="TextBox 17"/>
          <p:cNvSpPr txBox="1"/>
          <p:nvPr/>
        </p:nvSpPr>
        <p:spPr>
          <a:xfrm>
            <a:off x="259713" y="250034"/>
            <a:ext cx="3418123" cy="584776"/>
          </a:xfrm>
          <a:prstGeom prst="rect">
            <a:avLst/>
          </a:prstGeom>
          <a:noFill/>
        </p:spPr>
        <p:txBody>
          <a:bodyPr wrap="none" rtlCol="0">
            <a:spAutoFit/>
          </a:bodyPr>
          <a:lstStyle/>
          <a:p>
            <a:r>
              <a:rPr lang="it-IT"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Quali esperimenti?</a:t>
            </a:r>
            <a:endParaRPr lang="it-IT"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802533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26</a:t>
            </a:fld>
            <a:endParaRPr lang="it-IT"/>
          </a:p>
        </p:txBody>
      </p:sp>
      <p:sp>
        <p:nvSpPr>
          <p:cNvPr id="3" name="CasellaDiTesto 2"/>
          <p:cNvSpPr txBox="1"/>
          <p:nvPr/>
        </p:nvSpPr>
        <p:spPr>
          <a:xfrm>
            <a:off x="128147" y="2675461"/>
            <a:ext cx="8906719" cy="3693319"/>
          </a:xfrm>
          <a:prstGeom prst="rect">
            <a:avLst/>
          </a:prstGeom>
          <a:noFill/>
          <a:ln>
            <a:solidFill>
              <a:srgbClr val="4F81BD"/>
            </a:solidFill>
          </a:ln>
        </p:spPr>
        <p:txBody>
          <a:bodyPr wrap="square" rtlCol="0">
            <a:spAutoFit/>
          </a:bodyPr>
          <a:lstStyle/>
          <a:p>
            <a:pPr algn="just"/>
            <a:r>
              <a:rPr lang="it-IT" dirty="0"/>
              <a:t>Informazioni sulla </a:t>
            </a:r>
            <a:r>
              <a:rPr lang="it-IT" b="1" dirty="0">
                <a:solidFill>
                  <a:srgbClr val="FF0000"/>
                </a:solidFill>
              </a:rPr>
              <a:t>scala assoluta </a:t>
            </a:r>
            <a:r>
              <a:rPr lang="it-IT" dirty="0"/>
              <a:t>delle masse possono essere ottenute </a:t>
            </a:r>
            <a:r>
              <a:rPr lang="it-IT" dirty="0" smtClean="0"/>
              <a:t>anche attraverso </a:t>
            </a:r>
            <a:r>
              <a:rPr lang="it-IT" dirty="0"/>
              <a:t>lo studio del </a:t>
            </a:r>
            <a:r>
              <a:rPr lang="it-IT" b="1" dirty="0">
                <a:solidFill>
                  <a:srgbClr val="FF0000"/>
                </a:solidFill>
              </a:rPr>
              <a:t>decadimento beta singolo</a:t>
            </a:r>
            <a:r>
              <a:rPr lang="it-IT" dirty="0" smtClean="0"/>
              <a:t>.</a:t>
            </a:r>
          </a:p>
          <a:p>
            <a:pPr algn="just"/>
            <a:r>
              <a:rPr lang="it-IT" dirty="0" smtClean="0"/>
              <a:t>Infatti in </a:t>
            </a:r>
            <a:r>
              <a:rPr lang="it-IT" dirty="0"/>
              <a:t>e</a:t>
            </a:r>
            <a:r>
              <a:rPr lang="it-IT" dirty="0" smtClean="0"/>
              <a:t>sperimenti </a:t>
            </a:r>
            <a:r>
              <a:rPr lang="it-IT" dirty="0"/>
              <a:t>di </a:t>
            </a:r>
            <a:r>
              <a:rPr lang="it-IT" dirty="0" smtClean="0"/>
              <a:t>questo tipo è possibile </a:t>
            </a:r>
            <a:r>
              <a:rPr lang="it-IT" dirty="0"/>
              <a:t>misurare il valore </a:t>
            </a:r>
            <a:r>
              <a:rPr lang="it-IT" dirty="0" smtClean="0"/>
              <a:t>di</a:t>
            </a:r>
          </a:p>
          <a:p>
            <a:pPr algn="just"/>
            <a:endParaRPr lang="it-IT" dirty="0"/>
          </a:p>
          <a:p>
            <a:pPr algn="just"/>
            <a:endParaRPr lang="it-IT" dirty="0" smtClean="0"/>
          </a:p>
          <a:p>
            <a:pPr algn="just"/>
            <a:endParaRPr lang="it-IT" dirty="0"/>
          </a:p>
          <a:p>
            <a:pPr algn="just"/>
            <a:endParaRPr lang="it-IT" dirty="0" smtClean="0"/>
          </a:p>
          <a:p>
            <a:pPr algn="just"/>
            <a:endParaRPr lang="it-IT" dirty="0" smtClean="0"/>
          </a:p>
          <a:p>
            <a:pPr algn="just"/>
            <a:r>
              <a:rPr lang="it-IT" dirty="0" smtClean="0"/>
              <a:t>Essendo </a:t>
            </a:r>
            <a:r>
              <a:rPr lang="it-IT" dirty="0"/>
              <a:t>misurabili </a:t>
            </a:r>
            <a:r>
              <a:rPr lang="it-IT" dirty="0" smtClean="0"/>
              <a:t>(attraverso </a:t>
            </a:r>
            <a:r>
              <a:rPr lang="it-IT" dirty="0"/>
              <a:t>le </a:t>
            </a:r>
            <a:r>
              <a:rPr lang="it-IT" dirty="0" smtClean="0"/>
              <a:t>oscillazioni) </a:t>
            </a:r>
          </a:p>
          <a:p>
            <a:pPr marL="285750" indent="-285750" algn="just">
              <a:buFont typeface="Arial"/>
              <a:buChar char="•"/>
            </a:pPr>
            <a:r>
              <a:rPr lang="it-IT" dirty="0" smtClean="0"/>
              <a:t>sia gli </a:t>
            </a:r>
            <a:r>
              <a:rPr lang="it-IT" dirty="0"/>
              <a:t>elementi della matrice di </a:t>
            </a:r>
            <a:r>
              <a:rPr lang="it-IT" dirty="0" smtClean="0"/>
              <a:t>mixing,</a:t>
            </a:r>
          </a:p>
          <a:p>
            <a:pPr marL="285750" indent="-285750" algn="just">
              <a:buFont typeface="Arial"/>
              <a:buChar char="•"/>
            </a:pPr>
            <a:r>
              <a:rPr lang="it-IT" dirty="0" smtClean="0"/>
              <a:t>sia </a:t>
            </a:r>
            <a:r>
              <a:rPr lang="it-IT" dirty="0"/>
              <a:t>le differenze tra </a:t>
            </a:r>
            <a:r>
              <a:rPr lang="it-IT" dirty="0" smtClean="0"/>
              <a:t>le masse</a:t>
            </a:r>
          </a:p>
          <a:p>
            <a:pPr algn="just"/>
            <a:endParaRPr lang="it-IT" dirty="0" smtClean="0"/>
          </a:p>
          <a:p>
            <a:pPr algn="just"/>
            <a:r>
              <a:rPr lang="it-IT" u="sng" dirty="0"/>
              <a:t>Q</a:t>
            </a:r>
            <a:r>
              <a:rPr lang="it-IT" u="sng" dirty="0" smtClean="0"/>
              <a:t>uesta </a:t>
            </a:r>
            <a:r>
              <a:rPr lang="it-IT" u="sng" dirty="0"/>
              <a:t>misura permette di </a:t>
            </a:r>
            <a:r>
              <a:rPr lang="it-IT" u="sng" dirty="0" smtClean="0"/>
              <a:t>poter </a:t>
            </a:r>
            <a:r>
              <a:rPr lang="it-IT" u="sng" dirty="0" smtClean="0">
                <a:solidFill>
                  <a:srgbClr val="0000FF"/>
                </a:solidFill>
              </a:rPr>
              <a:t>trovare </a:t>
            </a:r>
            <a:r>
              <a:rPr lang="it-IT" u="sng" dirty="0">
                <a:solidFill>
                  <a:srgbClr val="0000FF"/>
                </a:solidFill>
              </a:rPr>
              <a:t>la  </a:t>
            </a:r>
            <a:r>
              <a:rPr lang="it-IT" u="sng" dirty="0" smtClean="0">
                <a:solidFill>
                  <a:srgbClr val="0000FF"/>
                </a:solidFill>
              </a:rPr>
              <a:t>scala </a:t>
            </a:r>
            <a:r>
              <a:rPr lang="it-IT" u="sng" dirty="0">
                <a:solidFill>
                  <a:srgbClr val="0000FF"/>
                </a:solidFill>
              </a:rPr>
              <a:t>assoluta di massa del neutrino</a:t>
            </a:r>
            <a:r>
              <a:rPr lang="it-IT" dirty="0" smtClean="0"/>
              <a:t>.</a:t>
            </a:r>
          </a:p>
        </p:txBody>
      </p:sp>
      <p:sp>
        <p:nvSpPr>
          <p:cNvPr id="5" name="Rettangolo 4"/>
          <p:cNvSpPr/>
          <p:nvPr/>
        </p:nvSpPr>
        <p:spPr>
          <a:xfrm>
            <a:off x="115232" y="59738"/>
            <a:ext cx="7054458" cy="707886"/>
          </a:xfrm>
          <a:prstGeom prst="rect">
            <a:avLst/>
          </a:prstGeom>
          <a:solidFill>
            <a:srgbClr val="D9D9D9"/>
          </a:solidFill>
        </p:spPr>
        <p:txBody>
          <a:bodyPr wrap="square">
            <a:spAutoFit/>
          </a:bodyPr>
          <a:lstStyle/>
          <a:p>
            <a:pPr algn="just"/>
            <a:r>
              <a:rPr lang="it-IT" sz="4000" dirty="0" smtClean="0"/>
              <a:t>Il </a:t>
            </a:r>
            <a:r>
              <a:rPr lang="it-IT" sz="4000" b="1" dirty="0" smtClean="0">
                <a:solidFill>
                  <a:srgbClr val="FF0000"/>
                </a:solidFill>
              </a:rPr>
              <a:t>decadimento beta singolo</a:t>
            </a:r>
            <a:endParaRPr lang="it-IT" sz="4000" b="1" dirty="0"/>
          </a:p>
        </p:txBody>
      </p:sp>
      <p:graphicFrame>
        <p:nvGraphicFramePr>
          <p:cNvPr id="7" name="Object 4"/>
          <p:cNvGraphicFramePr>
            <a:graphicFrameLocks noChangeAspect="1"/>
          </p:cNvGraphicFramePr>
          <p:nvPr>
            <p:extLst>
              <p:ext uri="{D42A27DB-BD31-4B8C-83A1-F6EECF244321}">
                <p14:modId xmlns:p14="http://schemas.microsoft.com/office/powerpoint/2010/main" val="421465777"/>
              </p:ext>
            </p:extLst>
          </p:nvPr>
        </p:nvGraphicFramePr>
        <p:xfrm>
          <a:off x="446075" y="3819070"/>
          <a:ext cx="2306637" cy="858837"/>
        </p:xfrm>
        <a:graphic>
          <a:graphicData uri="http://schemas.openxmlformats.org/presentationml/2006/ole">
            <mc:AlternateContent xmlns:mc="http://schemas.openxmlformats.org/markup-compatibility/2006">
              <mc:Choice xmlns:v="urn:schemas-microsoft-com:vml" Requires="v">
                <p:oleObj spid="_x0000_s103060" name="Equation" r:id="rId3" imgW="1333500" imgH="495300" progId="Equation.3">
                  <p:embed/>
                </p:oleObj>
              </mc:Choice>
              <mc:Fallback>
                <p:oleObj name="Equation" r:id="rId3" imgW="1333500" imgH="495300" progId="Equation.3">
                  <p:embed/>
                  <p:pic>
                    <p:nvPicPr>
                      <p:cNvPr id="0" name=""/>
                      <p:cNvPicPr>
                        <a:picLocks noChangeAspect="1" noChangeArrowheads="1"/>
                      </p:cNvPicPr>
                      <p:nvPr/>
                    </p:nvPicPr>
                    <p:blipFill>
                      <a:blip r:embed="rId4"/>
                      <a:srcRect/>
                      <a:stretch>
                        <a:fillRect/>
                      </a:stretch>
                    </p:blipFill>
                    <p:spPr bwMode="auto">
                      <a:xfrm>
                        <a:off x="446075" y="3819070"/>
                        <a:ext cx="2306637" cy="858837"/>
                      </a:xfrm>
                      <a:prstGeom prst="rect">
                        <a:avLst/>
                      </a:prstGeom>
                      <a:noFill/>
                      <a:ln>
                        <a:noFill/>
                      </a:ln>
                      <a:effectLst/>
                      <a:extLst/>
                    </p:spPr>
                  </p:pic>
                </p:oleObj>
              </mc:Fallback>
            </mc:AlternateContent>
          </a:graphicData>
        </a:graphic>
      </p:graphicFrame>
      <p:sp>
        <p:nvSpPr>
          <p:cNvPr id="8" name="Rectangle 7"/>
          <p:cNvSpPr/>
          <p:nvPr/>
        </p:nvSpPr>
        <p:spPr>
          <a:xfrm>
            <a:off x="128147" y="889170"/>
            <a:ext cx="3906457" cy="923330"/>
          </a:xfrm>
          <a:prstGeom prst="rect">
            <a:avLst/>
          </a:prstGeom>
          <a:solidFill>
            <a:schemeClr val="accent3">
              <a:lumMod val="40000"/>
              <a:lumOff val="60000"/>
            </a:schemeClr>
          </a:solidFill>
        </p:spPr>
        <p:txBody>
          <a:bodyPr wrap="square">
            <a:spAutoFit/>
          </a:bodyPr>
          <a:lstStyle/>
          <a:p>
            <a:pPr algn="just"/>
            <a:r>
              <a:rPr lang="en-US" dirty="0" smtClean="0"/>
              <a:t>A </a:t>
            </a:r>
            <a:r>
              <a:rPr lang="en-US" dirty="0">
                <a:solidFill>
                  <a:srgbClr val="0000FF"/>
                </a:solidFill>
              </a:rPr>
              <a:t>model-independent </a:t>
            </a:r>
            <a:r>
              <a:rPr lang="en-US" dirty="0"/>
              <a:t>measurement of m(</a:t>
            </a:r>
            <a:r>
              <a:rPr lang="en-US" dirty="0" err="1"/>
              <a:t>ν</a:t>
            </a:r>
            <a:r>
              <a:rPr lang="en-US" baseline="-25000" dirty="0" err="1"/>
              <a:t>e</a:t>
            </a:r>
            <a:r>
              <a:rPr lang="en-US" dirty="0" smtClean="0"/>
              <a:t>) based </a:t>
            </a:r>
            <a:r>
              <a:rPr lang="en-US" dirty="0"/>
              <a:t>on kinematics &amp; energy conservation</a:t>
            </a:r>
          </a:p>
        </p:txBody>
      </p:sp>
      <p:sp>
        <p:nvSpPr>
          <p:cNvPr id="9" name="Rectangle 8"/>
          <p:cNvSpPr/>
          <p:nvPr/>
        </p:nvSpPr>
        <p:spPr>
          <a:xfrm>
            <a:off x="4221045" y="889170"/>
            <a:ext cx="4813822" cy="923330"/>
          </a:xfrm>
          <a:prstGeom prst="rect">
            <a:avLst/>
          </a:prstGeom>
          <a:solidFill>
            <a:srgbClr val="D7E4BD"/>
          </a:solidFill>
        </p:spPr>
        <p:txBody>
          <a:bodyPr wrap="square">
            <a:spAutoFit/>
          </a:bodyPr>
          <a:lstStyle/>
          <a:p>
            <a:pPr algn="just"/>
            <a:r>
              <a:rPr lang="en-US" dirty="0"/>
              <a:t>1934 – </a:t>
            </a:r>
            <a:r>
              <a:rPr lang="en-US" dirty="0">
                <a:solidFill>
                  <a:srgbClr val="008000"/>
                </a:solidFill>
              </a:rPr>
              <a:t>Fermi</a:t>
            </a:r>
            <a:r>
              <a:rPr lang="en-US" dirty="0"/>
              <a:t> pointed out that shape of electron spectrum in </a:t>
            </a:r>
            <a:r>
              <a:rPr lang="en-US" dirty="0">
                <a:solidFill>
                  <a:srgbClr val="008000"/>
                </a:solidFill>
              </a:rPr>
              <a:t>beta decay</a:t>
            </a:r>
            <a:r>
              <a:rPr lang="en-US" dirty="0"/>
              <a:t> near the </a:t>
            </a:r>
            <a:r>
              <a:rPr lang="en-US" b="1" dirty="0">
                <a:solidFill>
                  <a:srgbClr val="008000"/>
                </a:solidFill>
              </a:rPr>
              <a:t>endpoint</a:t>
            </a:r>
            <a:r>
              <a:rPr lang="en-US" dirty="0"/>
              <a:t> is </a:t>
            </a:r>
            <a:r>
              <a:rPr lang="en-US" dirty="0">
                <a:solidFill>
                  <a:srgbClr val="008000"/>
                </a:solidFill>
              </a:rPr>
              <a:t>sensitive to neutrino </a:t>
            </a:r>
            <a:r>
              <a:rPr lang="en-US" dirty="0" smtClean="0">
                <a:solidFill>
                  <a:srgbClr val="008000"/>
                </a:solidFill>
              </a:rPr>
              <a:t>mass</a:t>
            </a:r>
            <a:r>
              <a:rPr lang="en-US" dirty="0" smtClean="0"/>
              <a:t>.</a:t>
            </a:r>
            <a:endParaRPr lang="en-US" dirty="0">
              <a:solidFill>
                <a:srgbClr val="008000"/>
              </a:solidFill>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2545816730"/>
              </p:ext>
            </p:extLst>
          </p:nvPr>
        </p:nvGraphicFramePr>
        <p:xfrm>
          <a:off x="4819650" y="4083563"/>
          <a:ext cx="1660525" cy="376237"/>
        </p:xfrm>
        <a:graphic>
          <a:graphicData uri="http://schemas.openxmlformats.org/presentationml/2006/ole">
            <mc:AlternateContent xmlns:mc="http://schemas.openxmlformats.org/markup-compatibility/2006">
              <mc:Choice xmlns:v="urn:schemas-microsoft-com:vml" Requires="v">
                <p:oleObj spid="_x0000_s103061" name="Equation" r:id="rId5" imgW="1181100" imgH="266700" progId="Equation.3">
                  <p:embed/>
                </p:oleObj>
              </mc:Choice>
              <mc:Fallback>
                <p:oleObj name="Equation" r:id="rId5" imgW="1181100" imgH="266700" progId="Equation.3">
                  <p:embed/>
                  <p:pic>
                    <p:nvPicPr>
                      <p:cNvPr id="0" name=""/>
                      <p:cNvPicPr>
                        <a:picLocks noChangeAspect="1" noChangeArrowheads="1"/>
                      </p:cNvPicPr>
                      <p:nvPr/>
                    </p:nvPicPr>
                    <p:blipFill>
                      <a:blip r:embed="rId6"/>
                      <a:srcRect/>
                      <a:stretch>
                        <a:fillRect/>
                      </a:stretch>
                    </p:blipFill>
                    <p:spPr bwMode="auto">
                      <a:xfrm>
                        <a:off x="4819650" y="4083563"/>
                        <a:ext cx="1660525" cy="376237"/>
                      </a:xfrm>
                      <a:prstGeom prst="rect">
                        <a:avLst/>
                      </a:prstGeom>
                      <a:noFill/>
                      <a:ln>
                        <a:noFill/>
                      </a:ln>
                      <a:effectLst/>
                      <a:extLst/>
                    </p:spPr>
                  </p:pic>
                </p:oleObj>
              </mc:Fallback>
            </mc:AlternateContent>
          </a:graphicData>
        </a:graphic>
      </p:graphicFrame>
      <p:sp>
        <p:nvSpPr>
          <p:cNvPr id="11" name="TextBox 10"/>
          <p:cNvSpPr txBox="1"/>
          <p:nvPr/>
        </p:nvSpPr>
        <p:spPr>
          <a:xfrm>
            <a:off x="3027441" y="4086242"/>
            <a:ext cx="1890261" cy="307777"/>
          </a:xfrm>
          <a:prstGeom prst="rect">
            <a:avLst/>
          </a:prstGeom>
          <a:noFill/>
          <a:ln>
            <a:noFill/>
          </a:ln>
        </p:spPr>
        <p:txBody>
          <a:bodyPr wrap="none" rtlCol="0">
            <a:spAutoFit/>
          </a:bodyPr>
          <a:lstStyle/>
          <a:p>
            <a:r>
              <a:rPr lang="en-US" sz="1400" dirty="0" err="1" smtClean="0"/>
              <a:t>Spesso</a:t>
            </a:r>
            <a:r>
              <a:rPr lang="en-US" sz="1400" dirty="0" smtClean="0"/>
              <a:t> </a:t>
            </a:r>
            <a:r>
              <a:rPr lang="en-US" sz="1400" dirty="0" err="1" smtClean="0"/>
              <a:t>troviamo</a:t>
            </a:r>
            <a:r>
              <a:rPr lang="en-US" sz="1400" dirty="0" smtClean="0"/>
              <a:t> </a:t>
            </a:r>
            <a:r>
              <a:rPr lang="en-US" sz="1400" dirty="0" err="1" smtClean="0"/>
              <a:t>scritto</a:t>
            </a:r>
            <a:r>
              <a:rPr lang="en-US" sz="1400" dirty="0" smtClean="0"/>
              <a:t> </a:t>
            </a:r>
            <a:endParaRPr lang="en-US" sz="1400" dirty="0"/>
          </a:p>
        </p:txBody>
      </p:sp>
      <p:sp>
        <p:nvSpPr>
          <p:cNvPr id="13" name="TextBox 12"/>
          <p:cNvSpPr txBox="1"/>
          <p:nvPr/>
        </p:nvSpPr>
        <p:spPr>
          <a:xfrm>
            <a:off x="128147" y="2050198"/>
            <a:ext cx="8906719" cy="338554"/>
          </a:xfrm>
          <a:prstGeom prst="rect">
            <a:avLst/>
          </a:prstGeom>
          <a:solidFill>
            <a:schemeClr val="accent5">
              <a:lumMod val="20000"/>
              <a:lumOff val="80000"/>
            </a:schemeClr>
          </a:solidFill>
        </p:spPr>
        <p:txBody>
          <a:bodyPr wrap="square" rtlCol="0">
            <a:spAutoFit/>
          </a:bodyPr>
          <a:lstStyle/>
          <a:p>
            <a:pPr algn="just"/>
            <a:r>
              <a:rPr lang="en-US" sz="1600" i="1" dirty="0"/>
              <a:t>First measured by G. Hanna, B. </a:t>
            </a:r>
            <a:r>
              <a:rPr lang="en-US" sz="1600" i="1" dirty="0" err="1"/>
              <a:t>Pontecorvo</a:t>
            </a:r>
            <a:r>
              <a:rPr lang="en-US" sz="1600" i="1" dirty="0"/>
              <a:t>: Phys. Rev. </a:t>
            </a:r>
            <a:r>
              <a:rPr lang="en-US" sz="1600" b="1" i="1" dirty="0"/>
              <a:t>75, </a:t>
            </a:r>
            <a:r>
              <a:rPr lang="en-US" sz="1600" i="1" dirty="0"/>
              <a:t>983 (1940) with estimation </a:t>
            </a:r>
            <a:r>
              <a:rPr lang="en-US" sz="1600" i="1" dirty="0" err="1"/>
              <a:t>m</a:t>
            </a:r>
            <a:r>
              <a:rPr lang="en-US" sz="1600" i="1" baseline="-25000" dirty="0" err="1"/>
              <a:t>ν</a:t>
            </a:r>
            <a:r>
              <a:rPr lang="en-US" sz="1600" i="1" dirty="0"/>
              <a:t> ~ 1 </a:t>
            </a:r>
            <a:r>
              <a:rPr lang="en-US" sz="1600" i="1" dirty="0" err="1"/>
              <a:t>keV</a:t>
            </a:r>
            <a:r>
              <a:rPr lang="en-US" sz="1600" i="1" dirty="0"/>
              <a:t> </a:t>
            </a:r>
          </a:p>
        </p:txBody>
      </p:sp>
      <p:graphicFrame>
        <p:nvGraphicFramePr>
          <p:cNvPr id="14" name="Object 4"/>
          <p:cNvGraphicFramePr>
            <a:graphicFrameLocks noChangeAspect="1"/>
          </p:cNvGraphicFramePr>
          <p:nvPr>
            <p:extLst>
              <p:ext uri="{D42A27DB-BD31-4B8C-83A1-F6EECF244321}">
                <p14:modId xmlns:p14="http://schemas.microsoft.com/office/powerpoint/2010/main" val="4005059176"/>
              </p:ext>
            </p:extLst>
          </p:nvPr>
        </p:nvGraphicFramePr>
        <p:xfrm>
          <a:off x="6597650" y="3831150"/>
          <a:ext cx="2217738" cy="858838"/>
        </p:xfrm>
        <a:graphic>
          <a:graphicData uri="http://schemas.openxmlformats.org/presentationml/2006/ole">
            <mc:AlternateContent xmlns:mc="http://schemas.openxmlformats.org/markup-compatibility/2006">
              <mc:Choice xmlns:v="urn:schemas-microsoft-com:vml" Requires="v">
                <p:oleObj spid="_x0000_s103062" name="Equation" r:id="rId7" imgW="1282700" imgH="495300" progId="Equation.3">
                  <p:embed/>
                </p:oleObj>
              </mc:Choice>
              <mc:Fallback>
                <p:oleObj name="Equation" r:id="rId7" imgW="1282700" imgH="495300" progId="Equation.3">
                  <p:embed/>
                  <p:pic>
                    <p:nvPicPr>
                      <p:cNvPr id="0" name=""/>
                      <p:cNvPicPr>
                        <a:picLocks noChangeAspect="1" noChangeArrowheads="1"/>
                      </p:cNvPicPr>
                      <p:nvPr/>
                    </p:nvPicPr>
                    <p:blipFill>
                      <a:blip r:embed="rId8"/>
                      <a:srcRect/>
                      <a:stretch>
                        <a:fillRect/>
                      </a:stretch>
                    </p:blipFill>
                    <p:spPr bwMode="auto">
                      <a:xfrm>
                        <a:off x="6597650" y="3831150"/>
                        <a:ext cx="2217738" cy="858838"/>
                      </a:xfrm>
                      <a:prstGeom prst="rect">
                        <a:avLst/>
                      </a:prstGeom>
                      <a:solidFill>
                        <a:srgbClr val="FFFF00"/>
                      </a:solidFill>
                      <a:ln>
                        <a:noFill/>
                      </a:ln>
                      <a:effectLst/>
                      <a:extLst/>
                    </p:spPr>
                  </p:pic>
                </p:oleObj>
              </mc:Fallback>
            </mc:AlternateContent>
          </a:graphicData>
        </a:graphic>
      </p:graphicFrame>
      <p:sp>
        <p:nvSpPr>
          <p:cNvPr id="6" name="Date Placeholder 5"/>
          <p:cNvSpPr>
            <a:spLocks noGrp="1"/>
          </p:cNvSpPr>
          <p:nvPr>
            <p:ph type="dt" sz="half" idx="10"/>
          </p:nvPr>
        </p:nvSpPr>
        <p:spPr/>
        <p:txBody>
          <a:bodyPr/>
          <a:lstStyle/>
          <a:p>
            <a:r>
              <a:rPr lang="it-IT" smtClean="0"/>
              <a:t>Lino Miramonti</a:t>
            </a:r>
            <a:endParaRPr lang="it-IT"/>
          </a:p>
        </p:txBody>
      </p:sp>
      <p:pic>
        <p:nvPicPr>
          <p:cNvPr id="15" name="Picture 14"/>
          <p:cNvPicPr>
            <a:picLocks noChangeAspect="1"/>
          </p:cNvPicPr>
          <p:nvPr/>
        </p:nvPicPr>
        <p:blipFill>
          <a:blip r:embed="rId9"/>
          <a:stretch>
            <a:fillRect/>
          </a:stretch>
        </p:blipFill>
        <p:spPr>
          <a:xfrm>
            <a:off x="6616055" y="4689988"/>
            <a:ext cx="2196349" cy="741624"/>
          </a:xfrm>
          <a:prstGeom prst="rect">
            <a:avLst/>
          </a:prstGeom>
        </p:spPr>
      </p:pic>
      <p:sp>
        <p:nvSpPr>
          <p:cNvPr id="12" name="Rectangle 11"/>
          <p:cNvSpPr/>
          <p:nvPr/>
        </p:nvSpPr>
        <p:spPr>
          <a:xfrm>
            <a:off x="3005732" y="3665162"/>
            <a:ext cx="2433817" cy="369332"/>
          </a:xfrm>
          <a:prstGeom prst="rect">
            <a:avLst/>
          </a:prstGeom>
          <a:solidFill>
            <a:srgbClr val="FFFF00"/>
          </a:solidFill>
        </p:spPr>
        <p:txBody>
          <a:bodyPr wrap="none">
            <a:spAutoFit/>
          </a:bodyPr>
          <a:lstStyle/>
          <a:p>
            <a:pPr algn="just"/>
            <a:r>
              <a:rPr lang="en-US" b="1" dirty="0">
                <a:solidFill>
                  <a:srgbClr val="FF0000"/>
                </a:solidFill>
              </a:rPr>
              <a:t>effective neutrino mass</a:t>
            </a:r>
            <a:endParaRPr lang="it-IT" b="1" dirty="0">
              <a:solidFill>
                <a:srgbClr val="FF0000"/>
              </a:solidFill>
            </a:endParaRPr>
          </a:p>
        </p:txBody>
      </p:sp>
    </p:spTree>
    <p:extLst>
      <p:ext uri="{BB962C8B-B14F-4D97-AF65-F5344CB8AC3E}">
        <p14:creationId xmlns:p14="http://schemas.microsoft.com/office/powerpoint/2010/main" val="9540702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27</a:t>
            </a:fld>
            <a:endParaRPr lang="it-IT"/>
          </a:p>
        </p:txBody>
      </p:sp>
      <p:pic>
        <p:nvPicPr>
          <p:cNvPr id="6" name="Picture 8" descr="talkatdesy_dec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22" y="196508"/>
            <a:ext cx="3852716" cy="2711446"/>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115232" y="216355"/>
            <a:ext cx="4572000" cy="4801315"/>
          </a:xfrm>
          <a:prstGeom prst="rect">
            <a:avLst/>
          </a:prstGeom>
        </p:spPr>
        <p:txBody>
          <a:bodyPr>
            <a:spAutoFit/>
          </a:bodyPr>
          <a:lstStyle/>
          <a:p>
            <a:pPr algn="just"/>
            <a:r>
              <a:rPr lang="it-IT" dirty="0" smtClean="0"/>
              <a:t>Ad esempio l’energia rilasciata nel decadimento beta del Trizio è:     </a:t>
            </a:r>
          </a:p>
          <a:p>
            <a:pPr algn="just"/>
            <a:r>
              <a:rPr lang="it-IT" dirty="0" err="1" smtClean="0">
                <a:solidFill>
                  <a:srgbClr val="FF0000"/>
                </a:solidFill>
              </a:rPr>
              <a:t>Q</a:t>
            </a:r>
            <a:r>
              <a:rPr lang="it-IT" dirty="0" smtClean="0"/>
              <a:t> = M</a:t>
            </a:r>
            <a:r>
              <a:rPr lang="it-IT" baseline="-25000" dirty="0" smtClean="0"/>
              <a:t>H</a:t>
            </a:r>
            <a:r>
              <a:rPr lang="it-IT" dirty="0" smtClean="0"/>
              <a:t> − </a:t>
            </a:r>
            <a:r>
              <a:rPr lang="it-IT" dirty="0" err="1" smtClean="0"/>
              <a:t>M</a:t>
            </a:r>
            <a:r>
              <a:rPr lang="it-IT" baseline="-25000" dirty="0" err="1" smtClean="0"/>
              <a:t>He</a:t>
            </a:r>
            <a:r>
              <a:rPr lang="it-IT" dirty="0" smtClean="0"/>
              <a:t> − m</a:t>
            </a:r>
            <a:r>
              <a:rPr lang="it-IT" baseline="-25000" dirty="0" smtClean="0"/>
              <a:t>e</a:t>
            </a:r>
            <a:r>
              <a:rPr lang="it-IT" dirty="0" smtClean="0"/>
              <a:t> = 18.57 </a:t>
            </a:r>
            <a:r>
              <a:rPr lang="it-IT" dirty="0" err="1" smtClean="0"/>
              <a:t>keV</a:t>
            </a:r>
            <a:r>
              <a:rPr lang="it-IT" dirty="0" smtClean="0"/>
              <a:t>. </a:t>
            </a:r>
          </a:p>
          <a:p>
            <a:pPr algn="just"/>
            <a:endParaRPr lang="it-IT" dirty="0" smtClean="0"/>
          </a:p>
          <a:p>
            <a:pPr algn="just"/>
            <a:r>
              <a:rPr lang="it-IT" dirty="0" smtClean="0"/>
              <a:t>Il </a:t>
            </a:r>
            <a:r>
              <a:rPr lang="it-IT" dirty="0" smtClean="0">
                <a:solidFill>
                  <a:srgbClr val="FF0000"/>
                </a:solidFill>
              </a:rPr>
              <a:t>rate differenziale di decadimento </a:t>
            </a:r>
            <a:r>
              <a:rPr lang="it-IT" dirty="0" smtClean="0"/>
              <a:t>dell’isotopo può essere scritto come</a:t>
            </a:r>
          </a:p>
          <a:p>
            <a:pPr algn="just"/>
            <a:endParaRPr lang="it-IT" dirty="0" smtClean="0"/>
          </a:p>
          <a:p>
            <a:pPr algn="just"/>
            <a:endParaRPr lang="it-IT" dirty="0" smtClean="0"/>
          </a:p>
          <a:p>
            <a:pPr algn="just"/>
            <a:endParaRPr lang="it-IT" dirty="0" smtClean="0"/>
          </a:p>
          <a:p>
            <a:pPr algn="just"/>
            <a:endParaRPr lang="it-IT" dirty="0" smtClean="0"/>
          </a:p>
          <a:p>
            <a:pPr algn="just"/>
            <a:r>
              <a:rPr lang="it-IT" dirty="0" smtClean="0"/>
              <a:t>Possiamo disegnare il </a:t>
            </a:r>
            <a:r>
              <a:rPr lang="it-IT" dirty="0" err="1" smtClean="0">
                <a:solidFill>
                  <a:srgbClr val="FF0000"/>
                </a:solidFill>
              </a:rPr>
              <a:t>Kurie</a:t>
            </a:r>
            <a:r>
              <a:rPr lang="it-IT" dirty="0" smtClean="0">
                <a:solidFill>
                  <a:srgbClr val="FF0000"/>
                </a:solidFill>
              </a:rPr>
              <a:t> plot</a:t>
            </a:r>
            <a:r>
              <a:rPr lang="it-IT" dirty="0" smtClean="0"/>
              <a:t>, ossia la funzione</a:t>
            </a:r>
          </a:p>
          <a:p>
            <a:pPr algn="just"/>
            <a:endParaRPr lang="it-IT" dirty="0" smtClean="0"/>
          </a:p>
          <a:p>
            <a:pPr algn="just"/>
            <a:endParaRPr lang="it-IT" dirty="0" smtClean="0"/>
          </a:p>
          <a:p>
            <a:pPr algn="just"/>
            <a:endParaRPr lang="it-IT" dirty="0" smtClean="0"/>
          </a:p>
          <a:p>
            <a:pPr algn="just"/>
            <a:endParaRPr lang="it-IT" dirty="0" smtClean="0"/>
          </a:p>
          <a:p>
            <a:pPr algn="just"/>
            <a:r>
              <a:rPr lang="it-IT" dirty="0" smtClean="0"/>
              <a:t>La massa effettiva del neutrino è</a:t>
            </a:r>
          </a:p>
        </p:txBody>
      </p:sp>
      <p:pic>
        <p:nvPicPr>
          <p:cNvPr id="14" name="Picture 13"/>
          <p:cNvPicPr>
            <a:picLocks noChangeAspect="1"/>
          </p:cNvPicPr>
          <p:nvPr/>
        </p:nvPicPr>
        <p:blipFill>
          <a:blip r:embed="rId3"/>
          <a:stretch>
            <a:fillRect/>
          </a:stretch>
        </p:blipFill>
        <p:spPr>
          <a:xfrm>
            <a:off x="317478" y="2119776"/>
            <a:ext cx="4127201" cy="517956"/>
          </a:xfrm>
          <a:prstGeom prst="rect">
            <a:avLst/>
          </a:prstGeom>
        </p:spPr>
      </p:pic>
      <p:pic>
        <p:nvPicPr>
          <p:cNvPr id="16" name="Picture 15"/>
          <p:cNvPicPr>
            <a:picLocks noChangeAspect="1"/>
          </p:cNvPicPr>
          <p:nvPr/>
        </p:nvPicPr>
        <p:blipFill>
          <a:blip r:embed="rId4"/>
          <a:stretch>
            <a:fillRect/>
          </a:stretch>
        </p:blipFill>
        <p:spPr>
          <a:xfrm>
            <a:off x="317478" y="3867237"/>
            <a:ext cx="2949890" cy="517141"/>
          </a:xfrm>
          <a:prstGeom prst="rect">
            <a:avLst/>
          </a:prstGeom>
        </p:spPr>
      </p:pic>
      <p:pic>
        <p:nvPicPr>
          <p:cNvPr id="17" name="Picture 16"/>
          <p:cNvPicPr>
            <a:picLocks noChangeAspect="1"/>
          </p:cNvPicPr>
          <p:nvPr/>
        </p:nvPicPr>
        <p:blipFill>
          <a:blip r:embed="rId5"/>
          <a:stretch>
            <a:fillRect/>
          </a:stretch>
        </p:blipFill>
        <p:spPr>
          <a:xfrm>
            <a:off x="3505477" y="4518883"/>
            <a:ext cx="1878404" cy="634266"/>
          </a:xfrm>
          <a:prstGeom prst="rect">
            <a:avLst/>
          </a:prstGeom>
        </p:spPr>
      </p:pic>
      <p:sp>
        <p:nvSpPr>
          <p:cNvPr id="18" name="Rectangle 17"/>
          <p:cNvSpPr/>
          <p:nvPr/>
        </p:nvSpPr>
        <p:spPr>
          <a:xfrm>
            <a:off x="137866" y="5593036"/>
            <a:ext cx="8806520" cy="646331"/>
          </a:xfrm>
          <a:prstGeom prst="rect">
            <a:avLst/>
          </a:prstGeom>
          <a:solidFill>
            <a:schemeClr val="bg2"/>
          </a:solidFill>
        </p:spPr>
        <p:txBody>
          <a:bodyPr wrap="square">
            <a:spAutoFit/>
          </a:bodyPr>
          <a:lstStyle/>
          <a:p>
            <a:pPr algn="ctr"/>
            <a:r>
              <a:rPr lang="it-IT" dirty="0" smtClean="0"/>
              <a:t>Gli esperimenti di </a:t>
            </a:r>
            <a:r>
              <a:rPr lang="it-IT" b="1" dirty="0" smtClean="0">
                <a:solidFill>
                  <a:srgbClr val="0000FF"/>
                </a:solidFill>
              </a:rPr>
              <a:t>Mainz</a:t>
            </a:r>
            <a:r>
              <a:rPr lang="it-IT" dirty="0" smtClean="0"/>
              <a:t> e </a:t>
            </a:r>
            <a:r>
              <a:rPr lang="it-IT" b="1" dirty="0" err="1" smtClean="0">
                <a:solidFill>
                  <a:schemeClr val="accent6">
                    <a:lumMod val="75000"/>
                  </a:schemeClr>
                </a:solidFill>
              </a:rPr>
              <a:t>Troisk</a:t>
            </a:r>
            <a:r>
              <a:rPr lang="it-IT" dirty="0" smtClean="0"/>
              <a:t> hanno trovato I seguenti limiti sulla massa: </a:t>
            </a:r>
          </a:p>
          <a:p>
            <a:pPr algn="ctr"/>
            <a:r>
              <a:rPr lang="it-IT" b="1" dirty="0" smtClean="0">
                <a:solidFill>
                  <a:srgbClr val="0000FF"/>
                </a:solidFill>
              </a:rPr>
              <a:t>m(</a:t>
            </a:r>
            <a:r>
              <a:rPr lang="it-IT" b="1" dirty="0" err="1" smtClean="0">
                <a:solidFill>
                  <a:srgbClr val="0000FF"/>
                </a:solidFill>
              </a:rPr>
              <a:t>ν</a:t>
            </a:r>
            <a:r>
              <a:rPr lang="it-IT" b="1" baseline="-25000" dirty="0" err="1" smtClean="0">
                <a:solidFill>
                  <a:srgbClr val="0000FF"/>
                </a:solidFill>
              </a:rPr>
              <a:t>e</a:t>
            </a:r>
            <a:r>
              <a:rPr lang="it-IT" b="1" dirty="0" smtClean="0">
                <a:solidFill>
                  <a:srgbClr val="0000FF"/>
                </a:solidFill>
              </a:rPr>
              <a:t>) &lt; 2.3 </a:t>
            </a:r>
            <a:r>
              <a:rPr lang="it-IT" b="1" dirty="0" err="1" smtClean="0">
                <a:solidFill>
                  <a:srgbClr val="0000FF"/>
                </a:solidFill>
              </a:rPr>
              <a:t>eV</a:t>
            </a:r>
            <a:r>
              <a:rPr lang="it-IT" b="1" dirty="0" smtClean="0">
                <a:solidFill>
                  <a:srgbClr val="0000FF"/>
                </a:solidFill>
              </a:rPr>
              <a:t> </a:t>
            </a:r>
            <a:r>
              <a:rPr lang="it-IT" dirty="0" smtClean="0"/>
              <a:t>e </a:t>
            </a:r>
            <a:r>
              <a:rPr lang="it-IT" b="1" dirty="0" smtClean="0">
                <a:solidFill>
                  <a:srgbClr val="E46C0A"/>
                </a:solidFill>
              </a:rPr>
              <a:t>m(</a:t>
            </a:r>
            <a:r>
              <a:rPr lang="it-IT" b="1" dirty="0" err="1" smtClean="0">
                <a:solidFill>
                  <a:srgbClr val="E46C0A"/>
                </a:solidFill>
              </a:rPr>
              <a:t>ν</a:t>
            </a:r>
            <a:r>
              <a:rPr lang="it-IT" b="1" baseline="-25000" dirty="0" err="1" smtClean="0">
                <a:solidFill>
                  <a:srgbClr val="E46C0A"/>
                </a:solidFill>
              </a:rPr>
              <a:t>e</a:t>
            </a:r>
            <a:r>
              <a:rPr lang="it-IT" b="1" dirty="0" smtClean="0">
                <a:solidFill>
                  <a:srgbClr val="E46C0A"/>
                </a:solidFill>
              </a:rPr>
              <a:t>)  &lt; 2.05 </a:t>
            </a:r>
            <a:r>
              <a:rPr lang="it-IT" b="1" dirty="0" err="1" smtClean="0">
                <a:solidFill>
                  <a:srgbClr val="E46C0A"/>
                </a:solidFill>
              </a:rPr>
              <a:t>eV</a:t>
            </a:r>
            <a:r>
              <a:rPr lang="it-IT" b="1" dirty="0" smtClean="0">
                <a:solidFill>
                  <a:srgbClr val="E46C0A"/>
                </a:solidFill>
              </a:rPr>
              <a:t> </a:t>
            </a:r>
            <a:r>
              <a:rPr lang="it-IT" dirty="0" smtClean="0"/>
              <a:t>al 95% CL, rispettivamente.</a:t>
            </a:r>
          </a:p>
        </p:txBody>
      </p:sp>
      <p:sp>
        <p:nvSpPr>
          <p:cNvPr id="4" name="Date Placeholder 3"/>
          <p:cNvSpPr>
            <a:spLocks noGrp="1"/>
          </p:cNvSpPr>
          <p:nvPr>
            <p:ph type="dt" sz="half" idx="10"/>
          </p:nvPr>
        </p:nvSpPr>
        <p:spPr/>
        <p:txBody>
          <a:bodyPr/>
          <a:lstStyle/>
          <a:p>
            <a:r>
              <a:rPr lang="it-IT" smtClean="0"/>
              <a:t>Lino Miramonti</a:t>
            </a:r>
            <a:endParaRPr lang="it-IT"/>
          </a:p>
        </p:txBody>
      </p:sp>
      <p:sp>
        <p:nvSpPr>
          <p:cNvPr id="19" name="Rectangle 18"/>
          <p:cNvSpPr/>
          <p:nvPr/>
        </p:nvSpPr>
        <p:spPr>
          <a:xfrm>
            <a:off x="5977352" y="3177433"/>
            <a:ext cx="2967034" cy="1954381"/>
          </a:xfrm>
          <a:prstGeom prst="rect">
            <a:avLst/>
          </a:prstGeom>
          <a:ln>
            <a:solidFill>
              <a:srgbClr val="4F81BD"/>
            </a:solidFill>
          </a:ln>
        </p:spPr>
        <p:txBody>
          <a:bodyPr wrap="square">
            <a:spAutoFit/>
          </a:bodyPr>
          <a:lstStyle/>
          <a:p>
            <a:pPr algn="just"/>
            <a:r>
              <a:rPr lang="it-IT" sz="1100" dirty="0" smtClean="0"/>
              <a:t>Dove</a:t>
            </a:r>
          </a:p>
          <a:p>
            <a:pPr algn="just"/>
            <a:endParaRPr lang="it-IT" sz="1100" dirty="0" smtClean="0"/>
          </a:p>
          <a:p>
            <a:pPr algn="just"/>
            <a:r>
              <a:rPr lang="it-IT" sz="1100" dirty="0" smtClean="0"/>
              <a:t>T, </a:t>
            </a:r>
            <a:r>
              <a:rPr lang="it-IT" sz="1100" dirty="0" err="1" smtClean="0"/>
              <a:t>p</a:t>
            </a:r>
            <a:r>
              <a:rPr lang="it-IT" sz="1100" dirty="0" smtClean="0"/>
              <a:t>, E sono Energia cinetica, momento ed Energia totale dell’elettrone.</a:t>
            </a:r>
          </a:p>
          <a:p>
            <a:pPr algn="just"/>
            <a:endParaRPr lang="it-IT" sz="1100" dirty="0" smtClean="0"/>
          </a:p>
          <a:p>
            <a:pPr algn="just"/>
            <a:r>
              <a:rPr lang="it-IT" sz="1100" dirty="0" err="1" smtClean="0"/>
              <a:t>F</a:t>
            </a:r>
            <a:r>
              <a:rPr lang="it-IT" sz="1100" dirty="0" smtClean="0"/>
              <a:t>(E) è la funzione di Fermi (</a:t>
            </a:r>
            <a:r>
              <a:rPr lang="it-IT" sz="1100" dirty="0" err="1" smtClean="0"/>
              <a:t>which</a:t>
            </a:r>
            <a:r>
              <a:rPr lang="it-IT" sz="1100" dirty="0" smtClean="0"/>
              <a:t> accounts for the </a:t>
            </a:r>
            <a:r>
              <a:rPr lang="it-IT" sz="1100" dirty="0" err="1" smtClean="0"/>
              <a:t>influence</a:t>
            </a:r>
            <a:r>
              <a:rPr lang="it-IT" sz="1100" dirty="0" smtClean="0"/>
              <a:t> of the </a:t>
            </a:r>
            <a:r>
              <a:rPr lang="it-IT" sz="1100" dirty="0" err="1" smtClean="0"/>
              <a:t>nucleon</a:t>
            </a:r>
            <a:r>
              <a:rPr lang="it-IT" sz="1100" dirty="0" smtClean="0"/>
              <a:t> Coulomb </a:t>
            </a:r>
            <a:r>
              <a:rPr lang="it-IT" sz="1100" dirty="0" err="1" smtClean="0"/>
              <a:t>field</a:t>
            </a:r>
            <a:r>
              <a:rPr lang="it-IT" sz="1100" dirty="0" smtClean="0"/>
              <a:t>),</a:t>
            </a:r>
          </a:p>
          <a:p>
            <a:pPr algn="just"/>
            <a:endParaRPr lang="it-IT" sz="1100" dirty="0" smtClean="0"/>
          </a:p>
          <a:p>
            <a:pPr algn="just"/>
            <a:r>
              <a:rPr lang="it-IT" sz="1100" dirty="0" smtClean="0"/>
              <a:t>|M|</a:t>
            </a:r>
            <a:r>
              <a:rPr lang="it-IT" sz="1100" baseline="30000" dirty="0" smtClean="0"/>
              <a:t>2</a:t>
            </a:r>
            <a:r>
              <a:rPr lang="it-IT" sz="1100" dirty="0" smtClean="0"/>
              <a:t> è quadrato dell’elemento di matrice,</a:t>
            </a:r>
          </a:p>
          <a:p>
            <a:pPr algn="just"/>
            <a:endParaRPr lang="it-IT" sz="1100" dirty="0" smtClean="0"/>
          </a:p>
          <a:p>
            <a:pPr algn="just"/>
            <a:r>
              <a:rPr lang="it-IT" sz="1100" dirty="0" err="1" smtClean="0"/>
              <a:t>m</a:t>
            </a:r>
            <a:r>
              <a:rPr lang="it-IT" sz="1100" baseline="-25000" dirty="0" err="1" smtClean="0"/>
              <a:t>ν</a:t>
            </a:r>
            <a:r>
              <a:rPr lang="it-IT" sz="1100" baseline="-25000" dirty="0" smtClean="0"/>
              <a:t> ̄e </a:t>
            </a:r>
            <a:r>
              <a:rPr lang="it-IT" sz="1100" dirty="0" smtClean="0"/>
              <a:t>massa effettiva del neutrino.</a:t>
            </a:r>
            <a:endParaRPr lang="it-IT" sz="1100" dirty="0"/>
          </a:p>
        </p:txBody>
      </p:sp>
      <p:sp>
        <p:nvSpPr>
          <p:cNvPr id="3" name="Rectangle 2"/>
          <p:cNvSpPr/>
          <p:nvPr/>
        </p:nvSpPr>
        <p:spPr>
          <a:xfrm>
            <a:off x="137866" y="5153149"/>
            <a:ext cx="8806520" cy="369332"/>
          </a:xfrm>
          <a:prstGeom prst="rect">
            <a:avLst/>
          </a:prstGeom>
        </p:spPr>
        <p:txBody>
          <a:bodyPr wrap="square">
            <a:spAutoFit/>
          </a:bodyPr>
          <a:lstStyle/>
          <a:p>
            <a:pPr algn="just"/>
            <a:r>
              <a:rPr lang="it-IT" dirty="0"/>
              <a:t>Lo spettro </a:t>
            </a:r>
            <a:r>
              <a:rPr lang="it-IT" dirty="0" smtClean="0"/>
              <a:t>beta risulta </a:t>
            </a:r>
            <a:r>
              <a:rPr lang="it-IT" dirty="0"/>
              <a:t>pertanto essere una sovrapposizione di spettri</a:t>
            </a:r>
          </a:p>
        </p:txBody>
      </p:sp>
      <p:sp>
        <p:nvSpPr>
          <p:cNvPr id="7" name="Oval 6"/>
          <p:cNvSpPr/>
          <p:nvPr/>
        </p:nvSpPr>
        <p:spPr>
          <a:xfrm>
            <a:off x="2830837" y="4008623"/>
            <a:ext cx="542356" cy="375755"/>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7" idx="5"/>
          </p:cNvCxnSpPr>
          <p:nvPr/>
        </p:nvCxnSpPr>
        <p:spPr>
          <a:xfrm>
            <a:off x="3293767" y="4329350"/>
            <a:ext cx="383675" cy="393682"/>
          </a:xfrm>
          <a:prstGeom prst="straightConnector1">
            <a:avLst/>
          </a:prstGeom>
          <a:ln w="9525"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44329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Lino Miramonti</a:t>
            </a:r>
            <a:endParaRPr lang="it-IT"/>
          </a:p>
        </p:txBody>
      </p:sp>
      <p:sp>
        <p:nvSpPr>
          <p:cNvPr id="3" name="Slide Number Placeholder 2"/>
          <p:cNvSpPr>
            <a:spLocks noGrp="1"/>
          </p:cNvSpPr>
          <p:nvPr>
            <p:ph type="sldNum" sz="quarter" idx="12"/>
          </p:nvPr>
        </p:nvSpPr>
        <p:spPr/>
        <p:txBody>
          <a:bodyPr/>
          <a:lstStyle/>
          <a:p>
            <a:fld id="{F59BAAFB-1279-7F49-9A8C-7AA208BA2506}" type="slidenum">
              <a:rPr lang="it-IT" smtClean="0"/>
              <a:t>28</a:t>
            </a:fld>
            <a:endParaRPr lang="it-IT"/>
          </a:p>
        </p:txBody>
      </p:sp>
      <p:pic>
        <p:nvPicPr>
          <p:cNvPr id="4" name="Picture 3"/>
          <p:cNvPicPr>
            <a:picLocks noChangeAspect="1"/>
          </p:cNvPicPr>
          <p:nvPr/>
        </p:nvPicPr>
        <p:blipFill rotWithShape="1">
          <a:blip r:embed="rId3"/>
          <a:srcRect t="11005"/>
          <a:stretch/>
        </p:blipFill>
        <p:spPr>
          <a:xfrm>
            <a:off x="4219765" y="2328446"/>
            <a:ext cx="4376619" cy="4027904"/>
          </a:xfrm>
          <a:prstGeom prst="rect">
            <a:avLst/>
          </a:prstGeom>
        </p:spPr>
      </p:pic>
      <p:pic>
        <p:nvPicPr>
          <p:cNvPr id="5" name="Picture 4"/>
          <p:cNvPicPr>
            <a:picLocks noChangeAspect="1"/>
          </p:cNvPicPr>
          <p:nvPr/>
        </p:nvPicPr>
        <p:blipFill>
          <a:blip r:embed="rId4"/>
          <a:stretch>
            <a:fillRect/>
          </a:stretch>
        </p:blipFill>
        <p:spPr>
          <a:xfrm>
            <a:off x="4603417" y="1130966"/>
            <a:ext cx="4546370" cy="1079918"/>
          </a:xfrm>
          <a:prstGeom prst="rect">
            <a:avLst/>
          </a:prstGeom>
        </p:spPr>
      </p:pic>
      <p:sp>
        <p:nvSpPr>
          <p:cNvPr id="7" name="TextBox 6"/>
          <p:cNvSpPr txBox="1"/>
          <p:nvPr/>
        </p:nvSpPr>
        <p:spPr>
          <a:xfrm>
            <a:off x="629167" y="2236854"/>
            <a:ext cx="2830837" cy="2308324"/>
          </a:xfrm>
          <a:prstGeom prst="rect">
            <a:avLst/>
          </a:prstGeom>
          <a:noFill/>
        </p:spPr>
        <p:txBody>
          <a:bodyPr wrap="square" rtlCol="0">
            <a:spAutoFit/>
          </a:bodyPr>
          <a:lstStyle/>
          <a:p>
            <a:pPr algn="just"/>
            <a:r>
              <a:rPr lang="it-IT" sz="1600" dirty="0" smtClean="0"/>
              <a:t>Se introduciamo i valori degli angoli di mescolamento e riscriviamo la m(</a:t>
            </a:r>
            <a:r>
              <a:rPr lang="it-IT" sz="1600" dirty="0" err="1" smtClean="0"/>
              <a:t>ν</a:t>
            </a:r>
            <a:r>
              <a:rPr lang="it-IT" sz="1600" baseline="-25000" dirty="0" err="1" smtClean="0"/>
              <a:t>e</a:t>
            </a:r>
            <a:r>
              <a:rPr lang="it-IT" sz="1600" dirty="0" smtClean="0"/>
              <a:t>) in funzione di solo </a:t>
            </a:r>
            <a:r>
              <a:rPr lang="it-IT" sz="1600" dirty="0" err="1" smtClean="0"/>
              <a:t>m</a:t>
            </a:r>
            <a:r>
              <a:rPr lang="it-IT" sz="1600" baseline="-25000" dirty="0" err="1" smtClean="0"/>
              <a:t>MIN</a:t>
            </a:r>
            <a:r>
              <a:rPr lang="it-IT" sz="1600" dirty="0" smtClean="0"/>
              <a:t> otteniamo una funzione del tipo:</a:t>
            </a:r>
          </a:p>
          <a:p>
            <a:pPr algn="just"/>
            <a:endParaRPr lang="it-IT" sz="1600" dirty="0" smtClean="0"/>
          </a:p>
          <a:p>
            <a:pPr algn="just"/>
            <a:endParaRPr lang="it-IT" sz="1600" dirty="0"/>
          </a:p>
          <a:p>
            <a:pPr algn="just"/>
            <a:r>
              <a:rPr lang="it-IT" sz="1600" dirty="0" smtClean="0"/>
              <a:t>La quale plottata in scala log-log da:</a:t>
            </a:r>
            <a:endParaRPr lang="it-IT" sz="1600" dirty="0"/>
          </a:p>
        </p:txBody>
      </p:sp>
      <p:graphicFrame>
        <p:nvGraphicFramePr>
          <p:cNvPr id="9" name="Object 4"/>
          <p:cNvGraphicFramePr>
            <a:graphicFrameLocks noChangeAspect="1"/>
          </p:cNvGraphicFramePr>
          <p:nvPr>
            <p:extLst>
              <p:ext uri="{D42A27DB-BD31-4B8C-83A1-F6EECF244321}">
                <p14:modId xmlns:p14="http://schemas.microsoft.com/office/powerpoint/2010/main" val="2739430879"/>
              </p:ext>
            </p:extLst>
          </p:nvPr>
        </p:nvGraphicFramePr>
        <p:xfrm>
          <a:off x="2014862" y="3474591"/>
          <a:ext cx="1273175" cy="463550"/>
        </p:xfrm>
        <a:graphic>
          <a:graphicData uri="http://schemas.openxmlformats.org/presentationml/2006/ole">
            <mc:AlternateContent xmlns:mc="http://schemas.openxmlformats.org/markup-compatibility/2006">
              <mc:Choice xmlns:v="urn:schemas-microsoft-com:vml" Requires="v">
                <p:oleObj spid="_x0000_s135284" name="Equation" r:id="rId5" imgW="736600" imgH="266700" progId="Equation.3">
                  <p:embed/>
                </p:oleObj>
              </mc:Choice>
              <mc:Fallback>
                <p:oleObj name="Equation" r:id="rId5" imgW="736600" imgH="266700" progId="Equation.3">
                  <p:embed/>
                  <p:pic>
                    <p:nvPicPr>
                      <p:cNvPr id="0" name=""/>
                      <p:cNvPicPr>
                        <a:picLocks noChangeAspect="1" noChangeArrowheads="1"/>
                      </p:cNvPicPr>
                      <p:nvPr/>
                    </p:nvPicPr>
                    <p:blipFill>
                      <a:blip r:embed="rId6"/>
                      <a:srcRect/>
                      <a:stretch>
                        <a:fillRect/>
                      </a:stretch>
                    </p:blipFill>
                    <p:spPr bwMode="auto">
                      <a:xfrm>
                        <a:off x="2014862" y="3474591"/>
                        <a:ext cx="1273175" cy="463550"/>
                      </a:xfrm>
                      <a:prstGeom prst="rect">
                        <a:avLst/>
                      </a:prstGeom>
                      <a:noFill/>
                      <a:ln>
                        <a:noFill/>
                      </a:ln>
                      <a:effectLst/>
                      <a:extLst/>
                    </p:spPr>
                  </p:pic>
                </p:oleObj>
              </mc:Fallback>
            </mc:AlternateContent>
          </a:graphicData>
        </a:graphic>
      </p:graphicFrame>
      <p:sp>
        <p:nvSpPr>
          <p:cNvPr id="10" name="Rounded Rectangle 9"/>
          <p:cNvSpPr/>
          <p:nvPr/>
        </p:nvSpPr>
        <p:spPr>
          <a:xfrm>
            <a:off x="510113" y="2038894"/>
            <a:ext cx="3091267" cy="435211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4"/>
          <p:cNvGraphicFramePr>
            <a:graphicFrameLocks noChangeAspect="1"/>
          </p:cNvGraphicFramePr>
          <p:nvPr>
            <p:extLst>
              <p:ext uri="{D42A27DB-BD31-4B8C-83A1-F6EECF244321}">
                <p14:modId xmlns:p14="http://schemas.microsoft.com/office/powerpoint/2010/main" val="1172764252"/>
              </p:ext>
            </p:extLst>
          </p:nvPr>
        </p:nvGraphicFramePr>
        <p:xfrm>
          <a:off x="156055" y="126304"/>
          <a:ext cx="2306637" cy="858837"/>
        </p:xfrm>
        <a:graphic>
          <a:graphicData uri="http://schemas.openxmlformats.org/presentationml/2006/ole">
            <mc:AlternateContent xmlns:mc="http://schemas.openxmlformats.org/markup-compatibility/2006">
              <mc:Choice xmlns:v="urn:schemas-microsoft-com:vml" Requires="v">
                <p:oleObj spid="_x0000_s135285" name="Equation" r:id="rId7" imgW="1333500" imgH="495300" progId="Equation.3">
                  <p:embed/>
                </p:oleObj>
              </mc:Choice>
              <mc:Fallback>
                <p:oleObj name="Equation" r:id="rId7" imgW="1333500" imgH="495300" progId="Equation.3">
                  <p:embed/>
                  <p:pic>
                    <p:nvPicPr>
                      <p:cNvPr id="0" name=""/>
                      <p:cNvPicPr>
                        <a:picLocks noChangeAspect="1" noChangeArrowheads="1"/>
                      </p:cNvPicPr>
                      <p:nvPr/>
                    </p:nvPicPr>
                    <p:blipFill>
                      <a:blip r:embed="rId8"/>
                      <a:srcRect/>
                      <a:stretch>
                        <a:fillRect/>
                      </a:stretch>
                    </p:blipFill>
                    <p:spPr bwMode="auto">
                      <a:xfrm>
                        <a:off x="156055" y="126304"/>
                        <a:ext cx="2306637" cy="858837"/>
                      </a:xfrm>
                      <a:prstGeom prst="rect">
                        <a:avLst/>
                      </a:prstGeom>
                      <a:noFill/>
                      <a:ln>
                        <a:noFill/>
                      </a:ln>
                      <a:effectLst/>
                      <a:extLst/>
                    </p:spPr>
                  </p:pic>
                </p:oleObj>
              </mc:Fallback>
            </mc:AlternateContent>
          </a:graphicData>
        </a:graphic>
      </p:graphicFrame>
      <p:pic>
        <p:nvPicPr>
          <p:cNvPr id="12" name="Picture 11"/>
          <p:cNvPicPr>
            <a:picLocks noChangeAspect="1"/>
          </p:cNvPicPr>
          <p:nvPr/>
        </p:nvPicPr>
        <p:blipFill>
          <a:blip r:embed="rId9"/>
          <a:stretch>
            <a:fillRect/>
          </a:stretch>
        </p:blipFill>
        <p:spPr>
          <a:xfrm>
            <a:off x="88463" y="1090981"/>
            <a:ext cx="4448814" cy="859802"/>
          </a:xfrm>
          <a:prstGeom prst="rect">
            <a:avLst/>
          </a:prstGeom>
          <a:solidFill>
            <a:srgbClr val="4F81BD"/>
          </a:solidFill>
          <a:ln>
            <a:solidFill>
              <a:srgbClr val="4F81BD"/>
            </a:solidFill>
          </a:ln>
        </p:spPr>
      </p:pic>
      <p:sp>
        <p:nvSpPr>
          <p:cNvPr id="13" name="Rectangle 12"/>
          <p:cNvSpPr/>
          <p:nvPr/>
        </p:nvSpPr>
        <p:spPr>
          <a:xfrm>
            <a:off x="3288037" y="35646"/>
            <a:ext cx="4572000" cy="923330"/>
          </a:xfrm>
          <a:prstGeom prst="rect">
            <a:avLst/>
          </a:prstGeom>
        </p:spPr>
        <p:txBody>
          <a:bodyPr>
            <a:spAutoFit/>
          </a:bodyPr>
          <a:lstStyle/>
          <a:p>
            <a:pPr algn="just"/>
            <a:r>
              <a:rPr lang="it-IT" dirty="0" smtClean="0"/>
              <a:t>misurabili </a:t>
            </a:r>
            <a:r>
              <a:rPr lang="it-IT" dirty="0"/>
              <a:t>(attraverso le oscillazioni) </a:t>
            </a:r>
          </a:p>
          <a:p>
            <a:pPr marL="285750" indent="-285750" algn="just">
              <a:buFont typeface="Arial"/>
              <a:buChar char="•"/>
            </a:pPr>
            <a:r>
              <a:rPr lang="it-IT" dirty="0"/>
              <a:t>sia gli </a:t>
            </a:r>
            <a:r>
              <a:rPr lang="it-IT" dirty="0">
                <a:solidFill>
                  <a:srgbClr val="FF0000"/>
                </a:solidFill>
              </a:rPr>
              <a:t>elementi della matrice di mixing</a:t>
            </a:r>
            <a:r>
              <a:rPr lang="it-IT" dirty="0"/>
              <a:t>,</a:t>
            </a:r>
          </a:p>
          <a:p>
            <a:pPr marL="285750" indent="-285750" algn="just">
              <a:buFont typeface="Arial"/>
              <a:buChar char="•"/>
            </a:pPr>
            <a:r>
              <a:rPr lang="it-IT" dirty="0"/>
              <a:t>sia le </a:t>
            </a:r>
            <a:r>
              <a:rPr lang="it-IT" dirty="0">
                <a:solidFill>
                  <a:srgbClr val="000090"/>
                </a:solidFill>
              </a:rPr>
              <a:t>differenze tra le masse</a:t>
            </a:r>
          </a:p>
        </p:txBody>
      </p:sp>
      <p:cxnSp>
        <p:nvCxnSpPr>
          <p:cNvPr id="15" name="Straight Arrow Connector 14"/>
          <p:cNvCxnSpPr/>
          <p:nvPr/>
        </p:nvCxnSpPr>
        <p:spPr>
          <a:xfrm flipH="1">
            <a:off x="3288037" y="595341"/>
            <a:ext cx="1037588" cy="621801"/>
          </a:xfrm>
          <a:prstGeom prst="straightConnector1">
            <a:avLst/>
          </a:prstGeom>
          <a:ln w="95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3" idx="2"/>
          </p:cNvCxnSpPr>
          <p:nvPr/>
        </p:nvCxnSpPr>
        <p:spPr>
          <a:xfrm>
            <a:off x="5574037" y="958976"/>
            <a:ext cx="979163" cy="132005"/>
          </a:xfrm>
          <a:prstGeom prst="straightConnector1">
            <a:avLst/>
          </a:prstGeom>
          <a:ln w="952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10"/>
          <a:stretch>
            <a:fillRect/>
          </a:stretch>
        </p:blipFill>
        <p:spPr>
          <a:xfrm>
            <a:off x="877178" y="4460823"/>
            <a:ext cx="2228391" cy="1803935"/>
          </a:xfrm>
          <a:prstGeom prst="rect">
            <a:avLst/>
          </a:prstGeom>
        </p:spPr>
      </p:pic>
    </p:spTree>
    <p:extLst>
      <p:ext uri="{BB962C8B-B14F-4D97-AF65-F5344CB8AC3E}">
        <p14:creationId xmlns:p14="http://schemas.microsoft.com/office/powerpoint/2010/main" val="23683377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29</a:t>
            </a:fld>
            <a:endParaRPr lang="it-IT"/>
          </a:p>
        </p:txBody>
      </p:sp>
      <p:sp>
        <p:nvSpPr>
          <p:cNvPr id="3" name="CasellaDiTesto 2"/>
          <p:cNvSpPr txBox="1"/>
          <p:nvPr/>
        </p:nvSpPr>
        <p:spPr>
          <a:xfrm>
            <a:off x="115232" y="285681"/>
            <a:ext cx="9028767" cy="1569660"/>
          </a:xfrm>
          <a:prstGeom prst="rect">
            <a:avLst/>
          </a:prstGeom>
          <a:noFill/>
        </p:spPr>
        <p:txBody>
          <a:bodyPr wrap="square" rtlCol="0">
            <a:spAutoFit/>
          </a:bodyPr>
          <a:lstStyle/>
          <a:p>
            <a:pPr algn="just"/>
            <a:r>
              <a:rPr lang="it-IT" dirty="0" smtClean="0"/>
              <a:t>Sono </a:t>
            </a:r>
            <a:r>
              <a:rPr lang="it-IT" dirty="0"/>
              <a:t>in preparazione </a:t>
            </a:r>
            <a:r>
              <a:rPr lang="it-IT" sz="2400" b="1" dirty="0">
                <a:solidFill>
                  <a:srgbClr val="008000"/>
                </a:solidFill>
              </a:rPr>
              <a:t>nuovi esperimenti </a:t>
            </a:r>
            <a:r>
              <a:rPr lang="it-IT" dirty="0"/>
              <a:t>con </a:t>
            </a:r>
            <a:r>
              <a:rPr lang="it-IT" dirty="0" smtClean="0"/>
              <a:t>maggiore sensibilità </a:t>
            </a:r>
            <a:r>
              <a:rPr lang="it-IT" sz="2400" b="1" dirty="0"/>
              <a:t>m(</a:t>
            </a:r>
            <a:r>
              <a:rPr lang="it-IT" sz="2400" b="1" dirty="0" err="1"/>
              <a:t>ν</a:t>
            </a:r>
            <a:r>
              <a:rPr lang="it-IT" sz="2400" b="1" baseline="-25000" dirty="0" err="1"/>
              <a:t>e</a:t>
            </a:r>
            <a:r>
              <a:rPr lang="it-IT" sz="2400" b="1" dirty="0"/>
              <a:t>) ≈ </a:t>
            </a:r>
            <a:r>
              <a:rPr lang="it-IT" sz="2400" b="1" dirty="0" smtClean="0"/>
              <a:t>0.2 </a:t>
            </a:r>
            <a:r>
              <a:rPr lang="it-IT" sz="2400" b="1" dirty="0" err="1" smtClean="0"/>
              <a:t>eV</a:t>
            </a:r>
            <a:r>
              <a:rPr lang="it-IT" dirty="0" smtClean="0"/>
              <a:t>:</a:t>
            </a:r>
          </a:p>
          <a:p>
            <a:pPr algn="just"/>
            <a:endParaRPr lang="it-IT" dirty="0"/>
          </a:p>
          <a:p>
            <a:pPr lvl="1" algn="just"/>
            <a:r>
              <a:rPr lang="it-IT" dirty="0"/>
              <a:t>• </a:t>
            </a:r>
            <a:r>
              <a:rPr lang="it-IT" dirty="0">
                <a:solidFill>
                  <a:srgbClr val="008000"/>
                </a:solidFill>
              </a:rPr>
              <a:t>KATRIN</a:t>
            </a:r>
            <a:r>
              <a:rPr lang="it-IT" dirty="0"/>
              <a:t> </a:t>
            </a:r>
            <a:r>
              <a:rPr lang="it-IT" dirty="0" smtClean="0"/>
              <a:t>studia </a:t>
            </a:r>
            <a:r>
              <a:rPr lang="it-IT" dirty="0"/>
              <a:t>il decadimento del </a:t>
            </a:r>
            <a:r>
              <a:rPr lang="it-IT" b="1" dirty="0">
                <a:solidFill>
                  <a:srgbClr val="FF0000"/>
                </a:solidFill>
              </a:rPr>
              <a:t>trizio</a:t>
            </a:r>
            <a:r>
              <a:rPr lang="it-IT" dirty="0"/>
              <a:t> con tecniche </a:t>
            </a:r>
            <a:r>
              <a:rPr lang="it-IT" dirty="0" smtClean="0"/>
              <a:t>spettroscopiche;</a:t>
            </a:r>
            <a:endParaRPr lang="it-IT" dirty="0"/>
          </a:p>
          <a:p>
            <a:pPr lvl="1" algn="just"/>
            <a:r>
              <a:rPr lang="it-IT" dirty="0"/>
              <a:t>• </a:t>
            </a:r>
            <a:r>
              <a:rPr lang="it-IT" dirty="0">
                <a:solidFill>
                  <a:srgbClr val="008000"/>
                </a:solidFill>
              </a:rPr>
              <a:t>MARE</a:t>
            </a:r>
            <a:r>
              <a:rPr lang="it-IT" dirty="0"/>
              <a:t> </a:t>
            </a:r>
            <a:r>
              <a:rPr lang="it-IT" dirty="0" smtClean="0"/>
              <a:t>studia </a:t>
            </a:r>
            <a:r>
              <a:rPr lang="it-IT" dirty="0"/>
              <a:t>il decadimento del </a:t>
            </a:r>
            <a:r>
              <a:rPr lang="it-IT" b="1" baseline="30000" dirty="0">
                <a:solidFill>
                  <a:srgbClr val="FF0000"/>
                </a:solidFill>
              </a:rPr>
              <a:t>187</a:t>
            </a:r>
            <a:r>
              <a:rPr lang="it-IT" b="1" dirty="0">
                <a:solidFill>
                  <a:srgbClr val="FF0000"/>
                </a:solidFill>
              </a:rPr>
              <a:t>Re</a:t>
            </a:r>
            <a:r>
              <a:rPr lang="it-IT" dirty="0"/>
              <a:t> con tecniche </a:t>
            </a:r>
            <a:r>
              <a:rPr lang="it-IT" dirty="0" smtClean="0"/>
              <a:t>calorimetriche</a:t>
            </a:r>
            <a:r>
              <a:rPr lang="it-IT" dirty="0"/>
              <a:t>;</a:t>
            </a:r>
            <a:endParaRPr lang="it-IT" dirty="0" smtClean="0"/>
          </a:p>
          <a:p>
            <a:pPr lvl="1" algn="just"/>
            <a:r>
              <a:rPr lang="it-IT" dirty="0"/>
              <a:t>• </a:t>
            </a:r>
            <a:r>
              <a:rPr lang="it-IT" dirty="0" smtClean="0">
                <a:solidFill>
                  <a:srgbClr val="008000"/>
                </a:solidFill>
              </a:rPr>
              <a:t>HOLMES</a:t>
            </a:r>
            <a:r>
              <a:rPr lang="it-IT" dirty="0" smtClean="0"/>
              <a:t> </a:t>
            </a:r>
            <a:r>
              <a:rPr lang="it-IT" dirty="0"/>
              <a:t>studia il decadimento del </a:t>
            </a:r>
            <a:r>
              <a:rPr lang="it-IT" b="1" baseline="30000" dirty="0" smtClean="0">
                <a:solidFill>
                  <a:srgbClr val="FF0000"/>
                </a:solidFill>
              </a:rPr>
              <a:t>163</a:t>
            </a:r>
            <a:r>
              <a:rPr lang="it-IT" b="1" dirty="0" smtClean="0">
                <a:solidFill>
                  <a:srgbClr val="FF0000"/>
                </a:solidFill>
              </a:rPr>
              <a:t>Ho</a:t>
            </a:r>
            <a:r>
              <a:rPr lang="it-IT" dirty="0" smtClean="0"/>
              <a:t> </a:t>
            </a:r>
            <a:r>
              <a:rPr lang="it-IT" dirty="0"/>
              <a:t>con tecniche calorimetriche</a:t>
            </a:r>
            <a:r>
              <a:rPr lang="it-IT" dirty="0" smtClean="0"/>
              <a:t>.</a:t>
            </a:r>
            <a:endParaRPr lang="it-IT" dirty="0"/>
          </a:p>
        </p:txBody>
      </p:sp>
      <p:pic>
        <p:nvPicPr>
          <p:cNvPr id="14" name="Picture 13"/>
          <p:cNvPicPr>
            <a:picLocks noChangeAspect="1"/>
          </p:cNvPicPr>
          <p:nvPr/>
        </p:nvPicPr>
        <p:blipFill>
          <a:blip r:embed="rId2"/>
          <a:stretch>
            <a:fillRect/>
          </a:stretch>
        </p:blipFill>
        <p:spPr>
          <a:xfrm>
            <a:off x="251337" y="2112575"/>
            <a:ext cx="5344197" cy="1740380"/>
          </a:xfrm>
          <a:prstGeom prst="rect">
            <a:avLst/>
          </a:prstGeom>
        </p:spPr>
      </p:pic>
      <p:sp>
        <p:nvSpPr>
          <p:cNvPr id="16" name="Rectangle 15"/>
          <p:cNvSpPr/>
          <p:nvPr/>
        </p:nvSpPr>
        <p:spPr>
          <a:xfrm>
            <a:off x="2524108" y="2112575"/>
            <a:ext cx="5042428" cy="369332"/>
          </a:xfrm>
          <a:prstGeom prst="rect">
            <a:avLst/>
          </a:prstGeom>
        </p:spPr>
        <p:txBody>
          <a:bodyPr wrap="square">
            <a:spAutoFit/>
          </a:bodyPr>
          <a:lstStyle/>
          <a:p>
            <a:r>
              <a:rPr lang="en-US" b="1" dirty="0" err="1">
                <a:solidFill>
                  <a:srgbClr val="008000"/>
                </a:solidFill>
              </a:rPr>
              <a:t>KA</a:t>
            </a:r>
            <a:r>
              <a:rPr lang="en-US" dirty="0" err="1"/>
              <a:t>rlsruhe</a:t>
            </a:r>
            <a:r>
              <a:rPr lang="en-US" dirty="0"/>
              <a:t> </a:t>
            </a:r>
            <a:r>
              <a:rPr lang="en-US" b="1" dirty="0" err="1">
                <a:solidFill>
                  <a:srgbClr val="008000"/>
                </a:solidFill>
              </a:rPr>
              <a:t>TRI</a:t>
            </a:r>
            <a:r>
              <a:rPr lang="en-US" dirty="0" err="1"/>
              <a:t>tium</a:t>
            </a:r>
            <a:r>
              <a:rPr lang="en-US" dirty="0"/>
              <a:t> </a:t>
            </a:r>
            <a:r>
              <a:rPr lang="en-US" b="1" dirty="0">
                <a:solidFill>
                  <a:srgbClr val="008000"/>
                </a:solidFill>
              </a:rPr>
              <a:t>N</a:t>
            </a:r>
            <a:r>
              <a:rPr lang="en-US" dirty="0"/>
              <a:t>eutrino experiment - </a:t>
            </a:r>
            <a:r>
              <a:rPr lang="en-US" b="1" dirty="0">
                <a:solidFill>
                  <a:srgbClr val="008000"/>
                </a:solidFill>
              </a:rPr>
              <a:t>KATRIN</a:t>
            </a:r>
          </a:p>
        </p:txBody>
      </p:sp>
      <p:sp>
        <p:nvSpPr>
          <p:cNvPr id="17" name="Rectangle 16"/>
          <p:cNvSpPr/>
          <p:nvPr/>
        </p:nvSpPr>
        <p:spPr>
          <a:xfrm>
            <a:off x="251337" y="3780249"/>
            <a:ext cx="4063541" cy="1754327"/>
          </a:xfrm>
          <a:prstGeom prst="rect">
            <a:avLst/>
          </a:prstGeom>
        </p:spPr>
        <p:txBody>
          <a:bodyPr wrap="square">
            <a:spAutoFit/>
          </a:bodyPr>
          <a:lstStyle/>
          <a:p>
            <a:r>
              <a:rPr lang="en-US" b="1" dirty="0" smtClean="0">
                <a:solidFill>
                  <a:srgbClr val="008000"/>
                </a:solidFill>
              </a:rPr>
              <a:t>MARE </a:t>
            </a:r>
            <a:r>
              <a:rPr lang="en-US" b="1" dirty="0" err="1">
                <a:solidFill>
                  <a:srgbClr val="008000"/>
                </a:solidFill>
              </a:rPr>
              <a:t>M</a:t>
            </a:r>
            <a:r>
              <a:rPr lang="en-US" dirty="0" err="1"/>
              <a:t>icrocalorimeter</a:t>
            </a:r>
            <a:r>
              <a:rPr lang="en-US" dirty="0"/>
              <a:t> </a:t>
            </a:r>
            <a:r>
              <a:rPr lang="en-US" b="1" dirty="0">
                <a:solidFill>
                  <a:srgbClr val="008000"/>
                </a:solidFill>
              </a:rPr>
              <a:t>A</a:t>
            </a:r>
            <a:r>
              <a:rPr lang="en-US" dirty="0"/>
              <a:t>rrays </a:t>
            </a:r>
          </a:p>
          <a:p>
            <a:r>
              <a:rPr lang="en-US" dirty="0"/>
              <a:t>for a </a:t>
            </a:r>
            <a:r>
              <a:rPr lang="en-US" b="1" dirty="0">
                <a:solidFill>
                  <a:srgbClr val="008000"/>
                </a:solidFill>
              </a:rPr>
              <a:t>R</a:t>
            </a:r>
            <a:r>
              <a:rPr lang="en-US" dirty="0"/>
              <a:t>henium </a:t>
            </a:r>
            <a:r>
              <a:rPr lang="en-US" b="1" dirty="0" smtClean="0">
                <a:solidFill>
                  <a:srgbClr val="008000"/>
                </a:solidFill>
              </a:rPr>
              <a:t>E</a:t>
            </a:r>
            <a:r>
              <a:rPr lang="en-US" dirty="0" smtClean="0"/>
              <a:t>xperiment </a:t>
            </a:r>
          </a:p>
          <a:p>
            <a:pPr algn="just"/>
            <a:r>
              <a:rPr lang="en-US" sz="1600" dirty="0" smtClean="0"/>
              <a:t>(arrays </a:t>
            </a:r>
            <a:r>
              <a:rPr lang="en-US" sz="1600" dirty="0"/>
              <a:t>of low temperature </a:t>
            </a:r>
            <a:r>
              <a:rPr lang="en-US" sz="1600" dirty="0" smtClean="0"/>
              <a:t>calorimeters)</a:t>
            </a:r>
          </a:p>
          <a:p>
            <a:pPr algn="just"/>
            <a:endParaRPr lang="en-US" dirty="0" smtClean="0"/>
          </a:p>
          <a:p>
            <a:pPr algn="just"/>
            <a:r>
              <a:rPr lang="en-US" dirty="0" smtClean="0"/>
              <a:t>beta </a:t>
            </a:r>
            <a:r>
              <a:rPr lang="en-US" dirty="0"/>
              <a:t>decay of </a:t>
            </a:r>
            <a:r>
              <a:rPr lang="en-US" baseline="30000" dirty="0"/>
              <a:t>187</a:t>
            </a:r>
            <a:r>
              <a:rPr lang="en-US" dirty="0"/>
              <a:t>Re </a:t>
            </a:r>
            <a:endParaRPr lang="en-US" dirty="0" smtClean="0"/>
          </a:p>
          <a:p>
            <a:pPr algn="just"/>
            <a:r>
              <a:rPr lang="en-US" sz="1600" dirty="0" smtClean="0"/>
              <a:t>(</a:t>
            </a:r>
            <a:r>
              <a:rPr lang="en-US" sz="1600" dirty="0"/>
              <a:t>Q=2.47 </a:t>
            </a:r>
            <a:r>
              <a:rPr lang="en-US" sz="1600" dirty="0" err="1"/>
              <a:t>keV</a:t>
            </a:r>
            <a:r>
              <a:rPr lang="en-US" sz="1600" dirty="0"/>
              <a:t>, the lowest known in nature</a:t>
            </a:r>
            <a:r>
              <a:rPr lang="en-US" sz="1600" dirty="0" smtClean="0"/>
              <a:t>)</a:t>
            </a:r>
            <a:endParaRPr lang="en-US" sz="1600" dirty="0"/>
          </a:p>
        </p:txBody>
      </p:sp>
      <p:pic>
        <p:nvPicPr>
          <p:cNvPr id="19" name="Picture 18"/>
          <p:cNvPicPr>
            <a:picLocks noChangeAspect="1"/>
          </p:cNvPicPr>
          <p:nvPr/>
        </p:nvPicPr>
        <p:blipFill>
          <a:blip r:embed="rId3"/>
          <a:stretch>
            <a:fillRect/>
          </a:stretch>
        </p:blipFill>
        <p:spPr>
          <a:xfrm>
            <a:off x="3875865" y="4187835"/>
            <a:ext cx="1595378" cy="952301"/>
          </a:xfrm>
          <a:prstGeom prst="rect">
            <a:avLst/>
          </a:prstGeom>
        </p:spPr>
      </p:pic>
      <p:sp>
        <p:nvSpPr>
          <p:cNvPr id="20" name="Rectangle 19"/>
          <p:cNvSpPr/>
          <p:nvPr/>
        </p:nvSpPr>
        <p:spPr>
          <a:xfrm>
            <a:off x="4586887" y="2481907"/>
            <a:ext cx="1496849" cy="369332"/>
          </a:xfrm>
          <a:prstGeom prst="rect">
            <a:avLst/>
          </a:prstGeom>
        </p:spPr>
        <p:txBody>
          <a:bodyPr wrap="none">
            <a:spAutoFit/>
          </a:bodyPr>
          <a:lstStyle/>
          <a:p>
            <a:r>
              <a:rPr lang="en-US" dirty="0" smtClean="0">
                <a:solidFill>
                  <a:srgbClr val="FF0000"/>
                </a:solidFill>
              </a:rPr>
              <a:t>50 µg </a:t>
            </a:r>
            <a:r>
              <a:rPr lang="en-US" dirty="0">
                <a:solidFill>
                  <a:srgbClr val="FF0000"/>
                </a:solidFill>
              </a:rPr>
              <a:t>di </a:t>
            </a:r>
            <a:r>
              <a:rPr lang="en-US" dirty="0" err="1">
                <a:solidFill>
                  <a:srgbClr val="FF0000"/>
                </a:solidFill>
              </a:rPr>
              <a:t>Trizio</a:t>
            </a:r>
            <a:endParaRPr lang="en-US" dirty="0">
              <a:solidFill>
                <a:srgbClr val="FF0000"/>
              </a:solidFill>
            </a:endParaRPr>
          </a:p>
        </p:txBody>
      </p:sp>
      <p:pic>
        <p:nvPicPr>
          <p:cNvPr id="21" name="Picture 20"/>
          <p:cNvPicPr>
            <a:picLocks noChangeAspect="1"/>
          </p:cNvPicPr>
          <p:nvPr/>
        </p:nvPicPr>
        <p:blipFill>
          <a:blip r:embed="rId4"/>
          <a:stretch>
            <a:fillRect/>
          </a:stretch>
        </p:blipFill>
        <p:spPr>
          <a:xfrm>
            <a:off x="5884423" y="4728382"/>
            <a:ext cx="3047925" cy="1344092"/>
          </a:xfrm>
          <a:prstGeom prst="rect">
            <a:avLst/>
          </a:prstGeom>
        </p:spPr>
      </p:pic>
      <p:sp>
        <p:nvSpPr>
          <p:cNvPr id="22" name="Rectangle 21"/>
          <p:cNvSpPr/>
          <p:nvPr/>
        </p:nvSpPr>
        <p:spPr>
          <a:xfrm>
            <a:off x="6083736" y="3508761"/>
            <a:ext cx="2965599" cy="1200329"/>
          </a:xfrm>
          <a:prstGeom prst="rect">
            <a:avLst/>
          </a:prstGeom>
        </p:spPr>
        <p:txBody>
          <a:bodyPr wrap="square">
            <a:spAutoFit/>
          </a:bodyPr>
          <a:lstStyle/>
          <a:p>
            <a:pPr algn="just"/>
            <a:r>
              <a:rPr lang="en-US" b="1" dirty="0" smtClean="0">
                <a:solidFill>
                  <a:srgbClr val="008000"/>
                </a:solidFill>
              </a:rPr>
              <a:t>HOLMES</a:t>
            </a:r>
            <a:r>
              <a:rPr lang="en-US" dirty="0" smtClean="0"/>
              <a:t> - measuring </a:t>
            </a:r>
            <a:r>
              <a:rPr lang="en-US" dirty="0"/>
              <a:t>the electron neutrino mass using the </a:t>
            </a:r>
            <a:r>
              <a:rPr lang="en-US" u="sng" dirty="0"/>
              <a:t>electron capture</a:t>
            </a:r>
            <a:r>
              <a:rPr lang="en-US" dirty="0"/>
              <a:t> (EC) decay of </a:t>
            </a:r>
            <a:r>
              <a:rPr lang="en-US" baseline="30000" dirty="0"/>
              <a:t>163</a:t>
            </a:r>
            <a:r>
              <a:rPr lang="en-US" dirty="0"/>
              <a:t>Ho</a:t>
            </a:r>
          </a:p>
        </p:txBody>
      </p:sp>
      <p:sp>
        <p:nvSpPr>
          <p:cNvPr id="26" name="Rectangle 25"/>
          <p:cNvSpPr/>
          <p:nvPr/>
        </p:nvSpPr>
        <p:spPr>
          <a:xfrm>
            <a:off x="251337" y="5634770"/>
            <a:ext cx="4960578" cy="646331"/>
          </a:xfrm>
          <a:prstGeom prst="rect">
            <a:avLst/>
          </a:prstGeom>
        </p:spPr>
        <p:txBody>
          <a:bodyPr wrap="square">
            <a:spAutoFit/>
          </a:bodyPr>
          <a:lstStyle/>
          <a:p>
            <a:r>
              <a:rPr lang="en-US" b="1" dirty="0">
                <a:solidFill>
                  <a:srgbClr val="008000"/>
                </a:solidFill>
              </a:rPr>
              <a:t>Project 8</a:t>
            </a:r>
            <a:r>
              <a:rPr lang="en-US" dirty="0"/>
              <a:t>: Precision electron </a:t>
            </a:r>
            <a:r>
              <a:rPr lang="en-US" dirty="0" smtClean="0"/>
              <a:t>spectroscopy </a:t>
            </a:r>
            <a:r>
              <a:rPr lang="en-US" dirty="0"/>
              <a:t>to measure the mass of the neutrino</a:t>
            </a:r>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5875151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extLst>
              <p:ext uri="{D42A27DB-BD31-4B8C-83A1-F6EECF244321}">
                <p14:modId xmlns:p14="http://schemas.microsoft.com/office/powerpoint/2010/main" val="1674887379"/>
              </p:ext>
            </p:extLst>
          </p:nvPr>
        </p:nvGraphicFramePr>
        <p:xfrm>
          <a:off x="872199" y="1055355"/>
          <a:ext cx="6832600" cy="838200"/>
        </p:xfrm>
        <a:graphic>
          <a:graphicData uri="http://schemas.openxmlformats.org/presentationml/2006/ole">
            <mc:AlternateContent xmlns:mc="http://schemas.openxmlformats.org/markup-compatibility/2006">
              <mc:Choice xmlns:v="urn:schemas-microsoft-com:vml" Requires="v">
                <p:oleObj spid="_x0000_s82899" name="Equation" r:id="rId3" imgW="3416040" imgH="419040" progId="Equation.3">
                  <p:embed/>
                </p:oleObj>
              </mc:Choice>
              <mc:Fallback>
                <p:oleObj name="Equation" r:id="rId3" imgW="341604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99" y="1055355"/>
                        <a:ext cx="683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Rettangolo 2"/>
          <p:cNvSpPr/>
          <p:nvPr/>
        </p:nvSpPr>
        <p:spPr>
          <a:xfrm>
            <a:off x="335106" y="316806"/>
            <a:ext cx="7821990" cy="369332"/>
          </a:xfrm>
          <a:prstGeom prst="rect">
            <a:avLst/>
          </a:prstGeom>
        </p:spPr>
        <p:txBody>
          <a:bodyPr wrap="square">
            <a:spAutoFit/>
          </a:bodyPr>
          <a:lstStyle/>
          <a:p>
            <a:r>
              <a:rPr lang="it-IT" dirty="0"/>
              <a:t>La formula </a:t>
            </a:r>
            <a:r>
              <a:rPr lang="it-IT" dirty="0" err="1" smtClean="0"/>
              <a:t>semiempirica</a:t>
            </a:r>
            <a:r>
              <a:rPr lang="it-IT" dirty="0" smtClean="0"/>
              <a:t> </a:t>
            </a:r>
            <a:r>
              <a:rPr lang="it-IT" dirty="0"/>
              <a:t>afferma che l'energia di legame </a:t>
            </a:r>
            <a:r>
              <a:rPr lang="it-IT" dirty="0" smtClean="0"/>
              <a:t>B(Z,A) è </a:t>
            </a:r>
            <a:r>
              <a:rPr lang="it-IT" dirty="0"/>
              <a:t>data da:</a:t>
            </a:r>
          </a:p>
        </p:txBody>
      </p:sp>
      <p:graphicFrame>
        <p:nvGraphicFramePr>
          <p:cNvPr id="7" name="Object 4"/>
          <p:cNvGraphicFramePr>
            <a:graphicFrameLocks noChangeAspect="1"/>
          </p:cNvGraphicFramePr>
          <p:nvPr>
            <p:extLst>
              <p:ext uri="{D42A27DB-BD31-4B8C-83A1-F6EECF244321}">
                <p14:modId xmlns:p14="http://schemas.microsoft.com/office/powerpoint/2010/main" val="112276813"/>
              </p:ext>
            </p:extLst>
          </p:nvPr>
        </p:nvGraphicFramePr>
        <p:xfrm>
          <a:off x="135599" y="2389489"/>
          <a:ext cx="7569200" cy="2336800"/>
        </p:xfrm>
        <a:graphic>
          <a:graphicData uri="http://schemas.openxmlformats.org/presentationml/2006/ole">
            <mc:AlternateContent xmlns:mc="http://schemas.openxmlformats.org/markup-compatibility/2006">
              <mc:Choice xmlns:v="urn:schemas-microsoft-com:vml" Requires="v">
                <p:oleObj spid="_x0000_s82900" name="Equation" r:id="rId5" imgW="3784600" imgH="1168400" progId="Equation.3">
                  <p:embed/>
                </p:oleObj>
              </mc:Choice>
              <mc:Fallback>
                <p:oleObj name="Equation" r:id="rId5" imgW="3784600" imgH="1168400" progId="Equation.3">
                  <p:embed/>
                  <p:pic>
                    <p:nvPicPr>
                      <p:cNvPr id="0" name=""/>
                      <p:cNvPicPr>
                        <a:picLocks noChangeAspect="1" noChangeArrowheads="1"/>
                      </p:cNvPicPr>
                      <p:nvPr/>
                    </p:nvPicPr>
                    <p:blipFill>
                      <a:blip r:embed="rId6"/>
                      <a:srcRect/>
                      <a:stretch>
                        <a:fillRect/>
                      </a:stretch>
                    </p:blipFill>
                    <p:spPr bwMode="auto">
                      <a:xfrm>
                        <a:off x="135599" y="2389489"/>
                        <a:ext cx="7569200" cy="233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770032920"/>
              </p:ext>
            </p:extLst>
          </p:nvPr>
        </p:nvGraphicFramePr>
        <p:xfrm>
          <a:off x="319171" y="5657863"/>
          <a:ext cx="6426200" cy="812800"/>
        </p:xfrm>
        <a:graphic>
          <a:graphicData uri="http://schemas.openxmlformats.org/presentationml/2006/ole">
            <mc:AlternateContent xmlns:mc="http://schemas.openxmlformats.org/markup-compatibility/2006">
              <mc:Choice xmlns:v="urn:schemas-microsoft-com:vml" Requires="v">
                <p:oleObj spid="_x0000_s82901" name="Equation" r:id="rId7" imgW="3213100" imgH="406400" progId="Equation.3">
                  <p:embed/>
                </p:oleObj>
              </mc:Choice>
              <mc:Fallback>
                <p:oleObj name="Equation" r:id="rId7" imgW="3213100" imgH="406400" progId="Equation.3">
                  <p:embed/>
                  <p:pic>
                    <p:nvPicPr>
                      <p:cNvPr id="0" name=""/>
                      <p:cNvPicPr>
                        <a:picLocks noChangeAspect="1" noChangeArrowheads="1"/>
                      </p:cNvPicPr>
                      <p:nvPr/>
                    </p:nvPicPr>
                    <p:blipFill>
                      <a:blip r:embed="rId8"/>
                      <a:srcRect/>
                      <a:stretch>
                        <a:fillRect/>
                      </a:stretch>
                    </p:blipFill>
                    <p:spPr bwMode="auto">
                      <a:xfrm>
                        <a:off x="319171" y="5657863"/>
                        <a:ext cx="64262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 name="Rettangolo 8"/>
          <p:cNvSpPr/>
          <p:nvPr/>
        </p:nvSpPr>
        <p:spPr>
          <a:xfrm>
            <a:off x="3418633" y="4952296"/>
            <a:ext cx="5447070" cy="523220"/>
          </a:xfrm>
          <a:prstGeom prst="rect">
            <a:avLst/>
          </a:prstGeom>
          <a:ln>
            <a:solidFill>
              <a:srgbClr val="3366FF"/>
            </a:solidFill>
          </a:ln>
        </p:spPr>
        <p:txBody>
          <a:bodyPr wrap="square">
            <a:spAutoFit/>
          </a:bodyPr>
          <a:lstStyle/>
          <a:p>
            <a:pPr algn="just"/>
            <a:r>
              <a:rPr lang="it-IT" sz="1400" i="1" dirty="0"/>
              <a:t>I coefficienti sono stati calcolati fittando i dati sperimentali delle misure della massa del nucleo. Il loro valore cambia a seconda del metodo usato</a:t>
            </a:r>
          </a:p>
        </p:txBody>
      </p:sp>
      <p:graphicFrame>
        <p:nvGraphicFramePr>
          <p:cNvPr id="10" name="Oggetto 9"/>
          <p:cNvGraphicFramePr>
            <a:graphicFrameLocks noChangeAspect="1"/>
          </p:cNvGraphicFramePr>
          <p:nvPr>
            <p:extLst>
              <p:ext uri="{D42A27DB-BD31-4B8C-83A1-F6EECF244321}">
                <p14:modId xmlns:p14="http://schemas.microsoft.com/office/powerpoint/2010/main" val="3874296137"/>
              </p:ext>
            </p:extLst>
          </p:nvPr>
        </p:nvGraphicFramePr>
        <p:xfrm>
          <a:off x="7173913" y="5819775"/>
          <a:ext cx="1574800" cy="444500"/>
        </p:xfrm>
        <a:graphic>
          <a:graphicData uri="http://schemas.openxmlformats.org/presentationml/2006/ole">
            <mc:AlternateContent xmlns:mc="http://schemas.openxmlformats.org/markup-compatibility/2006">
              <mc:Choice xmlns:v="urn:schemas-microsoft-com:vml" Requires="v">
                <p:oleObj spid="_x0000_s82902" name="Equation" r:id="rId9" imgW="812800" imgH="228600" progId="Equation.3">
                  <p:embed/>
                </p:oleObj>
              </mc:Choice>
              <mc:Fallback>
                <p:oleObj name="Equation" r:id="rId9" imgW="812800" imgH="228600" progId="Equation.3">
                  <p:embed/>
                  <p:pic>
                    <p:nvPicPr>
                      <p:cNvPr id="0" name=""/>
                      <p:cNvPicPr/>
                      <p:nvPr/>
                    </p:nvPicPr>
                    <p:blipFill>
                      <a:blip r:embed="rId10"/>
                      <a:stretch>
                        <a:fillRect/>
                      </a:stretch>
                    </p:blipFill>
                    <p:spPr>
                      <a:xfrm>
                        <a:off x="7173913" y="5819775"/>
                        <a:ext cx="1574800" cy="444500"/>
                      </a:xfrm>
                      <a:prstGeom prst="rect">
                        <a:avLst/>
                      </a:prstGeom>
                    </p:spPr>
                  </p:pic>
                </p:oleObj>
              </mc:Fallback>
            </mc:AlternateContent>
          </a:graphicData>
        </a:graphic>
      </p:graphicFrame>
      <p:sp>
        <p:nvSpPr>
          <p:cNvPr id="4" name="Segnaposto numero diapositiva 3"/>
          <p:cNvSpPr>
            <a:spLocks noGrp="1"/>
          </p:cNvSpPr>
          <p:nvPr>
            <p:ph type="sldNum" sz="quarter" idx="12"/>
          </p:nvPr>
        </p:nvSpPr>
        <p:spPr/>
        <p:txBody>
          <a:bodyPr/>
          <a:lstStyle/>
          <a:p>
            <a:fld id="{F59BAAFB-1279-7F49-9A8C-7AA208BA2506}" type="slidenum">
              <a:rPr lang="it-IT" smtClean="0"/>
              <a:t>3</a:t>
            </a:fld>
            <a:endParaRPr lang="it-IT"/>
          </a:p>
        </p:txBody>
      </p:sp>
      <p:sp>
        <p:nvSpPr>
          <p:cNvPr id="6" name="Date Placeholder 5"/>
          <p:cNvSpPr>
            <a:spLocks noGrp="1"/>
          </p:cNvSpPr>
          <p:nvPr>
            <p:ph type="dt" sz="half" idx="10"/>
          </p:nvPr>
        </p:nvSpPr>
        <p:spPr/>
        <p:txBody>
          <a:bodyPr/>
          <a:lstStyle/>
          <a:p>
            <a:r>
              <a:rPr lang="it-IT" smtClean="0"/>
              <a:t>Lino Miramonti</a:t>
            </a:r>
            <a:endParaRPr lang="it-IT"/>
          </a:p>
        </p:txBody>
      </p:sp>
      <p:sp>
        <p:nvSpPr>
          <p:cNvPr id="5" name="Oval 4"/>
          <p:cNvSpPr/>
          <p:nvPr/>
        </p:nvSpPr>
        <p:spPr>
          <a:xfrm>
            <a:off x="6692459" y="1164221"/>
            <a:ext cx="1151870" cy="68964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20943" y="5756253"/>
            <a:ext cx="1151870" cy="68964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714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30</a:t>
            </a:fld>
            <a:endParaRPr lang="it-IT"/>
          </a:p>
        </p:txBody>
      </p:sp>
      <p:sp>
        <p:nvSpPr>
          <p:cNvPr id="3" name="Rettangolo 2"/>
          <p:cNvSpPr/>
          <p:nvPr/>
        </p:nvSpPr>
        <p:spPr>
          <a:xfrm>
            <a:off x="287287" y="692839"/>
            <a:ext cx="4294163" cy="1200329"/>
          </a:xfrm>
          <a:prstGeom prst="rect">
            <a:avLst/>
          </a:prstGeom>
        </p:spPr>
        <p:txBody>
          <a:bodyPr wrap="square">
            <a:spAutoFit/>
          </a:bodyPr>
          <a:lstStyle/>
          <a:p>
            <a:pPr algn="just"/>
            <a:r>
              <a:rPr lang="it-IT" dirty="0"/>
              <a:t>A differenza dei quark e dei leptoni carichi, i </a:t>
            </a:r>
            <a:r>
              <a:rPr lang="it-IT" dirty="0">
                <a:solidFill>
                  <a:srgbClr val="FF0000"/>
                </a:solidFill>
              </a:rPr>
              <a:t>neutrini</a:t>
            </a:r>
            <a:r>
              <a:rPr lang="it-IT" dirty="0"/>
              <a:t> possono avere </a:t>
            </a:r>
            <a:r>
              <a:rPr lang="it-IT" dirty="0" smtClean="0"/>
              <a:t>natura di </a:t>
            </a:r>
            <a:r>
              <a:rPr lang="it-IT" dirty="0">
                <a:solidFill>
                  <a:srgbClr val="FF0000"/>
                </a:solidFill>
              </a:rPr>
              <a:t>particella di Majorana</a:t>
            </a:r>
            <a:r>
              <a:rPr lang="it-IT" dirty="0"/>
              <a:t> (coincidere con la propria </a:t>
            </a:r>
            <a:r>
              <a:rPr lang="it-IT" dirty="0" smtClean="0"/>
              <a:t>antiparticella</a:t>
            </a:r>
            <a:r>
              <a:rPr lang="it-IT"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1676240741"/>
              </p:ext>
            </p:extLst>
          </p:nvPr>
        </p:nvGraphicFramePr>
        <p:xfrm>
          <a:off x="846138" y="2201095"/>
          <a:ext cx="3251200" cy="406400"/>
        </p:xfrm>
        <a:graphic>
          <a:graphicData uri="http://schemas.openxmlformats.org/presentationml/2006/ole">
            <mc:AlternateContent xmlns:mc="http://schemas.openxmlformats.org/markup-compatibility/2006">
              <mc:Choice xmlns:v="urn:schemas-microsoft-com:vml" Requires="v">
                <p:oleObj spid="_x0000_s118158" name="Equation" r:id="rId3" imgW="1625600" imgH="203200" progId="Equation.3">
                  <p:embed/>
                </p:oleObj>
              </mc:Choice>
              <mc:Fallback>
                <p:oleObj name="Equation" r:id="rId3" imgW="1625600" imgH="203200" progId="Equation.3">
                  <p:embed/>
                  <p:pic>
                    <p:nvPicPr>
                      <p:cNvPr id="0" name=""/>
                      <p:cNvPicPr>
                        <a:picLocks noChangeAspect="1" noChangeArrowheads="1"/>
                      </p:cNvPicPr>
                      <p:nvPr/>
                    </p:nvPicPr>
                    <p:blipFill>
                      <a:blip r:embed="rId4"/>
                      <a:srcRect/>
                      <a:stretch>
                        <a:fillRect/>
                      </a:stretch>
                    </p:blipFill>
                    <p:spPr bwMode="auto">
                      <a:xfrm>
                        <a:off x="846138" y="2201095"/>
                        <a:ext cx="32512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6" name="Immagine 5"/>
          <p:cNvPicPr>
            <a:picLocks noChangeAspect="1"/>
          </p:cNvPicPr>
          <p:nvPr/>
        </p:nvPicPr>
        <p:blipFill>
          <a:blip r:embed="rId5"/>
          <a:stretch>
            <a:fillRect/>
          </a:stretch>
        </p:blipFill>
        <p:spPr>
          <a:xfrm>
            <a:off x="7581334" y="75592"/>
            <a:ext cx="1518018" cy="2222378"/>
          </a:xfrm>
          <a:prstGeom prst="rect">
            <a:avLst/>
          </a:prstGeom>
        </p:spPr>
      </p:pic>
      <p:sp>
        <p:nvSpPr>
          <p:cNvPr id="7" name="Rettangolo 6"/>
          <p:cNvSpPr/>
          <p:nvPr/>
        </p:nvSpPr>
        <p:spPr>
          <a:xfrm>
            <a:off x="344817" y="2993897"/>
            <a:ext cx="4172001" cy="1200329"/>
          </a:xfrm>
          <a:prstGeom prst="rect">
            <a:avLst/>
          </a:prstGeom>
        </p:spPr>
        <p:txBody>
          <a:bodyPr wrap="square">
            <a:spAutoFit/>
          </a:bodyPr>
          <a:lstStyle/>
          <a:p>
            <a:pPr algn="just"/>
            <a:r>
              <a:rPr lang="it-IT" dirty="0"/>
              <a:t>Se si suppone che il neutrino sia una particella di Majorana risulta </a:t>
            </a:r>
            <a:r>
              <a:rPr lang="it-IT" dirty="0" smtClean="0"/>
              <a:t>ammissibile un </a:t>
            </a:r>
            <a:r>
              <a:rPr lang="it-IT" dirty="0">
                <a:solidFill>
                  <a:srgbClr val="FF0000"/>
                </a:solidFill>
              </a:rPr>
              <a:t>decadimento doppio beta senza neutrini </a:t>
            </a:r>
            <a:r>
              <a:rPr lang="it-IT" dirty="0"/>
              <a:t>(0νββ)</a:t>
            </a:r>
            <a:r>
              <a:rPr lang="it-IT" dirty="0" smtClean="0"/>
              <a:t> </a:t>
            </a:r>
            <a:endParaRPr lang="it-IT" dirty="0"/>
          </a:p>
        </p:txBody>
      </p:sp>
      <p:graphicFrame>
        <p:nvGraphicFramePr>
          <p:cNvPr id="8" name="Object 4"/>
          <p:cNvGraphicFramePr>
            <a:graphicFrameLocks noChangeAspect="1"/>
          </p:cNvGraphicFramePr>
          <p:nvPr>
            <p:extLst>
              <p:ext uri="{D42A27DB-BD31-4B8C-83A1-F6EECF244321}">
                <p14:modId xmlns:p14="http://schemas.microsoft.com/office/powerpoint/2010/main" val="1461191527"/>
              </p:ext>
            </p:extLst>
          </p:nvPr>
        </p:nvGraphicFramePr>
        <p:xfrm>
          <a:off x="998538" y="4600985"/>
          <a:ext cx="3098800" cy="1092200"/>
        </p:xfrm>
        <a:graphic>
          <a:graphicData uri="http://schemas.openxmlformats.org/presentationml/2006/ole">
            <mc:AlternateContent xmlns:mc="http://schemas.openxmlformats.org/markup-compatibility/2006">
              <mc:Choice xmlns:v="urn:schemas-microsoft-com:vml" Requires="v">
                <p:oleObj spid="_x0000_s118159" name="Equation" r:id="rId6" imgW="1549400" imgH="546100" progId="Equation.3">
                  <p:embed/>
                </p:oleObj>
              </mc:Choice>
              <mc:Fallback>
                <p:oleObj name="Equation" r:id="rId6" imgW="1549400" imgH="546100" progId="Equation.3">
                  <p:embed/>
                  <p:pic>
                    <p:nvPicPr>
                      <p:cNvPr id="0" name=""/>
                      <p:cNvPicPr>
                        <a:picLocks noChangeAspect="1" noChangeArrowheads="1"/>
                      </p:cNvPicPr>
                      <p:nvPr/>
                    </p:nvPicPr>
                    <p:blipFill>
                      <a:blip r:embed="rId7"/>
                      <a:srcRect/>
                      <a:stretch>
                        <a:fillRect/>
                      </a:stretch>
                    </p:blipFill>
                    <p:spPr bwMode="auto">
                      <a:xfrm>
                        <a:off x="998538" y="4600985"/>
                        <a:ext cx="30988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9" name="Immagine 8"/>
          <p:cNvPicPr>
            <a:picLocks noChangeAspect="1"/>
          </p:cNvPicPr>
          <p:nvPr/>
        </p:nvPicPr>
        <p:blipFill>
          <a:blip r:embed="rId8"/>
          <a:stretch>
            <a:fillRect/>
          </a:stretch>
        </p:blipFill>
        <p:spPr>
          <a:xfrm>
            <a:off x="4740144" y="2404295"/>
            <a:ext cx="4203700" cy="3429000"/>
          </a:xfrm>
          <a:prstGeom prst="rect">
            <a:avLst/>
          </a:prstGeom>
        </p:spPr>
      </p:pic>
      <p:sp>
        <p:nvSpPr>
          <p:cNvPr id="10" name="CasellaDiTesto 9"/>
          <p:cNvSpPr txBox="1"/>
          <p:nvPr/>
        </p:nvSpPr>
        <p:spPr>
          <a:xfrm>
            <a:off x="409448" y="5647428"/>
            <a:ext cx="8534396" cy="646331"/>
          </a:xfrm>
          <a:prstGeom prst="rect">
            <a:avLst/>
          </a:prstGeom>
          <a:noFill/>
        </p:spPr>
        <p:txBody>
          <a:bodyPr wrap="square" rtlCol="0">
            <a:spAutoFit/>
          </a:bodyPr>
          <a:lstStyle/>
          <a:p>
            <a:pPr algn="just"/>
            <a:r>
              <a:rPr lang="it-IT" dirty="0"/>
              <a:t>Questo tipo di decadimento </a:t>
            </a:r>
            <a:r>
              <a:rPr lang="it-IT" dirty="0">
                <a:solidFill>
                  <a:srgbClr val="FF0000"/>
                </a:solidFill>
              </a:rPr>
              <a:t>non è</a:t>
            </a:r>
            <a:r>
              <a:rPr lang="it-IT" dirty="0" smtClean="0">
                <a:solidFill>
                  <a:srgbClr val="FF0000"/>
                </a:solidFill>
              </a:rPr>
              <a:t> </a:t>
            </a:r>
            <a:r>
              <a:rPr lang="it-IT" dirty="0">
                <a:solidFill>
                  <a:srgbClr val="FF0000"/>
                </a:solidFill>
              </a:rPr>
              <a:t>ammesso </a:t>
            </a:r>
            <a:r>
              <a:rPr lang="it-IT" dirty="0" smtClean="0">
                <a:solidFill>
                  <a:srgbClr val="FF0000"/>
                </a:solidFill>
              </a:rPr>
              <a:t>nel Modello </a:t>
            </a:r>
            <a:r>
              <a:rPr lang="it-IT" dirty="0">
                <a:solidFill>
                  <a:srgbClr val="FF0000"/>
                </a:solidFill>
              </a:rPr>
              <a:t>Standard</a:t>
            </a:r>
            <a:r>
              <a:rPr lang="it-IT" dirty="0"/>
              <a:t> </a:t>
            </a:r>
            <a:r>
              <a:rPr lang="it-IT" dirty="0" smtClean="0"/>
              <a:t>perch</a:t>
            </a:r>
            <a:r>
              <a:rPr lang="it-IT" dirty="0"/>
              <a:t>é</a:t>
            </a:r>
            <a:r>
              <a:rPr lang="it-IT" dirty="0" smtClean="0"/>
              <a:t> </a:t>
            </a:r>
            <a:r>
              <a:rPr lang="it-IT" dirty="0"/>
              <a:t>viola </a:t>
            </a:r>
            <a:r>
              <a:rPr lang="it-IT" dirty="0" smtClean="0"/>
              <a:t>la conservazione </a:t>
            </a:r>
            <a:r>
              <a:rPr lang="it-IT" dirty="0"/>
              <a:t>del numero leptonico di </a:t>
            </a:r>
            <a:r>
              <a:rPr lang="it-IT" dirty="0" smtClean="0"/>
              <a:t>due unit</a:t>
            </a:r>
            <a:r>
              <a:rPr lang="it-IT" dirty="0"/>
              <a:t>à</a:t>
            </a:r>
            <a:r>
              <a:rPr lang="it-IT" dirty="0" smtClean="0"/>
              <a:t>.</a:t>
            </a:r>
            <a:endParaRPr lang="it-IT" dirty="0"/>
          </a:p>
        </p:txBody>
      </p:sp>
      <p:graphicFrame>
        <p:nvGraphicFramePr>
          <p:cNvPr id="11" name="Object 4"/>
          <p:cNvGraphicFramePr>
            <a:graphicFrameLocks noChangeAspect="1"/>
          </p:cNvGraphicFramePr>
          <p:nvPr>
            <p:extLst>
              <p:ext uri="{D42A27DB-BD31-4B8C-83A1-F6EECF244321}">
                <p14:modId xmlns:p14="http://schemas.microsoft.com/office/powerpoint/2010/main" val="2395931305"/>
              </p:ext>
            </p:extLst>
          </p:nvPr>
        </p:nvGraphicFramePr>
        <p:xfrm>
          <a:off x="5515026" y="6094413"/>
          <a:ext cx="914400" cy="330200"/>
        </p:xfrm>
        <a:graphic>
          <a:graphicData uri="http://schemas.openxmlformats.org/presentationml/2006/ole">
            <mc:AlternateContent xmlns:mc="http://schemas.openxmlformats.org/markup-compatibility/2006">
              <mc:Choice xmlns:v="urn:schemas-microsoft-com:vml" Requires="v">
                <p:oleObj spid="_x0000_s118160" name="Equation" r:id="rId9" imgW="457200" imgH="165100" progId="Equation.3">
                  <p:embed/>
                </p:oleObj>
              </mc:Choice>
              <mc:Fallback>
                <p:oleObj name="Equation" r:id="rId9" imgW="457200" imgH="165100" progId="Equation.3">
                  <p:embed/>
                  <p:pic>
                    <p:nvPicPr>
                      <p:cNvPr id="0" name=""/>
                      <p:cNvPicPr>
                        <a:picLocks noChangeAspect="1" noChangeArrowheads="1"/>
                      </p:cNvPicPr>
                      <p:nvPr/>
                    </p:nvPicPr>
                    <p:blipFill>
                      <a:blip r:embed="rId10"/>
                      <a:srcRect/>
                      <a:stretch>
                        <a:fillRect/>
                      </a:stretch>
                    </p:blipFill>
                    <p:spPr bwMode="auto">
                      <a:xfrm>
                        <a:off x="5515026" y="6094413"/>
                        <a:ext cx="914400" cy="330200"/>
                      </a:xfrm>
                      <a:prstGeom prst="rect">
                        <a:avLst/>
                      </a:prstGeom>
                      <a:noFill/>
                      <a:ln>
                        <a:noFill/>
                      </a:ln>
                      <a:effectLst/>
                      <a:extLst/>
                    </p:spPr>
                  </p:pic>
                </p:oleObj>
              </mc:Fallback>
            </mc:AlternateContent>
          </a:graphicData>
        </a:graphic>
      </p:graphicFrame>
      <p:sp>
        <p:nvSpPr>
          <p:cNvPr id="13" name="CasellaDiTesto 12"/>
          <p:cNvSpPr txBox="1"/>
          <p:nvPr/>
        </p:nvSpPr>
        <p:spPr>
          <a:xfrm>
            <a:off x="34377" y="94269"/>
            <a:ext cx="7792693" cy="461665"/>
          </a:xfrm>
          <a:prstGeom prst="rect">
            <a:avLst/>
          </a:prstGeom>
          <a:solidFill>
            <a:schemeClr val="accent4">
              <a:lumMod val="60000"/>
              <a:lumOff val="40000"/>
            </a:schemeClr>
          </a:solidFill>
        </p:spPr>
        <p:txBody>
          <a:bodyPr wrap="square" rtlCol="0">
            <a:spAutoFit/>
          </a:bodyPr>
          <a:lstStyle/>
          <a:p>
            <a:r>
              <a:rPr lang="it-IT" sz="2400" b="1" dirty="0">
                <a:solidFill>
                  <a:srgbClr val="FF0000"/>
                </a:solidFill>
              </a:rPr>
              <a:t>Decadimento Doppio Beta </a:t>
            </a:r>
            <a:r>
              <a:rPr lang="it-IT" sz="2400" b="1" dirty="0" smtClean="0">
                <a:solidFill>
                  <a:srgbClr val="FF0000"/>
                </a:solidFill>
              </a:rPr>
              <a:t>senza </a:t>
            </a:r>
            <a:r>
              <a:rPr lang="it-IT" sz="2400" b="1" dirty="0">
                <a:solidFill>
                  <a:srgbClr val="FF0000"/>
                </a:solidFill>
              </a:rPr>
              <a:t>emissione di </a:t>
            </a:r>
            <a:r>
              <a:rPr lang="it-IT" sz="2400" b="1" dirty="0" smtClean="0">
                <a:solidFill>
                  <a:srgbClr val="FF0000"/>
                </a:solidFill>
              </a:rPr>
              <a:t>neutrini 0νββ </a:t>
            </a:r>
            <a:endParaRPr lang="it-IT" sz="2400" dirty="0"/>
          </a:p>
        </p:txBody>
      </p:sp>
      <p:sp>
        <p:nvSpPr>
          <p:cNvPr id="4" name="TextBox 3"/>
          <p:cNvSpPr txBox="1"/>
          <p:nvPr/>
        </p:nvSpPr>
        <p:spPr>
          <a:xfrm>
            <a:off x="4845971" y="670265"/>
            <a:ext cx="2601512" cy="1815882"/>
          </a:xfrm>
          <a:prstGeom prst="rect">
            <a:avLst/>
          </a:prstGeom>
          <a:noFill/>
          <a:ln>
            <a:solidFill>
              <a:srgbClr val="FF0000"/>
            </a:solidFill>
          </a:ln>
        </p:spPr>
        <p:txBody>
          <a:bodyPr wrap="square" rtlCol="0">
            <a:spAutoFit/>
          </a:bodyPr>
          <a:lstStyle/>
          <a:p>
            <a:pPr algn="just"/>
            <a:r>
              <a:rPr lang="it-IT" sz="1400" dirty="0" smtClean="0"/>
              <a:t>Nel 1937 </a:t>
            </a:r>
            <a:r>
              <a:rPr lang="it-IT" sz="1400" dirty="0" smtClean="0">
                <a:solidFill>
                  <a:srgbClr val="FF0000"/>
                </a:solidFill>
              </a:rPr>
              <a:t>Giulio </a:t>
            </a:r>
            <a:r>
              <a:rPr lang="it-IT" sz="1400" dirty="0" err="1" smtClean="0">
                <a:solidFill>
                  <a:srgbClr val="FF0000"/>
                </a:solidFill>
              </a:rPr>
              <a:t>Racah</a:t>
            </a:r>
            <a:r>
              <a:rPr lang="it-IT" sz="1400" dirty="0" smtClean="0">
                <a:solidFill>
                  <a:srgbClr val="FF0000"/>
                </a:solidFill>
              </a:rPr>
              <a:t> </a:t>
            </a:r>
            <a:r>
              <a:rPr lang="it-IT" sz="1400" dirty="0" smtClean="0"/>
              <a:t>postulò che la nuova teoria di Majorana avrebbe comportato una nuova forma di decadimento doppio beta senza emissioni di neutrini.</a:t>
            </a:r>
          </a:p>
          <a:p>
            <a:pPr algn="just"/>
            <a:r>
              <a:rPr lang="it-IT" sz="1400" dirty="0" smtClean="0">
                <a:solidFill>
                  <a:srgbClr val="FF0000"/>
                </a:solidFill>
              </a:rPr>
              <a:t>W.H. </a:t>
            </a:r>
            <a:r>
              <a:rPr lang="it-IT" sz="1400" dirty="0" err="1" smtClean="0">
                <a:solidFill>
                  <a:srgbClr val="FF0000"/>
                </a:solidFill>
              </a:rPr>
              <a:t>Furry</a:t>
            </a:r>
            <a:r>
              <a:rPr lang="it-IT" sz="1400" dirty="0" smtClean="0">
                <a:solidFill>
                  <a:srgbClr val="FF0000"/>
                </a:solidFill>
              </a:rPr>
              <a:t> </a:t>
            </a:r>
            <a:r>
              <a:rPr lang="it-IT" sz="1400" dirty="0" smtClean="0"/>
              <a:t>postula la non conservazione del numero leptonico.</a:t>
            </a:r>
            <a:endParaRPr lang="it-IT" sz="1400" dirty="0"/>
          </a:p>
        </p:txBody>
      </p:sp>
      <p:sp>
        <p:nvSpPr>
          <p:cNvPr id="14" name="Date Placeholder 1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7318708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31</a:t>
            </a:fld>
            <a:endParaRPr lang="it-IT"/>
          </a:p>
        </p:txBody>
      </p:sp>
      <p:sp>
        <p:nvSpPr>
          <p:cNvPr id="3" name="CasellaDiTesto 2"/>
          <p:cNvSpPr txBox="1"/>
          <p:nvPr/>
        </p:nvSpPr>
        <p:spPr>
          <a:xfrm>
            <a:off x="423368" y="858085"/>
            <a:ext cx="5065300" cy="3693319"/>
          </a:xfrm>
          <a:prstGeom prst="rect">
            <a:avLst/>
          </a:prstGeom>
          <a:noFill/>
        </p:spPr>
        <p:txBody>
          <a:bodyPr wrap="square" rtlCol="0">
            <a:spAutoFit/>
          </a:bodyPr>
          <a:lstStyle/>
          <a:p>
            <a:pPr algn="just"/>
            <a:r>
              <a:rPr lang="it-IT" dirty="0" smtClean="0"/>
              <a:t>Il</a:t>
            </a:r>
            <a:r>
              <a:rPr lang="it-IT" dirty="0" smtClean="0">
                <a:solidFill>
                  <a:srgbClr val="FF0000"/>
                </a:solidFill>
              </a:rPr>
              <a:t> decadimento </a:t>
            </a:r>
            <a:r>
              <a:rPr lang="it-IT" dirty="0">
                <a:solidFill>
                  <a:srgbClr val="FF0000"/>
                </a:solidFill>
              </a:rPr>
              <a:t>doppio beta senza neutrini </a:t>
            </a:r>
            <a:r>
              <a:rPr lang="it-IT" dirty="0"/>
              <a:t>(0νββ) può essere descritto dal diagramma di </a:t>
            </a:r>
            <a:r>
              <a:rPr lang="it-IT" dirty="0" err="1" smtClean="0"/>
              <a:t>Feynman</a:t>
            </a:r>
            <a:r>
              <a:rPr lang="it-IT" dirty="0" smtClean="0"/>
              <a:t> in cui un </a:t>
            </a:r>
            <a:r>
              <a:rPr lang="it-IT" b="1" dirty="0" smtClean="0">
                <a:solidFill>
                  <a:srgbClr val="008000"/>
                </a:solidFill>
              </a:rPr>
              <a:t>”anti-neutrino”</a:t>
            </a:r>
            <a:r>
              <a:rPr lang="it-IT" dirty="0" smtClean="0">
                <a:solidFill>
                  <a:srgbClr val="008000"/>
                </a:solidFill>
              </a:rPr>
              <a:t> è </a:t>
            </a:r>
            <a:r>
              <a:rPr lang="it-IT" b="1" dirty="0" smtClean="0">
                <a:solidFill>
                  <a:srgbClr val="008000"/>
                </a:solidFill>
              </a:rPr>
              <a:t>prodotto</a:t>
            </a:r>
            <a:r>
              <a:rPr lang="it-IT" dirty="0" smtClean="0"/>
              <a:t> in un </a:t>
            </a:r>
            <a:r>
              <a:rPr lang="it-IT" dirty="0"/>
              <a:t>vertice </a:t>
            </a:r>
            <a:r>
              <a:rPr lang="it-IT" dirty="0" smtClean="0"/>
              <a:t>e </a:t>
            </a:r>
            <a:r>
              <a:rPr lang="it-IT" i="1" dirty="0" smtClean="0">
                <a:solidFill>
                  <a:srgbClr val="008000"/>
                </a:solidFill>
              </a:rPr>
              <a:t>assorbito</a:t>
            </a:r>
            <a:r>
              <a:rPr lang="it-IT" dirty="0" smtClean="0">
                <a:solidFill>
                  <a:srgbClr val="008000"/>
                </a:solidFill>
              </a:rPr>
              <a:t> come </a:t>
            </a:r>
            <a:r>
              <a:rPr lang="it-IT" b="1" dirty="0" smtClean="0">
                <a:solidFill>
                  <a:srgbClr val="008000"/>
                </a:solidFill>
              </a:rPr>
              <a:t>”neutrino” </a:t>
            </a:r>
            <a:r>
              <a:rPr lang="it-IT" dirty="0" smtClean="0"/>
              <a:t>nell’altro vertice. </a:t>
            </a:r>
          </a:p>
          <a:p>
            <a:pPr algn="just"/>
            <a:endParaRPr lang="it-IT" dirty="0"/>
          </a:p>
          <a:p>
            <a:pPr algn="just"/>
            <a:r>
              <a:rPr lang="it-IT" dirty="0" smtClean="0"/>
              <a:t>Questo è possibile </a:t>
            </a:r>
            <a:r>
              <a:rPr lang="it-IT" u="sng" dirty="0">
                <a:solidFill>
                  <a:srgbClr val="FF0000"/>
                </a:solidFill>
              </a:rPr>
              <a:t>solo se </a:t>
            </a:r>
            <a:r>
              <a:rPr lang="it-IT" u="sng" dirty="0" smtClean="0">
                <a:solidFill>
                  <a:srgbClr val="FF0000"/>
                </a:solidFill>
              </a:rPr>
              <a:t>il neutrino </a:t>
            </a:r>
            <a:r>
              <a:rPr lang="it-IT" u="sng" dirty="0">
                <a:solidFill>
                  <a:srgbClr val="FF0000"/>
                </a:solidFill>
              </a:rPr>
              <a:t>coincide con il suo coniugato di carica</a:t>
            </a:r>
            <a:r>
              <a:rPr lang="it-IT" dirty="0">
                <a:solidFill>
                  <a:srgbClr val="FF0000"/>
                </a:solidFill>
              </a:rPr>
              <a:t> </a:t>
            </a:r>
            <a:r>
              <a:rPr lang="it-IT" dirty="0" smtClean="0"/>
              <a:t>ossia se </a:t>
            </a:r>
            <a:r>
              <a:rPr lang="it-IT" dirty="0"/>
              <a:t>la particella è</a:t>
            </a:r>
            <a:r>
              <a:rPr lang="it-IT" dirty="0" smtClean="0"/>
              <a:t> una </a:t>
            </a:r>
            <a:r>
              <a:rPr lang="it-IT" b="1" dirty="0" smtClean="0">
                <a:solidFill>
                  <a:srgbClr val="FF0000"/>
                </a:solidFill>
              </a:rPr>
              <a:t>particella di </a:t>
            </a:r>
            <a:r>
              <a:rPr lang="it-IT" b="1" dirty="0">
                <a:solidFill>
                  <a:srgbClr val="FF0000"/>
                </a:solidFill>
              </a:rPr>
              <a:t>Majorana</a:t>
            </a:r>
            <a:r>
              <a:rPr lang="it-IT" dirty="0" smtClean="0"/>
              <a:t>.</a:t>
            </a:r>
          </a:p>
          <a:p>
            <a:pPr algn="just"/>
            <a:endParaRPr lang="it-IT" dirty="0" smtClean="0"/>
          </a:p>
          <a:p>
            <a:pPr algn="just"/>
            <a:endParaRPr lang="it-IT" dirty="0" smtClean="0"/>
          </a:p>
          <a:p>
            <a:pPr algn="just"/>
            <a:endParaRPr lang="it-IT" dirty="0" smtClean="0"/>
          </a:p>
          <a:p>
            <a:pPr algn="just"/>
            <a:r>
              <a:rPr lang="it-IT" dirty="0" smtClean="0"/>
              <a:t>Il contributo è proporzionale a U</a:t>
            </a:r>
            <a:r>
              <a:rPr lang="it-IT" baseline="-25000" dirty="0" smtClean="0"/>
              <a:t>ei</a:t>
            </a:r>
            <a:r>
              <a:rPr lang="it-IT" baseline="30000" dirty="0" smtClean="0"/>
              <a:t>2</a:t>
            </a:r>
            <a:r>
              <a:rPr lang="it-IT" dirty="0"/>
              <a:t> </a:t>
            </a:r>
            <a:r>
              <a:rPr lang="it-IT" dirty="0" smtClean="0"/>
              <a:t>pertanto l’ampiezza del processo risulta proporzionale a:</a:t>
            </a:r>
            <a:endParaRPr lang="it-IT" dirty="0"/>
          </a:p>
        </p:txBody>
      </p:sp>
      <p:pic>
        <p:nvPicPr>
          <p:cNvPr id="4" name="Immagine 3"/>
          <p:cNvPicPr>
            <a:picLocks noChangeAspect="1"/>
          </p:cNvPicPr>
          <p:nvPr/>
        </p:nvPicPr>
        <p:blipFill rotWithShape="1">
          <a:blip r:embed="rId3"/>
          <a:srcRect l="7650" t="6598" r="10876" b="8309"/>
          <a:stretch/>
        </p:blipFill>
        <p:spPr>
          <a:xfrm>
            <a:off x="5594510" y="737139"/>
            <a:ext cx="3424936" cy="2917816"/>
          </a:xfrm>
          <a:prstGeom prst="rect">
            <a:avLst/>
          </a:prstGeom>
        </p:spPr>
      </p:pic>
      <p:graphicFrame>
        <p:nvGraphicFramePr>
          <p:cNvPr id="6" name="Object 4"/>
          <p:cNvGraphicFramePr>
            <a:graphicFrameLocks noChangeAspect="1"/>
          </p:cNvGraphicFramePr>
          <p:nvPr>
            <p:extLst>
              <p:ext uri="{D42A27DB-BD31-4B8C-83A1-F6EECF244321}">
                <p14:modId xmlns:p14="http://schemas.microsoft.com/office/powerpoint/2010/main" val="1792059008"/>
              </p:ext>
            </p:extLst>
          </p:nvPr>
        </p:nvGraphicFramePr>
        <p:xfrm>
          <a:off x="6167085" y="4133891"/>
          <a:ext cx="1955800" cy="835025"/>
        </p:xfrm>
        <a:graphic>
          <a:graphicData uri="http://schemas.openxmlformats.org/presentationml/2006/ole">
            <mc:AlternateContent xmlns:mc="http://schemas.openxmlformats.org/markup-compatibility/2006">
              <mc:Choice xmlns:v="urn:schemas-microsoft-com:vml" Requires="v">
                <p:oleObj spid="_x0000_s33227" name="Equation" r:id="rId4" imgW="1130300" imgH="482600" progId="Equation.3">
                  <p:embed/>
                </p:oleObj>
              </mc:Choice>
              <mc:Fallback>
                <p:oleObj name="Equation" r:id="rId4" imgW="1130300" imgH="482600" progId="Equation.3">
                  <p:embed/>
                  <p:pic>
                    <p:nvPicPr>
                      <p:cNvPr id="0" name=""/>
                      <p:cNvPicPr>
                        <a:picLocks noChangeAspect="1" noChangeArrowheads="1"/>
                      </p:cNvPicPr>
                      <p:nvPr/>
                    </p:nvPicPr>
                    <p:blipFill>
                      <a:blip r:embed="rId5"/>
                      <a:srcRect/>
                      <a:stretch>
                        <a:fillRect/>
                      </a:stretch>
                    </p:blipFill>
                    <p:spPr bwMode="auto">
                      <a:xfrm>
                        <a:off x="6167085" y="4133891"/>
                        <a:ext cx="1955800" cy="835025"/>
                      </a:xfrm>
                      <a:prstGeom prst="rect">
                        <a:avLst/>
                      </a:prstGeom>
                      <a:solidFill>
                        <a:srgbClr val="FFFF00"/>
                      </a:solidFill>
                      <a:ln>
                        <a:noFill/>
                      </a:ln>
                      <a:effectLst/>
                      <a:extLst/>
                    </p:spPr>
                  </p:pic>
                </p:oleObj>
              </mc:Fallback>
            </mc:AlternateContent>
          </a:graphicData>
        </a:graphic>
      </p:graphicFrame>
      <p:sp>
        <p:nvSpPr>
          <p:cNvPr id="10" name="CasellaDiTesto 9"/>
          <p:cNvSpPr txBox="1"/>
          <p:nvPr/>
        </p:nvSpPr>
        <p:spPr>
          <a:xfrm>
            <a:off x="423367" y="5133754"/>
            <a:ext cx="8480743" cy="923330"/>
          </a:xfrm>
          <a:prstGeom prst="rect">
            <a:avLst/>
          </a:prstGeom>
          <a:noFill/>
        </p:spPr>
        <p:txBody>
          <a:bodyPr wrap="square" rtlCol="0">
            <a:spAutoFit/>
          </a:bodyPr>
          <a:lstStyle/>
          <a:p>
            <a:pPr algn="just"/>
            <a:r>
              <a:rPr lang="it-IT" dirty="0" smtClean="0"/>
              <a:t>Il</a:t>
            </a:r>
            <a:r>
              <a:rPr lang="it-IT" dirty="0" smtClean="0">
                <a:solidFill>
                  <a:srgbClr val="FF0000"/>
                </a:solidFill>
              </a:rPr>
              <a:t> </a:t>
            </a:r>
            <a:r>
              <a:rPr lang="it-IT" dirty="0" smtClean="0">
                <a:solidFill>
                  <a:srgbClr val="000000"/>
                </a:solidFill>
              </a:rPr>
              <a:t>decadimento </a:t>
            </a:r>
            <a:r>
              <a:rPr lang="it-IT" dirty="0">
                <a:solidFill>
                  <a:srgbClr val="000000"/>
                </a:solidFill>
              </a:rPr>
              <a:t>doppio beta senza neutrini </a:t>
            </a:r>
            <a:r>
              <a:rPr lang="it-IT" dirty="0" smtClean="0">
                <a:solidFill>
                  <a:srgbClr val="000000"/>
                </a:solidFill>
              </a:rPr>
              <a:t>0νββ (così come il decadimento </a:t>
            </a:r>
            <a:r>
              <a:rPr lang="it-IT" dirty="0">
                <a:solidFill>
                  <a:srgbClr val="000000"/>
                </a:solidFill>
              </a:rPr>
              <a:t>doppio beta </a:t>
            </a:r>
            <a:r>
              <a:rPr lang="it-IT" dirty="0" smtClean="0">
                <a:solidFill>
                  <a:srgbClr val="000000"/>
                </a:solidFill>
              </a:rPr>
              <a:t>con </a:t>
            </a:r>
            <a:r>
              <a:rPr lang="it-IT" dirty="0">
                <a:solidFill>
                  <a:srgbClr val="000000"/>
                </a:solidFill>
              </a:rPr>
              <a:t>neutrini 2</a:t>
            </a:r>
            <a:r>
              <a:rPr lang="it-IT" dirty="0" smtClean="0">
                <a:solidFill>
                  <a:srgbClr val="000000"/>
                </a:solidFill>
              </a:rPr>
              <a:t>νββ)  è una </a:t>
            </a:r>
            <a:r>
              <a:rPr lang="it-IT" dirty="0">
                <a:solidFill>
                  <a:srgbClr val="0000FF"/>
                </a:solidFill>
              </a:rPr>
              <a:t>transizione debole semileptonica del </a:t>
            </a:r>
            <a:r>
              <a:rPr lang="it-IT" dirty="0" smtClean="0">
                <a:solidFill>
                  <a:srgbClr val="0000FF"/>
                </a:solidFill>
              </a:rPr>
              <a:t>secondo ordine</a:t>
            </a:r>
            <a:r>
              <a:rPr lang="it-IT" dirty="0" smtClean="0"/>
              <a:t> </a:t>
            </a:r>
            <a:r>
              <a:rPr lang="it-IT" dirty="0"/>
              <a:t>e quindi caratterizzata da una vita media molto </a:t>
            </a:r>
            <a:r>
              <a:rPr lang="it-IT" dirty="0" smtClean="0"/>
              <a:t>lunga: τ</a:t>
            </a:r>
            <a:r>
              <a:rPr lang="it-IT" baseline="-25000" dirty="0" smtClean="0"/>
              <a:t>1/2</a:t>
            </a:r>
            <a:r>
              <a:rPr lang="it-IT" dirty="0" smtClean="0"/>
              <a:t>&gt;10</a:t>
            </a:r>
            <a:r>
              <a:rPr lang="it-IT" baseline="30000" dirty="0" smtClean="0"/>
              <a:t>18</a:t>
            </a:r>
            <a:r>
              <a:rPr lang="it-IT" dirty="0" smtClean="0"/>
              <a:t> anni.</a:t>
            </a:r>
            <a:endParaRPr lang="it-IT" dirty="0"/>
          </a:p>
        </p:txBody>
      </p:sp>
      <p:sp>
        <p:nvSpPr>
          <p:cNvPr id="8" name="Date Placeholder 7"/>
          <p:cNvSpPr>
            <a:spLocks noGrp="1"/>
          </p:cNvSpPr>
          <p:nvPr>
            <p:ph type="dt" sz="half" idx="10"/>
          </p:nvPr>
        </p:nvSpPr>
        <p:spPr/>
        <p:txBody>
          <a:bodyPr/>
          <a:lstStyle/>
          <a:p>
            <a:r>
              <a:rPr lang="it-IT" smtClean="0"/>
              <a:t>Lino Miramonti</a:t>
            </a:r>
            <a:endParaRPr lang="it-IT"/>
          </a:p>
        </p:txBody>
      </p:sp>
      <p:sp>
        <p:nvSpPr>
          <p:cNvPr id="5" name="Rectangle 4"/>
          <p:cNvSpPr/>
          <p:nvPr/>
        </p:nvSpPr>
        <p:spPr>
          <a:xfrm>
            <a:off x="5949327" y="3816132"/>
            <a:ext cx="2737473" cy="369332"/>
          </a:xfrm>
          <a:prstGeom prst="rect">
            <a:avLst/>
          </a:prstGeom>
        </p:spPr>
        <p:txBody>
          <a:bodyPr wrap="none">
            <a:spAutoFit/>
          </a:bodyPr>
          <a:lstStyle/>
          <a:p>
            <a:r>
              <a:rPr lang="en-US" i="1" dirty="0">
                <a:solidFill>
                  <a:srgbClr val="FF0000"/>
                </a:solidFill>
              </a:rPr>
              <a:t>“effective” </a:t>
            </a:r>
            <a:r>
              <a:rPr lang="en-US" i="1" dirty="0" err="1">
                <a:solidFill>
                  <a:srgbClr val="FF0000"/>
                </a:solidFill>
              </a:rPr>
              <a:t>Majorana</a:t>
            </a:r>
            <a:r>
              <a:rPr lang="en-US" i="1" dirty="0">
                <a:solidFill>
                  <a:srgbClr val="FF0000"/>
                </a:solidFill>
              </a:rPr>
              <a:t> mass </a:t>
            </a:r>
            <a:endParaRPr lang="en-US" dirty="0"/>
          </a:p>
        </p:txBody>
      </p:sp>
    </p:spTree>
    <p:extLst>
      <p:ext uri="{BB962C8B-B14F-4D97-AF65-F5344CB8AC3E}">
        <p14:creationId xmlns:p14="http://schemas.microsoft.com/office/powerpoint/2010/main" val="33573949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32</a:t>
            </a:fld>
            <a:endParaRPr lang="it-IT"/>
          </a:p>
        </p:txBody>
      </p:sp>
      <p:sp>
        <p:nvSpPr>
          <p:cNvPr id="4" name="CasellaDiTesto 3"/>
          <p:cNvSpPr txBox="1"/>
          <p:nvPr/>
        </p:nvSpPr>
        <p:spPr>
          <a:xfrm>
            <a:off x="411561" y="138942"/>
            <a:ext cx="8275239" cy="1908215"/>
          </a:xfrm>
          <a:prstGeom prst="rect">
            <a:avLst/>
          </a:prstGeom>
          <a:noFill/>
        </p:spPr>
        <p:txBody>
          <a:bodyPr wrap="square" rtlCol="0">
            <a:spAutoFit/>
          </a:bodyPr>
          <a:lstStyle/>
          <a:p>
            <a:pPr algn="just"/>
            <a:r>
              <a:rPr lang="it-IT" dirty="0"/>
              <a:t>La </a:t>
            </a:r>
            <a:r>
              <a:rPr lang="it-IT" sz="2800" dirty="0" smtClean="0">
                <a:solidFill>
                  <a:srgbClr val="FF0000"/>
                </a:solidFill>
              </a:rPr>
              <a:t>probabilità </a:t>
            </a:r>
            <a:r>
              <a:rPr lang="it-IT" sz="2800" dirty="0">
                <a:solidFill>
                  <a:srgbClr val="FF0000"/>
                </a:solidFill>
              </a:rPr>
              <a:t>di decadimento</a:t>
            </a:r>
            <a:r>
              <a:rPr lang="it-IT" sz="2800" dirty="0"/>
              <a:t> </a:t>
            </a:r>
            <a:r>
              <a:rPr lang="it-IT" dirty="0"/>
              <a:t>per il DDB senza neutrini viene </a:t>
            </a:r>
            <a:r>
              <a:rPr lang="it-IT" dirty="0" smtClean="0"/>
              <a:t>solitamente espressa </a:t>
            </a:r>
            <a:r>
              <a:rPr lang="it-IT" dirty="0"/>
              <a:t>secondo la formula generale derivata dalla </a:t>
            </a:r>
            <a:r>
              <a:rPr lang="it-IT" dirty="0">
                <a:solidFill>
                  <a:srgbClr val="FF0000"/>
                </a:solidFill>
              </a:rPr>
              <a:t>regola d'oro di Fermi</a:t>
            </a:r>
            <a:r>
              <a:rPr lang="it-IT" dirty="0" smtClean="0"/>
              <a:t>:</a:t>
            </a:r>
          </a:p>
          <a:p>
            <a:pPr algn="just"/>
            <a:endParaRPr lang="it-IT" dirty="0"/>
          </a:p>
          <a:p>
            <a:pPr algn="just"/>
            <a:endParaRPr lang="it-IT" dirty="0" smtClean="0"/>
          </a:p>
          <a:p>
            <a:pPr algn="just"/>
            <a:endParaRPr lang="it-IT" dirty="0"/>
          </a:p>
          <a:p>
            <a:pPr algn="just"/>
            <a:r>
              <a:rPr lang="it-IT" dirty="0" smtClean="0"/>
              <a:t>dove</a:t>
            </a:r>
            <a:endParaRPr lang="it-IT" dirty="0"/>
          </a:p>
        </p:txBody>
      </p:sp>
      <p:graphicFrame>
        <p:nvGraphicFramePr>
          <p:cNvPr id="6" name="Object 4"/>
          <p:cNvGraphicFramePr>
            <a:graphicFrameLocks noChangeAspect="1"/>
          </p:cNvGraphicFramePr>
          <p:nvPr>
            <p:extLst>
              <p:ext uri="{D42A27DB-BD31-4B8C-83A1-F6EECF244321}">
                <p14:modId xmlns:p14="http://schemas.microsoft.com/office/powerpoint/2010/main" val="1616408260"/>
              </p:ext>
            </p:extLst>
          </p:nvPr>
        </p:nvGraphicFramePr>
        <p:xfrm>
          <a:off x="2445544" y="1040567"/>
          <a:ext cx="3630612" cy="571500"/>
        </p:xfrm>
        <a:graphic>
          <a:graphicData uri="http://schemas.openxmlformats.org/presentationml/2006/ole">
            <mc:AlternateContent xmlns:mc="http://schemas.openxmlformats.org/markup-compatibility/2006">
              <mc:Choice xmlns:v="urn:schemas-microsoft-com:vml" Requires="v">
                <p:oleObj spid="_x0000_s156795" name="Equation" r:id="rId3" imgW="2095500" imgH="330200" progId="Equation.3">
                  <p:embed/>
                </p:oleObj>
              </mc:Choice>
              <mc:Fallback>
                <p:oleObj name="Equation" r:id="rId3" imgW="2095500" imgH="330200" progId="Equation.3">
                  <p:embed/>
                  <p:pic>
                    <p:nvPicPr>
                      <p:cNvPr id="0" name=""/>
                      <p:cNvPicPr>
                        <a:picLocks noChangeAspect="1" noChangeArrowheads="1"/>
                      </p:cNvPicPr>
                      <p:nvPr/>
                    </p:nvPicPr>
                    <p:blipFill>
                      <a:blip r:embed="rId4"/>
                      <a:srcRect/>
                      <a:stretch>
                        <a:fillRect/>
                      </a:stretch>
                    </p:blipFill>
                    <p:spPr bwMode="auto">
                      <a:xfrm>
                        <a:off x="2445544" y="1040567"/>
                        <a:ext cx="3630612" cy="571500"/>
                      </a:xfrm>
                      <a:prstGeom prst="rect">
                        <a:avLst/>
                      </a:prstGeom>
                      <a:solidFill>
                        <a:srgbClr val="FFFF00"/>
                      </a:solidFill>
                      <a:ln>
                        <a:noFill/>
                      </a:ln>
                      <a:effectLs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2131817706"/>
              </p:ext>
            </p:extLst>
          </p:nvPr>
        </p:nvGraphicFramePr>
        <p:xfrm>
          <a:off x="711724" y="2171803"/>
          <a:ext cx="4862513" cy="1538288"/>
        </p:xfrm>
        <a:graphic>
          <a:graphicData uri="http://schemas.openxmlformats.org/presentationml/2006/ole">
            <mc:AlternateContent xmlns:mc="http://schemas.openxmlformats.org/markup-compatibility/2006">
              <mc:Choice xmlns:v="urn:schemas-microsoft-com:vml" Requires="v">
                <p:oleObj spid="_x0000_s156796" name="Equation" r:id="rId5" imgW="2806700" imgH="889000" progId="Equation.3">
                  <p:embed/>
                </p:oleObj>
              </mc:Choice>
              <mc:Fallback>
                <p:oleObj name="Equation" r:id="rId5" imgW="2806700" imgH="889000" progId="Equation.3">
                  <p:embed/>
                  <p:pic>
                    <p:nvPicPr>
                      <p:cNvPr id="0" name=""/>
                      <p:cNvPicPr>
                        <a:picLocks noChangeAspect="1" noChangeArrowheads="1"/>
                      </p:cNvPicPr>
                      <p:nvPr/>
                    </p:nvPicPr>
                    <p:blipFill>
                      <a:blip r:embed="rId6"/>
                      <a:srcRect/>
                      <a:stretch>
                        <a:fillRect/>
                      </a:stretch>
                    </p:blipFill>
                    <p:spPr bwMode="auto">
                      <a:xfrm>
                        <a:off x="711724" y="2171803"/>
                        <a:ext cx="4862513" cy="1538288"/>
                      </a:xfrm>
                      <a:prstGeom prst="rect">
                        <a:avLst/>
                      </a:prstGeom>
                      <a:noFill/>
                      <a:ln>
                        <a:noFill/>
                      </a:ln>
                      <a:effectLst/>
                      <a:extLst/>
                    </p:spPr>
                  </p:pic>
                </p:oleObj>
              </mc:Fallback>
            </mc:AlternateContent>
          </a:graphicData>
        </a:graphic>
      </p:graphicFrame>
      <p:sp>
        <p:nvSpPr>
          <p:cNvPr id="8" name="CasellaDiTesto 7"/>
          <p:cNvSpPr txBox="1"/>
          <p:nvPr/>
        </p:nvSpPr>
        <p:spPr>
          <a:xfrm>
            <a:off x="6419284" y="2146590"/>
            <a:ext cx="2433817" cy="369332"/>
          </a:xfrm>
          <a:prstGeom prst="rect">
            <a:avLst/>
          </a:prstGeom>
          <a:noFill/>
          <a:ln w="12700" cmpd="sng">
            <a:solidFill>
              <a:srgbClr val="BFBFBF"/>
            </a:solidFill>
          </a:ln>
        </p:spPr>
        <p:txBody>
          <a:bodyPr wrap="none" rtlCol="0">
            <a:spAutoFit/>
          </a:bodyPr>
          <a:lstStyle/>
          <a:p>
            <a:r>
              <a:rPr lang="it-IT" dirty="0" smtClean="0"/>
              <a:t>Calcolabile esattamente</a:t>
            </a:r>
            <a:endParaRPr lang="it-IT" dirty="0"/>
          </a:p>
        </p:txBody>
      </p:sp>
      <p:sp>
        <p:nvSpPr>
          <p:cNvPr id="9" name="CasellaDiTesto 8"/>
          <p:cNvSpPr txBox="1"/>
          <p:nvPr/>
        </p:nvSpPr>
        <p:spPr>
          <a:xfrm>
            <a:off x="6415531" y="2751260"/>
            <a:ext cx="2271269" cy="646331"/>
          </a:xfrm>
          <a:prstGeom prst="rect">
            <a:avLst/>
          </a:prstGeom>
          <a:noFill/>
          <a:ln>
            <a:solidFill>
              <a:srgbClr val="BFBFBF"/>
            </a:solidFill>
          </a:ln>
        </p:spPr>
        <p:txBody>
          <a:bodyPr wrap="square" rtlCol="0">
            <a:spAutoFit/>
          </a:bodyPr>
          <a:lstStyle/>
          <a:p>
            <a:pPr algn="ctr"/>
            <a:r>
              <a:rPr lang="it-IT" dirty="0" smtClean="0"/>
              <a:t>Dipende fortemente dai modelli nucleari</a:t>
            </a:r>
            <a:endParaRPr lang="it-IT" dirty="0"/>
          </a:p>
        </p:txBody>
      </p:sp>
      <p:sp>
        <p:nvSpPr>
          <p:cNvPr id="14" name="CasellaDiTesto 13"/>
          <p:cNvSpPr txBox="1"/>
          <p:nvPr/>
        </p:nvSpPr>
        <p:spPr>
          <a:xfrm>
            <a:off x="411561" y="3977625"/>
            <a:ext cx="8441539" cy="2585323"/>
          </a:xfrm>
          <a:prstGeom prst="rect">
            <a:avLst/>
          </a:prstGeom>
          <a:noFill/>
        </p:spPr>
        <p:txBody>
          <a:bodyPr wrap="square" rtlCol="0">
            <a:spAutoFit/>
          </a:bodyPr>
          <a:lstStyle/>
          <a:p>
            <a:pPr algn="just"/>
            <a:r>
              <a:rPr lang="it-IT" dirty="0" smtClean="0"/>
              <a:t>Utilizzando la forma esplicita della matrice PMNS </a:t>
            </a:r>
            <a:r>
              <a:rPr lang="it-IT" dirty="0" smtClean="0">
                <a:solidFill>
                  <a:srgbClr val="FF0000"/>
                </a:solidFill>
              </a:rPr>
              <a:t>la massa effettiva del neutrino</a:t>
            </a:r>
            <a:r>
              <a:rPr lang="it-IT" dirty="0" smtClean="0"/>
              <a:t> assume la forma:</a:t>
            </a:r>
          </a:p>
          <a:p>
            <a:pPr algn="just"/>
            <a:endParaRPr lang="it-IT" dirty="0"/>
          </a:p>
          <a:p>
            <a:pPr algn="just"/>
            <a:endParaRPr lang="it-IT" dirty="0" smtClean="0"/>
          </a:p>
          <a:p>
            <a:pPr algn="just"/>
            <a:endParaRPr lang="it-IT" dirty="0" smtClean="0"/>
          </a:p>
          <a:p>
            <a:pPr algn="just"/>
            <a:r>
              <a:rPr lang="it-IT" dirty="0"/>
              <a:t>La precedente assume due forme differenti nel caso di GERARCHIA DIRETTA e GERARCHIA </a:t>
            </a:r>
            <a:r>
              <a:rPr lang="it-IT" dirty="0" smtClean="0"/>
              <a:t>INVERSA.</a:t>
            </a:r>
            <a:r>
              <a:rPr lang="it-IT" dirty="0"/>
              <a:t> Le </a:t>
            </a:r>
            <a:r>
              <a:rPr lang="it-IT" dirty="0">
                <a:solidFill>
                  <a:srgbClr val="FF0000"/>
                </a:solidFill>
              </a:rPr>
              <a:t>fasi di Majorana </a:t>
            </a:r>
            <a:r>
              <a:rPr lang="it-IT" dirty="0"/>
              <a:t>sono tipiche dei processi in cui si ha </a:t>
            </a:r>
            <a:r>
              <a:rPr lang="it-IT" dirty="0">
                <a:solidFill>
                  <a:srgbClr val="FF0000"/>
                </a:solidFill>
              </a:rPr>
              <a:t>violazione del numero leptonico (ΔL≠0)</a:t>
            </a:r>
            <a:r>
              <a:rPr lang="it-IT" dirty="0"/>
              <a:t>, mai osservato fino ad ora.</a:t>
            </a:r>
          </a:p>
          <a:p>
            <a:pPr algn="just"/>
            <a:r>
              <a:rPr lang="it-IT" dirty="0" smtClean="0"/>
              <a:t> </a:t>
            </a:r>
            <a:endParaRPr lang="it-IT" dirty="0"/>
          </a:p>
        </p:txBody>
      </p:sp>
      <p:graphicFrame>
        <p:nvGraphicFramePr>
          <p:cNvPr id="15" name="Object 4"/>
          <p:cNvGraphicFramePr>
            <a:graphicFrameLocks noChangeAspect="1"/>
          </p:cNvGraphicFramePr>
          <p:nvPr>
            <p:extLst>
              <p:ext uri="{D42A27DB-BD31-4B8C-83A1-F6EECF244321}">
                <p14:modId xmlns:p14="http://schemas.microsoft.com/office/powerpoint/2010/main" val="2644216548"/>
              </p:ext>
            </p:extLst>
          </p:nvPr>
        </p:nvGraphicFramePr>
        <p:xfrm>
          <a:off x="1690688" y="4576763"/>
          <a:ext cx="6200775" cy="484187"/>
        </p:xfrm>
        <a:graphic>
          <a:graphicData uri="http://schemas.openxmlformats.org/presentationml/2006/ole">
            <mc:AlternateContent xmlns:mc="http://schemas.openxmlformats.org/markup-compatibility/2006">
              <mc:Choice xmlns:v="urn:schemas-microsoft-com:vml" Requires="v">
                <p:oleObj spid="_x0000_s156797" name="Equation" r:id="rId7" imgW="3581400" imgH="279400" progId="Equation.3">
                  <p:embed/>
                </p:oleObj>
              </mc:Choice>
              <mc:Fallback>
                <p:oleObj name="Equation" r:id="rId7" imgW="3581400" imgH="279400" progId="Equation.3">
                  <p:embed/>
                  <p:pic>
                    <p:nvPicPr>
                      <p:cNvPr id="0" name=""/>
                      <p:cNvPicPr>
                        <a:picLocks noChangeAspect="1" noChangeArrowheads="1"/>
                      </p:cNvPicPr>
                      <p:nvPr/>
                    </p:nvPicPr>
                    <p:blipFill>
                      <a:blip r:embed="rId8"/>
                      <a:srcRect/>
                      <a:stretch>
                        <a:fillRect/>
                      </a:stretch>
                    </p:blipFill>
                    <p:spPr bwMode="auto">
                      <a:xfrm>
                        <a:off x="1690688" y="4576763"/>
                        <a:ext cx="6200775" cy="484187"/>
                      </a:xfrm>
                      <a:prstGeom prst="rect">
                        <a:avLst/>
                      </a:prstGeom>
                      <a:noFill/>
                      <a:ln>
                        <a:noFill/>
                      </a:ln>
                      <a:effectLst/>
                      <a:extLst/>
                    </p:spPr>
                  </p:pic>
                </p:oleObj>
              </mc:Fallback>
            </mc:AlternateContent>
          </a:graphicData>
        </a:graphic>
      </p:graphicFrame>
      <p:sp>
        <p:nvSpPr>
          <p:cNvPr id="5" name="Date Placeholder 4"/>
          <p:cNvSpPr>
            <a:spLocks noGrp="1"/>
          </p:cNvSpPr>
          <p:nvPr>
            <p:ph type="dt" sz="half" idx="10"/>
          </p:nvPr>
        </p:nvSpPr>
        <p:spPr/>
        <p:txBody>
          <a:bodyPr/>
          <a:lstStyle/>
          <a:p>
            <a:r>
              <a:rPr lang="it-IT" smtClean="0"/>
              <a:t>Lino Miramonti</a:t>
            </a:r>
            <a:endParaRPr lang="it-IT"/>
          </a:p>
        </p:txBody>
      </p:sp>
      <p:cxnSp>
        <p:nvCxnSpPr>
          <p:cNvPr id="12" name="Straight Arrow Connector 11"/>
          <p:cNvCxnSpPr>
            <a:stCxn id="8" idx="1"/>
          </p:cNvCxnSpPr>
          <p:nvPr/>
        </p:nvCxnSpPr>
        <p:spPr>
          <a:xfrm flipH="1">
            <a:off x="5490602" y="2331256"/>
            <a:ext cx="928682" cy="115745"/>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4930336" y="2904590"/>
            <a:ext cx="1485195" cy="158057"/>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7982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Lino Miramonti</a:t>
            </a:r>
            <a:endParaRPr lang="it-IT"/>
          </a:p>
        </p:txBody>
      </p:sp>
      <p:sp>
        <p:nvSpPr>
          <p:cNvPr id="3" name="Slide Number Placeholder 2"/>
          <p:cNvSpPr>
            <a:spLocks noGrp="1"/>
          </p:cNvSpPr>
          <p:nvPr>
            <p:ph type="sldNum" sz="quarter" idx="12"/>
          </p:nvPr>
        </p:nvSpPr>
        <p:spPr/>
        <p:txBody>
          <a:bodyPr/>
          <a:lstStyle/>
          <a:p>
            <a:fld id="{F59BAAFB-1279-7F49-9A8C-7AA208BA2506}" type="slidenum">
              <a:rPr lang="it-IT" smtClean="0"/>
              <a:t>33</a:t>
            </a:fld>
            <a:endParaRPr lang="it-IT"/>
          </a:p>
        </p:txBody>
      </p:sp>
      <p:pic>
        <p:nvPicPr>
          <p:cNvPr id="4" name="Immagine 3"/>
          <p:cNvPicPr>
            <a:picLocks noChangeAspect="1"/>
          </p:cNvPicPr>
          <p:nvPr/>
        </p:nvPicPr>
        <p:blipFill>
          <a:blip r:embed="rId3"/>
          <a:stretch>
            <a:fillRect/>
          </a:stretch>
        </p:blipFill>
        <p:spPr>
          <a:xfrm>
            <a:off x="0" y="1063928"/>
            <a:ext cx="8991600" cy="24765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145821949"/>
              </p:ext>
            </p:extLst>
          </p:nvPr>
        </p:nvGraphicFramePr>
        <p:xfrm>
          <a:off x="4442210" y="3817201"/>
          <a:ext cx="1955800" cy="835025"/>
        </p:xfrm>
        <a:graphic>
          <a:graphicData uri="http://schemas.openxmlformats.org/presentationml/2006/ole">
            <mc:AlternateContent xmlns:mc="http://schemas.openxmlformats.org/markup-compatibility/2006">
              <mc:Choice xmlns:v="urn:schemas-microsoft-com:vml" Requires="v">
                <p:oleObj spid="_x0000_s167953" name="Equation" r:id="rId4" imgW="1130300" imgH="482600" progId="Equation.3">
                  <p:embed/>
                </p:oleObj>
              </mc:Choice>
              <mc:Fallback>
                <p:oleObj name="Equation" r:id="rId4" imgW="1130300" imgH="482600" progId="Equation.3">
                  <p:embed/>
                  <p:pic>
                    <p:nvPicPr>
                      <p:cNvPr id="0" name=""/>
                      <p:cNvPicPr>
                        <a:picLocks noChangeAspect="1" noChangeArrowheads="1"/>
                      </p:cNvPicPr>
                      <p:nvPr/>
                    </p:nvPicPr>
                    <p:blipFill>
                      <a:blip r:embed="rId5"/>
                      <a:srcRect/>
                      <a:stretch>
                        <a:fillRect/>
                      </a:stretch>
                    </p:blipFill>
                    <p:spPr bwMode="auto">
                      <a:xfrm>
                        <a:off x="4442210" y="3817201"/>
                        <a:ext cx="1955800" cy="835025"/>
                      </a:xfrm>
                      <a:prstGeom prst="rect">
                        <a:avLst/>
                      </a:prstGeom>
                      <a:solidFill>
                        <a:srgbClr val="FFFF00"/>
                      </a:solidFill>
                      <a:ln>
                        <a:noFill/>
                      </a:ln>
                      <a:effectLst/>
                      <a:extLst/>
                    </p:spPr>
                  </p:pic>
                </p:oleObj>
              </mc:Fallback>
            </mc:AlternateContent>
          </a:graphicData>
        </a:graphic>
      </p:graphicFrame>
      <p:sp>
        <p:nvSpPr>
          <p:cNvPr id="7" name="Rectangle 6"/>
          <p:cNvSpPr/>
          <p:nvPr/>
        </p:nvSpPr>
        <p:spPr>
          <a:xfrm>
            <a:off x="1535470" y="4078133"/>
            <a:ext cx="2737473" cy="369332"/>
          </a:xfrm>
          <a:prstGeom prst="rect">
            <a:avLst/>
          </a:prstGeom>
        </p:spPr>
        <p:txBody>
          <a:bodyPr wrap="none">
            <a:spAutoFit/>
          </a:bodyPr>
          <a:lstStyle/>
          <a:p>
            <a:r>
              <a:rPr lang="en-US" i="1" dirty="0">
                <a:solidFill>
                  <a:srgbClr val="FF0000"/>
                </a:solidFill>
              </a:rPr>
              <a:t>“effective” </a:t>
            </a:r>
            <a:r>
              <a:rPr lang="en-US" i="1" dirty="0" err="1">
                <a:solidFill>
                  <a:srgbClr val="FF0000"/>
                </a:solidFill>
              </a:rPr>
              <a:t>Majorana</a:t>
            </a:r>
            <a:r>
              <a:rPr lang="en-US" i="1" dirty="0">
                <a:solidFill>
                  <a:srgbClr val="FF0000"/>
                </a:solidFill>
              </a:rPr>
              <a:t> mass </a:t>
            </a:r>
            <a:endParaRPr lang="en-US" dirty="0"/>
          </a:p>
        </p:txBody>
      </p:sp>
      <p:sp>
        <p:nvSpPr>
          <p:cNvPr id="8" name="TextBox 7"/>
          <p:cNvSpPr txBox="1"/>
          <p:nvPr/>
        </p:nvSpPr>
        <p:spPr>
          <a:xfrm>
            <a:off x="641459" y="513107"/>
            <a:ext cx="1315497" cy="369332"/>
          </a:xfrm>
          <a:prstGeom prst="rect">
            <a:avLst/>
          </a:prstGeom>
          <a:noFill/>
        </p:spPr>
        <p:txBody>
          <a:bodyPr wrap="none" rtlCol="0">
            <a:spAutoFit/>
          </a:bodyPr>
          <a:lstStyle/>
          <a:p>
            <a:r>
              <a:rPr lang="en-US" dirty="0" err="1" smtClean="0"/>
              <a:t>Ricordiamo</a:t>
            </a:r>
            <a:r>
              <a:rPr lang="en-US" dirty="0" smtClean="0"/>
              <a:t>:</a:t>
            </a:r>
            <a:endParaRPr lang="en-US" dirty="0"/>
          </a:p>
        </p:txBody>
      </p:sp>
      <p:sp>
        <p:nvSpPr>
          <p:cNvPr id="9" name="TextBox 8"/>
          <p:cNvSpPr txBox="1"/>
          <p:nvPr/>
        </p:nvSpPr>
        <p:spPr>
          <a:xfrm>
            <a:off x="641459" y="5079762"/>
            <a:ext cx="1401383" cy="369332"/>
          </a:xfrm>
          <a:prstGeom prst="rect">
            <a:avLst/>
          </a:prstGeom>
          <a:noFill/>
        </p:spPr>
        <p:txBody>
          <a:bodyPr wrap="none" rtlCol="0">
            <a:spAutoFit/>
          </a:bodyPr>
          <a:lstStyle/>
          <a:p>
            <a:r>
              <a:rPr lang="en-US" dirty="0" err="1" smtClean="0"/>
              <a:t>Sviluppando</a:t>
            </a:r>
            <a:r>
              <a:rPr lang="en-US" dirty="0" smtClean="0"/>
              <a:t>:</a:t>
            </a:r>
            <a:endParaRPr lang="en-US" dirty="0"/>
          </a:p>
        </p:txBody>
      </p:sp>
      <p:graphicFrame>
        <p:nvGraphicFramePr>
          <p:cNvPr id="10" name="Object 4"/>
          <p:cNvGraphicFramePr>
            <a:graphicFrameLocks noChangeAspect="1"/>
          </p:cNvGraphicFramePr>
          <p:nvPr>
            <p:extLst>
              <p:ext uri="{D42A27DB-BD31-4B8C-83A1-F6EECF244321}">
                <p14:modId xmlns:p14="http://schemas.microsoft.com/office/powerpoint/2010/main" val="1002240701"/>
              </p:ext>
            </p:extLst>
          </p:nvPr>
        </p:nvGraphicFramePr>
        <p:xfrm>
          <a:off x="1690688" y="5712146"/>
          <a:ext cx="6200775" cy="484187"/>
        </p:xfrm>
        <a:graphic>
          <a:graphicData uri="http://schemas.openxmlformats.org/presentationml/2006/ole">
            <mc:AlternateContent xmlns:mc="http://schemas.openxmlformats.org/markup-compatibility/2006">
              <mc:Choice xmlns:v="urn:schemas-microsoft-com:vml" Requires="v">
                <p:oleObj spid="_x0000_s167954" name="Equation" r:id="rId6" imgW="3581400" imgH="279400" progId="Equation.3">
                  <p:embed/>
                </p:oleObj>
              </mc:Choice>
              <mc:Fallback>
                <p:oleObj name="Equation" r:id="rId6" imgW="3581400" imgH="279400" progId="Equation.3">
                  <p:embed/>
                  <p:pic>
                    <p:nvPicPr>
                      <p:cNvPr id="0" name=""/>
                      <p:cNvPicPr>
                        <a:picLocks noChangeAspect="1" noChangeArrowheads="1"/>
                      </p:cNvPicPr>
                      <p:nvPr/>
                    </p:nvPicPr>
                    <p:blipFill>
                      <a:blip r:embed="rId7"/>
                      <a:srcRect/>
                      <a:stretch>
                        <a:fillRect/>
                      </a:stretch>
                    </p:blipFill>
                    <p:spPr bwMode="auto">
                      <a:xfrm>
                        <a:off x="1690688" y="5712146"/>
                        <a:ext cx="6200775" cy="48418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55207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Lino Miramonti</a:t>
            </a:r>
            <a:endParaRPr lang="it-IT"/>
          </a:p>
        </p:txBody>
      </p:sp>
      <p:sp>
        <p:nvSpPr>
          <p:cNvPr id="3" name="Slide Number Placeholder 2"/>
          <p:cNvSpPr>
            <a:spLocks noGrp="1"/>
          </p:cNvSpPr>
          <p:nvPr>
            <p:ph type="sldNum" sz="quarter" idx="12"/>
          </p:nvPr>
        </p:nvSpPr>
        <p:spPr/>
        <p:txBody>
          <a:bodyPr/>
          <a:lstStyle/>
          <a:p>
            <a:fld id="{F59BAAFB-1279-7F49-9A8C-7AA208BA2506}" type="slidenum">
              <a:rPr lang="it-IT" smtClean="0"/>
              <a:t>34</a:t>
            </a:fld>
            <a:endParaRPr lang="it-IT"/>
          </a:p>
        </p:txBody>
      </p:sp>
      <p:sp>
        <p:nvSpPr>
          <p:cNvPr id="4" name="TextBox 3"/>
          <p:cNvSpPr txBox="1"/>
          <p:nvPr/>
        </p:nvSpPr>
        <p:spPr>
          <a:xfrm>
            <a:off x="300030" y="287737"/>
            <a:ext cx="8480743" cy="1477328"/>
          </a:xfrm>
          <a:prstGeom prst="rect">
            <a:avLst/>
          </a:prstGeom>
          <a:noFill/>
        </p:spPr>
        <p:txBody>
          <a:bodyPr wrap="square" rtlCol="0">
            <a:spAutoFit/>
          </a:bodyPr>
          <a:lstStyle/>
          <a:p>
            <a:pPr algn="just"/>
            <a:r>
              <a:rPr lang="it-IT" dirty="0" smtClean="0"/>
              <a:t>Attenzione:</a:t>
            </a:r>
          </a:p>
          <a:p>
            <a:pPr algn="just"/>
            <a:endParaRPr lang="it-IT" dirty="0" smtClean="0"/>
          </a:p>
          <a:p>
            <a:pPr algn="just"/>
            <a:r>
              <a:rPr lang="it-IT" dirty="0" smtClean="0"/>
              <a:t>Le sole considerazioni sulla </a:t>
            </a:r>
            <a:r>
              <a:rPr lang="it-IT" b="1" dirty="0" smtClean="0">
                <a:solidFill>
                  <a:srgbClr val="660066"/>
                </a:solidFill>
              </a:rPr>
              <a:t>Spazio delle Fasi </a:t>
            </a:r>
            <a:r>
              <a:rPr lang="it-IT" dirty="0" smtClean="0"/>
              <a:t>comporterebbero una preferenza al 0νββ rispetto al 2νββ ma il rate di decadimento del </a:t>
            </a:r>
            <a:r>
              <a:rPr lang="it-IT" u="sng" dirty="0" smtClean="0">
                <a:solidFill>
                  <a:srgbClr val="FF0000"/>
                </a:solidFill>
              </a:rPr>
              <a:t>0νββ è soppresso </a:t>
            </a:r>
            <a:r>
              <a:rPr lang="it-IT" u="sng" dirty="0" smtClean="0"/>
              <a:t>a causa della piccolissima massa del neutrino</a:t>
            </a:r>
            <a:r>
              <a:rPr lang="it-IT" dirty="0" smtClean="0"/>
              <a:t>.</a:t>
            </a:r>
            <a:endParaRPr lang="it-IT" dirty="0"/>
          </a:p>
        </p:txBody>
      </p:sp>
      <p:graphicFrame>
        <p:nvGraphicFramePr>
          <p:cNvPr id="5" name="Object 4"/>
          <p:cNvGraphicFramePr>
            <a:graphicFrameLocks noChangeAspect="1"/>
          </p:cNvGraphicFramePr>
          <p:nvPr>
            <p:extLst>
              <p:ext uri="{D42A27DB-BD31-4B8C-83A1-F6EECF244321}">
                <p14:modId xmlns:p14="http://schemas.microsoft.com/office/powerpoint/2010/main" val="861175050"/>
              </p:ext>
            </p:extLst>
          </p:nvPr>
        </p:nvGraphicFramePr>
        <p:xfrm>
          <a:off x="300030" y="4913887"/>
          <a:ext cx="3630612" cy="571500"/>
        </p:xfrm>
        <a:graphic>
          <a:graphicData uri="http://schemas.openxmlformats.org/presentationml/2006/ole">
            <mc:AlternateContent xmlns:mc="http://schemas.openxmlformats.org/markup-compatibility/2006">
              <mc:Choice xmlns:v="urn:schemas-microsoft-com:vml" Requires="v">
                <p:oleObj spid="_x0000_s155738" name="Equation" r:id="rId3" imgW="2095500" imgH="330200" progId="Equation.3">
                  <p:embed/>
                </p:oleObj>
              </mc:Choice>
              <mc:Fallback>
                <p:oleObj name="Equation" r:id="rId3" imgW="2095500" imgH="330200" progId="Equation.3">
                  <p:embed/>
                  <p:pic>
                    <p:nvPicPr>
                      <p:cNvPr id="0" name=""/>
                      <p:cNvPicPr>
                        <a:picLocks noChangeAspect="1" noChangeArrowheads="1"/>
                      </p:cNvPicPr>
                      <p:nvPr/>
                    </p:nvPicPr>
                    <p:blipFill>
                      <a:blip r:embed="rId4"/>
                      <a:srcRect/>
                      <a:stretch>
                        <a:fillRect/>
                      </a:stretch>
                    </p:blipFill>
                    <p:spPr bwMode="auto">
                      <a:xfrm>
                        <a:off x="300030" y="4913887"/>
                        <a:ext cx="3630612" cy="571500"/>
                      </a:xfrm>
                      <a:prstGeom prst="rect">
                        <a:avLst/>
                      </a:prstGeom>
                      <a:noFill/>
                      <a:ln>
                        <a:noFill/>
                      </a:ln>
                      <a:effectLs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56153071"/>
              </p:ext>
            </p:extLst>
          </p:nvPr>
        </p:nvGraphicFramePr>
        <p:xfrm>
          <a:off x="729448" y="2831576"/>
          <a:ext cx="2771775" cy="571500"/>
        </p:xfrm>
        <a:graphic>
          <a:graphicData uri="http://schemas.openxmlformats.org/presentationml/2006/ole">
            <mc:AlternateContent xmlns:mc="http://schemas.openxmlformats.org/markup-compatibility/2006">
              <mc:Choice xmlns:v="urn:schemas-microsoft-com:vml" Requires="v">
                <p:oleObj spid="_x0000_s155739" name="Equation" r:id="rId5" imgW="1600200" imgH="330200" progId="Equation.3">
                  <p:embed/>
                </p:oleObj>
              </mc:Choice>
              <mc:Fallback>
                <p:oleObj name="Equation" r:id="rId5" imgW="1600200" imgH="330200" progId="Equation.3">
                  <p:embed/>
                  <p:pic>
                    <p:nvPicPr>
                      <p:cNvPr id="0" name=""/>
                      <p:cNvPicPr>
                        <a:picLocks noChangeAspect="1" noChangeArrowheads="1"/>
                      </p:cNvPicPr>
                      <p:nvPr/>
                    </p:nvPicPr>
                    <p:blipFill>
                      <a:blip r:embed="rId6"/>
                      <a:srcRect/>
                      <a:stretch>
                        <a:fillRect/>
                      </a:stretch>
                    </p:blipFill>
                    <p:spPr bwMode="auto">
                      <a:xfrm>
                        <a:off x="729448" y="2831576"/>
                        <a:ext cx="2771775" cy="571500"/>
                      </a:xfrm>
                      <a:prstGeom prst="rect">
                        <a:avLst/>
                      </a:prstGeom>
                      <a:noFill/>
                      <a:ln>
                        <a:noFill/>
                      </a:ln>
                      <a:effectLst/>
                      <a:extLst/>
                    </p:spPr>
                  </p:pic>
                </p:oleObj>
              </mc:Fallback>
            </mc:AlternateContent>
          </a:graphicData>
        </a:graphic>
      </p:graphicFrame>
      <p:sp>
        <p:nvSpPr>
          <p:cNvPr id="8" name="Rectangle 7"/>
          <p:cNvSpPr/>
          <p:nvPr/>
        </p:nvSpPr>
        <p:spPr>
          <a:xfrm>
            <a:off x="4267200" y="2334616"/>
            <a:ext cx="4572000" cy="1754327"/>
          </a:xfrm>
          <a:prstGeom prst="rect">
            <a:avLst/>
          </a:prstGeom>
        </p:spPr>
        <p:txBody>
          <a:bodyPr>
            <a:spAutoFit/>
          </a:bodyPr>
          <a:lstStyle/>
          <a:p>
            <a:pPr algn="just"/>
            <a:r>
              <a:rPr lang="en-US" i="1" dirty="0" smtClean="0"/>
              <a:t>G</a:t>
            </a:r>
            <a:r>
              <a:rPr lang="en-US" i="1" baseline="-25000" dirty="0" smtClean="0"/>
              <a:t>2ν</a:t>
            </a:r>
            <a:r>
              <a:rPr lang="en-US" i="1" dirty="0"/>
              <a:t>(Q</a:t>
            </a:r>
            <a:r>
              <a:rPr lang="en-US" i="1" baseline="-25000" dirty="0"/>
              <a:t>ββ</a:t>
            </a:r>
            <a:r>
              <a:rPr lang="en-US" i="1" dirty="0"/>
              <a:t>,Z) is the four-particle phase space factor, and M</a:t>
            </a:r>
            <a:r>
              <a:rPr lang="en-US" i="1" baseline="-25000" dirty="0"/>
              <a:t>2ν</a:t>
            </a:r>
            <a:r>
              <a:rPr lang="en-US" i="1" dirty="0"/>
              <a:t> is a “nuclear matrix element” for this second-order </a:t>
            </a:r>
            <a:r>
              <a:rPr lang="en-US" i="1" dirty="0" smtClean="0"/>
              <a:t>process.</a:t>
            </a:r>
          </a:p>
          <a:p>
            <a:pPr algn="just"/>
            <a:r>
              <a:rPr lang="en-US" i="1" dirty="0"/>
              <a:t>D</a:t>
            </a:r>
            <a:r>
              <a:rPr lang="en-US" i="1" dirty="0" smtClean="0"/>
              <a:t>oes </a:t>
            </a:r>
            <a:r>
              <a:rPr lang="en-US" i="1" dirty="0"/>
              <a:t>not dis</a:t>
            </a:r>
            <a:r>
              <a:rPr lang="en-US" i="1" dirty="0" smtClean="0"/>
              <a:t>-criminate </a:t>
            </a:r>
            <a:r>
              <a:rPr lang="en-US" i="1" dirty="0"/>
              <a:t>between </a:t>
            </a:r>
            <a:r>
              <a:rPr lang="en-US" i="1" dirty="0" err="1"/>
              <a:t>Majorana</a:t>
            </a:r>
            <a:r>
              <a:rPr lang="en-US" i="1" dirty="0"/>
              <a:t> and Dirac neutrinos, and </a:t>
            </a:r>
            <a:r>
              <a:rPr lang="en-US" i="1" u="sng" dirty="0">
                <a:solidFill>
                  <a:srgbClr val="0000FF"/>
                </a:solidFill>
              </a:rPr>
              <a:t>does not depend significantly on the masses of the </a:t>
            </a:r>
            <a:r>
              <a:rPr lang="en-US" i="1" u="sng" dirty="0" smtClean="0">
                <a:solidFill>
                  <a:srgbClr val="0000FF"/>
                </a:solidFill>
              </a:rPr>
              <a:t>neutrinos </a:t>
            </a:r>
            <a:r>
              <a:rPr lang="en-US" i="1" dirty="0" smtClean="0"/>
              <a:t>.</a:t>
            </a:r>
            <a:endParaRPr lang="en-US" i="1" dirty="0"/>
          </a:p>
        </p:txBody>
      </p:sp>
      <p:sp>
        <p:nvSpPr>
          <p:cNvPr id="9" name="Rectangle 8"/>
          <p:cNvSpPr/>
          <p:nvPr/>
        </p:nvSpPr>
        <p:spPr>
          <a:xfrm>
            <a:off x="4362829" y="4549950"/>
            <a:ext cx="4476371" cy="2031325"/>
          </a:xfrm>
          <a:prstGeom prst="rect">
            <a:avLst/>
          </a:prstGeom>
        </p:spPr>
        <p:txBody>
          <a:bodyPr wrap="square">
            <a:spAutoFit/>
          </a:bodyPr>
          <a:lstStyle/>
          <a:p>
            <a:pPr algn="just"/>
            <a:r>
              <a:rPr lang="en-US" i="1" dirty="0"/>
              <a:t>The rate of ββ(0ν), if driven by the exchange of light </a:t>
            </a:r>
            <a:r>
              <a:rPr lang="en-US" i="1" dirty="0" err="1"/>
              <a:t>Majorana</a:t>
            </a:r>
            <a:r>
              <a:rPr lang="en-US" i="1" dirty="0"/>
              <a:t> neutrinos</a:t>
            </a:r>
            <a:r>
              <a:rPr lang="en-US" i="1" dirty="0" smtClean="0"/>
              <a:t>,</a:t>
            </a:r>
          </a:p>
          <a:p>
            <a:pPr algn="just"/>
            <a:r>
              <a:rPr lang="en-US" i="1" dirty="0" smtClean="0"/>
              <a:t>G</a:t>
            </a:r>
            <a:r>
              <a:rPr lang="en-US" sz="1600" i="1" baseline="-25000" dirty="0" smtClean="0"/>
              <a:t>0ν</a:t>
            </a:r>
            <a:r>
              <a:rPr lang="en-US" i="1" dirty="0"/>
              <a:t>(Q</a:t>
            </a:r>
            <a:r>
              <a:rPr lang="en-US" sz="1600" i="1" baseline="-25000" dirty="0"/>
              <a:t>ββ</a:t>
            </a:r>
            <a:r>
              <a:rPr lang="en-US" i="1" dirty="0"/>
              <a:t>,Z) is the phase space factor for the emission of the two electrons, M</a:t>
            </a:r>
            <a:r>
              <a:rPr lang="en-US" i="1" baseline="-25000" dirty="0"/>
              <a:t>0ν</a:t>
            </a:r>
            <a:r>
              <a:rPr lang="en-US" i="1" dirty="0"/>
              <a:t> is </a:t>
            </a:r>
            <a:r>
              <a:rPr lang="en-US" i="1" dirty="0" smtClean="0"/>
              <a:t>a “nuclear </a:t>
            </a:r>
            <a:r>
              <a:rPr lang="en-US" i="1" dirty="0"/>
              <a:t>matrix </a:t>
            </a:r>
            <a:r>
              <a:rPr lang="en-US" i="1" dirty="0" smtClean="0"/>
              <a:t>element”, </a:t>
            </a:r>
            <a:r>
              <a:rPr lang="en-US" i="1" dirty="0"/>
              <a:t>and </a:t>
            </a:r>
            <a:r>
              <a:rPr lang="en-US" i="1" dirty="0">
                <a:solidFill>
                  <a:srgbClr val="FF0000"/>
                </a:solidFill>
              </a:rPr>
              <a:t>⟨m</a:t>
            </a:r>
            <a:r>
              <a:rPr lang="en-US" i="1" baseline="-25000" dirty="0">
                <a:solidFill>
                  <a:srgbClr val="FF0000"/>
                </a:solidFill>
              </a:rPr>
              <a:t>ββ</a:t>
            </a:r>
            <a:r>
              <a:rPr lang="en-US" i="1" dirty="0">
                <a:solidFill>
                  <a:srgbClr val="FF0000"/>
                </a:solidFill>
              </a:rPr>
              <a:t>⟩ </a:t>
            </a:r>
            <a:r>
              <a:rPr lang="en-US" i="1" dirty="0"/>
              <a:t>is the </a:t>
            </a:r>
            <a:r>
              <a:rPr lang="en-US" i="1" dirty="0">
                <a:solidFill>
                  <a:srgbClr val="FF0000"/>
                </a:solidFill>
              </a:rPr>
              <a:t>“effective” </a:t>
            </a:r>
            <a:r>
              <a:rPr lang="en-US" i="1" dirty="0" err="1">
                <a:solidFill>
                  <a:srgbClr val="FF0000"/>
                </a:solidFill>
              </a:rPr>
              <a:t>Majorana</a:t>
            </a:r>
            <a:r>
              <a:rPr lang="en-US" i="1" dirty="0">
                <a:solidFill>
                  <a:srgbClr val="FF0000"/>
                </a:solidFill>
              </a:rPr>
              <a:t> mass </a:t>
            </a:r>
            <a:r>
              <a:rPr lang="en-US" i="1" dirty="0"/>
              <a:t>of the electron </a:t>
            </a:r>
            <a:r>
              <a:rPr lang="en-US" i="1" dirty="0" smtClean="0"/>
              <a:t>neutrino.</a:t>
            </a:r>
            <a:endParaRPr lang="en-US" i="1" dirty="0"/>
          </a:p>
        </p:txBody>
      </p:sp>
    </p:spTree>
    <p:extLst>
      <p:ext uri="{BB962C8B-B14F-4D97-AF65-F5344CB8AC3E}">
        <p14:creationId xmlns:p14="http://schemas.microsoft.com/office/powerpoint/2010/main" val="634053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9BAAFB-1279-7F49-9A8C-7AA208BA2506}" type="slidenum">
              <a:rPr lang="it-IT" smtClean="0"/>
              <a:t>35</a:t>
            </a:fld>
            <a:endParaRPr lang="it-IT"/>
          </a:p>
        </p:txBody>
      </p:sp>
      <p:pic>
        <p:nvPicPr>
          <p:cNvPr id="3" name="Picture 2"/>
          <p:cNvPicPr>
            <a:picLocks noChangeAspect="1"/>
          </p:cNvPicPr>
          <p:nvPr/>
        </p:nvPicPr>
        <p:blipFill rotWithShape="1">
          <a:blip r:embed="rId2"/>
          <a:srcRect l="16521" r="12575" b="26468"/>
          <a:stretch/>
        </p:blipFill>
        <p:spPr>
          <a:xfrm>
            <a:off x="77325" y="849810"/>
            <a:ext cx="5114117" cy="3996900"/>
          </a:xfrm>
          <a:prstGeom prst="rect">
            <a:avLst/>
          </a:prstGeom>
        </p:spPr>
      </p:pic>
      <p:sp>
        <p:nvSpPr>
          <p:cNvPr id="7" name="Date Placeholder 6"/>
          <p:cNvSpPr>
            <a:spLocks noGrp="1"/>
          </p:cNvSpPr>
          <p:nvPr>
            <p:ph type="dt" sz="half" idx="10"/>
          </p:nvPr>
        </p:nvSpPr>
        <p:spPr/>
        <p:txBody>
          <a:bodyPr/>
          <a:lstStyle/>
          <a:p>
            <a:r>
              <a:rPr lang="it-IT" smtClean="0"/>
              <a:t>Lino Miramonti</a:t>
            </a:r>
            <a:endParaRPr lang="it-IT"/>
          </a:p>
        </p:txBody>
      </p:sp>
      <p:sp>
        <p:nvSpPr>
          <p:cNvPr id="8" name="Rectangle 7"/>
          <p:cNvSpPr/>
          <p:nvPr/>
        </p:nvSpPr>
        <p:spPr>
          <a:xfrm>
            <a:off x="847884" y="302164"/>
            <a:ext cx="5966659" cy="502702"/>
          </a:xfrm>
          <a:prstGeom prst="rect">
            <a:avLst/>
          </a:prstGeom>
        </p:spPr>
        <p:txBody>
          <a:bodyPr wrap="none">
            <a:spAutoFit/>
          </a:bodyPr>
          <a:lstStyle/>
          <a:p>
            <a:r>
              <a:rPr lang="en-US" sz="4000" baseline="30000" dirty="0">
                <a:solidFill>
                  <a:srgbClr val="660066"/>
                </a:solidFill>
              </a:rPr>
              <a:t>Nuclear </a:t>
            </a:r>
            <a:r>
              <a:rPr lang="en-US" sz="4000" baseline="30000" dirty="0" smtClean="0">
                <a:solidFill>
                  <a:srgbClr val="660066"/>
                </a:solidFill>
              </a:rPr>
              <a:t>Matrix </a:t>
            </a:r>
            <a:r>
              <a:rPr lang="en-US" sz="4000" baseline="30000" dirty="0">
                <a:solidFill>
                  <a:srgbClr val="660066"/>
                </a:solidFill>
              </a:rPr>
              <a:t>E</a:t>
            </a:r>
            <a:r>
              <a:rPr lang="en-US" sz="4000" baseline="30000" dirty="0" smtClean="0">
                <a:solidFill>
                  <a:srgbClr val="660066"/>
                </a:solidFill>
              </a:rPr>
              <a:t>lements </a:t>
            </a:r>
            <a:r>
              <a:rPr lang="en-US" sz="4000" baseline="30000" dirty="0">
                <a:solidFill>
                  <a:srgbClr val="660066"/>
                </a:solidFill>
              </a:rPr>
              <a:t>(NMEs) for 0νββ</a:t>
            </a:r>
            <a:endParaRPr lang="en-US" sz="4000" dirty="0">
              <a:solidFill>
                <a:srgbClr val="660066"/>
              </a:solidFill>
            </a:endParaRPr>
          </a:p>
        </p:txBody>
      </p:sp>
      <p:sp>
        <p:nvSpPr>
          <p:cNvPr id="9" name="Rectangle 8"/>
          <p:cNvSpPr/>
          <p:nvPr/>
        </p:nvSpPr>
        <p:spPr>
          <a:xfrm>
            <a:off x="5079391" y="2224559"/>
            <a:ext cx="3942865" cy="1569660"/>
          </a:xfrm>
          <a:prstGeom prst="rect">
            <a:avLst/>
          </a:prstGeom>
          <a:ln>
            <a:solidFill>
              <a:srgbClr val="000000"/>
            </a:solidFill>
          </a:ln>
        </p:spPr>
        <p:txBody>
          <a:bodyPr wrap="square">
            <a:spAutoFit/>
          </a:bodyPr>
          <a:lstStyle/>
          <a:p>
            <a:pPr algn="just"/>
            <a:r>
              <a:rPr lang="en-US" baseline="30000" dirty="0"/>
              <a:t>Unfortunately, due to the many-body nature of the nuclear problem, only approximate estimates can be obtained at present time. A variety of techniques are used for this; namely: </a:t>
            </a:r>
            <a:endParaRPr lang="en-US" baseline="30000" dirty="0" smtClean="0"/>
          </a:p>
          <a:p>
            <a:pPr marL="285750" indent="-285750" algn="just">
              <a:buFont typeface="Arial"/>
              <a:buChar char="•"/>
            </a:pPr>
            <a:r>
              <a:rPr lang="en-US" baseline="30000" dirty="0" smtClean="0"/>
              <a:t>the </a:t>
            </a:r>
            <a:r>
              <a:rPr lang="en-US" baseline="30000" dirty="0"/>
              <a:t>interacting shell model (</a:t>
            </a:r>
            <a:r>
              <a:rPr lang="en-US" b="1" baseline="30000" dirty="0"/>
              <a:t>ISM</a:t>
            </a:r>
            <a:r>
              <a:rPr lang="en-US" baseline="30000" dirty="0" smtClean="0"/>
              <a:t>), </a:t>
            </a:r>
          </a:p>
          <a:p>
            <a:pPr marL="285750" indent="-285750" algn="just">
              <a:buFont typeface="Arial"/>
              <a:buChar char="•"/>
            </a:pPr>
            <a:r>
              <a:rPr lang="en-US" baseline="30000" dirty="0" smtClean="0"/>
              <a:t>the </a:t>
            </a:r>
            <a:r>
              <a:rPr lang="en-US" baseline="30000" dirty="0" err="1"/>
              <a:t>quasiparticle</a:t>
            </a:r>
            <a:r>
              <a:rPr lang="en-US" baseline="30000" dirty="0"/>
              <a:t> random-phase approximation (</a:t>
            </a:r>
            <a:r>
              <a:rPr lang="en-US" b="1" baseline="30000" dirty="0"/>
              <a:t>QRPA</a:t>
            </a:r>
            <a:r>
              <a:rPr lang="en-US" baseline="30000" dirty="0" smtClean="0"/>
              <a:t>),</a:t>
            </a:r>
          </a:p>
          <a:p>
            <a:pPr marL="285750" indent="-285750" algn="just">
              <a:buFont typeface="Arial"/>
              <a:buChar char="•"/>
            </a:pPr>
            <a:r>
              <a:rPr lang="en-US" baseline="30000" dirty="0" smtClean="0"/>
              <a:t>the </a:t>
            </a:r>
            <a:r>
              <a:rPr lang="en-US" baseline="30000" dirty="0"/>
              <a:t>interacting boson model (I</a:t>
            </a:r>
            <a:r>
              <a:rPr lang="en-US" b="1" baseline="30000" dirty="0"/>
              <a:t>BM-2</a:t>
            </a:r>
            <a:r>
              <a:rPr lang="en-US" baseline="30000" dirty="0" smtClean="0"/>
              <a:t>), </a:t>
            </a:r>
            <a:endParaRPr lang="en-US" baseline="30000" dirty="0"/>
          </a:p>
          <a:p>
            <a:pPr marL="285750" indent="-285750" algn="just">
              <a:buFont typeface="Arial"/>
              <a:buChar char="•"/>
            </a:pPr>
            <a:r>
              <a:rPr lang="en-US" baseline="30000" dirty="0" smtClean="0"/>
              <a:t>the </a:t>
            </a:r>
            <a:r>
              <a:rPr lang="en-US" baseline="30000" dirty="0"/>
              <a:t>energy density functional method (</a:t>
            </a:r>
            <a:r>
              <a:rPr lang="en-US" b="1" baseline="30000" dirty="0"/>
              <a:t>EDF</a:t>
            </a:r>
            <a:r>
              <a:rPr lang="en-US" baseline="30000" dirty="0" smtClean="0"/>
              <a:t>).</a:t>
            </a:r>
            <a:endParaRPr lang="en-US" dirty="0"/>
          </a:p>
        </p:txBody>
      </p:sp>
      <p:sp>
        <p:nvSpPr>
          <p:cNvPr id="10" name="Rectangle 9"/>
          <p:cNvSpPr/>
          <p:nvPr/>
        </p:nvSpPr>
        <p:spPr>
          <a:xfrm>
            <a:off x="457200" y="5380114"/>
            <a:ext cx="8565056" cy="646331"/>
          </a:xfrm>
          <a:prstGeom prst="rect">
            <a:avLst/>
          </a:prstGeom>
        </p:spPr>
        <p:txBody>
          <a:bodyPr wrap="square">
            <a:spAutoFit/>
          </a:bodyPr>
          <a:lstStyle/>
          <a:p>
            <a:pPr algn="just"/>
            <a:r>
              <a:rPr lang="en-US" sz="1200" i="1" dirty="0">
                <a:solidFill>
                  <a:srgbClr val="660066"/>
                </a:solidFill>
              </a:rPr>
              <a:t>Therefore, if 0νββ decay were observed in one nucleus, one would be able to predict its lifetime in a </a:t>
            </a:r>
            <a:r>
              <a:rPr lang="en-US" sz="1200" i="1" u="sng" dirty="0">
                <a:solidFill>
                  <a:srgbClr val="660066"/>
                </a:solidFill>
              </a:rPr>
              <a:t>different candidate nuclei</a:t>
            </a:r>
            <a:r>
              <a:rPr lang="en-US" sz="1200" i="1" dirty="0">
                <a:solidFill>
                  <a:srgbClr val="660066"/>
                </a:solidFill>
              </a:rPr>
              <a:t> with some confidence, increasing the chances that a reliable and confirmed result is obtained. In any case, it is clear that further progress in the calculation of NMEs is needed to reduce the overall theoretical </a:t>
            </a:r>
            <a:r>
              <a:rPr lang="en-US" sz="1200" i="1" dirty="0" smtClean="0">
                <a:solidFill>
                  <a:srgbClr val="660066"/>
                </a:solidFill>
              </a:rPr>
              <a:t>uncertainty.</a:t>
            </a:r>
            <a:endParaRPr lang="en-US" sz="1200" i="1" dirty="0">
              <a:solidFill>
                <a:srgbClr val="660066"/>
              </a:solidFill>
            </a:endParaRPr>
          </a:p>
        </p:txBody>
      </p:sp>
      <p:sp>
        <p:nvSpPr>
          <p:cNvPr id="4" name="TextBox 3"/>
          <p:cNvSpPr txBox="1"/>
          <p:nvPr/>
        </p:nvSpPr>
        <p:spPr>
          <a:xfrm>
            <a:off x="461248" y="4898022"/>
            <a:ext cx="4730194" cy="369332"/>
          </a:xfrm>
          <a:prstGeom prst="rect">
            <a:avLst/>
          </a:prstGeom>
          <a:noFill/>
        </p:spPr>
        <p:txBody>
          <a:bodyPr wrap="none" rtlCol="0">
            <a:spAutoFit/>
          </a:bodyPr>
          <a:lstStyle/>
          <a:p>
            <a:r>
              <a:rPr lang="en-US" dirty="0" err="1" smtClean="0"/>
              <a:t>Necessità</a:t>
            </a:r>
            <a:r>
              <a:rPr lang="en-US" dirty="0" smtClean="0"/>
              <a:t> di dover </a:t>
            </a:r>
            <a:r>
              <a:rPr lang="en-US" dirty="0" err="1" smtClean="0"/>
              <a:t>osservare</a:t>
            </a:r>
            <a:r>
              <a:rPr lang="en-US" dirty="0" smtClean="0"/>
              <a:t> </a:t>
            </a:r>
            <a:r>
              <a:rPr lang="en-US" dirty="0" err="1" smtClean="0"/>
              <a:t>il</a:t>
            </a:r>
            <a:r>
              <a:rPr lang="en-US" dirty="0" smtClean="0"/>
              <a:t> DDB in </a:t>
            </a:r>
            <a:r>
              <a:rPr lang="en-US" dirty="0" err="1" smtClean="0"/>
              <a:t>più</a:t>
            </a:r>
            <a:r>
              <a:rPr lang="en-US" dirty="0" smtClean="0"/>
              <a:t> </a:t>
            </a:r>
            <a:r>
              <a:rPr lang="en-US" dirty="0" err="1" smtClean="0"/>
              <a:t>nuclidi</a:t>
            </a:r>
            <a:endParaRPr lang="en-US" dirty="0"/>
          </a:p>
        </p:txBody>
      </p:sp>
    </p:spTree>
    <p:extLst>
      <p:ext uri="{BB962C8B-B14F-4D97-AF65-F5344CB8AC3E}">
        <p14:creationId xmlns:p14="http://schemas.microsoft.com/office/powerpoint/2010/main" val="10172895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36</a:t>
            </a:fld>
            <a:endParaRPr lang="it-IT"/>
          </a:p>
        </p:txBody>
      </p:sp>
      <p:pic>
        <p:nvPicPr>
          <p:cNvPr id="3" name="Immagine 2"/>
          <p:cNvPicPr>
            <a:picLocks noChangeAspect="1"/>
          </p:cNvPicPr>
          <p:nvPr/>
        </p:nvPicPr>
        <p:blipFill>
          <a:blip r:embed="rId3"/>
          <a:stretch>
            <a:fillRect/>
          </a:stretch>
        </p:blipFill>
        <p:spPr>
          <a:xfrm>
            <a:off x="318951" y="264622"/>
            <a:ext cx="3703625" cy="3634074"/>
          </a:xfrm>
          <a:prstGeom prst="rect">
            <a:avLst/>
          </a:prstGeom>
        </p:spPr>
      </p:pic>
      <p:sp>
        <p:nvSpPr>
          <p:cNvPr id="4" name="CasellaDiTesto 3"/>
          <p:cNvSpPr txBox="1"/>
          <p:nvPr/>
        </p:nvSpPr>
        <p:spPr>
          <a:xfrm>
            <a:off x="4239088" y="1456014"/>
            <a:ext cx="4628224" cy="2308324"/>
          </a:xfrm>
          <a:prstGeom prst="rect">
            <a:avLst/>
          </a:prstGeom>
          <a:noFill/>
          <a:ln>
            <a:solidFill>
              <a:srgbClr val="3366FF"/>
            </a:solidFill>
          </a:ln>
        </p:spPr>
        <p:txBody>
          <a:bodyPr wrap="square" rtlCol="0">
            <a:spAutoFit/>
          </a:bodyPr>
          <a:lstStyle/>
          <a:p>
            <a:pPr algn="just"/>
            <a:r>
              <a:rPr lang="it-IT" i="1" dirty="0"/>
              <a:t>A</a:t>
            </a:r>
            <a:r>
              <a:rPr lang="it-IT" i="1" dirty="0" smtClean="0"/>
              <a:t> </a:t>
            </a:r>
            <a:r>
              <a:rPr lang="it-IT" i="1" dirty="0"/>
              <a:t>gerarchia e </a:t>
            </a:r>
            <a:r>
              <a:rPr lang="it-IT" b="1" i="1" dirty="0"/>
              <a:t>m</a:t>
            </a:r>
            <a:r>
              <a:rPr lang="it-IT" i="1" baseline="-25000" dirty="0"/>
              <a:t>l </a:t>
            </a:r>
            <a:r>
              <a:rPr lang="it-IT" i="1" baseline="-25000" dirty="0" smtClean="0"/>
              <a:t> </a:t>
            </a:r>
            <a:r>
              <a:rPr lang="it-IT" i="1" dirty="0" smtClean="0"/>
              <a:t>fissato</a:t>
            </a:r>
            <a:r>
              <a:rPr lang="it-IT" i="1" dirty="0"/>
              <a:t>, </a:t>
            </a:r>
            <a:r>
              <a:rPr lang="it-IT" i="1" dirty="0" smtClean="0"/>
              <a:t>il valore </a:t>
            </a:r>
            <a:r>
              <a:rPr lang="it-IT" i="1" dirty="0"/>
              <a:t>di </a:t>
            </a:r>
            <a:r>
              <a:rPr lang="it-IT" b="1" i="1" dirty="0" smtClean="0"/>
              <a:t>&lt;m</a:t>
            </a:r>
            <a:r>
              <a:rPr lang="it-IT" i="1" baseline="-25000" dirty="0" smtClean="0"/>
              <a:t>ββ</a:t>
            </a:r>
            <a:r>
              <a:rPr lang="it-IT" b="1" i="1" dirty="0" smtClean="0"/>
              <a:t>&gt; </a:t>
            </a:r>
            <a:r>
              <a:rPr lang="it-IT" i="1" dirty="0"/>
              <a:t>non </a:t>
            </a:r>
            <a:r>
              <a:rPr lang="it-IT" i="1" dirty="0" smtClean="0"/>
              <a:t>è univoco </a:t>
            </a:r>
            <a:r>
              <a:rPr lang="it-IT" i="1" dirty="0"/>
              <a:t>a causa </a:t>
            </a:r>
            <a:r>
              <a:rPr lang="it-IT" i="1" dirty="0" smtClean="0"/>
              <a:t>delle:</a:t>
            </a:r>
          </a:p>
          <a:p>
            <a:pPr algn="just"/>
            <a:endParaRPr lang="it-IT" i="1" dirty="0"/>
          </a:p>
          <a:p>
            <a:pPr marL="285750" indent="-285750" algn="just">
              <a:buFont typeface="Arial"/>
              <a:buChar char="•"/>
            </a:pPr>
            <a:r>
              <a:rPr lang="it-IT" i="1" dirty="0" smtClean="0"/>
              <a:t>indeterminazioni sull’angolo </a:t>
            </a:r>
            <a:r>
              <a:rPr lang="it-IT" b="1" i="1" dirty="0" err="1" smtClean="0"/>
              <a:t>ϕ</a:t>
            </a:r>
            <a:r>
              <a:rPr lang="it-IT" b="1" i="1" dirty="0" smtClean="0"/>
              <a:t> </a:t>
            </a:r>
            <a:r>
              <a:rPr lang="it-IT" i="1" dirty="0"/>
              <a:t>(regione </a:t>
            </a:r>
            <a:r>
              <a:rPr lang="it-IT" i="1" dirty="0" smtClean="0"/>
              <a:t>pi</a:t>
            </a:r>
            <a:r>
              <a:rPr lang="it-IT" i="1" dirty="0"/>
              <a:t>ù</a:t>
            </a:r>
            <a:r>
              <a:rPr lang="it-IT" i="1" dirty="0" smtClean="0"/>
              <a:t> </a:t>
            </a:r>
            <a:r>
              <a:rPr lang="it-IT" i="1" dirty="0"/>
              <a:t>colorata</a:t>
            </a:r>
            <a:r>
              <a:rPr lang="it-IT" i="1" dirty="0" smtClean="0"/>
              <a:t>) </a:t>
            </a:r>
          </a:p>
          <a:p>
            <a:pPr marL="285750" indent="-285750" algn="just">
              <a:buFont typeface="Arial"/>
              <a:buChar char="•"/>
            </a:pPr>
            <a:endParaRPr lang="it-IT" i="1" dirty="0"/>
          </a:p>
          <a:p>
            <a:pPr marL="285750" indent="-285750" algn="just">
              <a:buFont typeface="Arial"/>
              <a:buChar char="•"/>
            </a:pPr>
            <a:r>
              <a:rPr lang="it-IT" i="1" dirty="0" smtClean="0"/>
              <a:t>Indeterminazione sugli </a:t>
            </a:r>
            <a:r>
              <a:rPr lang="it-IT" i="1" dirty="0"/>
              <a:t>angoli di mixing (regione in trasparenza).</a:t>
            </a:r>
          </a:p>
        </p:txBody>
      </p:sp>
      <p:sp>
        <p:nvSpPr>
          <p:cNvPr id="5" name="CasellaDiTesto 4"/>
          <p:cNvSpPr txBox="1"/>
          <p:nvPr/>
        </p:nvSpPr>
        <p:spPr>
          <a:xfrm>
            <a:off x="201023" y="3898696"/>
            <a:ext cx="5196737" cy="923330"/>
          </a:xfrm>
          <a:prstGeom prst="rect">
            <a:avLst/>
          </a:prstGeom>
          <a:noFill/>
        </p:spPr>
        <p:txBody>
          <a:bodyPr wrap="square" rtlCol="0">
            <a:spAutoFit/>
          </a:bodyPr>
          <a:lstStyle/>
          <a:p>
            <a:pPr algn="just"/>
            <a:r>
              <a:rPr lang="it-IT" dirty="0"/>
              <a:t>Al fine di poter </a:t>
            </a:r>
            <a:r>
              <a:rPr lang="it-IT" u="sng" dirty="0">
                <a:solidFill>
                  <a:srgbClr val="000090"/>
                </a:solidFill>
              </a:rPr>
              <a:t>stimare</a:t>
            </a:r>
            <a:r>
              <a:rPr lang="it-IT" dirty="0"/>
              <a:t> in modo corretto il parametro </a:t>
            </a:r>
            <a:r>
              <a:rPr lang="it-IT" dirty="0" smtClean="0">
                <a:solidFill>
                  <a:srgbClr val="000090"/>
                </a:solidFill>
              </a:rPr>
              <a:t>&lt;m</a:t>
            </a:r>
            <a:r>
              <a:rPr lang="it-IT" baseline="-25000" dirty="0" smtClean="0">
                <a:solidFill>
                  <a:srgbClr val="000090"/>
                </a:solidFill>
              </a:rPr>
              <a:t>ββ</a:t>
            </a:r>
            <a:r>
              <a:rPr lang="it-IT" dirty="0" smtClean="0">
                <a:solidFill>
                  <a:srgbClr val="000090"/>
                </a:solidFill>
              </a:rPr>
              <a:t>&gt; </a:t>
            </a:r>
            <a:r>
              <a:rPr lang="it-IT" dirty="0" smtClean="0"/>
              <a:t>occorre effettuare </a:t>
            </a:r>
            <a:r>
              <a:rPr lang="it-IT" dirty="0"/>
              <a:t>una </a:t>
            </a:r>
            <a:r>
              <a:rPr lang="it-IT" u="sng" dirty="0">
                <a:solidFill>
                  <a:srgbClr val="660066"/>
                </a:solidFill>
              </a:rPr>
              <a:t>misura</a:t>
            </a:r>
            <a:r>
              <a:rPr lang="it-IT" dirty="0"/>
              <a:t> precisa del tempo di </a:t>
            </a:r>
            <a:r>
              <a:rPr lang="it-IT" dirty="0" smtClean="0"/>
              <a:t>dimezzamento </a:t>
            </a:r>
            <a:r>
              <a:rPr lang="it-IT" dirty="0" smtClean="0">
                <a:solidFill>
                  <a:srgbClr val="660066"/>
                </a:solidFill>
              </a:rPr>
              <a:t>T</a:t>
            </a:r>
            <a:r>
              <a:rPr lang="it-IT" baseline="-25000" dirty="0" smtClean="0">
                <a:solidFill>
                  <a:srgbClr val="660066"/>
                </a:solidFill>
              </a:rPr>
              <a:t>0ν</a:t>
            </a:r>
            <a:r>
              <a:rPr lang="it-IT" baseline="30000" dirty="0" smtClean="0">
                <a:solidFill>
                  <a:srgbClr val="660066"/>
                </a:solidFill>
              </a:rPr>
              <a:t>1/2</a:t>
            </a:r>
            <a:r>
              <a:rPr lang="it-IT" dirty="0" smtClean="0"/>
              <a:t>.</a:t>
            </a:r>
            <a:endParaRPr lang="it-IT" dirty="0"/>
          </a:p>
        </p:txBody>
      </p:sp>
      <p:graphicFrame>
        <p:nvGraphicFramePr>
          <p:cNvPr id="6" name="Object 4"/>
          <p:cNvGraphicFramePr>
            <a:graphicFrameLocks noChangeAspect="1"/>
          </p:cNvGraphicFramePr>
          <p:nvPr>
            <p:extLst>
              <p:ext uri="{D42A27DB-BD31-4B8C-83A1-F6EECF244321}">
                <p14:modId xmlns:p14="http://schemas.microsoft.com/office/powerpoint/2010/main" val="2229950836"/>
              </p:ext>
            </p:extLst>
          </p:nvPr>
        </p:nvGraphicFramePr>
        <p:xfrm>
          <a:off x="5655799" y="3933978"/>
          <a:ext cx="3211513" cy="812800"/>
        </p:xfrm>
        <a:graphic>
          <a:graphicData uri="http://schemas.openxmlformats.org/presentationml/2006/ole">
            <mc:AlternateContent xmlns:mc="http://schemas.openxmlformats.org/markup-compatibility/2006">
              <mc:Choice xmlns:v="urn:schemas-microsoft-com:vml" Requires="v">
                <p:oleObj spid="_x0000_s42369" name="Equation" r:id="rId4" imgW="1854200" imgH="469900" progId="Equation.3">
                  <p:embed/>
                </p:oleObj>
              </mc:Choice>
              <mc:Fallback>
                <p:oleObj name="Equation" r:id="rId4" imgW="1854200" imgH="469900" progId="Equation.3">
                  <p:embed/>
                  <p:pic>
                    <p:nvPicPr>
                      <p:cNvPr id="0" name=""/>
                      <p:cNvPicPr>
                        <a:picLocks noChangeAspect="1" noChangeArrowheads="1"/>
                      </p:cNvPicPr>
                      <p:nvPr/>
                    </p:nvPicPr>
                    <p:blipFill>
                      <a:blip r:embed="rId5"/>
                      <a:srcRect/>
                      <a:stretch>
                        <a:fillRect/>
                      </a:stretch>
                    </p:blipFill>
                    <p:spPr bwMode="auto">
                      <a:xfrm>
                        <a:off x="5655799" y="3933978"/>
                        <a:ext cx="3211513" cy="812800"/>
                      </a:xfrm>
                      <a:prstGeom prst="rect">
                        <a:avLst/>
                      </a:prstGeom>
                      <a:solidFill>
                        <a:srgbClr val="FFFFFF"/>
                      </a:solidFill>
                      <a:ln>
                        <a:noFill/>
                      </a:ln>
                      <a:effectLst/>
                      <a:extLst/>
                    </p:spPr>
                  </p:pic>
                </p:oleObj>
              </mc:Fallback>
            </mc:AlternateContent>
          </a:graphicData>
        </a:graphic>
      </p:graphicFrame>
      <p:sp>
        <p:nvSpPr>
          <p:cNvPr id="8" name="CasellaDiTesto 7"/>
          <p:cNvSpPr txBox="1"/>
          <p:nvPr/>
        </p:nvSpPr>
        <p:spPr>
          <a:xfrm>
            <a:off x="137987" y="5014893"/>
            <a:ext cx="8729325" cy="1477328"/>
          </a:xfrm>
          <a:prstGeom prst="rect">
            <a:avLst/>
          </a:prstGeom>
          <a:noFill/>
        </p:spPr>
        <p:txBody>
          <a:bodyPr wrap="square" rtlCol="0">
            <a:spAutoFit/>
          </a:bodyPr>
          <a:lstStyle/>
          <a:p>
            <a:pPr marL="285750" indent="-285750" algn="just">
              <a:buFont typeface="Arial"/>
              <a:buChar char="•"/>
            </a:pPr>
            <a:r>
              <a:rPr lang="it-IT" dirty="0" smtClean="0"/>
              <a:t>Il </a:t>
            </a:r>
            <a:r>
              <a:rPr lang="it-IT" dirty="0" smtClean="0">
                <a:solidFill>
                  <a:srgbClr val="FF0000"/>
                </a:solidFill>
              </a:rPr>
              <a:t>Fattore spazio delle fasi </a:t>
            </a:r>
            <a:r>
              <a:rPr lang="it-IT" b="1" dirty="0" smtClean="0"/>
              <a:t>G</a:t>
            </a:r>
            <a:r>
              <a:rPr lang="it-IT" b="1" baseline="-25000" dirty="0" smtClean="0"/>
              <a:t>0ν</a:t>
            </a:r>
            <a:r>
              <a:rPr lang="it-IT" b="1" dirty="0" smtClean="0"/>
              <a:t>(Q,Z) ≈ Q</a:t>
            </a:r>
            <a:r>
              <a:rPr lang="it-IT" b="1" baseline="30000" dirty="0" smtClean="0"/>
              <a:t>5</a:t>
            </a:r>
            <a:r>
              <a:rPr lang="it-IT" b="1" dirty="0" smtClean="0"/>
              <a:t>   </a:t>
            </a:r>
            <a:r>
              <a:rPr lang="it-IT" i="1" dirty="0" smtClean="0">
                <a:solidFill>
                  <a:srgbClr val="008000"/>
                </a:solidFill>
              </a:rPr>
              <a:t>(nel caso dello 2νββ  G</a:t>
            </a:r>
            <a:r>
              <a:rPr lang="it-IT" i="1" baseline="-25000" dirty="0">
                <a:solidFill>
                  <a:srgbClr val="008000"/>
                </a:solidFill>
              </a:rPr>
              <a:t>2</a:t>
            </a:r>
            <a:r>
              <a:rPr lang="it-IT" i="1" baseline="-25000" dirty="0" smtClean="0">
                <a:solidFill>
                  <a:srgbClr val="008000"/>
                </a:solidFill>
              </a:rPr>
              <a:t>ν</a:t>
            </a:r>
            <a:r>
              <a:rPr lang="it-IT" i="1" dirty="0">
                <a:solidFill>
                  <a:srgbClr val="008000"/>
                </a:solidFill>
              </a:rPr>
              <a:t>(Q,Z</a:t>
            </a:r>
            <a:r>
              <a:rPr lang="it-IT" i="1" dirty="0" smtClean="0">
                <a:solidFill>
                  <a:srgbClr val="008000"/>
                </a:solidFill>
              </a:rPr>
              <a:t>) ≈ Q</a:t>
            </a:r>
            <a:r>
              <a:rPr lang="it-IT" i="1" baseline="30000" dirty="0" smtClean="0">
                <a:solidFill>
                  <a:srgbClr val="008000"/>
                </a:solidFill>
              </a:rPr>
              <a:t>11</a:t>
            </a:r>
            <a:r>
              <a:rPr lang="it-IT" i="1" dirty="0" smtClean="0">
                <a:solidFill>
                  <a:srgbClr val="008000"/>
                </a:solidFill>
              </a:rPr>
              <a:t>)</a:t>
            </a:r>
          </a:p>
          <a:p>
            <a:pPr marL="285750" indent="-285750" algn="just">
              <a:buFont typeface="Arial"/>
              <a:buChar char="•"/>
            </a:pPr>
            <a:endParaRPr lang="it-IT" dirty="0" smtClean="0"/>
          </a:p>
          <a:p>
            <a:pPr marL="285750" indent="-285750" algn="just">
              <a:buFont typeface="Arial"/>
              <a:buChar char="•"/>
            </a:pPr>
            <a:r>
              <a:rPr lang="it-IT" dirty="0" smtClean="0"/>
              <a:t>L’</a:t>
            </a:r>
            <a:r>
              <a:rPr lang="it-IT" dirty="0" smtClean="0">
                <a:solidFill>
                  <a:srgbClr val="FF0000"/>
                </a:solidFill>
              </a:rPr>
              <a:t>Elemento di matrice nucleare </a:t>
            </a:r>
            <a:r>
              <a:rPr lang="it-IT" dirty="0"/>
              <a:t>dipende </a:t>
            </a:r>
            <a:r>
              <a:rPr lang="it-IT" dirty="0" smtClean="0"/>
              <a:t>fortemente dal </a:t>
            </a:r>
            <a:r>
              <a:rPr lang="it-IT" dirty="0"/>
              <a:t>modello utilizzato per fare il calcolo; </a:t>
            </a:r>
            <a:r>
              <a:rPr lang="it-IT" dirty="0" smtClean="0"/>
              <a:t>i modelli più </a:t>
            </a:r>
            <a:r>
              <a:rPr lang="it-IT" dirty="0"/>
              <a:t>utilizzati sono il </a:t>
            </a:r>
            <a:r>
              <a:rPr lang="it-IT" dirty="0" smtClean="0">
                <a:solidFill>
                  <a:srgbClr val="FF0000"/>
                </a:solidFill>
              </a:rPr>
              <a:t>QRPA</a:t>
            </a:r>
            <a:r>
              <a:rPr lang="it-IT" dirty="0" smtClean="0"/>
              <a:t> (</a:t>
            </a:r>
            <a:r>
              <a:rPr lang="it-IT" dirty="0"/>
              <a:t>Quasi Random </a:t>
            </a:r>
            <a:r>
              <a:rPr lang="it-IT" dirty="0" err="1"/>
              <a:t>Phase</a:t>
            </a:r>
            <a:r>
              <a:rPr lang="it-IT" dirty="0"/>
              <a:t> </a:t>
            </a:r>
            <a:r>
              <a:rPr lang="it-IT" dirty="0" err="1"/>
              <a:t>Approximation</a:t>
            </a:r>
            <a:r>
              <a:rPr lang="it-IT" dirty="0"/>
              <a:t>) ed il </a:t>
            </a:r>
            <a:r>
              <a:rPr lang="it-IT" dirty="0">
                <a:solidFill>
                  <a:srgbClr val="FF0000"/>
                </a:solidFill>
              </a:rPr>
              <a:t>NSM</a:t>
            </a:r>
            <a:r>
              <a:rPr lang="it-IT" dirty="0"/>
              <a:t> (</a:t>
            </a:r>
            <a:r>
              <a:rPr lang="it-IT" dirty="0" err="1"/>
              <a:t>Nuclear</a:t>
            </a:r>
            <a:r>
              <a:rPr lang="it-IT" dirty="0"/>
              <a:t> Shell Model)</a:t>
            </a:r>
            <a:r>
              <a:rPr lang="it-IT" dirty="0" smtClean="0"/>
              <a:t>. </a:t>
            </a:r>
            <a:r>
              <a:rPr lang="it-IT" b="1" dirty="0" smtClean="0"/>
              <a:t>Discrepanza tra i modelli di un fattore 2-3</a:t>
            </a:r>
            <a:r>
              <a:rPr lang="it-IT" dirty="0" smtClean="0"/>
              <a:t>.</a:t>
            </a:r>
            <a:endParaRPr lang="it-IT" dirty="0"/>
          </a:p>
        </p:txBody>
      </p:sp>
      <p:sp>
        <p:nvSpPr>
          <p:cNvPr id="9" name="Date Placeholder 8"/>
          <p:cNvSpPr>
            <a:spLocks noGrp="1"/>
          </p:cNvSpPr>
          <p:nvPr>
            <p:ph type="dt" sz="half" idx="10"/>
          </p:nvPr>
        </p:nvSpPr>
        <p:spPr/>
        <p:txBody>
          <a:bodyPr/>
          <a:lstStyle/>
          <a:p>
            <a:r>
              <a:rPr lang="it-IT" smtClean="0"/>
              <a:t>Lino Miramonti</a:t>
            </a:r>
            <a:endParaRPr lang="it-IT"/>
          </a:p>
        </p:txBody>
      </p:sp>
      <p:sp>
        <p:nvSpPr>
          <p:cNvPr id="7" name="Rectangle 6"/>
          <p:cNvSpPr/>
          <p:nvPr/>
        </p:nvSpPr>
        <p:spPr>
          <a:xfrm>
            <a:off x="4239088" y="122198"/>
            <a:ext cx="4628224" cy="1200329"/>
          </a:xfrm>
          <a:prstGeom prst="rect">
            <a:avLst/>
          </a:prstGeom>
        </p:spPr>
        <p:txBody>
          <a:bodyPr wrap="square">
            <a:spAutoFit/>
          </a:bodyPr>
          <a:lstStyle/>
          <a:p>
            <a:pPr algn="just"/>
            <a:r>
              <a:rPr lang="it-IT" dirty="0"/>
              <a:t>Indicando con </a:t>
            </a:r>
            <a:r>
              <a:rPr lang="it-IT" dirty="0">
                <a:solidFill>
                  <a:srgbClr val="FF0000"/>
                </a:solidFill>
              </a:rPr>
              <a:t>m</a:t>
            </a:r>
            <a:r>
              <a:rPr lang="it-IT" baseline="-25000" dirty="0">
                <a:solidFill>
                  <a:srgbClr val="FF0000"/>
                </a:solidFill>
              </a:rPr>
              <a:t>l</a:t>
            </a:r>
            <a:r>
              <a:rPr lang="it-IT" dirty="0"/>
              <a:t> la </a:t>
            </a:r>
            <a:r>
              <a:rPr lang="it-IT" dirty="0">
                <a:solidFill>
                  <a:srgbClr val="FF0000"/>
                </a:solidFill>
              </a:rPr>
              <a:t>massa del neutrino più leggero</a:t>
            </a:r>
            <a:r>
              <a:rPr lang="it-IT" dirty="0"/>
              <a:t>, è possibile costruire una rappresentazione delle regioni [m</a:t>
            </a:r>
            <a:r>
              <a:rPr lang="it-IT" baseline="-25000" dirty="0"/>
              <a:t>l</a:t>
            </a:r>
            <a:r>
              <a:rPr lang="it-IT" dirty="0"/>
              <a:t>; &lt;m</a:t>
            </a:r>
            <a:r>
              <a:rPr lang="it-IT" baseline="-25000" dirty="0"/>
              <a:t>ββ</a:t>
            </a:r>
            <a:r>
              <a:rPr lang="it-IT" dirty="0"/>
              <a:t>&gt;] che sono ammesse dalle misure sperimentali:</a:t>
            </a:r>
          </a:p>
        </p:txBody>
      </p:sp>
    </p:spTree>
    <p:extLst>
      <p:ext uri="{BB962C8B-B14F-4D97-AF65-F5344CB8AC3E}">
        <p14:creationId xmlns:p14="http://schemas.microsoft.com/office/powerpoint/2010/main" val="3857188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37</a:t>
            </a:fld>
            <a:endParaRPr lang="it-IT"/>
          </a:p>
        </p:txBody>
      </p:sp>
      <p:pic>
        <p:nvPicPr>
          <p:cNvPr id="4" name="Immagine 3"/>
          <p:cNvPicPr>
            <a:picLocks noChangeAspect="1"/>
          </p:cNvPicPr>
          <p:nvPr/>
        </p:nvPicPr>
        <p:blipFill>
          <a:blip r:embed="rId3"/>
          <a:stretch>
            <a:fillRect/>
          </a:stretch>
        </p:blipFill>
        <p:spPr>
          <a:xfrm>
            <a:off x="148893" y="213741"/>
            <a:ext cx="7143873" cy="3687783"/>
          </a:xfrm>
          <a:prstGeom prst="rect">
            <a:avLst/>
          </a:prstGeom>
        </p:spPr>
      </p:pic>
      <p:sp>
        <p:nvSpPr>
          <p:cNvPr id="5" name="CasellaDiTesto 4"/>
          <p:cNvSpPr txBox="1"/>
          <p:nvPr/>
        </p:nvSpPr>
        <p:spPr>
          <a:xfrm>
            <a:off x="3289904" y="3925714"/>
            <a:ext cx="4777620" cy="2862323"/>
          </a:xfrm>
          <a:prstGeom prst="rect">
            <a:avLst/>
          </a:prstGeom>
          <a:noFill/>
          <a:ln>
            <a:solidFill>
              <a:srgbClr val="4F81BD"/>
            </a:solidFill>
          </a:ln>
        </p:spPr>
        <p:txBody>
          <a:bodyPr wrap="square" rtlCol="0">
            <a:spAutoFit/>
          </a:bodyPr>
          <a:lstStyle/>
          <a:p>
            <a:r>
              <a:rPr lang="it-IT" dirty="0" smtClean="0"/>
              <a:t>Se si stabilisce sperimentalmente che:</a:t>
            </a:r>
          </a:p>
          <a:p>
            <a:endParaRPr lang="it-IT" dirty="0"/>
          </a:p>
          <a:p>
            <a:endParaRPr lang="it-IT" dirty="0" smtClean="0"/>
          </a:p>
          <a:p>
            <a:endParaRPr lang="it-IT" dirty="0"/>
          </a:p>
          <a:p>
            <a:endParaRPr lang="it-IT" dirty="0" smtClean="0"/>
          </a:p>
          <a:p>
            <a:endParaRPr lang="it-IT" dirty="0"/>
          </a:p>
          <a:p>
            <a:endParaRPr lang="it-IT" dirty="0" smtClean="0"/>
          </a:p>
          <a:p>
            <a:endParaRPr lang="it-IT" dirty="0"/>
          </a:p>
          <a:p>
            <a:r>
              <a:rPr lang="it-IT" dirty="0" smtClean="0"/>
              <a:t>Si può estrarre il </a:t>
            </a:r>
            <a:r>
              <a:rPr lang="it-IT" dirty="0" err="1" smtClean="0"/>
              <a:t>range</a:t>
            </a:r>
            <a:r>
              <a:rPr lang="it-IT" dirty="0" smtClean="0"/>
              <a:t> permesso di </a:t>
            </a:r>
            <a:r>
              <a:rPr lang="it-IT" dirty="0" err="1" smtClean="0"/>
              <a:t>m</a:t>
            </a:r>
            <a:r>
              <a:rPr lang="it-IT" baseline="-25000" dirty="0" err="1" smtClean="0"/>
              <a:t>min</a:t>
            </a:r>
            <a:endParaRPr lang="it-IT" dirty="0" smtClean="0"/>
          </a:p>
          <a:p>
            <a:endParaRPr lang="it-IT" dirty="0" smtClean="0"/>
          </a:p>
        </p:txBody>
      </p:sp>
      <p:graphicFrame>
        <p:nvGraphicFramePr>
          <p:cNvPr id="6" name="Object 4"/>
          <p:cNvGraphicFramePr>
            <a:graphicFrameLocks noChangeAspect="1"/>
          </p:cNvGraphicFramePr>
          <p:nvPr>
            <p:extLst>
              <p:ext uri="{D42A27DB-BD31-4B8C-83A1-F6EECF244321}">
                <p14:modId xmlns:p14="http://schemas.microsoft.com/office/powerpoint/2010/main" val="2527815766"/>
              </p:ext>
            </p:extLst>
          </p:nvPr>
        </p:nvGraphicFramePr>
        <p:xfrm>
          <a:off x="3633031" y="4404230"/>
          <a:ext cx="4111625" cy="1630363"/>
        </p:xfrm>
        <a:graphic>
          <a:graphicData uri="http://schemas.openxmlformats.org/presentationml/2006/ole">
            <mc:AlternateContent xmlns:mc="http://schemas.openxmlformats.org/markup-compatibility/2006">
              <mc:Choice xmlns:v="urn:schemas-microsoft-com:vml" Requires="v">
                <p:oleObj spid="_x0000_s54569" name="Equation" r:id="rId4" imgW="2374900" imgH="939800" progId="Equation.3">
                  <p:embed/>
                </p:oleObj>
              </mc:Choice>
              <mc:Fallback>
                <p:oleObj name="Equation" r:id="rId4" imgW="2374900" imgH="939800" progId="Equation.3">
                  <p:embed/>
                  <p:pic>
                    <p:nvPicPr>
                      <p:cNvPr id="0" name=""/>
                      <p:cNvPicPr>
                        <a:picLocks noChangeAspect="1" noChangeArrowheads="1"/>
                      </p:cNvPicPr>
                      <p:nvPr/>
                    </p:nvPicPr>
                    <p:blipFill>
                      <a:blip r:embed="rId5"/>
                      <a:srcRect/>
                      <a:stretch>
                        <a:fillRect/>
                      </a:stretch>
                    </p:blipFill>
                    <p:spPr bwMode="auto">
                      <a:xfrm>
                        <a:off x="3633031" y="4404230"/>
                        <a:ext cx="4111625" cy="1630363"/>
                      </a:xfrm>
                      <a:prstGeom prst="rect">
                        <a:avLst/>
                      </a:prstGeom>
                      <a:noFill/>
                      <a:ln>
                        <a:noFill/>
                      </a:ln>
                      <a:effectLst/>
                      <a:extLst/>
                    </p:spPr>
                  </p:pic>
                </p:oleObj>
              </mc:Fallback>
            </mc:AlternateContent>
          </a:graphicData>
        </a:graphic>
      </p:graphicFrame>
      <p:sp>
        <p:nvSpPr>
          <p:cNvPr id="7" name="Date Placeholder 6"/>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8389584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38</a:t>
            </a:fld>
            <a:endParaRPr lang="it-IT"/>
          </a:p>
        </p:txBody>
      </p:sp>
      <p:sp>
        <p:nvSpPr>
          <p:cNvPr id="4" name="CasellaDiTesto 3"/>
          <p:cNvSpPr txBox="1"/>
          <p:nvPr/>
        </p:nvSpPr>
        <p:spPr>
          <a:xfrm>
            <a:off x="123287" y="1086803"/>
            <a:ext cx="5027809" cy="2585323"/>
          </a:xfrm>
          <a:prstGeom prst="rect">
            <a:avLst/>
          </a:prstGeom>
          <a:noFill/>
        </p:spPr>
        <p:txBody>
          <a:bodyPr wrap="square" rtlCol="0">
            <a:spAutoFit/>
          </a:bodyPr>
          <a:lstStyle/>
          <a:p>
            <a:pPr algn="just"/>
            <a:r>
              <a:rPr lang="it-IT" dirty="0" smtClean="0"/>
              <a:t>Dal punto di vista sperimentale lo </a:t>
            </a:r>
            <a:r>
              <a:rPr lang="it-IT" b="1" dirty="0" smtClean="0">
                <a:solidFill>
                  <a:srgbClr val="0000FF"/>
                </a:solidFill>
              </a:rPr>
              <a:t>spettro energetico dei due elettroni </a:t>
            </a:r>
            <a:r>
              <a:rPr lang="it-IT" dirty="0" smtClean="0"/>
              <a:t>emessi è diverso nel caso di DDB con e senza emissione di neutrini:</a:t>
            </a:r>
          </a:p>
          <a:p>
            <a:pPr marL="285750" indent="-285750" algn="just">
              <a:buFont typeface="Arial"/>
              <a:buChar char="•"/>
            </a:pPr>
            <a:r>
              <a:rPr lang="it-IT" dirty="0" smtClean="0"/>
              <a:t>Nel caso del </a:t>
            </a:r>
            <a:r>
              <a:rPr lang="it-IT" dirty="0" smtClean="0">
                <a:solidFill>
                  <a:srgbClr val="FF0000"/>
                </a:solidFill>
              </a:rPr>
              <a:t>2νββ</a:t>
            </a:r>
            <a:r>
              <a:rPr lang="it-IT" dirty="0" smtClean="0"/>
              <a:t> si ha uno </a:t>
            </a:r>
            <a:r>
              <a:rPr lang="it-IT" dirty="0" smtClean="0">
                <a:solidFill>
                  <a:srgbClr val="FF0000"/>
                </a:solidFill>
              </a:rPr>
              <a:t>spettro continuo </a:t>
            </a:r>
            <a:r>
              <a:rPr lang="it-IT" dirty="0" smtClean="0"/>
              <a:t>che si estende da 0 al </a:t>
            </a:r>
            <a:r>
              <a:rPr lang="it-IT" dirty="0" err="1" smtClean="0"/>
              <a:t>Q</a:t>
            </a:r>
            <a:r>
              <a:rPr lang="it-IT" dirty="0" smtClean="0"/>
              <a:t>-valore con un massimo intorno a circa 1/3 di </a:t>
            </a:r>
            <a:r>
              <a:rPr lang="it-IT" dirty="0" err="1" smtClean="0"/>
              <a:t>Q</a:t>
            </a:r>
            <a:r>
              <a:rPr lang="it-IT" dirty="0" smtClean="0"/>
              <a:t>.</a:t>
            </a:r>
          </a:p>
          <a:p>
            <a:pPr marL="285750" indent="-285750" algn="just">
              <a:buFont typeface="Arial"/>
              <a:buChar char="•"/>
            </a:pPr>
            <a:r>
              <a:rPr lang="it-IT" dirty="0" smtClean="0"/>
              <a:t>Nel caso del </a:t>
            </a:r>
            <a:r>
              <a:rPr lang="it-IT" dirty="0">
                <a:solidFill>
                  <a:srgbClr val="FF0000"/>
                </a:solidFill>
              </a:rPr>
              <a:t>0νββ</a:t>
            </a:r>
            <a:r>
              <a:rPr lang="it-IT" dirty="0" smtClean="0"/>
              <a:t> lo spettro consiste in </a:t>
            </a:r>
            <a:r>
              <a:rPr lang="it-IT" dirty="0" smtClean="0">
                <a:solidFill>
                  <a:srgbClr val="FF0000"/>
                </a:solidFill>
              </a:rPr>
              <a:t>un picco </a:t>
            </a:r>
            <a:r>
              <a:rPr lang="it-IT" dirty="0" smtClean="0"/>
              <a:t>(</a:t>
            </a:r>
            <a:r>
              <a:rPr lang="it-IT" i="1" dirty="0" smtClean="0"/>
              <a:t>allargato solo dalla risoluzione energetica del rivelatore</a:t>
            </a:r>
            <a:r>
              <a:rPr lang="it-IT" dirty="0" smtClean="0"/>
              <a:t>) all’energia del </a:t>
            </a:r>
            <a:r>
              <a:rPr lang="it-IT" dirty="0" err="1" smtClean="0"/>
              <a:t>Q</a:t>
            </a:r>
            <a:r>
              <a:rPr lang="it-IT" dirty="0" smtClean="0"/>
              <a:t>-valore.</a:t>
            </a:r>
            <a:endParaRPr lang="it-IT" dirty="0"/>
          </a:p>
        </p:txBody>
      </p:sp>
      <p:pic>
        <p:nvPicPr>
          <p:cNvPr id="5" name="Immagine 4"/>
          <p:cNvPicPr>
            <a:picLocks noChangeAspect="1"/>
          </p:cNvPicPr>
          <p:nvPr/>
        </p:nvPicPr>
        <p:blipFill>
          <a:blip r:embed="rId2"/>
          <a:stretch>
            <a:fillRect/>
          </a:stretch>
        </p:blipFill>
        <p:spPr>
          <a:xfrm>
            <a:off x="5350556" y="1086803"/>
            <a:ext cx="3649579" cy="2765778"/>
          </a:xfrm>
          <a:prstGeom prst="rect">
            <a:avLst/>
          </a:prstGeom>
        </p:spPr>
      </p:pic>
      <p:sp>
        <p:nvSpPr>
          <p:cNvPr id="6" name="CasellaDiTesto 5"/>
          <p:cNvSpPr txBox="1"/>
          <p:nvPr/>
        </p:nvSpPr>
        <p:spPr>
          <a:xfrm>
            <a:off x="514061" y="4492349"/>
            <a:ext cx="4185761" cy="1754327"/>
          </a:xfrm>
          <a:prstGeom prst="rect">
            <a:avLst/>
          </a:prstGeom>
          <a:noFill/>
        </p:spPr>
        <p:txBody>
          <a:bodyPr wrap="none" rtlCol="0">
            <a:spAutoFit/>
          </a:bodyPr>
          <a:lstStyle/>
          <a:p>
            <a:r>
              <a:rPr lang="it-IT" b="1" dirty="0" smtClean="0">
                <a:solidFill>
                  <a:srgbClr val="0000FF"/>
                </a:solidFill>
              </a:rPr>
              <a:t>Altre informazioni:</a:t>
            </a:r>
          </a:p>
          <a:p>
            <a:pPr marL="285750" indent="-285750">
              <a:buFont typeface="Arial"/>
              <a:buChar char="•"/>
            </a:pPr>
            <a:r>
              <a:rPr lang="it-IT" dirty="0" smtClean="0"/>
              <a:t>Spettro energetico del singolo elettrone</a:t>
            </a:r>
          </a:p>
          <a:p>
            <a:pPr marL="285750" indent="-285750">
              <a:buFont typeface="Arial"/>
              <a:buChar char="•"/>
            </a:pPr>
            <a:r>
              <a:rPr lang="it-IT" dirty="0" smtClean="0"/>
              <a:t>Correlazione angolare tra i due e</a:t>
            </a:r>
            <a:r>
              <a:rPr lang="it-IT" baseline="30000" dirty="0" smtClean="0"/>
              <a:t>-</a:t>
            </a:r>
          </a:p>
          <a:p>
            <a:pPr marL="285750" indent="-285750">
              <a:buFont typeface="Arial"/>
              <a:buChar char="•"/>
            </a:pPr>
            <a:r>
              <a:rPr lang="it-IT" dirty="0" smtClean="0"/>
              <a:t>Studio della topologia dell’evento</a:t>
            </a:r>
          </a:p>
          <a:p>
            <a:pPr marL="285750" indent="-285750">
              <a:buFont typeface="Arial"/>
              <a:buChar char="•"/>
            </a:pPr>
            <a:r>
              <a:rPr lang="it-IT" dirty="0" smtClean="0"/>
              <a:t>Tempo di volo</a:t>
            </a:r>
          </a:p>
          <a:p>
            <a:pPr marL="285750" indent="-285750">
              <a:buFont typeface="Arial"/>
              <a:buChar char="•"/>
            </a:pPr>
            <a:r>
              <a:rPr lang="it-IT" dirty="0" smtClean="0"/>
              <a:t>Rivelazione del nucleo figlio</a:t>
            </a:r>
            <a:endParaRPr lang="it-IT" dirty="0"/>
          </a:p>
        </p:txBody>
      </p:sp>
      <p:pic>
        <p:nvPicPr>
          <p:cNvPr id="7" name="Immagine 6"/>
          <p:cNvPicPr>
            <a:picLocks noChangeAspect="1"/>
          </p:cNvPicPr>
          <p:nvPr/>
        </p:nvPicPr>
        <p:blipFill>
          <a:blip r:embed="rId3"/>
          <a:stretch>
            <a:fillRect/>
          </a:stretch>
        </p:blipFill>
        <p:spPr>
          <a:xfrm>
            <a:off x="5518485" y="4020338"/>
            <a:ext cx="2997200" cy="2362200"/>
          </a:xfrm>
          <a:prstGeom prst="rect">
            <a:avLst/>
          </a:prstGeom>
        </p:spPr>
      </p:pic>
      <p:sp>
        <p:nvSpPr>
          <p:cNvPr id="8" name="Rettangolo 7"/>
          <p:cNvSpPr/>
          <p:nvPr/>
        </p:nvSpPr>
        <p:spPr>
          <a:xfrm>
            <a:off x="1132724" y="209698"/>
            <a:ext cx="6477054" cy="584776"/>
          </a:xfrm>
          <a:prstGeom prst="rect">
            <a:avLst/>
          </a:prstGeom>
        </p:spPr>
        <p:txBody>
          <a:bodyPr wrap="none">
            <a:spAutoFit/>
          </a:bodyPr>
          <a:lstStyle/>
          <a:p>
            <a:r>
              <a:rPr lang="it-IT" sz="3200" b="1" dirty="0" smtClean="0"/>
              <a:t>Caratteristiche sperimentali del 0νββ</a:t>
            </a:r>
            <a:endParaRPr lang="it-IT" sz="3200" dirty="0"/>
          </a:p>
        </p:txBody>
      </p:sp>
      <p:cxnSp>
        <p:nvCxnSpPr>
          <p:cNvPr id="10" name="Connettore 2 9"/>
          <p:cNvCxnSpPr/>
          <p:nvPr/>
        </p:nvCxnSpPr>
        <p:spPr>
          <a:xfrm flipV="1">
            <a:off x="4699822" y="1623660"/>
            <a:ext cx="1742058" cy="5106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5151096" y="2967618"/>
            <a:ext cx="3163119" cy="2927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6323003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39</a:t>
            </a:fld>
            <a:endParaRPr lang="it-IT"/>
          </a:p>
        </p:txBody>
      </p:sp>
      <p:sp>
        <p:nvSpPr>
          <p:cNvPr id="4" name="CasellaDiTesto 3"/>
          <p:cNvSpPr txBox="1"/>
          <p:nvPr/>
        </p:nvSpPr>
        <p:spPr>
          <a:xfrm>
            <a:off x="334562" y="4448597"/>
            <a:ext cx="5813404" cy="1261884"/>
          </a:xfrm>
          <a:prstGeom prst="rect">
            <a:avLst/>
          </a:prstGeom>
          <a:solidFill>
            <a:srgbClr val="B7DEE8"/>
          </a:solidFill>
        </p:spPr>
        <p:txBody>
          <a:bodyPr wrap="square" rtlCol="0">
            <a:spAutoFit/>
          </a:bodyPr>
          <a:lstStyle/>
          <a:p>
            <a:r>
              <a:rPr lang="it-IT" dirty="0" smtClean="0"/>
              <a:t>L’importanza di avere un </a:t>
            </a:r>
            <a:r>
              <a:rPr lang="it-IT" dirty="0" smtClean="0">
                <a:solidFill>
                  <a:srgbClr val="0000FF"/>
                </a:solidFill>
              </a:rPr>
              <a:t>grande valore di </a:t>
            </a:r>
            <a:r>
              <a:rPr lang="it-IT" dirty="0" err="1" smtClean="0">
                <a:solidFill>
                  <a:srgbClr val="0000FF"/>
                </a:solidFill>
              </a:rPr>
              <a:t>Q</a:t>
            </a:r>
            <a:r>
              <a:rPr lang="it-IT" dirty="0" smtClean="0">
                <a:solidFill>
                  <a:srgbClr val="0000FF"/>
                </a:solidFill>
              </a:rPr>
              <a:t> </a:t>
            </a:r>
            <a:r>
              <a:rPr lang="it-IT" dirty="0" smtClean="0"/>
              <a:t>è </a:t>
            </a:r>
            <a:r>
              <a:rPr lang="it-IT" u="sng" dirty="0" smtClean="0"/>
              <a:t>duplice</a:t>
            </a:r>
            <a:r>
              <a:rPr lang="it-IT" dirty="0" smtClean="0"/>
              <a:t>:</a:t>
            </a:r>
          </a:p>
          <a:p>
            <a:endParaRPr lang="it-IT" sz="1100" dirty="0" smtClean="0"/>
          </a:p>
          <a:p>
            <a:endParaRPr lang="it-IT" sz="1100" dirty="0" smtClean="0"/>
          </a:p>
          <a:p>
            <a:pPr marL="285750" indent="-285750">
              <a:buFont typeface="Arial"/>
              <a:buChar char="•"/>
            </a:pPr>
            <a:r>
              <a:rPr lang="it-IT" dirty="0" smtClean="0"/>
              <a:t>Fattore spazio delle fasi </a:t>
            </a:r>
          </a:p>
          <a:p>
            <a:pPr marL="285750" indent="-285750">
              <a:buFont typeface="Arial"/>
              <a:buChar char="•"/>
            </a:pPr>
            <a:r>
              <a:rPr lang="it-IT" dirty="0" smtClean="0"/>
              <a:t>Fondo radioattivo che si estende fino a 3 </a:t>
            </a:r>
            <a:r>
              <a:rPr lang="it-IT" dirty="0" err="1" smtClean="0"/>
              <a:t>MeV</a:t>
            </a:r>
            <a:endParaRPr lang="it-IT" dirty="0"/>
          </a:p>
        </p:txBody>
      </p:sp>
      <p:sp>
        <p:nvSpPr>
          <p:cNvPr id="6" name="CasellaDiTesto 5"/>
          <p:cNvSpPr txBox="1"/>
          <p:nvPr/>
        </p:nvSpPr>
        <p:spPr>
          <a:xfrm>
            <a:off x="75369" y="856964"/>
            <a:ext cx="8209469" cy="3416320"/>
          </a:xfrm>
          <a:prstGeom prst="rect">
            <a:avLst/>
          </a:prstGeom>
          <a:noFill/>
        </p:spPr>
        <p:txBody>
          <a:bodyPr wrap="square" rtlCol="0">
            <a:spAutoFit/>
          </a:bodyPr>
          <a:lstStyle/>
          <a:p>
            <a:pPr algn="just"/>
            <a:r>
              <a:rPr lang="it-IT" dirty="0" smtClean="0"/>
              <a:t>Le caratteristiche “desiderate” di un rivelatore per lo studio del DDB sono:</a:t>
            </a:r>
          </a:p>
          <a:p>
            <a:pPr marL="285750" indent="-285750" algn="just">
              <a:buFont typeface="Arial"/>
              <a:buChar char="•"/>
            </a:pPr>
            <a:r>
              <a:rPr lang="it-IT" b="1" dirty="0" smtClean="0">
                <a:solidFill>
                  <a:srgbClr val="FF0000"/>
                </a:solidFill>
              </a:rPr>
              <a:t>Alta risoluzione energetica </a:t>
            </a:r>
            <a:r>
              <a:rPr lang="it-IT" dirty="0" smtClean="0"/>
              <a:t>(</a:t>
            </a:r>
            <a:r>
              <a:rPr lang="it-IT" i="1" dirty="0" smtClean="0">
                <a:solidFill>
                  <a:srgbClr val="0000FF"/>
                </a:solidFill>
              </a:rPr>
              <a:t>il picco deve “uscire” dal fondo radioattivo</a:t>
            </a:r>
            <a:r>
              <a:rPr lang="it-IT" dirty="0" smtClean="0"/>
              <a:t>)</a:t>
            </a:r>
          </a:p>
          <a:p>
            <a:pPr marL="285750" indent="-285750" algn="just">
              <a:buFont typeface="Arial"/>
              <a:buChar char="•"/>
            </a:pPr>
            <a:r>
              <a:rPr lang="it-IT" b="1" dirty="0" smtClean="0">
                <a:solidFill>
                  <a:srgbClr val="FF0000"/>
                </a:solidFill>
              </a:rPr>
              <a:t>Basso fondo radioattivo</a:t>
            </a:r>
          </a:p>
          <a:p>
            <a:pPr marL="742950" lvl="1" indent="-285750" algn="just">
              <a:buFont typeface="Arial"/>
              <a:buChar char="•"/>
            </a:pPr>
            <a:r>
              <a:rPr lang="it-IT" u="sng" dirty="0" smtClean="0"/>
              <a:t>Laboratorio sotterraneo </a:t>
            </a:r>
            <a:r>
              <a:rPr lang="it-IT" dirty="0" smtClean="0"/>
              <a:t>(</a:t>
            </a:r>
            <a:r>
              <a:rPr lang="it-IT" i="1" dirty="0" smtClean="0">
                <a:solidFill>
                  <a:srgbClr val="0000FF"/>
                </a:solidFill>
              </a:rPr>
              <a:t>al riparo dai raggi cosmici</a:t>
            </a:r>
            <a:r>
              <a:rPr lang="it-IT" dirty="0" smtClean="0"/>
              <a:t>)</a:t>
            </a:r>
          </a:p>
          <a:p>
            <a:pPr marL="742950" lvl="1" indent="-285750" algn="just">
              <a:buFont typeface="Arial"/>
              <a:buChar char="•"/>
            </a:pPr>
            <a:r>
              <a:rPr lang="it-IT" u="sng" dirty="0" smtClean="0"/>
              <a:t>Materiali radio-puri</a:t>
            </a:r>
            <a:r>
              <a:rPr lang="it-IT" dirty="0" smtClean="0"/>
              <a:t> (</a:t>
            </a:r>
            <a:r>
              <a:rPr lang="it-IT" i="1" dirty="0" smtClean="0">
                <a:solidFill>
                  <a:srgbClr val="0000FF"/>
                </a:solidFill>
              </a:rPr>
              <a:t>la radioattività ambientale ha tempi di dimezzamento </a:t>
            </a:r>
            <a:r>
              <a:rPr lang="it-IT" i="1" dirty="0" smtClean="0"/>
              <a:t>tipici dell’ordine dei 10</a:t>
            </a:r>
            <a:r>
              <a:rPr lang="it-IT" i="1" baseline="30000" dirty="0" smtClean="0"/>
              <a:t>9-10 </a:t>
            </a:r>
            <a:r>
              <a:rPr lang="it-IT" i="1" dirty="0" smtClean="0"/>
              <a:t>anni contro tempi superiori ai 10</a:t>
            </a:r>
            <a:r>
              <a:rPr lang="it-IT" i="1" baseline="30000" dirty="0" smtClean="0"/>
              <a:t>25</a:t>
            </a:r>
            <a:r>
              <a:rPr lang="it-IT" i="1" dirty="0" smtClean="0"/>
              <a:t> anni del DDB</a:t>
            </a:r>
            <a:r>
              <a:rPr lang="it-IT" dirty="0" smtClean="0"/>
              <a:t>)</a:t>
            </a:r>
          </a:p>
          <a:p>
            <a:pPr marL="742950" lvl="1" indent="-285750" algn="just">
              <a:buFont typeface="Arial"/>
              <a:buChar char="•"/>
            </a:pPr>
            <a:r>
              <a:rPr lang="it-IT" u="sng" dirty="0" smtClean="0"/>
              <a:t>Schermaggi passivi e attivi</a:t>
            </a:r>
            <a:r>
              <a:rPr lang="it-IT" dirty="0" smtClean="0"/>
              <a:t> (</a:t>
            </a:r>
            <a:r>
              <a:rPr lang="it-IT" i="1" dirty="0" smtClean="0">
                <a:solidFill>
                  <a:srgbClr val="0000FF"/>
                </a:solidFill>
              </a:rPr>
              <a:t>per ridurre la radioattività ambientale locale</a:t>
            </a:r>
            <a:r>
              <a:rPr lang="it-IT" dirty="0" smtClean="0"/>
              <a:t>)</a:t>
            </a:r>
          </a:p>
          <a:p>
            <a:pPr marL="285750" indent="-285750" algn="just">
              <a:buFont typeface="Arial"/>
              <a:buChar char="•"/>
            </a:pPr>
            <a:r>
              <a:rPr lang="it-IT" b="1" dirty="0" smtClean="0">
                <a:solidFill>
                  <a:srgbClr val="FF0000"/>
                </a:solidFill>
              </a:rPr>
              <a:t>Grande masse </a:t>
            </a:r>
            <a:r>
              <a:rPr lang="it-IT" dirty="0" smtClean="0"/>
              <a:t>(</a:t>
            </a:r>
            <a:r>
              <a:rPr lang="it-IT" i="1" dirty="0" smtClean="0">
                <a:solidFill>
                  <a:srgbClr val="0000FF"/>
                </a:solidFill>
              </a:rPr>
              <a:t>per monitorare un grande numero di nuclei candidati – i rivelatori attuali sono dell’ordine dei 10 kg mentre la generazione futura dovrebbe raggiungere i 100-1000 kg</a:t>
            </a:r>
            <a:r>
              <a:rPr lang="it-IT" dirty="0" smtClean="0"/>
              <a:t>)</a:t>
            </a:r>
          </a:p>
          <a:p>
            <a:pPr marL="285750" indent="-285750" algn="just">
              <a:buFont typeface="Arial"/>
              <a:buChar char="•"/>
            </a:pPr>
            <a:r>
              <a:rPr lang="it-IT" b="1" dirty="0" smtClean="0">
                <a:solidFill>
                  <a:srgbClr val="FF0000"/>
                </a:solidFill>
              </a:rPr>
              <a:t>Metodi di ricostruzione degli eventi </a:t>
            </a:r>
            <a:r>
              <a:rPr lang="it-IT" dirty="0" smtClean="0"/>
              <a:t>(</a:t>
            </a:r>
            <a:r>
              <a:rPr lang="it-IT" dirty="0" smtClean="0">
                <a:solidFill>
                  <a:srgbClr val="0000FF"/>
                </a:solidFill>
              </a:rPr>
              <a:t>per rigettare ulteriormente il fondo radioattivo e dare ulteriori informazioni cinematiche sugli elettroni emessi</a:t>
            </a:r>
            <a:r>
              <a:rPr lang="it-IT" dirty="0" smtClean="0"/>
              <a:t>)</a:t>
            </a:r>
            <a:endParaRPr lang="it-IT" dirty="0"/>
          </a:p>
        </p:txBody>
      </p:sp>
      <p:sp>
        <p:nvSpPr>
          <p:cNvPr id="8" name="Rettangolo 7"/>
          <p:cNvSpPr/>
          <p:nvPr/>
        </p:nvSpPr>
        <p:spPr>
          <a:xfrm>
            <a:off x="176851" y="111154"/>
            <a:ext cx="8015536" cy="584776"/>
          </a:xfrm>
          <a:prstGeom prst="rect">
            <a:avLst/>
          </a:prstGeom>
        </p:spPr>
        <p:txBody>
          <a:bodyPr wrap="none">
            <a:spAutoFit/>
          </a:bodyPr>
          <a:lstStyle/>
          <a:p>
            <a:r>
              <a:rPr lang="it-IT" sz="3200" b="1" dirty="0" smtClean="0"/>
              <a:t>Caratteristiche ideali per un rivelatore di 0νββ</a:t>
            </a:r>
            <a:endParaRPr lang="it-IT" sz="3200" dirty="0"/>
          </a:p>
        </p:txBody>
      </p:sp>
      <p:sp>
        <p:nvSpPr>
          <p:cNvPr id="9" name="CasellaDiTesto 8"/>
          <p:cNvSpPr txBox="1"/>
          <p:nvPr/>
        </p:nvSpPr>
        <p:spPr>
          <a:xfrm>
            <a:off x="278118" y="5895010"/>
            <a:ext cx="8458242" cy="646331"/>
          </a:xfrm>
          <a:prstGeom prst="rect">
            <a:avLst/>
          </a:prstGeom>
          <a:noFill/>
        </p:spPr>
        <p:txBody>
          <a:bodyPr wrap="square" rtlCol="0">
            <a:spAutoFit/>
          </a:bodyPr>
          <a:lstStyle/>
          <a:p>
            <a:r>
              <a:rPr lang="it-IT" dirty="0" smtClean="0"/>
              <a:t>Evidentemente è impossibile soddisfare contemporaneamente tutte le caratteristiche  sopra elencate RIVELATORE IDEALE</a:t>
            </a:r>
            <a:endParaRPr lang="it-IT" dirty="0"/>
          </a:p>
        </p:txBody>
      </p:sp>
      <p:sp>
        <p:nvSpPr>
          <p:cNvPr id="10" name="Rettangolo 9"/>
          <p:cNvSpPr/>
          <p:nvPr/>
        </p:nvSpPr>
        <p:spPr>
          <a:xfrm>
            <a:off x="6904824" y="4364749"/>
            <a:ext cx="1605790" cy="1569660"/>
          </a:xfrm>
          <a:prstGeom prst="rect">
            <a:avLst/>
          </a:prstGeom>
          <a:solidFill>
            <a:srgbClr val="B7DEE8"/>
          </a:solidFill>
        </p:spPr>
        <p:txBody>
          <a:bodyPr wrap="square">
            <a:spAutoFit/>
          </a:bodyPr>
          <a:lstStyle/>
          <a:p>
            <a:pPr algn="ctr"/>
            <a:r>
              <a:rPr lang="it-IT" sz="1200" dirty="0"/>
              <a:t>130Te (</a:t>
            </a:r>
            <a:r>
              <a:rPr lang="it-IT" sz="1200" dirty="0" err="1"/>
              <a:t>Q</a:t>
            </a:r>
            <a:r>
              <a:rPr lang="it-IT" sz="1200" dirty="0"/>
              <a:t>=2527 </a:t>
            </a:r>
            <a:r>
              <a:rPr lang="it-IT" sz="1200" dirty="0" err="1"/>
              <a:t>keV</a:t>
            </a:r>
            <a:r>
              <a:rPr lang="it-IT" sz="1200" dirty="0"/>
              <a:t>), </a:t>
            </a:r>
            <a:endParaRPr lang="it-IT" sz="1200" dirty="0" smtClean="0"/>
          </a:p>
          <a:p>
            <a:pPr algn="ctr"/>
            <a:r>
              <a:rPr lang="it-IT" sz="1200" dirty="0" smtClean="0"/>
              <a:t>116Cd </a:t>
            </a:r>
            <a:r>
              <a:rPr lang="it-IT" sz="1200" dirty="0"/>
              <a:t>(</a:t>
            </a:r>
            <a:r>
              <a:rPr lang="it-IT" sz="1200" dirty="0" err="1"/>
              <a:t>Q</a:t>
            </a:r>
            <a:r>
              <a:rPr lang="it-IT" sz="1200" dirty="0"/>
              <a:t>=</a:t>
            </a:r>
            <a:r>
              <a:rPr lang="it-IT" sz="1200" dirty="0" smtClean="0"/>
              <a:t>2802 </a:t>
            </a:r>
            <a:r>
              <a:rPr lang="fr-FR" sz="1200" dirty="0" err="1" smtClean="0"/>
              <a:t>keV</a:t>
            </a:r>
            <a:r>
              <a:rPr lang="fr-FR" sz="1200" dirty="0"/>
              <a:t>)</a:t>
            </a:r>
            <a:r>
              <a:rPr lang="fr-FR" sz="1200" dirty="0" smtClean="0"/>
              <a:t>,</a:t>
            </a:r>
          </a:p>
          <a:p>
            <a:pPr algn="ctr"/>
            <a:r>
              <a:rPr lang="fr-FR" sz="1200" dirty="0" smtClean="0"/>
              <a:t>76Ge </a:t>
            </a:r>
            <a:r>
              <a:rPr lang="fr-FR" sz="1200" dirty="0"/>
              <a:t>(Q=2039 </a:t>
            </a:r>
            <a:r>
              <a:rPr lang="fr-FR" sz="1200" dirty="0" err="1"/>
              <a:t>keV</a:t>
            </a:r>
            <a:r>
              <a:rPr lang="fr-FR" sz="1200" dirty="0"/>
              <a:t>)</a:t>
            </a:r>
            <a:r>
              <a:rPr lang="fr-FR" sz="1200" dirty="0" smtClean="0"/>
              <a:t>,</a:t>
            </a:r>
          </a:p>
          <a:p>
            <a:pPr algn="ctr"/>
            <a:r>
              <a:rPr lang="fr-FR" sz="1200" dirty="0" smtClean="0"/>
              <a:t>136Xe </a:t>
            </a:r>
            <a:r>
              <a:rPr lang="fr-FR" sz="1200" dirty="0"/>
              <a:t>(Q=2479 </a:t>
            </a:r>
            <a:r>
              <a:rPr lang="fr-FR" sz="1200" dirty="0" err="1"/>
              <a:t>keV</a:t>
            </a:r>
            <a:r>
              <a:rPr lang="fr-FR" sz="1200" dirty="0"/>
              <a:t>),</a:t>
            </a:r>
          </a:p>
          <a:p>
            <a:pPr algn="ctr"/>
            <a:r>
              <a:rPr lang="fr-FR" sz="1200" dirty="0"/>
              <a:t>82Se (Q=2995 </a:t>
            </a:r>
            <a:r>
              <a:rPr lang="fr-FR" sz="1200" dirty="0" err="1"/>
              <a:t>keV</a:t>
            </a:r>
            <a:r>
              <a:rPr lang="fr-FR" sz="1200" dirty="0"/>
              <a:t>), </a:t>
            </a:r>
            <a:endParaRPr lang="fr-FR" sz="1200" dirty="0" smtClean="0"/>
          </a:p>
          <a:p>
            <a:pPr algn="ctr"/>
            <a:r>
              <a:rPr lang="fr-FR" sz="1200" dirty="0" smtClean="0"/>
              <a:t>100Mo </a:t>
            </a:r>
            <a:r>
              <a:rPr lang="fr-FR" sz="1200" dirty="0"/>
              <a:t>(Q=3034 </a:t>
            </a:r>
            <a:r>
              <a:rPr lang="fr-FR" sz="1200" dirty="0" err="1"/>
              <a:t>keV</a:t>
            </a:r>
            <a:r>
              <a:rPr lang="fr-FR" sz="1200" dirty="0"/>
              <a:t>), </a:t>
            </a:r>
            <a:endParaRPr lang="fr-FR" sz="1200" dirty="0" smtClean="0"/>
          </a:p>
          <a:p>
            <a:pPr algn="ctr"/>
            <a:r>
              <a:rPr lang="fr-FR" sz="1200" dirty="0" smtClean="0"/>
              <a:t>150Nd</a:t>
            </a:r>
            <a:r>
              <a:rPr lang="fr-FR" sz="1200" dirty="0"/>
              <a:t> </a:t>
            </a:r>
            <a:r>
              <a:rPr lang="en-US" sz="1200" dirty="0" smtClean="0"/>
              <a:t>(</a:t>
            </a:r>
            <a:r>
              <a:rPr lang="en-US" sz="1200" dirty="0"/>
              <a:t>Q=3367 </a:t>
            </a:r>
            <a:r>
              <a:rPr lang="en-US" sz="1200" dirty="0" err="1"/>
              <a:t>keV</a:t>
            </a:r>
            <a:r>
              <a:rPr lang="en-US" sz="1200" dirty="0" smtClean="0"/>
              <a:t>)</a:t>
            </a:r>
          </a:p>
          <a:p>
            <a:pPr algn="ctr"/>
            <a:r>
              <a:rPr lang="en-US" sz="1200" dirty="0" smtClean="0"/>
              <a:t>48Ca </a:t>
            </a:r>
            <a:r>
              <a:rPr lang="en-US" sz="1200" dirty="0"/>
              <a:t>(Q=4270 </a:t>
            </a:r>
            <a:r>
              <a:rPr lang="en-US" sz="1200" dirty="0" err="1"/>
              <a:t>keV</a:t>
            </a:r>
            <a:r>
              <a:rPr lang="en-US" sz="1200" dirty="0"/>
              <a:t>).</a:t>
            </a:r>
            <a:endParaRPr lang="it-IT" sz="1200" dirty="0"/>
          </a:p>
        </p:txBody>
      </p:sp>
      <p:graphicFrame>
        <p:nvGraphicFramePr>
          <p:cNvPr id="3" name="Oggetto 2"/>
          <p:cNvGraphicFramePr>
            <a:graphicFrameLocks noChangeAspect="1"/>
          </p:cNvGraphicFramePr>
          <p:nvPr>
            <p:extLst>
              <p:ext uri="{D42A27DB-BD31-4B8C-83A1-F6EECF244321}">
                <p14:modId xmlns:p14="http://schemas.microsoft.com/office/powerpoint/2010/main" val="2321240252"/>
              </p:ext>
            </p:extLst>
          </p:nvPr>
        </p:nvGraphicFramePr>
        <p:xfrm>
          <a:off x="3070413" y="4800778"/>
          <a:ext cx="1497012" cy="384175"/>
        </p:xfrm>
        <a:graphic>
          <a:graphicData uri="http://schemas.openxmlformats.org/presentationml/2006/ole">
            <mc:AlternateContent xmlns:mc="http://schemas.openxmlformats.org/markup-compatibility/2006">
              <mc:Choice xmlns:v="urn:schemas-microsoft-com:vml" Requires="v">
                <p:oleObj spid="_x0000_s43390" name="Equation" r:id="rId3" imgW="939800" imgH="241300" progId="Equation.3">
                  <p:embed/>
                </p:oleObj>
              </mc:Choice>
              <mc:Fallback>
                <p:oleObj name="Equation" r:id="rId3" imgW="939800" imgH="241300" progId="Equation.3">
                  <p:embed/>
                  <p:pic>
                    <p:nvPicPr>
                      <p:cNvPr id="0" name=""/>
                      <p:cNvPicPr/>
                      <p:nvPr/>
                    </p:nvPicPr>
                    <p:blipFill>
                      <a:blip r:embed="rId4"/>
                      <a:stretch>
                        <a:fillRect/>
                      </a:stretch>
                    </p:blipFill>
                    <p:spPr>
                      <a:xfrm>
                        <a:off x="3070413" y="4800778"/>
                        <a:ext cx="1497012" cy="384175"/>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8210993" y="0"/>
            <a:ext cx="951613" cy="2409403"/>
          </a:xfrm>
          <a:prstGeom prst="rect">
            <a:avLst/>
          </a:prstGeom>
        </p:spPr>
      </p:pic>
      <p:cxnSp>
        <p:nvCxnSpPr>
          <p:cNvPr id="11" name="Straight Arrow Connector 10"/>
          <p:cNvCxnSpPr/>
          <p:nvPr/>
        </p:nvCxnSpPr>
        <p:spPr>
          <a:xfrm flipV="1">
            <a:off x="7239000" y="381000"/>
            <a:ext cx="1271614" cy="959556"/>
          </a:xfrm>
          <a:prstGeom prst="straightConnector1">
            <a:avLst/>
          </a:prstGeom>
          <a:ln w="63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3" name="Date Placeholder 12"/>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2164289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4025" y="975981"/>
            <a:ext cx="6775934" cy="3016210"/>
          </a:xfrm>
          <a:prstGeom prst="rect">
            <a:avLst/>
          </a:prstGeom>
        </p:spPr>
        <p:txBody>
          <a:bodyPr wrap="square">
            <a:spAutoFit/>
          </a:bodyPr>
          <a:lstStyle/>
          <a:p>
            <a:pPr algn="just"/>
            <a:r>
              <a:rPr lang="it-IT" dirty="0"/>
              <a:t>Il </a:t>
            </a:r>
            <a:r>
              <a:rPr lang="it-IT" b="1" dirty="0">
                <a:solidFill>
                  <a:srgbClr val="FF0000"/>
                </a:solidFill>
              </a:rPr>
              <a:t>termine di </a:t>
            </a:r>
            <a:r>
              <a:rPr lang="it-IT" b="1" dirty="0" smtClean="0">
                <a:solidFill>
                  <a:srgbClr val="FF0000"/>
                </a:solidFill>
              </a:rPr>
              <a:t>accoppiamento </a:t>
            </a:r>
            <a:r>
              <a:rPr lang="it-IT" b="1" dirty="0" err="1" smtClean="0">
                <a:solidFill>
                  <a:srgbClr val="FF0000"/>
                </a:solidFill>
              </a:rPr>
              <a:t>δ</a:t>
            </a:r>
            <a:r>
              <a:rPr lang="it-IT" b="1" dirty="0" smtClean="0">
                <a:solidFill>
                  <a:srgbClr val="FF0000"/>
                </a:solidFill>
              </a:rPr>
              <a:t>(Z,A) </a:t>
            </a:r>
            <a:r>
              <a:rPr lang="it-IT" dirty="0" smtClean="0"/>
              <a:t>descrive </a:t>
            </a:r>
            <a:r>
              <a:rPr lang="it-IT" dirty="0"/>
              <a:t>l'effetto dello </a:t>
            </a:r>
            <a:r>
              <a:rPr lang="it-IT" dirty="0">
                <a:hlinkClick r:id="rId3"/>
              </a:rPr>
              <a:t>spin dei nucleoni.</a:t>
            </a:r>
            <a:endParaRPr lang="it-IT" dirty="0"/>
          </a:p>
          <a:p>
            <a:pPr algn="just"/>
            <a:r>
              <a:rPr lang="it-IT" dirty="0"/>
              <a:t>Questo riflette l’osservazione sperimentale che </a:t>
            </a:r>
            <a:r>
              <a:rPr lang="it-IT" u="sng" dirty="0"/>
              <a:t>due protoni o due neutroni sono sempre più fortemente legati </a:t>
            </a:r>
            <a:r>
              <a:rPr lang="it-IT" dirty="0"/>
              <a:t>di un protone e un neutrone</a:t>
            </a:r>
            <a:r>
              <a:rPr lang="it-IT" dirty="0" smtClean="0"/>
              <a:t>.</a:t>
            </a:r>
          </a:p>
          <a:p>
            <a:pPr algn="just"/>
            <a:endParaRPr lang="it-IT" sz="1600" i="1" dirty="0"/>
          </a:p>
          <a:p>
            <a:pPr algn="just"/>
            <a:r>
              <a:rPr lang="it-IT" sz="1600" i="1" dirty="0"/>
              <a:t>Questa interazione di accoppiamento favorisce la formazione di coppie di nucleoni dello stesso tipo (</a:t>
            </a:r>
            <a:r>
              <a:rPr lang="it-IT" sz="1600" i="1" dirty="0" err="1"/>
              <a:t>pp</a:t>
            </a:r>
            <a:r>
              <a:rPr lang="it-IT" sz="1600" i="1" dirty="0"/>
              <a:t>, </a:t>
            </a:r>
            <a:r>
              <a:rPr lang="it-IT" sz="1600" i="1" dirty="0" err="1"/>
              <a:t>nn</a:t>
            </a:r>
            <a:r>
              <a:rPr lang="it-IT" sz="1600" i="1" dirty="0"/>
              <a:t>) con spin opposti </a:t>
            </a:r>
            <a:r>
              <a:rPr lang="it-IT" sz="1600" i="1" dirty="0">
                <a:sym typeface="Symbol" charset="0"/>
              </a:rPr>
              <a:t> e funzione spaziale d’onda </a:t>
            </a:r>
            <a:r>
              <a:rPr lang="it-IT" sz="1600" i="1" dirty="0" smtClean="0">
                <a:sym typeface="Symbol" charset="0"/>
              </a:rPr>
              <a:t>simmetrica</a:t>
            </a:r>
          </a:p>
          <a:p>
            <a:pPr algn="just"/>
            <a:endParaRPr lang="it-IT" dirty="0"/>
          </a:p>
          <a:p>
            <a:pPr algn="just"/>
            <a:r>
              <a:rPr lang="it-IT" dirty="0"/>
              <a:t>Il termine viene aggiunto nel modo seguente:</a:t>
            </a:r>
          </a:p>
        </p:txBody>
      </p:sp>
      <p:graphicFrame>
        <p:nvGraphicFramePr>
          <p:cNvPr id="5" name="Object 4"/>
          <p:cNvGraphicFramePr>
            <a:graphicFrameLocks noChangeAspect="1"/>
          </p:cNvGraphicFramePr>
          <p:nvPr>
            <p:extLst>
              <p:ext uri="{D42A27DB-BD31-4B8C-83A1-F6EECF244321}">
                <p14:modId xmlns:p14="http://schemas.microsoft.com/office/powerpoint/2010/main" val="1107884305"/>
              </p:ext>
            </p:extLst>
          </p:nvPr>
        </p:nvGraphicFramePr>
        <p:xfrm>
          <a:off x="968674" y="3912744"/>
          <a:ext cx="7620001" cy="2489200"/>
        </p:xfrm>
        <a:graphic>
          <a:graphicData uri="http://schemas.openxmlformats.org/presentationml/2006/ole">
            <mc:AlternateContent xmlns:mc="http://schemas.openxmlformats.org/markup-compatibility/2006">
              <mc:Choice xmlns:v="urn:schemas-microsoft-com:vml" Requires="v">
                <p:oleObj spid="_x0000_s6037" name="Equation" r:id="rId4" imgW="3810000" imgH="1244600" progId="Equation.3">
                  <p:embed/>
                </p:oleObj>
              </mc:Choice>
              <mc:Fallback>
                <p:oleObj name="Equation" r:id="rId4" imgW="3810000" imgH="1244600" progId="Equation.3">
                  <p:embed/>
                  <p:pic>
                    <p:nvPicPr>
                      <p:cNvPr id="0" name=""/>
                      <p:cNvPicPr>
                        <a:picLocks noChangeAspect="1" noChangeArrowheads="1"/>
                      </p:cNvPicPr>
                      <p:nvPr/>
                    </p:nvPicPr>
                    <p:blipFill>
                      <a:blip r:embed="rId5"/>
                      <a:srcRect/>
                      <a:stretch>
                        <a:fillRect/>
                      </a:stretch>
                    </p:blipFill>
                    <p:spPr bwMode="auto">
                      <a:xfrm>
                        <a:off x="968674" y="3912744"/>
                        <a:ext cx="7620001" cy="248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Segnaposto numero diapositiva 2"/>
          <p:cNvSpPr>
            <a:spLocks noGrp="1"/>
          </p:cNvSpPr>
          <p:nvPr>
            <p:ph type="sldNum" sz="quarter" idx="12"/>
          </p:nvPr>
        </p:nvSpPr>
        <p:spPr/>
        <p:txBody>
          <a:bodyPr/>
          <a:lstStyle/>
          <a:p>
            <a:fld id="{F59BAAFB-1279-7F49-9A8C-7AA208BA2506}" type="slidenum">
              <a:rPr lang="it-IT" smtClean="0"/>
              <a:t>4</a:t>
            </a:fld>
            <a:endParaRPr lang="it-IT"/>
          </a:p>
        </p:txBody>
      </p:sp>
      <p:graphicFrame>
        <p:nvGraphicFramePr>
          <p:cNvPr id="6" name="Object 4"/>
          <p:cNvGraphicFramePr>
            <a:graphicFrameLocks noChangeAspect="1"/>
          </p:cNvGraphicFramePr>
          <p:nvPr>
            <p:extLst>
              <p:ext uri="{D42A27DB-BD31-4B8C-83A1-F6EECF244321}">
                <p14:modId xmlns:p14="http://schemas.microsoft.com/office/powerpoint/2010/main" val="3639353375"/>
              </p:ext>
            </p:extLst>
          </p:nvPr>
        </p:nvGraphicFramePr>
        <p:xfrm>
          <a:off x="6971795" y="1116333"/>
          <a:ext cx="2086354" cy="1850130"/>
        </p:xfrm>
        <a:graphic>
          <a:graphicData uri="http://schemas.openxmlformats.org/presentationml/2006/ole">
            <mc:AlternateContent xmlns:mc="http://schemas.openxmlformats.org/markup-compatibility/2006">
              <mc:Choice xmlns:v="urn:schemas-microsoft-com:vml" Requires="v">
                <p:oleObj spid="_x0000_s6038" name="Equation" r:id="rId6" imgW="1346200" imgH="1193800" progId="Equation.3">
                  <p:embed/>
                </p:oleObj>
              </mc:Choice>
              <mc:Fallback>
                <p:oleObj name="Equation" r:id="rId6" imgW="1346200" imgH="1193800" progId="Equation.3">
                  <p:embed/>
                  <p:pic>
                    <p:nvPicPr>
                      <p:cNvPr id="0" name=""/>
                      <p:cNvPicPr>
                        <a:picLocks noChangeAspect="1" noChangeArrowheads="1"/>
                      </p:cNvPicPr>
                      <p:nvPr/>
                    </p:nvPicPr>
                    <p:blipFill>
                      <a:blip r:embed="rId7"/>
                      <a:srcRect/>
                      <a:stretch>
                        <a:fillRect/>
                      </a:stretch>
                    </p:blipFill>
                    <p:spPr bwMode="auto">
                      <a:xfrm>
                        <a:off x="6971795" y="1116333"/>
                        <a:ext cx="2086354" cy="1850130"/>
                      </a:xfrm>
                      <a:prstGeom prst="rect">
                        <a:avLst/>
                      </a:prstGeom>
                      <a:noFill/>
                      <a:ln>
                        <a:noFill/>
                      </a:ln>
                      <a:effectLst/>
                      <a:extLst/>
                    </p:spPr>
                  </p:pic>
                </p:oleObj>
              </mc:Fallback>
            </mc:AlternateContent>
          </a:graphicData>
        </a:graphic>
      </p:graphicFrame>
      <p:sp>
        <p:nvSpPr>
          <p:cNvPr id="7" name="Date Placeholder 6"/>
          <p:cNvSpPr>
            <a:spLocks noGrp="1"/>
          </p:cNvSpPr>
          <p:nvPr>
            <p:ph type="dt" sz="half" idx="10"/>
          </p:nvPr>
        </p:nvSpPr>
        <p:spPr/>
        <p:txBody>
          <a:bodyPr/>
          <a:lstStyle/>
          <a:p>
            <a:r>
              <a:rPr lang="it-IT" smtClean="0"/>
              <a:t>Lino Miramonti</a:t>
            </a:r>
            <a:endParaRPr lang="it-IT"/>
          </a:p>
        </p:txBody>
      </p:sp>
      <p:graphicFrame>
        <p:nvGraphicFramePr>
          <p:cNvPr id="8" name="Object 4"/>
          <p:cNvGraphicFramePr>
            <a:graphicFrameLocks noChangeAspect="1"/>
          </p:cNvGraphicFramePr>
          <p:nvPr>
            <p:extLst>
              <p:ext uri="{D42A27DB-BD31-4B8C-83A1-F6EECF244321}">
                <p14:modId xmlns:p14="http://schemas.microsoft.com/office/powerpoint/2010/main" val="2128616620"/>
              </p:ext>
            </p:extLst>
          </p:nvPr>
        </p:nvGraphicFramePr>
        <p:xfrm>
          <a:off x="342900" y="295275"/>
          <a:ext cx="4495800" cy="406400"/>
        </p:xfrm>
        <a:graphic>
          <a:graphicData uri="http://schemas.openxmlformats.org/presentationml/2006/ole">
            <mc:AlternateContent xmlns:mc="http://schemas.openxmlformats.org/markup-compatibility/2006">
              <mc:Choice xmlns:v="urn:schemas-microsoft-com:vml" Requires="v">
                <p:oleObj spid="_x0000_s6039" name="Equation" r:id="rId8" imgW="2247900" imgH="203200" progId="Equation.3">
                  <p:embed/>
                </p:oleObj>
              </mc:Choice>
              <mc:Fallback>
                <p:oleObj name="Equation" r:id="rId8" imgW="2247900" imgH="203200" progId="Equation.3">
                  <p:embed/>
                  <p:pic>
                    <p:nvPicPr>
                      <p:cNvPr id="0" name=""/>
                      <p:cNvPicPr>
                        <a:picLocks noChangeAspect="1" noChangeArrowheads="1"/>
                      </p:cNvPicPr>
                      <p:nvPr/>
                    </p:nvPicPr>
                    <p:blipFill>
                      <a:blip r:embed="rId9"/>
                      <a:srcRect/>
                      <a:stretch>
                        <a:fillRect/>
                      </a:stretch>
                    </p:blipFill>
                    <p:spPr bwMode="auto">
                      <a:xfrm>
                        <a:off x="342900" y="295275"/>
                        <a:ext cx="4495800" cy="406400"/>
                      </a:xfrm>
                      <a:prstGeom prst="rect">
                        <a:avLst/>
                      </a:prstGeom>
                      <a:solidFill>
                        <a:srgbClr val="FFFF00"/>
                      </a:solidFill>
                      <a:ln>
                        <a:noFill/>
                      </a:ln>
                      <a:effectLst/>
                      <a:extLst/>
                    </p:spPr>
                  </p:pic>
                </p:oleObj>
              </mc:Fallback>
            </mc:AlternateContent>
          </a:graphicData>
        </a:graphic>
      </p:graphicFrame>
    </p:spTree>
    <p:extLst>
      <p:ext uri="{BB962C8B-B14F-4D97-AF65-F5344CB8AC3E}">
        <p14:creationId xmlns:p14="http://schemas.microsoft.com/office/powerpoint/2010/main" val="33931850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40</a:t>
            </a:fld>
            <a:endParaRPr lang="it-IT"/>
          </a:p>
        </p:txBody>
      </p:sp>
      <p:sp>
        <p:nvSpPr>
          <p:cNvPr id="6" name="CasellaDiTesto 5"/>
          <p:cNvSpPr txBox="1"/>
          <p:nvPr/>
        </p:nvSpPr>
        <p:spPr>
          <a:xfrm>
            <a:off x="256720" y="219487"/>
            <a:ext cx="8699063" cy="6524864"/>
          </a:xfrm>
          <a:prstGeom prst="rect">
            <a:avLst/>
          </a:prstGeom>
          <a:noFill/>
        </p:spPr>
        <p:txBody>
          <a:bodyPr wrap="square" rtlCol="0">
            <a:spAutoFit/>
          </a:bodyPr>
          <a:lstStyle/>
          <a:p>
            <a:pPr algn="just"/>
            <a:r>
              <a:rPr lang="it-IT" dirty="0" smtClean="0"/>
              <a:t>Possiamo dividere i </a:t>
            </a:r>
            <a:r>
              <a:rPr lang="it-IT" b="1" dirty="0" smtClean="0"/>
              <a:t>rivelatori per la ricerca del 0ν2β </a:t>
            </a:r>
            <a:r>
              <a:rPr lang="it-IT" dirty="0"/>
              <a:t>in </a:t>
            </a:r>
            <a:r>
              <a:rPr lang="it-IT" sz="2400" b="1" dirty="0">
                <a:solidFill>
                  <a:srgbClr val="0000FF"/>
                </a:solidFill>
              </a:rPr>
              <a:t>due </a:t>
            </a:r>
            <a:r>
              <a:rPr lang="it-IT" sz="2400" b="1" dirty="0" smtClean="0">
                <a:solidFill>
                  <a:srgbClr val="0000FF"/>
                </a:solidFill>
              </a:rPr>
              <a:t>categorie</a:t>
            </a:r>
            <a:r>
              <a:rPr lang="it-IT" b="1" dirty="0" smtClean="0"/>
              <a:t>:</a:t>
            </a:r>
          </a:p>
          <a:p>
            <a:pPr algn="just"/>
            <a:endParaRPr lang="it-IT" sz="1400" dirty="0" smtClean="0"/>
          </a:p>
          <a:p>
            <a:pPr algn="just"/>
            <a:r>
              <a:rPr lang="it-IT" sz="2400" b="1" dirty="0" smtClean="0">
                <a:solidFill>
                  <a:srgbClr val="000090"/>
                </a:solidFill>
              </a:rPr>
              <a:t>Tecniche calorimetriche</a:t>
            </a:r>
            <a:r>
              <a:rPr lang="it-IT" sz="2400" dirty="0" smtClean="0">
                <a:solidFill>
                  <a:srgbClr val="000090"/>
                </a:solidFill>
              </a:rPr>
              <a:t>  </a:t>
            </a:r>
            <a:r>
              <a:rPr lang="it-IT" dirty="0" smtClean="0"/>
              <a:t>in cui la sorgente è “</a:t>
            </a:r>
            <a:r>
              <a:rPr lang="it-IT" dirty="0" err="1" smtClean="0"/>
              <a:t>embetted</a:t>
            </a:r>
            <a:r>
              <a:rPr lang="it-IT" dirty="0" smtClean="0"/>
              <a:t>” nel rivelatore</a:t>
            </a:r>
          </a:p>
          <a:p>
            <a:pPr algn="just"/>
            <a:r>
              <a:rPr lang="it-IT" dirty="0"/>
              <a:t>T</a:t>
            </a:r>
            <a:r>
              <a:rPr lang="it-IT" dirty="0" smtClean="0"/>
              <a:t>ipi di rivelatori: </a:t>
            </a:r>
            <a:r>
              <a:rPr lang="it-IT" dirty="0" smtClean="0">
                <a:solidFill>
                  <a:srgbClr val="FF0000"/>
                </a:solidFill>
              </a:rPr>
              <a:t>Scintillatori</a:t>
            </a:r>
            <a:r>
              <a:rPr lang="it-IT" dirty="0" smtClean="0"/>
              <a:t>, </a:t>
            </a:r>
            <a:r>
              <a:rPr lang="it-IT" dirty="0" smtClean="0">
                <a:solidFill>
                  <a:srgbClr val="FF0000"/>
                </a:solidFill>
              </a:rPr>
              <a:t>Bolometri</a:t>
            </a:r>
            <a:r>
              <a:rPr lang="it-IT" dirty="0" smtClean="0"/>
              <a:t>, </a:t>
            </a:r>
            <a:r>
              <a:rPr lang="it-IT" dirty="0" err="1" smtClean="0">
                <a:solidFill>
                  <a:srgbClr val="FF0000"/>
                </a:solidFill>
              </a:rPr>
              <a:t>Riv</a:t>
            </a:r>
            <a:r>
              <a:rPr lang="it-IT" dirty="0" smtClean="0">
                <a:solidFill>
                  <a:srgbClr val="FF0000"/>
                </a:solidFill>
              </a:rPr>
              <a:t>. Stato solido</a:t>
            </a:r>
            <a:r>
              <a:rPr lang="it-IT" dirty="0" smtClean="0"/>
              <a:t>, </a:t>
            </a:r>
            <a:r>
              <a:rPr lang="it-IT" dirty="0" smtClean="0">
                <a:solidFill>
                  <a:srgbClr val="FF0000"/>
                </a:solidFill>
              </a:rPr>
              <a:t>Camere a gas</a:t>
            </a:r>
            <a:r>
              <a:rPr lang="it-IT" dirty="0" smtClean="0"/>
              <a:t>.</a:t>
            </a:r>
          </a:p>
          <a:p>
            <a:pPr lvl="1" algn="just"/>
            <a:r>
              <a:rPr lang="it-IT" b="1" dirty="0" smtClean="0">
                <a:solidFill>
                  <a:srgbClr val="008000"/>
                </a:solidFill>
              </a:rPr>
              <a:t>Pro</a:t>
            </a:r>
            <a:r>
              <a:rPr lang="it-IT" dirty="0" smtClean="0"/>
              <a:t>: </a:t>
            </a:r>
          </a:p>
          <a:p>
            <a:pPr lvl="2" algn="just"/>
            <a:r>
              <a:rPr lang="it-IT" dirty="0" smtClean="0"/>
              <a:t>Alta efficienza</a:t>
            </a:r>
          </a:p>
          <a:p>
            <a:pPr lvl="2" algn="just"/>
            <a:r>
              <a:rPr lang="it-IT" dirty="0" smtClean="0"/>
              <a:t>Grandi masse</a:t>
            </a:r>
          </a:p>
          <a:p>
            <a:pPr lvl="2" algn="just"/>
            <a:r>
              <a:rPr lang="it-IT" dirty="0" smtClean="0"/>
              <a:t>Alta risoluzione energetica (0.1%)</a:t>
            </a:r>
          </a:p>
          <a:p>
            <a:pPr lvl="1" algn="just"/>
            <a:r>
              <a:rPr lang="it-IT" b="1" dirty="0" smtClean="0">
                <a:solidFill>
                  <a:srgbClr val="FF0000"/>
                </a:solidFill>
              </a:rPr>
              <a:t>Contro</a:t>
            </a:r>
            <a:r>
              <a:rPr lang="it-IT" dirty="0" smtClean="0"/>
              <a:t>:</a:t>
            </a:r>
          </a:p>
          <a:p>
            <a:pPr lvl="2" algn="just"/>
            <a:r>
              <a:rPr lang="it-IT" dirty="0" smtClean="0"/>
              <a:t>Difficile ricostruzione della topologia dell’evento (</a:t>
            </a:r>
            <a:r>
              <a:rPr lang="it-IT" sz="1600" i="1" dirty="0" smtClean="0"/>
              <a:t>tranne per le </a:t>
            </a:r>
            <a:r>
              <a:rPr lang="it-IT" sz="1600" i="1" dirty="0" smtClean="0">
                <a:solidFill>
                  <a:srgbClr val="FF0000"/>
                </a:solidFill>
              </a:rPr>
              <a:t>TPC a Xe liquido o gassoso</a:t>
            </a:r>
            <a:r>
              <a:rPr lang="it-IT" sz="1600" i="1" dirty="0" smtClean="0"/>
              <a:t> ma al prezzo di una minor risoluzione energetica – Recentemente si è proposto di dissolvere nuclidi candidati in </a:t>
            </a:r>
            <a:r>
              <a:rPr lang="it-IT" sz="1600" i="1" dirty="0">
                <a:solidFill>
                  <a:srgbClr val="FF0000"/>
                </a:solidFill>
              </a:rPr>
              <a:t>S</a:t>
            </a:r>
            <a:r>
              <a:rPr lang="it-IT" sz="1600" i="1" dirty="0" smtClean="0">
                <a:solidFill>
                  <a:srgbClr val="FF0000"/>
                </a:solidFill>
              </a:rPr>
              <a:t>cintillatori liquidi</a:t>
            </a:r>
            <a:r>
              <a:rPr lang="it-IT" dirty="0" smtClean="0"/>
              <a:t>)</a:t>
            </a:r>
            <a:endParaRPr lang="it-IT" dirty="0"/>
          </a:p>
          <a:p>
            <a:pPr algn="just"/>
            <a:endParaRPr lang="it-IT" dirty="0" smtClean="0"/>
          </a:p>
          <a:p>
            <a:pPr algn="just"/>
            <a:r>
              <a:rPr lang="it-IT" sz="2400" b="1" dirty="0" smtClean="0">
                <a:solidFill>
                  <a:srgbClr val="000090"/>
                </a:solidFill>
              </a:rPr>
              <a:t>Approccio sorgente esterna </a:t>
            </a:r>
            <a:r>
              <a:rPr lang="it-IT" dirty="0" smtClean="0"/>
              <a:t>in cui sorgente e rivelatore sono due entità separate.</a:t>
            </a:r>
          </a:p>
          <a:p>
            <a:pPr algn="just"/>
            <a:r>
              <a:rPr lang="it-IT" dirty="0" smtClean="0"/>
              <a:t>Tipi </a:t>
            </a:r>
            <a:r>
              <a:rPr lang="it-IT" dirty="0"/>
              <a:t>di rivelatori: </a:t>
            </a:r>
            <a:r>
              <a:rPr lang="it-IT" dirty="0">
                <a:solidFill>
                  <a:srgbClr val="FF0000"/>
                </a:solidFill>
              </a:rPr>
              <a:t>Scintillatori</a:t>
            </a:r>
            <a:r>
              <a:rPr lang="it-IT" dirty="0"/>
              <a:t>, </a:t>
            </a:r>
            <a:r>
              <a:rPr lang="it-IT" dirty="0" smtClean="0">
                <a:solidFill>
                  <a:srgbClr val="FF0000"/>
                </a:solidFill>
              </a:rPr>
              <a:t>TPC a gas</a:t>
            </a:r>
            <a:r>
              <a:rPr lang="it-IT" dirty="0" smtClean="0"/>
              <a:t>, </a:t>
            </a:r>
            <a:r>
              <a:rPr lang="it-IT" dirty="0" smtClean="0">
                <a:solidFill>
                  <a:srgbClr val="FF0000"/>
                </a:solidFill>
              </a:rPr>
              <a:t>Camere a deriva</a:t>
            </a:r>
            <a:r>
              <a:rPr lang="it-IT" dirty="0" smtClean="0"/>
              <a:t>.</a:t>
            </a:r>
          </a:p>
          <a:p>
            <a:pPr lvl="1" algn="just"/>
            <a:r>
              <a:rPr lang="it-IT" b="1" dirty="0">
                <a:solidFill>
                  <a:srgbClr val="008000"/>
                </a:solidFill>
              </a:rPr>
              <a:t>Pro</a:t>
            </a:r>
            <a:r>
              <a:rPr lang="it-IT" dirty="0"/>
              <a:t>: </a:t>
            </a:r>
          </a:p>
          <a:p>
            <a:pPr lvl="2" algn="just"/>
            <a:r>
              <a:rPr lang="it-IT" dirty="0" smtClean="0"/>
              <a:t>Utilizzo di Campo magnetico per la misura del momento e della carica</a:t>
            </a:r>
          </a:p>
          <a:p>
            <a:pPr lvl="2" algn="just"/>
            <a:r>
              <a:rPr lang="it-IT" dirty="0" smtClean="0"/>
              <a:t>Misura del Tempo di volo</a:t>
            </a:r>
          </a:p>
          <a:p>
            <a:pPr lvl="2" algn="just"/>
            <a:r>
              <a:rPr lang="it-IT" dirty="0" smtClean="0"/>
              <a:t>Ricostruzione dell’evento con conseguente rigetto del fondo radioattivo </a:t>
            </a:r>
          </a:p>
          <a:p>
            <a:pPr lvl="1" algn="just"/>
            <a:r>
              <a:rPr lang="it-IT" b="1" dirty="0" smtClean="0">
                <a:solidFill>
                  <a:srgbClr val="FF0000"/>
                </a:solidFill>
              </a:rPr>
              <a:t>Contro</a:t>
            </a:r>
            <a:r>
              <a:rPr lang="it-IT" dirty="0" smtClean="0"/>
              <a:t>:</a:t>
            </a:r>
          </a:p>
          <a:p>
            <a:pPr lvl="2" algn="just"/>
            <a:r>
              <a:rPr lang="it-IT" dirty="0" smtClean="0"/>
              <a:t>Piccole masse (10 kg) – a causa dell’auto assorbimento</a:t>
            </a:r>
          </a:p>
          <a:p>
            <a:pPr lvl="2" algn="just"/>
            <a:r>
              <a:rPr lang="it-IT" dirty="0" smtClean="0"/>
              <a:t>Bassa risoluzione energetica (dell’ordine del 10%)</a:t>
            </a:r>
            <a:endParaRPr lang="it-IT" dirty="0"/>
          </a:p>
        </p:txBody>
      </p:sp>
      <p:sp>
        <p:nvSpPr>
          <p:cNvPr id="4" name="Date Placeholder 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45711176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41</a:t>
            </a:fld>
            <a:endParaRPr lang="it-IT"/>
          </a:p>
        </p:txBody>
      </p:sp>
      <p:sp>
        <p:nvSpPr>
          <p:cNvPr id="3" name="CasellaDiTesto 2"/>
          <p:cNvSpPr txBox="1"/>
          <p:nvPr/>
        </p:nvSpPr>
        <p:spPr>
          <a:xfrm>
            <a:off x="235177" y="834443"/>
            <a:ext cx="8642777" cy="923330"/>
          </a:xfrm>
          <a:prstGeom prst="rect">
            <a:avLst/>
          </a:prstGeom>
          <a:noFill/>
        </p:spPr>
        <p:txBody>
          <a:bodyPr wrap="square" rtlCol="0">
            <a:spAutoFit/>
          </a:bodyPr>
          <a:lstStyle/>
          <a:p>
            <a:pPr algn="just"/>
            <a:r>
              <a:rPr lang="it-IT" dirty="0"/>
              <a:t>Per poter </a:t>
            </a:r>
            <a:r>
              <a:rPr lang="it-IT" b="1" dirty="0">
                <a:solidFill>
                  <a:srgbClr val="660066"/>
                </a:solidFill>
              </a:rPr>
              <a:t>confrontare le diverse tecniche</a:t>
            </a:r>
            <a:r>
              <a:rPr lang="it-IT" dirty="0"/>
              <a:t> di </a:t>
            </a:r>
            <a:r>
              <a:rPr lang="it-IT" dirty="0" smtClean="0"/>
              <a:t>rivelazione, </a:t>
            </a:r>
            <a:r>
              <a:rPr lang="it-IT" dirty="0"/>
              <a:t>e quindi confrontare </a:t>
            </a:r>
            <a:r>
              <a:rPr lang="it-IT" dirty="0" smtClean="0"/>
              <a:t>le performances dei diversi rivelatori, </a:t>
            </a:r>
            <a:r>
              <a:rPr lang="it-IT" dirty="0"/>
              <a:t>è utile introdurre il concetto di </a:t>
            </a:r>
            <a:r>
              <a:rPr lang="it-IT" dirty="0">
                <a:solidFill>
                  <a:srgbClr val="FF0000"/>
                </a:solidFill>
              </a:rPr>
              <a:t>sensitività dell’apparato sperimentale </a:t>
            </a:r>
            <a:r>
              <a:rPr lang="it-IT" dirty="0" err="1" smtClean="0">
                <a:solidFill>
                  <a:srgbClr val="FF0000"/>
                </a:solidFill>
              </a:rPr>
              <a:t>F</a:t>
            </a:r>
            <a:r>
              <a:rPr lang="it-IT" dirty="0" smtClean="0"/>
              <a:t> sulla vita del </a:t>
            </a:r>
            <a:r>
              <a:rPr lang="it-IT" dirty="0"/>
              <a:t>candidato </a:t>
            </a:r>
            <a:r>
              <a:rPr lang="it-IT" dirty="0" smtClean="0"/>
              <a:t>0νββ sotto osservazione.</a:t>
            </a:r>
            <a:endParaRPr lang="it-IT" dirty="0"/>
          </a:p>
        </p:txBody>
      </p:sp>
      <p:graphicFrame>
        <p:nvGraphicFramePr>
          <p:cNvPr id="4" name="Object 4"/>
          <p:cNvGraphicFramePr>
            <a:graphicFrameLocks noChangeAspect="1"/>
          </p:cNvGraphicFramePr>
          <p:nvPr>
            <p:extLst>
              <p:ext uri="{D42A27DB-BD31-4B8C-83A1-F6EECF244321}">
                <p14:modId xmlns:p14="http://schemas.microsoft.com/office/powerpoint/2010/main" val="1967312769"/>
              </p:ext>
            </p:extLst>
          </p:nvPr>
        </p:nvGraphicFramePr>
        <p:xfrm>
          <a:off x="1030524" y="3175811"/>
          <a:ext cx="2616200" cy="836613"/>
        </p:xfrm>
        <a:graphic>
          <a:graphicData uri="http://schemas.openxmlformats.org/presentationml/2006/ole">
            <mc:AlternateContent xmlns:mc="http://schemas.openxmlformats.org/markup-compatibility/2006">
              <mc:Choice xmlns:v="urn:schemas-microsoft-com:vml" Requires="v">
                <p:oleObj spid="_x0000_s134339" name="Equation" r:id="rId3" imgW="1511300" imgH="482600" progId="Equation.3">
                  <p:embed/>
                </p:oleObj>
              </mc:Choice>
              <mc:Fallback>
                <p:oleObj name="Equation" r:id="rId3" imgW="1511300" imgH="482600" progId="Equation.3">
                  <p:embed/>
                  <p:pic>
                    <p:nvPicPr>
                      <p:cNvPr id="0" name=""/>
                      <p:cNvPicPr>
                        <a:picLocks noChangeAspect="1" noChangeArrowheads="1"/>
                      </p:cNvPicPr>
                      <p:nvPr/>
                    </p:nvPicPr>
                    <p:blipFill>
                      <a:blip r:embed="rId4"/>
                      <a:srcRect/>
                      <a:stretch>
                        <a:fillRect/>
                      </a:stretch>
                    </p:blipFill>
                    <p:spPr bwMode="auto">
                      <a:xfrm>
                        <a:off x="1030524" y="3175811"/>
                        <a:ext cx="2616200" cy="836613"/>
                      </a:xfrm>
                      <a:prstGeom prst="rect">
                        <a:avLst/>
                      </a:prstGeom>
                      <a:solidFill>
                        <a:srgbClr val="DBEEF4"/>
                      </a:solidFill>
                      <a:ln>
                        <a:noFill/>
                      </a:ln>
                      <a:effectLst/>
                      <a:extLst/>
                    </p:spPr>
                  </p:pic>
                </p:oleObj>
              </mc:Fallback>
            </mc:AlternateContent>
          </a:graphicData>
        </a:graphic>
      </p:graphicFrame>
      <p:sp>
        <p:nvSpPr>
          <p:cNvPr id="5" name="Rettangolo 4"/>
          <p:cNvSpPr/>
          <p:nvPr/>
        </p:nvSpPr>
        <p:spPr>
          <a:xfrm>
            <a:off x="253132" y="1855423"/>
            <a:ext cx="6241274" cy="1200329"/>
          </a:xfrm>
          <a:prstGeom prst="rect">
            <a:avLst/>
          </a:prstGeom>
        </p:spPr>
        <p:txBody>
          <a:bodyPr wrap="square">
            <a:spAutoFit/>
          </a:bodyPr>
          <a:lstStyle/>
          <a:p>
            <a:pPr algn="just"/>
            <a:r>
              <a:rPr lang="it-IT" dirty="0" smtClean="0">
                <a:solidFill>
                  <a:srgbClr val="000000"/>
                </a:solidFill>
              </a:rPr>
              <a:t>La </a:t>
            </a:r>
            <a:r>
              <a:rPr lang="it-IT" dirty="0">
                <a:solidFill>
                  <a:srgbClr val="FF0000"/>
                </a:solidFill>
              </a:rPr>
              <a:t>sensitività dell’apparato sperimentale </a:t>
            </a:r>
            <a:r>
              <a:rPr lang="it-IT" dirty="0" err="1">
                <a:solidFill>
                  <a:srgbClr val="FF0000"/>
                </a:solidFill>
              </a:rPr>
              <a:t>F</a:t>
            </a:r>
            <a:r>
              <a:rPr lang="it-IT" dirty="0"/>
              <a:t> </a:t>
            </a:r>
            <a:r>
              <a:rPr lang="it-IT" dirty="0" smtClean="0">
                <a:solidFill>
                  <a:srgbClr val="000000"/>
                </a:solidFill>
              </a:rPr>
              <a:t>può essere definita come il tempo necessario ad ottenere un numero di eventi minimo rilevabile al di sopra di fondo radioattivo a 1 </a:t>
            </a:r>
            <a:r>
              <a:rPr lang="it-IT" dirty="0" err="1" smtClean="0">
                <a:solidFill>
                  <a:srgbClr val="000000"/>
                </a:solidFill>
              </a:rPr>
              <a:t>σ</a:t>
            </a:r>
            <a:r>
              <a:rPr lang="it-IT" dirty="0" smtClean="0">
                <a:solidFill>
                  <a:srgbClr val="000000"/>
                </a:solidFill>
              </a:rPr>
              <a:t> di livello di confidenza.</a:t>
            </a:r>
            <a:endParaRPr lang="it-IT" dirty="0">
              <a:solidFill>
                <a:srgbClr val="000000"/>
              </a:solidFill>
            </a:endParaRPr>
          </a:p>
        </p:txBody>
      </p:sp>
      <p:sp>
        <p:nvSpPr>
          <p:cNvPr id="6" name="Rettangolo 5"/>
          <p:cNvSpPr/>
          <p:nvPr/>
        </p:nvSpPr>
        <p:spPr>
          <a:xfrm>
            <a:off x="541915" y="177290"/>
            <a:ext cx="6038432" cy="584776"/>
          </a:xfrm>
          <a:prstGeom prst="rect">
            <a:avLst/>
          </a:prstGeom>
        </p:spPr>
        <p:txBody>
          <a:bodyPr wrap="none">
            <a:spAutoFit/>
          </a:bodyPr>
          <a:lstStyle/>
          <a:p>
            <a:r>
              <a:rPr lang="it-IT" sz="3200" b="1" dirty="0" smtClean="0">
                <a:solidFill>
                  <a:srgbClr val="FF0000"/>
                </a:solidFill>
              </a:rPr>
              <a:t>Sensitività</a:t>
            </a:r>
            <a:r>
              <a:rPr lang="it-IT" sz="3200" b="1" dirty="0" smtClean="0"/>
              <a:t> di un rivelatore di 0νββ</a:t>
            </a:r>
            <a:endParaRPr lang="it-IT" sz="3200" dirty="0"/>
          </a:p>
        </p:txBody>
      </p:sp>
      <p:graphicFrame>
        <p:nvGraphicFramePr>
          <p:cNvPr id="7" name="Object 4"/>
          <p:cNvGraphicFramePr>
            <a:graphicFrameLocks noChangeAspect="1"/>
          </p:cNvGraphicFramePr>
          <p:nvPr>
            <p:extLst>
              <p:ext uri="{D42A27DB-BD31-4B8C-83A1-F6EECF244321}">
                <p14:modId xmlns:p14="http://schemas.microsoft.com/office/powerpoint/2010/main" val="2233712145"/>
              </p:ext>
            </p:extLst>
          </p:nvPr>
        </p:nvGraphicFramePr>
        <p:xfrm>
          <a:off x="6802912" y="1945833"/>
          <a:ext cx="2176463" cy="769937"/>
        </p:xfrm>
        <a:graphic>
          <a:graphicData uri="http://schemas.openxmlformats.org/presentationml/2006/ole">
            <mc:AlternateContent xmlns:mc="http://schemas.openxmlformats.org/markup-compatibility/2006">
              <mc:Choice xmlns:v="urn:schemas-microsoft-com:vml" Requires="v">
                <p:oleObj spid="_x0000_s134340" name="Equation" r:id="rId5" imgW="1257300" imgH="444500" progId="Equation.3">
                  <p:embed/>
                </p:oleObj>
              </mc:Choice>
              <mc:Fallback>
                <p:oleObj name="Equation" r:id="rId5" imgW="1257300" imgH="444500" progId="Equation.3">
                  <p:embed/>
                  <p:pic>
                    <p:nvPicPr>
                      <p:cNvPr id="0" name=""/>
                      <p:cNvPicPr>
                        <a:picLocks noChangeAspect="1" noChangeArrowheads="1"/>
                      </p:cNvPicPr>
                      <p:nvPr/>
                    </p:nvPicPr>
                    <p:blipFill>
                      <a:blip r:embed="rId6"/>
                      <a:srcRect/>
                      <a:stretch>
                        <a:fillRect/>
                      </a:stretch>
                    </p:blipFill>
                    <p:spPr bwMode="auto">
                      <a:xfrm>
                        <a:off x="6802912" y="1945833"/>
                        <a:ext cx="2176463" cy="769937"/>
                      </a:xfrm>
                      <a:prstGeom prst="rect">
                        <a:avLst/>
                      </a:prstGeom>
                      <a:noFill/>
                      <a:ln>
                        <a:noFill/>
                      </a:ln>
                      <a:effectLst/>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3844137576"/>
              </p:ext>
            </p:extLst>
          </p:nvPr>
        </p:nvGraphicFramePr>
        <p:xfrm>
          <a:off x="4573380" y="2867620"/>
          <a:ext cx="3366652" cy="2465394"/>
        </p:xfrm>
        <a:graphic>
          <a:graphicData uri="http://schemas.openxmlformats.org/presentationml/2006/ole">
            <mc:AlternateContent xmlns:mc="http://schemas.openxmlformats.org/markup-compatibility/2006">
              <mc:Choice xmlns:v="urn:schemas-microsoft-com:vml" Requires="v">
                <p:oleObj spid="_x0000_s134341" name="Equation" r:id="rId7" imgW="2692400" imgH="1968500" progId="Equation.3">
                  <p:embed/>
                </p:oleObj>
              </mc:Choice>
              <mc:Fallback>
                <p:oleObj name="Equation" r:id="rId7" imgW="2692400" imgH="1968500" progId="Equation.3">
                  <p:embed/>
                  <p:pic>
                    <p:nvPicPr>
                      <p:cNvPr id="0" name=""/>
                      <p:cNvPicPr>
                        <a:picLocks noChangeAspect="1" noChangeArrowheads="1"/>
                      </p:cNvPicPr>
                      <p:nvPr/>
                    </p:nvPicPr>
                    <p:blipFill>
                      <a:blip r:embed="rId8"/>
                      <a:srcRect/>
                      <a:stretch>
                        <a:fillRect/>
                      </a:stretch>
                    </p:blipFill>
                    <p:spPr bwMode="auto">
                      <a:xfrm>
                        <a:off x="4573380" y="2867620"/>
                        <a:ext cx="3366652" cy="2465394"/>
                      </a:xfrm>
                      <a:prstGeom prst="rect">
                        <a:avLst/>
                      </a:prstGeom>
                      <a:noFill/>
                      <a:ln>
                        <a:noFill/>
                      </a:ln>
                      <a:effectLst/>
                      <a:extLst/>
                    </p:spPr>
                  </p:pic>
                </p:oleObj>
              </mc:Fallback>
            </mc:AlternateContent>
          </a:graphicData>
        </a:graphic>
      </p:graphicFrame>
      <p:sp>
        <p:nvSpPr>
          <p:cNvPr id="9" name="Rettangolo 8"/>
          <p:cNvSpPr/>
          <p:nvPr/>
        </p:nvSpPr>
        <p:spPr>
          <a:xfrm>
            <a:off x="311926" y="4411008"/>
            <a:ext cx="3816728" cy="646331"/>
          </a:xfrm>
          <a:prstGeom prst="rect">
            <a:avLst/>
          </a:prstGeom>
        </p:spPr>
        <p:txBody>
          <a:bodyPr wrap="square">
            <a:spAutoFit/>
          </a:bodyPr>
          <a:lstStyle/>
          <a:p>
            <a:pPr algn="just"/>
            <a:r>
              <a:rPr lang="it-IT" dirty="0" err="1">
                <a:solidFill>
                  <a:srgbClr val="FF0000"/>
                </a:solidFill>
              </a:rPr>
              <a:t>F</a:t>
            </a:r>
            <a:r>
              <a:rPr lang="it-IT" dirty="0"/>
              <a:t> coinvolge solo le </a:t>
            </a:r>
            <a:r>
              <a:rPr lang="it-IT" dirty="0">
                <a:solidFill>
                  <a:srgbClr val="660066"/>
                </a:solidFill>
              </a:rPr>
              <a:t>caratteristiche del rivelatore e del set-up sperimentale</a:t>
            </a:r>
            <a:r>
              <a:rPr lang="it-IT" dirty="0"/>
              <a:t>.</a:t>
            </a:r>
          </a:p>
        </p:txBody>
      </p:sp>
      <p:sp>
        <p:nvSpPr>
          <p:cNvPr id="10" name="CasellaDiTesto 9"/>
          <p:cNvSpPr txBox="1"/>
          <p:nvPr/>
        </p:nvSpPr>
        <p:spPr>
          <a:xfrm>
            <a:off x="235177" y="5521146"/>
            <a:ext cx="8525189" cy="1200329"/>
          </a:xfrm>
          <a:prstGeom prst="rect">
            <a:avLst/>
          </a:prstGeom>
          <a:noFill/>
        </p:spPr>
        <p:txBody>
          <a:bodyPr wrap="square" rtlCol="0">
            <a:spAutoFit/>
          </a:bodyPr>
          <a:lstStyle/>
          <a:p>
            <a:pPr algn="just"/>
            <a:r>
              <a:rPr lang="it-IT" dirty="0" smtClean="0"/>
              <a:t>Per aumentare la sensitività occorre aumentare (M </a:t>
            </a:r>
            <a:r>
              <a:rPr lang="it-IT" baseline="30000" dirty="0" smtClean="0">
                <a:sym typeface="Wingdings"/>
              </a:rPr>
              <a:t>.</a:t>
            </a:r>
            <a:r>
              <a:rPr lang="it-IT" dirty="0" smtClean="0"/>
              <a:t> T) oppure migliorare le </a:t>
            </a:r>
            <a:r>
              <a:rPr lang="it-IT" dirty="0" err="1" smtClean="0"/>
              <a:t>performaces</a:t>
            </a:r>
            <a:r>
              <a:rPr lang="it-IT" dirty="0" smtClean="0"/>
              <a:t> dei rivelatori migliorandone la risoluzione energetica (ΔΕ) e riducendo il più possibile il fondo radioattivo (b). </a:t>
            </a:r>
          </a:p>
          <a:p>
            <a:pPr algn="just"/>
            <a:r>
              <a:rPr lang="it-IT" dirty="0" smtClean="0"/>
              <a:t>			I rivelatori di prossima generazione devono lavorare su entrambi i fronti.</a:t>
            </a:r>
            <a:endParaRPr lang="it-IT" dirty="0"/>
          </a:p>
        </p:txBody>
      </p:sp>
      <p:sp>
        <p:nvSpPr>
          <p:cNvPr id="12" name="Date Placeholder 11"/>
          <p:cNvSpPr>
            <a:spLocks noGrp="1"/>
          </p:cNvSpPr>
          <p:nvPr>
            <p:ph type="dt" sz="half" idx="10"/>
          </p:nvPr>
        </p:nvSpPr>
        <p:spPr/>
        <p:txBody>
          <a:bodyPr/>
          <a:lstStyle/>
          <a:p>
            <a:r>
              <a:rPr lang="it-IT" dirty="0" smtClean="0"/>
              <a:t>Lino Miramonti</a:t>
            </a:r>
            <a:endParaRPr lang="it-IT" dirty="0"/>
          </a:p>
        </p:txBody>
      </p:sp>
    </p:spTree>
    <p:extLst>
      <p:ext uri="{BB962C8B-B14F-4D97-AF65-F5344CB8AC3E}">
        <p14:creationId xmlns:p14="http://schemas.microsoft.com/office/powerpoint/2010/main" val="34571117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6553200" y="6045358"/>
            <a:ext cx="2133600" cy="365125"/>
          </a:xfrm>
        </p:spPr>
        <p:txBody>
          <a:bodyPr/>
          <a:lstStyle/>
          <a:p>
            <a:fld id="{F59BAAFB-1279-7F49-9A8C-7AA208BA2506}" type="slidenum">
              <a:rPr lang="it-IT" smtClean="0"/>
              <a:t>42</a:t>
            </a:fld>
            <a:endParaRPr lang="it-IT"/>
          </a:p>
        </p:txBody>
      </p:sp>
      <p:sp>
        <p:nvSpPr>
          <p:cNvPr id="8" name="CasellaDiTesto 7"/>
          <p:cNvSpPr txBox="1"/>
          <p:nvPr/>
        </p:nvSpPr>
        <p:spPr>
          <a:xfrm>
            <a:off x="235177" y="511277"/>
            <a:ext cx="8642777" cy="2308324"/>
          </a:xfrm>
          <a:prstGeom prst="rect">
            <a:avLst/>
          </a:prstGeom>
          <a:noFill/>
        </p:spPr>
        <p:txBody>
          <a:bodyPr wrap="square" rtlCol="0">
            <a:spAutoFit/>
          </a:bodyPr>
          <a:lstStyle/>
          <a:p>
            <a:pPr algn="just"/>
            <a:r>
              <a:rPr lang="it-IT" dirty="0" smtClean="0"/>
              <a:t>Per ottenere la </a:t>
            </a:r>
            <a:r>
              <a:rPr lang="it-IT" dirty="0" smtClean="0">
                <a:solidFill>
                  <a:srgbClr val="FF0000"/>
                </a:solidFill>
              </a:rPr>
              <a:t>sensitività </a:t>
            </a:r>
            <a:r>
              <a:rPr lang="it-IT" dirty="0">
                <a:solidFill>
                  <a:srgbClr val="FF0000"/>
                </a:solidFill>
              </a:rPr>
              <a:t>al </a:t>
            </a:r>
            <a:r>
              <a:rPr lang="it-IT" dirty="0" smtClean="0">
                <a:solidFill>
                  <a:srgbClr val="FF0000"/>
                </a:solidFill>
              </a:rPr>
              <a:t>m</a:t>
            </a:r>
            <a:r>
              <a:rPr lang="it-IT" baseline="-25000" dirty="0" smtClean="0">
                <a:solidFill>
                  <a:srgbClr val="FF0000"/>
                </a:solidFill>
              </a:rPr>
              <a:t>ββ</a:t>
            </a:r>
            <a:r>
              <a:rPr lang="it-IT" dirty="0"/>
              <a:t> </a:t>
            </a:r>
            <a:r>
              <a:rPr lang="it-IT" dirty="0" smtClean="0"/>
              <a:t>che indicheremo con </a:t>
            </a:r>
            <a:r>
              <a:rPr lang="it-IT" dirty="0"/>
              <a:t> </a:t>
            </a:r>
            <a:r>
              <a:rPr lang="it-IT" dirty="0">
                <a:solidFill>
                  <a:srgbClr val="FF0000"/>
                </a:solidFill>
              </a:rPr>
              <a:t>F</a:t>
            </a:r>
            <a:r>
              <a:rPr lang="it-IT" baseline="-25000" dirty="0">
                <a:solidFill>
                  <a:srgbClr val="FF0000"/>
                </a:solidFill>
              </a:rPr>
              <a:t>mββ</a:t>
            </a:r>
            <a:r>
              <a:rPr lang="it-IT" dirty="0">
                <a:solidFill>
                  <a:srgbClr val="000000"/>
                </a:solidFill>
              </a:rPr>
              <a:t> </a:t>
            </a:r>
            <a:r>
              <a:rPr lang="it-IT" dirty="0" smtClean="0"/>
              <a:t>occorre introdurre l’elemento della matrice nucleare e del fattore spazio delle fasi.</a:t>
            </a:r>
          </a:p>
          <a:p>
            <a:pPr algn="just"/>
            <a:endParaRPr lang="it-IT" dirty="0" smtClean="0"/>
          </a:p>
          <a:p>
            <a:pPr algn="just"/>
            <a:r>
              <a:rPr lang="it-IT" dirty="0" smtClean="0"/>
              <a:t>Introducendo </a:t>
            </a:r>
            <a:r>
              <a:rPr lang="it-IT" dirty="0" err="1" smtClean="0"/>
              <a:t>F</a:t>
            </a:r>
            <a:r>
              <a:rPr lang="it-IT" dirty="0" smtClean="0"/>
              <a:t> in</a:t>
            </a:r>
          </a:p>
          <a:p>
            <a:pPr algn="just"/>
            <a:endParaRPr lang="it-IT" dirty="0" smtClean="0"/>
          </a:p>
          <a:p>
            <a:pPr algn="just"/>
            <a:endParaRPr lang="it-IT" dirty="0" smtClean="0"/>
          </a:p>
          <a:p>
            <a:pPr algn="just"/>
            <a:endParaRPr lang="it-IT" dirty="0"/>
          </a:p>
          <a:p>
            <a:pPr algn="just"/>
            <a:r>
              <a:rPr lang="it-IT" dirty="0"/>
              <a:t>o</a:t>
            </a:r>
            <a:r>
              <a:rPr lang="it-IT" dirty="0" smtClean="0"/>
              <a:t>tteniamo:</a:t>
            </a:r>
          </a:p>
        </p:txBody>
      </p:sp>
      <p:graphicFrame>
        <p:nvGraphicFramePr>
          <p:cNvPr id="10" name="Object 4"/>
          <p:cNvGraphicFramePr>
            <a:graphicFrameLocks noChangeAspect="1"/>
          </p:cNvGraphicFramePr>
          <p:nvPr>
            <p:extLst>
              <p:ext uri="{D42A27DB-BD31-4B8C-83A1-F6EECF244321}">
                <p14:modId xmlns:p14="http://schemas.microsoft.com/office/powerpoint/2010/main" val="4044999929"/>
              </p:ext>
            </p:extLst>
          </p:nvPr>
        </p:nvGraphicFramePr>
        <p:xfrm>
          <a:off x="2445544" y="1227027"/>
          <a:ext cx="3630612" cy="571500"/>
        </p:xfrm>
        <a:graphic>
          <a:graphicData uri="http://schemas.openxmlformats.org/presentationml/2006/ole">
            <mc:AlternateContent xmlns:mc="http://schemas.openxmlformats.org/markup-compatibility/2006">
              <mc:Choice xmlns:v="urn:schemas-microsoft-com:vml" Requires="v">
                <p:oleObj spid="_x0000_s136354" name="Equation" r:id="rId3" imgW="2095500" imgH="330200" progId="Equation.3">
                  <p:embed/>
                </p:oleObj>
              </mc:Choice>
              <mc:Fallback>
                <p:oleObj name="Equation" r:id="rId3" imgW="2095500" imgH="330200" progId="Equation.3">
                  <p:embed/>
                  <p:pic>
                    <p:nvPicPr>
                      <p:cNvPr id="0" name=""/>
                      <p:cNvPicPr>
                        <a:picLocks noChangeAspect="1" noChangeArrowheads="1"/>
                      </p:cNvPicPr>
                      <p:nvPr/>
                    </p:nvPicPr>
                    <p:blipFill>
                      <a:blip r:embed="rId4"/>
                      <a:srcRect/>
                      <a:stretch>
                        <a:fillRect/>
                      </a:stretch>
                    </p:blipFill>
                    <p:spPr bwMode="auto">
                      <a:xfrm>
                        <a:off x="2445544" y="1227027"/>
                        <a:ext cx="3630612" cy="571500"/>
                      </a:xfrm>
                      <a:prstGeom prst="rect">
                        <a:avLst/>
                      </a:prstGeom>
                      <a:noFill/>
                      <a:ln>
                        <a:noFill/>
                      </a:ln>
                      <a:effectLs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916332132"/>
              </p:ext>
            </p:extLst>
          </p:nvPr>
        </p:nvGraphicFramePr>
        <p:xfrm>
          <a:off x="1598265" y="2216150"/>
          <a:ext cx="4987925" cy="903288"/>
        </p:xfrm>
        <a:graphic>
          <a:graphicData uri="http://schemas.openxmlformats.org/presentationml/2006/ole">
            <mc:AlternateContent xmlns:mc="http://schemas.openxmlformats.org/markup-compatibility/2006">
              <mc:Choice xmlns:v="urn:schemas-microsoft-com:vml" Requires="v">
                <p:oleObj spid="_x0000_s136355" name="Equation" r:id="rId5" imgW="2882900" imgH="520700" progId="Equation.3">
                  <p:embed/>
                </p:oleObj>
              </mc:Choice>
              <mc:Fallback>
                <p:oleObj name="Equation" r:id="rId5" imgW="2882900" imgH="520700" progId="Equation.3">
                  <p:embed/>
                  <p:pic>
                    <p:nvPicPr>
                      <p:cNvPr id="0" name=""/>
                      <p:cNvPicPr>
                        <a:picLocks noChangeAspect="1" noChangeArrowheads="1"/>
                      </p:cNvPicPr>
                      <p:nvPr/>
                    </p:nvPicPr>
                    <p:blipFill>
                      <a:blip r:embed="rId6"/>
                      <a:srcRect/>
                      <a:stretch>
                        <a:fillRect/>
                      </a:stretch>
                    </p:blipFill>
                    <p:spPr bwMode="auto">
                      <a:xfrm>
                        <a:off x="1598265" y="2216150"/>
                        <a:ext cx="4987925" cy="903288"/>
                      </a:xfrm>
                      <a:prstGeom prst="rect">
                        <a:avLst/>
                      </a:prstGeom>
                      <a:solidFill>
                        <a:srgbClr val="DBEEF4"/>
                      </a:solidFill>
                      <a:ln>
                        <a:noFill/>
                      </a:ln>
                      <a:effectLst/>
                      <a:extLst/>
                    </p:spPr>
                  </p:pic>
                </p:oleObj>
              </mc:Fallback>
            </mc:AlternateContent>
          </a:graphicData>
        </a:graphic>
      </p:graphicFrame>
      <p:sp>
        <p:nvSpPr>
          <p:cNvPr id="13" name="CasellaDiTesto 12"/>
          <p:cNvSpPr txBox="1"/>
          <p:nvPr/>
        </p:nvSpPr>
        <p:spPr>
          <a:xfrm>
            <a:off x="235176" y="4877724"/>
            <a:ext cx="8642777" cy="1477328"/>
          </a:xfrm>
          <a:prstGeom prst="rect">
            <a:avLst/>
          </a:prstGeom>
          <a:solidFill>
            <a:schemeClr val="bg1">
              <a:lumMod val="75000"/>
            </a:schemeClr>
          </a:solidFill>
          <a:ln>
            <a:solidFill>
              <a:schemeClr val="bg1">
                <a:lumMod val="75000"/>
              </a:schemeClr>
            </a:solidFill>
          </a:ln>
        </p:spPr>
        <p:txBody>
          <a:bodyPr wrap="square" rtlCol="0">
            <a:spAutoFit/>
          </a:bodyPr>
          <a:lstStyle/>
          <a:p>
            <a:pPr algn="just"/>
            <a:r>
              <a:rPr lang="it-IT" dirty="0" smtClean="0"/>
              <a:t>Si può dimostrare che nel caso di </a:t>
            </a:r>
            <a:r>
              <a:rPr lang="it-IT" dirty="0" smtClean="0">
                <a:solidFill>
                  <a:srgbClr val="0000FF"/>
                </a:solidFill>
              </a:rPr>
              <a:t>fondo radioattivo nullo (b=0)</a:t>
            </a:r>
            <a:r>
              <a:rPr lang="it-IT" dirty="0" smtClean="0"/>
              <a:t> la </a:t>
            </a:r>
            <a:r>
              <a:rPr lang="it-IT" dirty="0" err="1" smtClean="0"/>
              <a:t>F</a:t>
            </a:r>
            <a:r>
              <a:rPr lang="it-IT" dirty="0" smtClean="0"/>
              <a:t> può essere riscritta nel seguente modo:</a:t>
            </a:r>
          </a:p>
          <a:p>
            <a:endParaRPr lang="it-IT" dirty="0"/>
          </a:p>
          <a:p>
            <a:endParaRPr lang="it-IT" dirty="0" smtClean="0"/>
          </a:p>
          <a:p>
            <a:pPr algn="just"/>
            <a:r>
              <a:rPr lang="it-IT" dirty="0" smtClean="0"/>
              <a:t>Pertanto nel caso di assenza di fondo, la sensitività </a:t>
            </a:r>
            <a:r>
              <a:rPr lang="it-IT" dirty="0"/>
              <a:t>su m</a:t>
            </a:r>
            <a:r>
              <a:rPr lang="it-IT" baseline="-25000" dirty="0"/>
              <a:t>ββ</a:t>
            </a:r>
            <a:r>
              <a:rPr lang="it-IT" dirty="0"/>
              <a:t> </a:t>
            </a:r>
            <a:r>
              <a:rPr lang="it-IT" dirty="0" smtClean="0"/>
              <a:t>varia </a:t>
            </a:r>
            <a:r>
              <a:rPr lang="it-IT" dirty="0" smtClean="0"/>
              <a:t>come </a:t>
            </a:r>
            <a:r>
              <a:rPr lang="it-IT" dirty="0" smtClean="0"/>
              <a:t>M</a:t>
            </a:r>
            <a:r>
              <a:rPr lang="it-IT" baseline="30000" dirty="0"/>
              <a:t>-1</a:t>
            </a:r>
            <a:r>
              <a:rPr lang="it-IT" baseline="30000" dirty="0" smtClean="0"/>
              <a:t>/2 </a:t>
            </a:r>
            <a:r>
              <a:rPr lang="it-IT" dirty="0" smtClean="0"/>
              <a:t> </a:t>
            </a:r>
            <a:r>
              <a:rPr lang="it-IT" dirty="0"/>
              <a:t>e T</a:t>
            </a:r>
            <a:r>
              <a:rPr lang="it-IT" baseline="30000" dirty="0"/>
              <a:t>-1</a:t>
            </a:r>
            <a:r>
              <a:rPr lang="it-IT" baseline="30000" dirty="0" smtClean="0"/>
              <a:t>/2</a:t>
            </a:r>
            <a:r>
              <a:rPr lang="it-IT" dirty="0" smtClean="0"/>
              <a:t>.</a:t>
            </a:r>
            <a:endParaRPr lang="it-IT" dirty="0"/>
          </a:p>
        </p:txBody>
      </p:sp>
      <p:graphicFrame>
        <p:nvGraphicFramePr>
          <p:cNvPr id="14" name="Object 4"/>
          <p:cNvGraphicFramePr>
            <a:graphicFrameLocks noChangeAspect="1"/>
          </p:cNvGraphicFramePr>
          <p:nvPr>
            <p:extLst>
              <p:ext uri="{D42A27DB-BD31-4B8C-83A1-F6EECF244321}">
                <p14:modId xmlns:p14="http://schemas.microsoft.com/office/powerpoint/2010/main" val="3162893870"/>
              </p:ext>
            </p:extLst>
          </p:nvPr>
        </p:nvGraphicFramePr>
        <p:xfrm>
          <a:off x="2210366" y="5319103"/>
          <a:ext cx="2374900" cy="682625"/>
        </p:xfrm>
        <a:graphic>
          <a:graphicData uri="http://schemas.openxmlformats.org/presentationml/2006/ole">
            <mc:AlternateContent xmlns:mc="http://schemas.openxmlformats.org/markup-compatibility/2006">
              <mc:Choice xmlns:v="urn:schemas-microsoft-com:vml" Requires="v">
                <p:oleObj spid="_x0000_s136356" name="Equation" r:id="rId7" imgW="1371600" imgH="393700" progId="Equation.3">
                  <p:embed/>
                </p:oleObj>
              </mc:Choice>
              <mc:Fallback>
                <p:oleObj name="Equation" r:id="rId7" imgW="1371600" imgH="393700" progId="Equation.3">
                  <p:embed/>
                  <p:pic>
                    <p:nvPicPr>
                      <p:cNvPr id="0" name=""/>
                      <p:cNvPicPr>
                        <a:picLocks noChangeAspect="1" noChangeArrowheads="1"/>
                      </p:cNvPicPr>
                      <p:nvPr/>
                    </p:nvPicPr>
                    <p:blipFill>
                      <a:blip r:embed="rId8"/>
                      <a:srcRect/>
                      <a:stretch>
                        <a:fillRect/>
                      </a:stretch>
                    </p:blipFill>
                    <p:spPr bwMode="auto">
                      <a:xfrm>
                        <a:off x="2210366" y="5319103"/>
                        <a:ext cx="2374900" cy="682625"/>
                      </a:xfrm>
                      <a:prstGeom prst="rect">
                        <a:avLst/>
                      </a:prstGeom>
                      <a:noFill/>
                      <a:ln>
                        <a:noFill/>
                      </a:ln>
                      <a:effectLst/>
                      <a:extLst/>
                    </p:spPr>
                  </p:pic>
                </p:oleObj>
              </mc:Fallback>
            </mc:AlternateContent>
          </a:graphicData>
        </a:graphic>
      </p:graphicFrame>
      <p:sp>
        <p:nvSpPr>
          <p:cNvPr id="16" name="CasellaDiTesto 15"/>
          <p:cNvSpPr txBox="1"/>
          <p:nvPr/>
        </p:nvSpPr>
        <p:spPr>
          <a:xfrm>
            <a:off x="263877" y="3764801"/>
            <a:ext cx="8642778" cy="646331"/>
          </a:xfrm>
          <a:prstGeom prst="rect">
            <a:avLst/>
          </a:prstGeom>
          <a:solidFill>
            <a:schemeClr val="accent6">
              <a:lumMod val="20000"/>
              <a:lumOff val="80000"/>
            </a:schemeClr>
          </a:solidFill>
        </p:spPr>
        <p:txBody>
          <a:bodyPr wrap="square" rtlCol="0">
            <a:spAutoFit/>
          </a:bodyPr>
          <a:lstStyle/>
          <a:p>
            <a:pPr algn="just"/>
            <a:r>
              <a:rPr lang="it-IT" i="1" dirty="0"/>
              <a:t>La sensitività del rivelatore è data dal rapporto tra il numero degli eventi 0νββ che possono essere osservati e la fluttuazione statistica (</a:t>
            </a:r>
            <a:r>
              <a:rPr lang="it-IT" i="1" dirty="0" err="1"/>
              <a:t>Poissoniana</a:t>
            </a:r>
            <a:r>
              <a:rPr lang="it-IT" i="1" dirty="0"/>
              <a:t>) del fondo nella regine del picco</a:t>
            </a:r>
            <a:r>
              <a:rPr lang="it-IT" i="1" dirty="0" smtClean="0"/>
              <a:t>.</a:t>
            </a:r>
            <a:endParaRPr lang="it-IT" i="1" dirty="0"/>
          </a:p>
        </p:txBody>
      </p:sp>
      <p:sp>
        <p:nvSpPr>
          <p:cNvPr id="3" name="CasellaDiTesto 2"/>
          <p:cNvSpPr txBox="1"/>
          <p:nvPr/>
        </p:nvSpPr>
        <p:spPr>
          <a:xfrm>
            <a:off x="6735321" y="2298609"/>
            <a:ext cx="2283951" cy="646331"/>
          </a:xfrm>
          <a:prstGeom prst="rect">
            <a:avLst/>
          </a:prstGeom>
          <a:noFill/>
        </p:spPr>
        <p:txBody>
          <a:bodyPr wrap="square" rtlCol="0">
            <a:spAutoFit/>
          </a:bodyPr>
          <a:lstStyle/>
          <a:p>
            <a:pPr algn="ctr"/>
            <a:r>
              <a:rPr lang="it-IT" dirty="0">
                <a:solidFill>
                  <a:srgbClr val="FF0000"/>
                </a:solidFill>
              </a:rPr>
              <a:t>L</a:t>
            </a:r>
            <a:r>
              <a:rPr lang="it-IT" dirty="0" smtClean="0">
                <a:solidFill>
                  <a:srgbClr val="FF0000"/>
                </a:solidFill>
              </a:rPr>
              <a:t>a sensitività su </a:t>
            </a:r>
            <a:r>
              <a:rPr lang="it-IT" dirty="0">
                <a:solidFill>
                  <a:srgbClr val="FF0000"/>
                </a:solidFill>
              </a:rPr>
              <a:t>m</a:t>
            </a:r>
            <a:r>
              <a:rPr lang="it-IT" baseline="-25000" dirty="0">
                <a:solidFill>
                  <a:srgbClr val="FF0000"/>
                </a:solidFill>
              </a:rPr>
              <a:t>ββ</a:t>
            </a:r>
            <a:r>
              <a:rPr lang="it-IT" dirty="0">
                <a:solidFill>
                  <a:srgbClr val="FF0000"/>
                </a:solidFill>
              </a:rPr>
              <a:t> </a:t>
            </a:r>
            <a:r>
              <a:rPr lang="it-IT" dirty="0" smtClean="0">
                <a:solidFill>
                  <a:srgbClr val="FF0000"/>
                </a:solidFill>
              </a:rPr>
              <a:t>varia con </a:t>
            </a:r>
            <a:r>
              <a:rPr lang="it-IT" dirty="0" smtClean="0">
                <a:solidFill>
                  <a:srgbClr val="FF0000"/>
                </a:solidFill>
              </a:rPr>
              <a:t>M</a:t>
            </a:r>
            <a:r>
              <a:rPr lang="it-IT" baseline="30000" dirty="0" smtClean="0">
                <a:solidFill>
                  <a:srgbClr val="FF0000"/>
                </a:solidFill>
              </a:rPr>
              <a:t>-</a:t>
            </a:r>
            <a:r>
              <a:rPr lang="it-IT" baseline="30000" dirty="0">
                <a:solidFill>
                  <a:srgbClr val="FF0000"/>
                </a:solidFill>
              </a:rPr>
              <a:t>1/</a:t>
            </a:r>
            <a:r>
              <a:rPr lang="it-IT" baseline="30000" dirty="0" smtClean="0">
                <a:solidFill>
                  <a:srgbClr val="FF0000"/>
                </a:solidFill>
              </a:rPr>
              <a:t>4 </a:t>
            </a:r>
            <a:r>
              <a:rPr lang="it-IT" dirty="0" smtClean="0">
                <a:solidFill>
                  <a:srgbClr val="FF0000"/>
                </a:solidFill>
              </a:rPr>
              <a:t> e </a:t>
            </a:r>
            <a:r>
              <a:rPr lang="it-IT" dirty="0" smtClean="0">
                <a:solidFill>
                  <a:srgbClr val="FF0000"/>
                </a:solidFill>
              </a:rPr>
              <a:t>T</a:t>
            </a:r>
            <a:r>
              <a:rPr lang="it-IT" baseline="30000" dirty="0">
                <a:solidFill>
                  <a:srgbClr val="FF0000"/>
                </a:solidFill>
              </a:rPr>
              <a:t>-1/4</a:t>
            </a:r>
            <a:r>
              <a:rPr lang="it-IT" dirty="0" smtClean="0">
                <a:solidFill>
                  <a:srgbClr val="FF0000"/>
                </a:solidFill>
              </a:rPr>
              <a:t>.</a:t>
            </a:r>
            <a:endParaRPr lang="it-IT" dirty="0">
              <a:solidFill>
                <a:srgbClr val="FF0000"/>
              </a:solidFill>
            </a:endParaRPr>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848055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Lino Miramonti</a:t>
            </a:r>
            <a:endParaRPr lang="it-IT"/>
          </a:p>
        </p:txBody>
      </p:sp>
      <p:sp>
        <p:nvSpPr>
          <p:cNvPr id="3" name="Slide Number Placeholder 2"/>
          <p:cNvSpPr>
            <a:spLocks noGrp="1"/>
          </p:cNvSpPr>
          <p:nvPr>
            <p:ph type="sldNum" sz="quarter" idx="12"/>
          </p:nvPr>
        </p:nvSpPr>
        <p:spPr/>
        <p:txBody>
          <a:bodyPr/>
          <a:lstStyle/>
          <a:p>
            <a:fld id="{F59BAAFB-1279-7F49-9A8C-7AA208BA2506}" type="slidenum">
              <a:rPr lang="it-IT" smtClean="0"/>
              <a:t>43</a:t>
            </a:fld>
            <a:endParaRPr lang="it-IT"/>
          </a:p>
        </p:txBody>
      </p:sp>
      <p:pic>
        <p:nvPicPr>
          <p:cNvPr id="4" name="Picture 3"/>
          <p:cNvPicPr>
            <a:picLocks noChangeAspect="1"/>
          </p:cNvPicPr>
          <p:nvPr/>
        </p:nvPicPr>
        <p:blipFill rotWithShape="1">
          <a:blip r:embed="rId2"/>
          <a:srcRect t="20083"/>
          <a:stretch/>
        </p:blipFill>
        <p:spPr>
          <a:xfrm>
            <a:off x="0" y="1640496"/>
            <a:ext cx="9144000" cy="4759172"/>
          </a:xfrm>
          <a:prstGeom prst="rect">
            <a:avLst/>
          </a:prstGeom>
        </p:spPr>
      </p:pic>
      <p:sp>
        <p:nvSpPr>
          <p:cNvPr id="5" name="TextBox 4"/>
          <p:cNvSpPr txBox="1"/>
          <p:nvPr/>
        </p:nvSpPr>
        <p:spPr>
          <a:xfrm>
            <a:off x="532053" y="555652"/>
            <a:ext cx="8154747" cy="523220"/>
          </a:xfrm>
          <a:prstGeom prst="rect">
            <a:avLst/>
          </a:prstGeom>
          <a:noFill/>
        </p:spPr>
        <p:txBody>
          <a:bodyPr wrap="none" rtlCol="0">
            <a:spAutoFit/>
          </a:bodyPr>
          <a:lstStyle/>
          <a:p>
            <a:r>
              <a:rPr lang="en-US" sz="2800" dirty="0" err="1" smtClean="0"/>
              <a:t>Confronto</a:t>
            </a:r>
            <a:r>
              <a:rPr lang="en-US" sz="2800" dirty="0" smtClean="0"/>
              <a:t> </a:t>
            </a:r>
            <a:r>
              <a:rPr lang="en-US" sz="2800" dirty="0" err="1" smtClean="0"/>
              <a:t>tra</a:t>
            </a:r>
            <a:r>
              <a:rPr lang="en-US" sz="2800" dirty="0" smtClean="0"/>
              <a:t> beta </a:t>
            </a:r>
            <a:r>
              <a:rPr lang="en-US" sz="2800" dirty="0" err="1" smtClean="0"/>
              <a:t>singolo</a:t>
            </a:r>
            <a:r>
              <a:rPr lang="en-US" sz="2800" dirty="0" smtClean="0"/>
              <a:t> e </a:t>
            </a:r>
            <a:r>
              <a:rPr lang="en-US" sz="2800" dirty="0" err="1" smtClean="0"/>
              <a:t>decadimento</a:t>
            </a:r>
            <a:r>
              <a:rPr lang="en-US" sz="2800" dirty="0" smtClean="0"/>
              <a:t> </a:t>
            </a:r>
            <a:r>
              <a:rPr lang="en-US" sz="2800" dirty="0" err="1" smtClean="0"/>
              <a:t>doppio</a:t>
            </a:r>
            <a:r>
              <a:rPr lang="en-US" sz="2800" dirty="0" smtClean="0"/>
              <a:t> beta</a:t>
            </a:r>
            <a:endParaRPr lang="en-US" sz="2800" dirty="0"/>
          </a:p>
        </p:txBody>
      </p:sp>
    </p:spTree>
    <p:extLst>
      <p:ext uri="{BB962C8B-B14F-4D97-AF65-F5344CB8AC3E}">
        <p14:creationId xmlns:p14="http://schemas.microsoft.com/office/powerpoint/2010/main" val="2073418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44</a:t>
            </a:fld>
            <a:endParaRPr lang="it-IT"/>
          </a:p>
        </p:txBody>
      </p:sp>
      <p:sp>
        <p:nvSpPr>
          <p:cNvPr id="4" name="CasellaDiTesto 3"/>
          <p:cNvSpPr txBox="1"/>
          <p:nvPr/>
        </p:nvSpPr>
        <p:spPr>
          <a:xfrm>
            <a:off x="233366" y="1658895"/>
            <a:ext cx="5493151" cy="1877437"/>
          </a:xfrm>
          <a:prstGeom prst="rect">
            <a:avLst/>
          </a:prstGeom>
          <a:noFill/>
          <a:ln w="12700" cmpd="sng">
            <a:solidFill>
              <a:srgbClr val="FF0000"/>
            </a:solidFill>
          </a:ln>
        </p:spPr>
        <p:txBody>
          <a:bodyPr wrap="square" rtlCol="0">
            <a:spAutoFit/>
          </a:bodyPr>
          <a:lstStyle/>
          <a:p>
            <a:pPr>
              <a:spcBef>
                <a:spcPts val="600"/>
              </a:spcBef>
            </a:pPr>
            <a:r>
              <a:rPr lang="it-IT" dirty="0" smtClean="0"/>
              <a:t>I </a:t>
            </a:r>
            <a:r>
              <a:rPr lang="it-IT" dirty="0" smtClean="0">
                <a:solidFill>
                  <a:srgbClr val="FF0000"/>
                </a:solidFill>
              </a:rPr>
              <a:t>limiti attuali </a:t>
            </a:r>
            <a:r>
              <a:rPr lang="it-IT" dirty="0" smtClean="0"/>
              <a:t>più stringenti sono dati da tre esperimenti:</a:t>
            </a:r>
          </a:p>
          <a:p>
            <a:pPr marL="800100" lvl="1" indent="-342900">
              <a:spcBef>
                <a:spcPts val="600"/>
              </a:spcBef>
              <a:buFont typeface="+mj-lt"/>
              <a:buAutoNum type="arabicPeriod"/>
            </a:pPr>
            <a:r>
              <a:rPr lang="it-IT" dirty="0"/>
              <a:t>Heidelberg-</a:t>
            </a:r>
            <a:r>
              <a:rPr lang="it-IT" dirty="0" err="1" smtClean="0"/>
              <a:t>Moscow</a:t>
            </a:r>
            <a:r>
              <a:rPr lang="it-IT" dirty="0" smtClean="0"/>
              <a:t> (</a:t>
            </a:r>
            <a:r>
              <a:rPr lang="it-IT" baseline="30000" dirty="0" smtClean="0"/>
              <a:t>76</a:t>
            </a:r>
            <a:r>
              <a:rPr lang="it-IT" dirty="0" smtClean="0"/>
              <a:t>Ge)</a:t>
            </a:r>
          </a:p>
          <a:p>
            <a:pPr marL="800100" lvl="1" indent="-342900">
              <a:spcBef>
                <a:spcPts val="600"/>
              </a:spcBef>
              <a:buFont typeface="+mj-lt"/>
              <a:buAutoNum type="arabicPeriod"/>
            </a:pPr>
            <a:r>
              <a:rPr lang="it-IT" dirty="0" smtClean="0"/>
              <a:t>Cuoricino (</a:t>
            </a:r>
            <a:r>
              <a:rPr lang="it-IT" baseline="30000" dirty="0" smtClean="0"/>
              <a:t>130</a:t>
            </a:r>
            <a:r>
              <a:rPr lang="it-IT" dirty="0" smtClean="0"/>
              <a:t>Te)</a:t>
            </a:r>
          </a:p>
          <a:p>
            <a:pPr marL="800100" lvl="1" indent="-342900">
              <a:spcBef>
                <a:spcPts val="600"/>
              </a:spcBef>
              <a:buFont typeface="+mj-lt"/>
              <a:buAutoNum type="arabicPeriod"/>
            </a:pPr>
            <a:r>
              <a:rPr lang="it-IT" dirty="0" smtClean="0"/>
              <a:t>NEMO3 (</a:t>
            </a:r>
            <a:r>
              <a:rPr lang="it-IT" baseline="30000" dirty="0" smtClean="0"/>
              <a:t>100</a:t>
            </a:r>
            <a:r>
              <a:rPr lang="it-IT" dirty="0" smtClean="0"/>
              <a:t>Mo)</a:t>
            </a:r>
          </a:p>
          <a:p>
            <a:pPr>
              <a:spcBef>
                <a:spcPts val="600"/>
              </a:spcBef>
            </a:pPr>
            <a:r>
              <a:rPr lang="it-IT" dirty="0" smtClean="0"/>
              <a:t>Tutti e tre danno un limite su </a:t>
            </a:r>
            <a:r>
              <a:rPr lang="it-IT" sz="2400" b="1" dirty="0" smtClean="0">
                <a:solidFill>
                  <a:srgbClr val="FF0000"/>
                </a:solidFill>
              </a:rPr>
              <a:t>&lt;</a:t>
            </a:r>
            <a:r>
              <a:rPr lang="en-US" sz="2400" b="1" dirty="0">
                <a:solidFill>
                  <a:srgbClr val="FF0000"/>
                </a:solidFill>
              </a:rPr>
              <a:t>m</a:t>
            </a:r>
            <a:r>
              <a:rPr lang="en-US" sz="2400" b="1" baseline="-25000" dirty="0">
                <a:solidFill>
                  <a:srgbClr val="FF0000"/>
                </a:solidFill>
              </a:rPr>
              <a:t>ββ</a:t>
            </a:r>
            <a:r>
              <a:rPr lang="it-IT" sz="2400" b="1" dirty="0" smtClean="0">
                <a:solidFill>
                  <a:srgbClr val="FF0000"/>
                </a:solidFill>
              </a:rPr>
              <a:t>&gt; </a:t>
            </a:r>
            <a:r>
              <a:rPr lang="it-IT" sz="2400" b="1" dirty="0" smtClean="0">
                <a:solidFill>
                  <a:srgbClr val="FF0000"/>
                </a:solidFill>
                <a:latin typeface="ＭＳ ゴシック"/>
                <a:ea typeface="ＭＳ ゴシック"/>
                <a:cs typeface="ＭＳ ゴシック"/>
              </a:rPr>
              <a:t>≅</a:t>
            </a:r>
            <a:r>
              <a:rPr lang="it-IT" sz="2400" b="1" dirty="0">
                <a:solidFill>
                  <a:srgbClr val="FF0000"/>
                </a:solidFill>
              </a:rPr>
              <a:t> </a:t>
            </a:r>
            <a:r>
              <a:rPr lang="it-IT" sz="2400" b="1" dirty="0" smtClean="0">
                <a:solidFill>
                  <a:srgbClr val="FF0000"/>
                </a:solidFill>
              </a:rPr>
              <a:t>0.2-1 </a:t>
            </a:r>
            <a:r>
              <a:rPr lang="it-IT" sz="2400" b="1" dirty="0" err="1" smtClean="0">
                <a:solidFill>
                  <a:srgbClr val="FF0000"/>
                </a:solidFill>
              </a:rPr>
              <a:t>eV</a:t>
            </a:r>
            <a:r>
              <a:rPr lang="it-IT" dirty="0" smtClean="0"/>
              <a:t>.</a:t>
            </a:r>
            <a:endParaRPr lang="it-IT" dirty="0"/>
          </a:p>
        </p:txBody>
      </p:sp>
      <p:sp>
        <p:nvSpPr>
          <p:cNvPr id="7" name="CasellaDiTesto 6"/>
          <p:cNvSpPr txBox="1"/>
          <p:nvPr/>
        </p:nvSpPr>
        <p:spPr>
          <a:xfrm>
            <a:off x="126450" y="91950"/>
            <a:ext cx="2928381" cy="523220"/>
          </a:xfrm>
          <a:prstGeom prst="rect">
            <a:avLst/>
          </a:prstGeom>
          <a:solidFill>
            <a:schemeClr val="accent6">
              <a:lumMod val="40000"/>
              <a:lumOff val="60000"/>
            </a:schemeClr>
          </a:solidFill>
          <a:ln>
            <a:solidFill>
              <a:srgbClr val="8EB4E3"/>
            </a:solidFill>
          </a:ln>
        </p:spPr>
        <p:txBody>
          <a:bodyPr wrap="none" rtlCol="0">
            <a:spAutoFit/>
          </a:bodyPr>
          <a:lstStyle/>
          <a:p>
            <a:r>
              <a:rPr lang="it-IT" sz="2800" dirty="0"/>
              <a:t>Situazione Attuale</a:t>
            </a:r>
            <a:r>
              <a:rPr lang="it-IT" sz="2800" dirty="0" smtClean="0"/>
              <a:t>:</a:t>
            </a:r>
            <a:endParaRPr lang="it-IT" sz="2800" dirty="0"/>
          </a:p>
        </p:txBody>
      </p:sp>
      <p:pic>
        <p:nvPicPr>
          <p:cNvPr id="21" name="Immagine 20"/>
          <p:cNvPicPr>
            <a:picLocks noChangeAspect="1"/>
          </p:cNvPicPr>
          <p:nvPr/>
        </p:nvPicPr>
        <p:blipFill>
          <a:blip r:embed="rId2"/>
          <a:stretch>
            <a:fillRect/>
          </a:stretch>
        </p:blipFill>
        <p:spPr>
          <a:xfrm>
            <a:off x="1841274" y="749363"/>
            <a:ext cx="7302726" cy="807611"/>
          </a:xfrm>
          <a:prstGeom prst="rect">
            <a:avLst/>
          </a:prstGeom>
        </p:spPr>
      </p:pic>
      <p:sp>
        <p:nvSpPr>
          <p:cNvPr id="22" name="Rettangolo 21"/>
          <p:cNvSpPr/>
          <p:nvPr/>
        </p:nvSpPr>
        <p:spPr>
          <a:xfrm>
            <a:off x="1773234" y="738023"/>
            <a:ext cx="2075057" cy="369332"/>
          </a:xfrm>
          <a:prstGeom prst="rect">
            <a:avLst/>
          </a:prstGeom>
        </p:spPr>
        <p:txBody>
          <a:bodyPr wrap="none">
            <a:spAutoFit/>
          </a:bodyPr>
          <a:lstStyle/>
          <a:p>
            <a:r>
              <a:rPr lang="it-IT" dirty="0">
                <a:solidFill>
                  <a:srgbClr val="FF0000"/>
                </a:solidFill>
              </a:rPr>
              <a:t>Heidelberg-</a:t>
            </a:r>
            <a:r>
              <a:rPr lang="it-IT" dirty="0" err="1">
                <a:solidFill>
                  <a:srgbClr val="FF0000"/>
                </a:solidFill>
              </a:rPr>
              <a:t>Moscow</a:t>
            </a:r>
            <a:endParaRPr lang="it-IT" dirty="0">
              <a:solidFill>
                <a:srgbClr val="FF0000"/>
              </a:solidFill>
            </a:endParaRPr>
          </a:p>
        </p:txBody>
      </p:sp>
      <p:pic>
        <p:nvPicPr>
          <p:cNvPr id="23" name="Immagine 22"/>
          <p:cNvPicPr>
            <a:picLocks noChangeAspect="1"/>
          </p:cNvPicPr>
          <p:nvPr/>
        </p:nvPicPr>
        <p:blipFill>
          <a:blip r:embed="rId3"/>
          <a:stretch>
            <a:fillRect/>
          </a:stretch>
        </p:blipFill>
        <p:spPr>
          <a:xfrm>
            <a:off x="126450" y="3677406"/>
            <a:ext cx="7335635" cy="848868"/>
          </a:xfrm>
          <a:prstGeom prst="rect">
            <a:avLst/>
          </a:prstGeom>
        </p:spPr>
      </p:pic>
      <p:sp>
        <p:nvSpPr>
          <p:cNvPr id="24" name="Rettangolo 23"/>
          <p:cNvSpPr/>
          <p:nvPr/>
        </p:nvSpPr>
        <p:spPr>
          <a:xfrm>
            <a:off x="126450" y="3596591"/>
            <a:ext cx="1077789" cy="369332"/>
          </a:xfrm>
          <a:prstGeom prst="rect">
            <a:avLst/>
          </a:prstGeom>
        </p:spPr>
        <p:txBody>
          <a:bodyPr wrap="none">
            <a:spAutoFit/>
          </a:bodyPr>
          <a:lstStyle/>
          <a:p>
            <a:r>
              <a:rPr lang="it-IT" dirty="0" smtClean="0">
                <a:solidFill>
                  <a:srgbClr val="FF0000"/>
                </a:solidFill>
              </a:rPr>
              <a:t>Cuoricino</a:t>
            </a:r>
            <a:endParaRPr lang="it-IT" dirty="0">
              <a:solidFill>
                <a:srgbClr val="FF0000"/>
              </a:solidFill>
            </a:endParaRPr>
          </a:p>
        </p:txBody>
      </p:sp>
      <p:pic>
        <p:nvPicPr>
          <p:cNvPr id="25" name="Immagine 24"/>
          <p:cNvPicPr>
            <a:picLocks noChangeAspect="1"/>
          </p:cNvPicPr>
          <p:nvPr/>
        </p:nvPicPr>
        <p:blipFill>
          <a:blip r:embed="rId4"/>
          <a:stretch>
            <a:fillRect/>
          </a:stretch>
        </p:blipFill>
        <p:spPr>
          <a:xfrm>
            <a:off x="6113172" y="1619399"/>
            <a:ext cx="2697826" cy="2329271"/>
          </a:xfrm>
          <a:prstGeom prst="rect">
            <a:avLst/>
          </a:prstGeom>
        </p:spPr>
      </p:pic>
      <p:pic>
        <p:nvPicPr>
          <p:cNvPr id="27" name="Immagine 26"/>
          <p:cNvPicPr>
            <a:picLocks noChangeAspect="1"/>
          </p:cNvPicPr>
          <p:nvPr/>
        </p:nvPicPr>
        <p:blipFill>
          <a:blip r:embed="rId5"/>
          <a:stretch>
            <a:fillRect/>
          </a:stretch>
        </p:blipFill>
        <p:spPr>
          <a:xfrm>
            <a:off x="3155358" y="4601748"/>
            <a:ext cx="5142317" cy="2038912"/>
          </a:xfrm>
          <a:prstGeom prst="rect">
            <a:avLst/>
          </a:prstGeom>
        </p:spPr>
      </p:pic>
      <p:sp>
        <p:nvSpPr>
          <p:cNvPr id="29" name="Rettangolo 28"/>
          <p:cNvSpPr/>
          <p:nvPr/>
        </p:nvSpPr>
        <p:spPr>
          <a:xfrm>
            <a:off x="3162137" y="4526274"/>
            <a:ext cx="913569" cy="369332"/>
          </a:xfrm>
          <a:prstGeom prst="rect">
            <a:avLst/>
          </a:prstGeom>
        </p:spPr>
        <p:txBody>
          <a:bodyPr wrap="none">
            <a:spAutoFit/>
          </a:bodyPr>
          <a:lstStyle/>
          <a:p>
            <a:r>
              <a:rPr lang="it-IT" dirty="0" smtClean="0">
                <a:solidFill>
                  <a:srgbClr val="FF0000"/>
                </a:solidFill>
              </a:rPr>
              <a:t>NEMO3</a:t>
            </a:r>
            <a:endParaRPr lang="it-IT" dirty="0">
              <a:solidFill>
                <a:srgbClr val="FF0000"/>
              </a:solidFill>
            </a:endParaRPr>
          </a:p>
        </p:txBody>
      </p:sp>
      <p:pic>
        <p:nvPicPr>
          <p:cNvPr id="30" name="Immagine 29"/>
          <p:cNvPicPr>
            <a:picLocks noChangeAspect="1"/>
          </p:cNvPicPr>
          <p:nvPr/>
        </p:nvPicPr>
        <p:blipFill>
          <a:blip r:embed="rId6"/>
          <a:stretch>
            <a:fillRect/>
          </a:stretch>
        </p:blipFill>
        <p:spPr>
          <a:xfrm>
            <a:off x="693516" y="4549363"/>
            <a:ext cx="2014414" cy="2181817"/>
          </a:xfrm>
          <a:prstGeom prst="rect">
            <a:avLst/>
          </a:prstGeom>
        </p:spPr>
      </p:pic>
      <p:sp>
        <p:nvSpPr>
          <p:cNvPr id="5" name="Date Placeholder 4"/>
          <p:cNvSpPr>
            <a:spLocks noGrp="1"/>
          </p:cNvSpPr>
          <p:nvPr>
            <p:ph type="dt" sz="half" idx="10"/>
          </p:nvPr>
        </p:nvSpPr>
        <p:spPr/>
        <p:txBody>
          <a:bodyPr/>
          <a:lstStyle/>
          <a:p>
            <a:r>
              <a:rPr lang="it-IT" smtClean="0"/>
              <a:t>Lino Miramonti</a:t>
            </a:r>
            <a:endParaRPr lang="it-IT"/>
          </a:p>
        </p:txBody>
      </p:sp>
      <p:sp>
        <p:nvSpPr>
          <p:cNvPr id="3" name="Oval 2"/>
          <p:cNvSpPr/>
          <p:nvPr/>
        </p:nvSpPr>
        <p:spPr>
          <a:xfrm>
            <a:off x="7090320" y="6112170"/>
            <a:ext cx="1207355" cy="52849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693998" y="6627430"/>
            <a:ext cx="0" cy="2305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8311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Lino Miramonti</a:t>
            </a:r>
            <a:endParaRPr lang="it-IT"/>
          </a:p>
        </p:txBody>
      </p:sp>
      <p:sp>
        <p:nvSpPr>
          <p:cNvPr id="3" name="Slide Number Placeholder 2"/>
          <p:cNvSpPr>
            <a:spLocks noGrp="1"/>
          </p:cNvSpPr>
          <p:nvPr>
            <p:ph type="sldNum" sz="quarter" idx="12"/>
          </p:nvPr>
        </p:nvSpPr>
        <p:spPr/>
        <p:txBody>
          <a:bodyPr/>
          <a:lstStyle/>
          <a:p>
            <a:fld id="{F59BAAFB-1279-7F49-9A8C-7AA208BA2506}" type="slidenum">
              <a:rPr lang="it-IT" smtClean="0"/>
              <a:t>45</a:t>
            </a:fld>
            <a:endParaRPr lang="it-IT"/>
          </a:p>
        </p:txBody>
      </p:sp>
      <p:pic>
        <p:nvPicPr>
          <p:cNvPr id="4" name="Picture 3"/>
          <p:cNvPicPr>
            <a:picLocks noChangeAspect="1"/>
          </p:cNvPicPr>
          <p:nvPr/>
        </p:nvPicPr>
        <p:blipFill rotWithShape="1">
          <a:blip r:embed="rId2"/>
          <a:srcRect l="4997"/>
          <a:stretch/>
        </p:blipFill>
        <p:spPr>
          <a:xfrm>
            <a:off x="5119312" y="1336209"/>
            <a:ext cx="3858503" cy="4754461"/>
          </a:xfrm>
          <a:prstGeom prst="rect">
            <a:avLst/>
          </a:prstGeom>
        </p:spPr>
      </p:pic>
      <p:sp>
        <p:nvSpPr>
          <p:cNvPr id="5" name="Rectangle 4"/>
          <p:cNvSpPr/>
          <p:nvPr/>
        </p:nvSpPr>
        <p:spPr>
          <a:xfrm>
            <a:off x="304800" y="2193531"/>
            <a:ext cx="3875314" cy="2554545"/>
          </a:xfrm>
          <a:prstGeom prst="rect">
            <a:avLst/>
          </a:prstGeom>
        </p:spPr>
        <p:txBody>
          <a:bodyPr wrap="square">
            <a:spAutoFit/>
          </a:bodyPr>
          <a:lstStyle/>
          <a:p>
            <a:pPr algn="just"/>
            <a:r>
              <a:rPr lang="en-US" sz="2000" dirty="0" smtClean="0"/>
              <a:t>The </a:t>
            </a:r>
            <a:r>
              <a:rPr lang="en-US" sz="2000" dirty="0"/>
              <a:t>irreducible background induced by the 2ν-ββ could be mitigated just by the energy </a:t>
            </a:r>
            <a:r>
              <a:rPr lang="en-US" sz="2000" dirty="0" smtClean="0"/>
              <a:t>resolution</a:t>
            </a:r>
          </a:p>
          <a:p>
            <a:pPr algn="just"/>
            <a:endParaRPr lang="en-US" sz="2000" dirty="0"/>
          </a:p>
          <a:p>
            <a:pPr algn="just"/>
            <a:r>
              <a:rPr lang="en-US" sz="2000" dirty="0"/>
              <a:t>The effect can be partially attenuated with an asymmetric ROI (but losing efficiency)</a:t>
            </a:r>
          </a:p>
        </p:txBody>
      </p:sp>
      <p:sp>
        <p:nvSpPr>
          <p:cNvPr id="6" name="Rectangle 5"/>
          <p:cNvSpPr/>
          <p:nvPr/>
        </p:nvSpPr>
        <p:spPr>
          <a:xfrm>
            <a:off x="262084" y="459045"/>
            <a:ext cx="6381784" cy="584776"/>
          </a:xfrm>
          <a:prstGeom prst="rect">
            <a:avLst/>
          </a:prstGeom>
        </p:spPr>
        <p:txBody>
          <a:bodyPr wrap="square">
            <a:spAutoFit/>
          </a:bodyPr>
          <a:lstStyle/>
          <a:p>
            <a:r>
              <a:rPr lang="en-US" sz="3200" dirty="0">
                <a:solidFill>
                  <a:srgbClr val="FF0000"/>
                </a:solidFill>
              </a:rPr>
              <a:t>I</a:t>
            </a:r>
            <a:r>
              <a:rPr lang="en-US" sz="3200" dirty="0" smtClean="0">
                <a:solidFill>
                  <a:srgbClr val="FF0000"/>
                </a:solidFill>
              </a:rPr>
              <a:t>rreducible </a:t>
            </a:r>
            <a:r>
              <a:rPr lang="en-US" sz="3200" dirty="0">
                <a:solidFill>
                  <a:srgbClr val="FF0000"/>
                </a:solidFill>
              </a:rPr>
              <a:t>background from </a:t>
            </a:r>
            <a:r>
              <a:rPr lang="en-US" sz="3200" dirty="0" smtClean="0">
                <a:solidFill>
                  <a:srgbClr val="FF0000"/>
                </a:solidFill>
              </a:rPr>
              <a:t>2ν</a:t>
            </a:r>
            <a:r>
              <a:rPr lang="en-US" sz="3200" dirty="0">
                <a:solidFill>
                  <a:srgbClr val="FF0000"/>
                </a:solidFill>
              </a:rPr>
              <a:t>-</a:t>
            </a:r>
            <a:r>
              <a:rPr lang="en-US" sz="3200" dirty="0" smtClean="0">
                <a:solidFill>
                  <a:srgbClr val="FF0000"/>
                </a:solidFill>
              </a:rPr>
              <a:t>ββ</a:t>
            </a:r>
            <a:endParaRPr lang="en-US" sz="3200" dirty="0">
              <a:solidFill>
                <a:srgbClr val="FF0000"/>
              </a:solidFill>
            </a:endParaRPr>
          </a:p>
        </p:txBody>
      </p:sp>
      <p:pic>
        <p:nvPicPr>
          <p:cNvPr id="7" name="Picture 6"/>
          <p:cNvPicPr>
            <a:picLocks noChangeAspect="1"/>
          </p:cNvPicPr>
          <p:nvPr/>
        </p:nvPicPr>
        <p:blipFill rotWithShape="1">
          <a:blip r:embed="rId3"/>
          <a:srcRect t="8456" b="5500"/>
          <a:stretch/>
        </p:blipFill>
        <p:spPr>
          <a:xfrm>
            <a:off x="6838984" y="119068"/>
            <a:ext cx="2305016" cy="1309751"/>
          </a:xfrm>
          <a:prstGeom prst="rect">
            <a:avLst/>
          </a:prstGeom>
        </p:spPr>
      </p:pic>
    </p:spTree>
    <p:extLst>
      <p:ext uri="{BB962C8B-B14F-4D97-AF65-F5344CB8AC3E}">
        <p14:creationId xmlns:p14="http://schemas.microsoft.com/office/powerpoint/2010/main" val="2534489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46</a:t>
            </a:fld>
            <a:endParaRPr lang="it-IT"/>
          </a:p>
        </p:txBody>
      </p:sp>
      <p:sp>
        <p:nvSpPr>
          <p:cNvPr id="3" name="CasellaDiTesto 2"/>
          <p:cNvSpPr txBox="1"/>
          <p:nvPr/>
        </p:nvSpPr>
        <p:spPr>
          <a:xfrm>
            <a:off x="295994" y="359295"/>
            <a:ext cx="8540450" cy="1477328"/>
          </a:xfrm>
          <a:prstGeom prst="rect">
            <a:avLst/>
          </a:prstGeom>
          <a:noFill/>
          <a:ln>
            <a:solidFill>
              <a:srgbClr val="8EB4E3"/>
            </a:solidFill>
          </a:ln>
        </p:spPr>
        <p:txBody>
          <a:bodyPr wrap="square" rtlCol="0">
            <a:spAutoFit/>
          </a:bodyPr>
          <a:lstStyle/>
          <a:p>
            <a:pPr marL="0" lvl="1" algn="just"/>
            <a:r>
              <a:rPr lang="it-IT" i="1" dirty="0" err="1" smtClean="0">
                <a:solidFill>
                  <a:srgbClr val="FF0000"/>
                </a:solidFill>
              </a:rPr>
              <a:t>Claim</a:t>
            </a:r>
            <a:r>
              <a:rPr lang="it-IT" dirty="0" smtClean="0"/>
              <a:t> da parte di 4 autori della Collaborazione Heidelberg-</a:t>
            </a:r>
            <a:r>
              <a:rPr lang="it-IT" dirty="0" err="1" smtClean="0"/>
              <a:t>Moscow</a:t>
            </a:r>
            <a:r>
              <a:rPr lang="it-IT" dirty="0" smtClean="0"/>
              <a:t> (Dicembre 2001)</a:t>
            </a:r>
          </a:p>
          <a:p>
            <a:pPr algn="just"/>
            <a:endParaRPr lang="it-IT" dirty="0" smtClean="0"/>
          </a:p>
          <a:p>
            <a:pPr algn="just"/>
            <a:r>
              <a:rPr lang="it-IT" dirty="0" smtClean="0"/>
              <a:t>La vita media del </a:t>
            </a:r>
            <a:r>
              <a:rPr lang="it-IT" baseline="30000" dirty="0" smtClean="0"/>
              <a:t>76</a:t>
            </a:r>
            <a:r>
              <a:rPr lang="it-IT" dirty="0" smtClean="0"/>
              <a:t>Ge è  1.5 10</a:t>
            </a:r>
            <a:r>
              <a:rPr lang="it-IT" baseline="30000" dirty="0" smtClean="0"/>
              <a:t>25</a:t>
            </a:r>
            <a:r>
              <a:rPr lang="it-IT" dirty="0" smtClean="0"/>
              <a:t>  anni (</a:t>
            </a:r>
            <a:r>
              <a:rPr lang="it-IT" dirty="0" smtClean="0">
                <a:solidFill>
                  <a:srgbClr val="FF0000"/>
                </a:solidFill>
              </a:rPr>
              <a:t>(0</a:t>
            </a:r>
            <a:r>
              <a:rPr lang="it-IT" b="1" dirty="0" smtClean="0">
                <a:solidFill>
                  <a:srgbClr val="FF0000"/>
                </a:solidFill>
              </a:rPr>
              <a:t>.</a:t>
            </a:r>
            <a:r>
              <a:rPr lang="it-IT" dirty="0" smtClean="0">
                <a:solidFill>
                  <a:srgbClr val="FF0000"/>
                </a:solidFill>
              </a:rPr>
              <a:t> 8 </a:t>
            </a:r>
            <a:r>
              <a:rPr lang="it-IT" b="1" dirty="0" smtClean="0">
                <a:solidFill>
                  <a:srgbClr val="FF0000"/>
                </a:solidFill>
              </a:rPr>
              <a:t>− </a:t>
            </a:r>
            <a:r>
              <a:rPr lang="it-IT" dirty="0" smtClean="0">
                <a:solidFill>
                  <a:srgbClr val="FF0000"/>
                </a:solidFill>
              </a:rPr>
              <a:t> 18</a:t>
            </a:r>
            <a:r>
              <a:rPr lang="it-IT" b="1" dirty="0" smtClean="0">
                <a:solidFill>
                  <a:srgbClr val="FF0000"/>
                </a:solidFill>
              </a:rPr>
              <a:t>.</a:t>
            </a:r>
            <a:r>
              <a:rPr lang="it-IT" dirty="0" smtClean="0">
                <a:solidFill>
                  <a:srgbClr val="FF0000"/>
                </a:solidFill>
              </a:rPr>
              <a:t> 3) 10</a:t>
            </a:r>
            <a:r>
              <a:rPr lang="it-IT" baseline="30000" dirty="0" smtClean="0">
                <a:solidFill>
                  <a:srgbClr val="FF0000"/>
                </a:solidFill>
              </a:rPr>
              <a:t>25</a:t>
            </a:r>
            <a:r>
              <a:rPr lang="it-IT" dirty="0" smtClean="0">
                <a:solidFill>
                  <a:srgbClr val="FF0000"/>
                </a:solidFill>
              </a:rPr>
              <a:t>  anni al 95% c.l.</a:t>
            </a:r>
            <a:r>
              <a:rPr lang="it-IT" dirty="0" smtClean="0"/>
              <a:t>), corrispondente ad un valore di </a:t>
            </a:r>
            <a:r>
              <a:rPr lang="it-IT" dirty="0" smtClean="0">
                <a:solidFill>
                  <a:srgbClr val="FF0000"/>
                </a:solidFill>
              </a:rPr>
              <a:t>&lt;</a:t>
            </a:r>
            <a:r>
              <a:rPr lang="it-IT" b="1" dirty="0" smtClean="0">
                <a:solidFill>
                  <a:srgbClr val="FF0000"/>
                </a:solidFill>
              </a:rPr>
              <a:t>m</a:t>
            </a:r>
            <a:r>
              <a:rPr lang="it-IT" baseline="-25000" dirty="0" smtClean="0">
                <a:solidFill>
                  <a:srgbClr val="FF0000"/>
                </a:solidFill>
              </a:rPr>
              <a:t>ββ</a:t>
            </a:r>
            <a:r>
              <a:rPr lang="it-IT" dirty="0" smtClean="0">
                <a:solidFill>
                  <a:srgbClr val="FF0000"/>
                </a:solidFill>
              </a:rPr>
              <a:t>&gt;  </a:t>
            </a:r>
            <a:r>
              <a:rPr lang="it-IT" dirty="0" smtClean="0"/>
              <a:t>of </a:t>
            </a:r>
            <a:r>
              <a:rPr lang="it-IT" dirty="0" smtClean="0">
                <a:solidFill>
                  <a:srgbClr val="FF0000"/>
                </a:solidFill>
              </a:rPr>
              <a:t>0.39 </a:t>
            </a:r>
            <a:r>
              <a:rPr lang="it-IT" dirty="0" err="1" smtClean="0">
                <a:solidFill>
                  <a:srgbClr val="FF0000"/>
                </a:solidFill>
              </a:rPr>
              <a:t>eV</a:t>
            </a:r>
            <a:r>
              <a:rPr lang="it-IT" dirty="0" smtClean="0">
                <a:solidFill>
                  <a:srgbClr val="FF0000"/>
                </a:solidFill>
              </a:rPr>
              <a:t> </a:t>
            </a:r>
            <a:r>
              <a:rPr lang="it-IT" dirty="0" smtClean="0"/>
              <a:t>(0</a:t>
            </a:r>
            <a:r>
              <a:rPr lang="it-IT" b="1" dirty="0" smtClean="0"/>
              <a:t>.</a:t>
            </a:r>
            <a:r>
              <a:rPr lang="it-IT" dirty="0" smtClean="0"/>
              <a:t> 05</a:t>
            </a:r>
            <a:r>
              <a:rPr lang="it-IT" b="1" dirty="0" smtClean="0"/>
              <a:t>−</a:t>
            </a:r>
            <a:r>
              <a:rPr lang="it-IT" dirty="0" smtClean="0"/>
              <a:t> 0</a:t>
            </a:r>
            <a:r>
              <a:rPr lang="it-IT" b="1" dirty="0" smtClean="0"/>
              <a:t>.</a:t>
            </a:r>
            <a:r>
              <a:rPr lang="it-IT" dirty="0" smtClean="0"/>
              <a:t> 84 </a:t>
            </a:r>
            <a:r>
              <a:rPr lang="it-IT" dirty="0" err="1" smtClean="0"/>
              <a:t>eV</a:t>
            </a:r>
            <a:r>
              <a:rPr lang="it-IT" dirty="0"/>
              <a:t> </a:t>
            </a:r>
            <a:r>
              <a:rPr lang="it-IT" dirty="0" smtClean="0"/>
              <a:t>al 95% c.l. includendo le incertezze dell’elemento della matrice nucleare).</a:t>
            </a:r>
            <a:endParaRPr lang="it-IT" dirty="0"/>
          </a:p>
        </p:txBody>
      </p:sp>
      <p:sp>
        <p:nvSpPr>
          <p:cNvPr id="4" name="CasellaDiTesto 3"/>
          <p:cNvSpPr txBox="1"/>
          <p:nvPr/>
        </p:nvSpPr>
        <p:spPr>
          <a:xfrm>
            <a:off x="295993" y="5710019"/>
            <a:ext cx="8540451" cy="646331"/>
          </a:xfrm>
          <a:prstGeom prst="rect">
            <a:avLst/>
          </a:prstGeom>
          <a:noFill/>
          <a:ln>
            <a:solidFill>
              <a:srgbClr val="8EB4E3"/>
            </a:solidFill>
          </a:ln>
        </p:spPr>
        <p:txBody>
          <a:bodyPr wrap="square" rtlCol="0">
            <a:spAutoFit/>
          </a:bodyPr>
          <a:lstStyle/>
          <a:p>
            <a:pPr algn="just"/>
            <a:r>
              <a:rPr lang="it-IT" b="1" dirty="0" smtClean="0"/>
              <a:t>NEMO3 e Cuoricino </a:t>
            </a:r>
            <a:r>
              <a:rPr lang="it-IT" dirty="0" smtClean="0"/>
              <a:t>possono parzialmente scrutinare il </a:t>
            </a:r>
            <a:r>
              <a:rPr lang="it-IT" dirty="0" err="1" smtClean="0"/>
              <a:t>range</a:t>
            </a:r>
            <a:r>
              <a:rPr lang="it-IT" dirty="0" smtClean="0"/>
              <a:t> di questo </a:t>
            </a:r>
            <a:r>
              <a:rPr lang="it-IT" dirty="0" err="1" smtClean="0"/>
              <a:t>claim</a:t>
            </a:r>
            <a:r>
              <a:rPr lang="it-IT" dirty="0" smtClean="0"/>
              <a:t> ma non escluderlo a causa delle incertezze </a:t>
            </a:r>
            <a:r>
              <a:rPr lang="it-IT" dirty="0"/>
              <a:t>dell’elemento della matrice </a:t>
            </a:r>
            <a:r>
              <a:rPr lang="it-IT" dirty="0" smtClean="0"/>
              <a:t>nucleare! </a:t>
            </a:r>
            <a:endParaRPr lang="it-IT" dirty="0"/>
          </a:p>
        </p:txBody>
      </p:sp>
      <p:pic>
        <p:nvPicPr>
          <p:cNvPr id="5" name="Immagine 4"/>
          <p:cNvPicPr>
            <a:picLocks noChangeAspect="1"/>
          </p:cNvPicPr>
          <p:nvPr/>
        </p:nvPicPr>
        <p:blipFill>
          <a:blip r:embed="rId2"/>
          <a:stretch>
            <a:fillRect/>
          </a:stretch>
        </p:blipFill>
        <p:spPr>
          <a:xfrm>
            <a:off x="295994" y="2225529"/>
            <a:ext cx="4449618" cy="3045435"/>
          </a:xfrm>
          <a:prstGeom prst="rect">
            <a:avLst/>
          </a:prstGeom>
        </p:spPr>
      </p:pic>
      <p:pic>
        <p:nvPicPr>
          <p:cNvPr id="6" name="Immagine 5"/>
          <p:cNvPicPr>
            <a:picLocks noChangeAspect="1"/>
          </p:cNvPicPr>
          <p:nvPr/>
        </p:nvPicPr>
        <p:blipFill>
          <a:blip r:embed="rId3"/>
          <a:stretch>
            <a:fillRect/>
          </a:stretch>
        </p:blipFill>
        <p:spPr>
          <a:xfrm>
            <a:off x="4931412" y="2256070"/>
            <a:ext cx="4004771" cy="1833329"/>
          </a:xfrm>
          <a:prstGeom prst="rect">
            <a:avLst/>
          </a:prstGeom>
        </p:spPr>
      </p:pic>
      <p:pic>
        <p:nvPicPr>
          <p:cNvPr id="7" name="Immagine 6"/>
          <p:cNvPicPr>
            <a:picLocks noChangeAspect="1"/>
          </p:cNvPicPr>
          <p:nvPr/>
        </p:nvPicPr>
        <p:blipFill>
          <a:blip r:embed="rId4"/>
          <a:stretch>
            <a:fillRect/>
          </a:stretch>
        </p:blipFill>
        <p:spPr>
          <a:xfrm>
            <a:off x="7042728" y="4089399"/>
            <a:ext cx="1893456" cy="1423800"/>
          </a:xfrm>
          <a:prstGeom prst="rect">
            <a:avLst/>
          </a:prstGeom>
        </p:spPr>
      </p:pic>
      <p:sp>
        <p:nvSpPr>
          <p:cNvPr id="9" name="Date Placeholder 8"/>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821587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47</a:t>
            </a:fld>
            <a:endParaRPr lang="it-IT"/>
          </a:p>
        </p:txBody>
      </p:sp>
      <p:sp>
        <p:nvSpPr>
          <p:cNvPr id="3" name="CasellaDiTesto 2"/>
          <p:cNvSpPr txBox="1"/>
          <p:nvPr/>
        </p:nvSpPr>
        <p:spPr>
          <a:xfrm>
            <a:off x="126450" y="158100"/>
            <a:ext cx="2681694" cy="523220"/>
          </a:xfrm>
          <a:prstGeom prst="rect">
            <a:avLst/>
          </a:prstGeom>
          <a:solidFill>
            <a:schemeClr val="accent6">
              <a:lumMod val="40000"/>
              <a:lumOff val="60000"/>
            </a:schemeClr>
          </a:solidFill>
          <a:ln>
            <a:solidFill>
              <a:srgbClr val="8EB4E3"/>
            </a:solidFill>
          </a:ln>
        </p:spPr>
        <p:txBody>
          <a:bodyPr wrap="none" rtlCol="0">
            <a:spAutoFit/>
          </a:bodyPr>
          <a:lstStyle/>
          <a:p>
            <a:r>
              <a:rPr lang="it-IT" sz="2800" dirty="0" smtClean="0"/>
              <a:t>Futuro prossimo:</a:t>
            </a:r>
            <a:endParaRPr lang="it-IT" sz="2800" dirty="0"/>
          </a:p>
        </p:txBody>
      </p:sp>
      <p:sp>
        <p:nvSpPr>
          <p:cNvPr id="4" name="CasellaDiTesto 3"/>
          <p:cNvSpPr txBox="1"/>
          <p:nvPr/>
        </p:nvSpPr>
        <p:spPr>
          <a:xfrm>
            <a:off x="2949891" y="182722"/>
            <a:ext cx="6154424" cy="1723549"/>
          </a:xfrm>
          <a:prstGeom prst="rect">
            <a:avLst/>
          </a:prstGeom>
          <a:noFill/>
          <a:ln>
            <a:solidFill>
              <a:srgbClr val="FF0000"/>
            </a:solidFill>
          </a:ln>
        </p:spPr>
        <p:txBody>
          <a:bodyPr wrap="square" rtlCol="0">
            <a:spAutoFit/>
          </a:bodyPr>
          <a:lstStyle/>
          <a:p>
            <a:pPr algn="just">
              <a:spcBef>
                <a:spcPts val="600"/>
              </a:spcBef>
            </a:pPr>
            <a:r>
              <a:rPr lang="it-IT" sz="1600" dirty="0" smtClean="0"/>
              <a:t>Gli esperimenti di nuova generazione sono appena iniziati o inizieranno a prendere dati nei prossimi anni. </a:t>
            </a:r>
          </a:p>
          <a:p>
            <a:pPr marL="285750" indent="-285750" algn="just">
              <a:spcBef>
                <a:spcPts val="600"/>
              </a:spcBef>
              <a:buFont typeface="Arial"/>
              <a:buChar char="•"/>
            </a:pPr>
            <a:r>
              <a:rPr lang="it-IT" sz="1600" dirty="0" smtClean="0"/>
              <a:t>Tutti gli esperimenti saranno in grado di “scandagliare” l’intera regione di </a:t>
            </a:r>
            <a:r>
              <a:rPr lang="it-IT" sz="1600" dirty="0"/>
              <a:t>Heidelberg-</a:t>
            </a:r>
            <a:r>
              <a:rPr lang="it-IT" sz="1600" dirty="0" err="1" smtClean="0"/>
              <a:t>Moscow</a:t>
            </a:r>
            <a:r>
              <a:rPr lang="it-IT" sz="1600" dirty="0" smtClean="0"/>
              <a:t>.</a:t>
            </a:r>
          </a:p>
          <a:p>
            <a:pPr marL="285750" indent="-285750" algn="just">
              <a:spcBef>
                <a:spcPts val="600"/>
              </a:spcBef>
              <a:buFont typeface="Arial"/>
              <a:buChar char="•"/>
            </a:pPr>
            <a:r>
              <a:rPr lang="it-IT" sz="1600" dirty="0" smtClean="0"/>
              <a:t>Molti esperimenti attaccheranno la regione della gerarchia inversa (IH)</a:t>
            </a:r>
            <a:endParaRPr lang="it-IT" sz="1600" dirty="0"/>
          </a:p>
        </p:txBody>
      </p:sp>
      <p:sp>
        <p:nvSpPr>
          <p:cNvPr id="5" name="CasellaDiTesto 4"/>
          <p:cNvSpPr txBox="1"/>
          <p:nvPr/>
        </p:nvSpPr>
        <p:spPr>
          <a:xfrm>
            <a:off x="126450" y="2120582"/>
            <a:ext cx="8895189" cy="707886"/>
          </a:xfrm>
          <a:prstGeom prst="rect">
            <a:avLst/>
          </a:prstGeom>
          <a:noFill/>
        </p:spPr>
        <p:txBody>
          <a:bodyPr wrap="square" rtlCol="0">
            <a:spAutoFit/>
          </a:bodyPr>
          <a:lstStyle/>
          <a:p>
            <a:pPr algn="just"/>
            <a:r>
              <a:rPr lang="it-IT" sz="2000" dirty="0" smtClean="0"/>
              <a:t>Possiamo raggruppare gli esperimenti in </a:t>
            </a:r>
            <a:r>
              <a:rPr lang="it-IT" sz="2000" dirty="0" smtClean="0">
                <a:solidFill>
                  <a:srgbClr val="FF0000"/>
                </a:solidFill>
              </a:rPr>
              <a:t>4 categorie </a:t>
            </a:r>
            <a:r>
              <a:rPr lang="it-IT" sz="2000" dirty="0" smtClean="0"/>
              <a:t>in relazione all’</a:t>
            </a:r>
            <a:r>
              <a:rPr lang="it-IT" sz="2000" b="1" dirty="0" smtClean="0">
                <a:solidFill>
                  <a:srgbClr val="FF0000"/>
                </a:solidFill>
              </a:rPr>
              <a:t>approccio</a:t>
            </a:r>
            <a:r>
              <a:rPr lang="it-IT" sz="2000" dirty="0" smtClean="0"/>
              <a:t> e alle </a:t>
            </a:r>
            <a:r>
              <a:rPr lang="it-IT" sz="2000" b="1" dirty="0" smtClean="0">
                <a:solidFill>
                  <a:srgbClr val="FF0000"/>
                </a:solidFill>
              </a:rPr>
              <a:t>performances</a:t>
            </a:r>
            <a:endParaRPr lang="it-IT" sz="2000" b="1" dirty="0">
              <a:solidFill>
                <a:srgbClr val="FF0000"/>
              </a:solidFill>
            </a:endParaRPr>
          </a:p>
        </p:txBody>
      </p:sp>
      <p:pic>
        <p:nvPicPr>
          <p:cNvPr id="6" name="Immagine 5"/>
          <p:cNvPicPr>
            <a:picLocks noChangeAspect="1"/>
          </p:cNvPicPr>
          <p:nvPr/>
        </p:nvPicPr>
        <p:blipFill>
          <a:blip r:embed="rId2"/>
          <a:stretch>
            <a:fillRect/>
          </a:stretch>
        </p:blipFill>
        <p:spPr>
          <a:xfrm>
            <a:off x="2299779" y="2851876"/>
            <a:ext cx="5041877" cy="3504474"/>
          </a:xfrm>
          <a:prstGeom prst="rect">
            <a:avLst/>
          </a:prstGeom>
        </p:spPr>
      </p:pic>
      <p:sp>
        <p:nvSpPr>
          <p:cNvPr id="8" name="Date Placeholder 7"/>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2606830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48</a:t>
            </a:fld>
            <a:endParaRPr lang="it-IT"/>
          </a:p>
        </p:txBody>
      </p:sp>
      <p:sp>
        <p:nvSpPr>
          <p:cNvPr id="3" name="CasellaDiTesto 2"/>
          <p:cNvSpPr txBox="1"/>
          <p:nvPr/>
        </p:nvSpPr>
        <p:spPr>
          <a:xfrm>
            <a:off x="223303" y="2906081"/>
            <a:ext cx="4987427" cy="3354765"/>
          </a:xfrm>
          <a:prstGeom prst="rect">
            <a:avLst/>
          </a:prstGeom>
          <a:noFill/>
        </p:spPr>
        <p:txBody>
          <a:bodyPr wrap="square" rtlCol="0">
            <a:spAutoFit/>
          </a:bodyPr>
          <a:lstStyle/>
          <a:p>
            <a:pPr algn="just"/>
            <a:r>
              <a:rPr lang="it-IT" dirty="0" smtClean="0"/>
              <a:t>Un </a:t>
            </a:r>
            <a:r>
              <a:rPr lang="it-IT" dirty="0"/>
              <a:t>bolometro e costituito da un </a:t>
            </a:r>
            <a:r>
              <a:rPr lang="it-IT" dirty="0">
                <a:solidFill>
                  <a:srgbClr val="FF0000"/>
                </a:solidFill>
              </a:rPr>
              <a:t>assorbitore</a:t>
            </a:r>
            <a:r>
              <a:rPr lang="it-IT" dirty="0"/>
              <a:t>, che </a:t>
            </a:r>
            <a:r>
              <a:rPr lang="it-IT" dirty="0" smtClean="0"/>
              <a:t>trasforma l'energia </a:t>
            </a:r>
            <a:r>
              <a:rPr lang="it-IT" dirty="0"/>
              <a:t>cinetica di </a:t>
            </a:r>
            <a:r>
              <a:rPr lang="it-IT" dirty="0" smtClean="0"/>
              <a:t>una particella </a:t>
            </a:r>
            <a:r>
              <a:rPr lang="it-IT" dirty="0"/>
              <a:t>in </a:t>
            </a:r>
            <a:r>
              <a:rPr lang="it-IT" dirty="0">
                <a:solidFill>
                  <a:srgbClr val="0000FF"/>
                </a:solidFill>
              </a:rPr>
              <a:t>fononi</a:t>
            </a:r>
            <a:r>
              <a:rPr lang="it-IT" dirty="0"/>
              <a:t>, e da un </a:t>
            </a:r>
            <a:r>
              <a:rPr lang="it-IT" dirty="0">
                <a:solidFill>
                  <a:srgbClr val="FF0000"/>
                </a:solidFill>
              </a:rPr>
              <a:t>sensore</a:t>
            </a:r>
            <a:r>
              <a:rPr lang="it-IT" dirty="0"/>
              <a:t>, che converte </a:t>
            </a:r>
            <a:r>
              <a:rPr lang="it-IT" dirty="0" smtClean="0"/>
              <a:t>il segnale </a:t>
            </a:r>
            <a:r>
              <a:rPr lang="it-IT" dirty="0"/>
              <a:t>termico </a:t>
            </a:r>
            <a:r>
              <a:rPr lang="it-IT" dirty="0" err="1"/>
              <a:t>fononico</a:t>
            </a:r>
            <a:r>
              <a:rPr lang="it-IT" dirty="0"/>
              <a:t> in un segnale </a:t>
            </a:r>
            <a:r>
              <a:rPr lang="it-IT" dirty="0" smtClean="0"/>
              <a:t>elettrico.</a:t>
            </a:r>
          </a:p>
          <a:p>
            <a:pPr algn="just"/>
            <a:endParaRPr lang="it-IT" dirty="0" smtClean="0"/>
          </a:p>
          <a:p>
            <a:pPr algn="just"/>
            <a:r>
              <a:rPr lang="it-IT" dirty="0" err="1" smtClean="0"/>
              <a:t>Puè</a:t>
            </a:r>
            <a:r>
              <a:rPr lang="it-IT" dirty="0" smtClean="0"/>
              <a:t> </a:t>
            </a:r>
            <a:r>
              <a:rPr lang="it-IT" dirty="0"/>
              <a:t>essere schematizzato come una </a:t>
            </a:r>
            <a:r>
              <a:rPr lang="it-IT" dirty="0">
                <a:solidFill>
                  <a:srgbClr val="FF0000"/>
                </a:solidFill>
              </a:rPr>
              <a:t>capacita </a:t>
            </a:r>
            <a:r>
              <a:rPr lang="it-IT" dirty="0" smtClean="0">
                <a:solidFill>
                  <a:srgbClr val="FF0000"/>
                </a:solidFill>
              </a:rPr>
              <a:t>termica C </a:t>
            </a:r>
            <a:r>
              <a:rPr lang="it-IT" dirty="0"/>
              <a:t>ancorata, tramite una </a:t>
            </a:r>
            <a:r>
              <a:rPr lang="it-IT" dirty="0">
                <a:solidFill>
                  <a:srgbClr val="FF0000"/>
                </a:solidFill>
              </a:rPr>
              <a:t>conduttanza G</a:t>
            </a:r>
            <a:r>
              <a:rPr lang="it-IT" dirty="0"/>
              <a:t>, ad un </a:t>
            </a:r>
            <a:r>
              <a:rPr lang="it-IT" dirty="0">
                <a:solidFill>
                  <a:srgbClr val="FF0000"/>
                </a:solidFill>
              </a:rPr>
              <a:t>bagno termico</a:t>
            </a:r>
            <a:r>
              <a:rPr lang="it-IT" dirty="0"/>
              <a:t> </a:t>
            </a:r>
            <a:r>
              <a:rPr lang="it-IT" dirty="0" smtClean="0"/>
              <a:t>mantenuto a </a:t>
            </a:r>
            <a:r>
              <a:rPr lang="it-IT" dirty="0"/>
              <a:t>temperatura costante </a:t>
            </a:r>
            <a:r>
              <a:rPr lang="it-IT" dirty="0" smtClean="0"/>
              <a:t>T</a:t>
            </a:r>
            <a:r>
              <a:rPr lang="it-IT" baseline="-25000" dirty="0" smtClean="0"/>
              <a:t>0</a:t>
            </a:r>
            <a:r>
              <a:rPr lang="it-IT" dirty="0" smtClean="0"/>
              <a:t>. (</a:t>
            </a:r>
            <a:r>
              <a:rPr lang="it-IT" sz="1400" i="1" dirty="0" smtClean="0"/>
              <a:t>La </a:t>
            </a:r>
            <a:r>
              <a:rPr lang="it-IT" sz="1400" i="1" dirty="0"/>
              <a:t>capacita termica C contiene i </a:t>
            </a:r>
            <a:r>
              <a:rPr lang="it-IT" sz="1400" i="1" dirty="0" smtClean="0"/>
              <a:t>contributi di </a:t>
            </a:r>
            <a:r>
              <a:rPr lang="it-IT" sz="1400" i="1" dirty="0"/>
              <a:t>tutti gli elementi costituenti il rivelatore (assorbitore e sensore) </a:t>
            </a:r>
            <a:r>
              <a:rPr lang="it-IT" sz="1400" i="1" dirty="0" smtClean="0"/>
              <a:t>mentre la </a:t>
            </a:r>
            <a:r>
              <a:rPr lang="it-IT" sz="1400" i="1" dirty="0"/>
              <a:t>capacita del collegamento con il bagno termico e solitamente </a:t>
            </a:r>
            <a:r>
              <a:rPr lang="it-IT" sz="1400" i="1" dirty="0" smtClean="0"/>
              <a:t>trascurabile</a:t>
            </a:r>
            <a:r>
              <a:rPr lang="it-IT" dirty="0" smtClean="0"/>
              <a:t>).</a:t>
            </a:r>
            <a:endParaRPr lang="it-IT" dirty="0"/>
          </a:p>
        </p:txBody>
      </p:sp>
      <p:pic>
        <p:nvPicPr>
          <p:cNvPr id="4" name="Immagine 3"/>
          <p:cNvPicPr>
            <a:picLocks noChangeAspect="1"/>
          </p:cNvPicPr>
          <p:nvPr/>
        </p:nvPicPr>
        <p:blipFill>
          <a:blip r:embed="rId2"/>
          <a:stretch>
            <a:fillRect/>
          </a:stretch>
        </p:blipFill>
        <p:spPr>
          <a:xfrm>
            <a:off x="5445145" y="3111783"/>
            <a:ext cx="3475551" cy="1970098"/>
          </a:xfrm>
          <a:prstGeom prst="rect">
            <a:avLst/>
          </a:prstGeom>
        </p:spPr>
      </p:pic>
      <p:sp>
        <p:nvSpPr>
          <p:cNvPr id="5" name="CasellaDiTesto 4"/>
          <p:cNvSpPr txBox="1"/>
          <p:nvPr/>
        </p:nvSpPr>
        <p:spPr>
          <a:xfrm>
            <a:off x="223303" y="1019649"/>
            <a:ext cx="8697393" cy="1477328"/>
          </a:xfrm>
          <a:prstGeom prst="rect">
            <a:avLst/>
          </a:prstGeom>
          <a:noFill/>
        </p:spPr>
        <p:txBody>
          <a:bodyPr wrap="square" rtlCol="0">
            <a:spAutoFit/>
          </a:bodyPr>
          <a:lstStyle/>
          <a:p>
            <a:pPr algn="just"/>
            <a:r>
              <a:rPr lang="it-IT" dirty="0" smtClean="0"/>
              <a:t>Per </a:t>
            </a:r>
            <a:r>
              <a:rPr lang="it-IT" dirty="0" smtClean="0">
                <a:solidFill>
                  <a:srgbClr val="FF0000"/>
                </a:solidFill>
              </a:rPr>
              <a:t>bolometro</a:t>
            </a:r>
            <a:r>
              <a:rPr lang="it-IT" dirty="0" smtClean="0"/>
              <a:t> </a:t>
            </a:r>
            <a:r>
              <a:rPr lang="it-IT" dirty="0"/>
              <a:t>si intende </a:t>
            </a:r>
            <a:r>
              <a:rPr lang="it-IT" dirty="0" smtClean="0"/>
              <a:t>un rivelatore </a:t>
            </a:r>
            <a:r>
              <a:rPr lang="it-IT" dirty="0"/>
              <a:t>a basse </a:t>
            </a:r>
            <a:r>
              <a:rPr lang="it-IT" dirty="0" smtClean="0"/>
              <a:t>temperature sensibile </a:t>
            </a:r>
            <a:r>
              <a:rPr lang="it-IT" dirty="0"/>
              <a:t>ad interazioni di singole particelle attraverso eccitazioni </a:t>
            </a:r>
            <a:r>
              <a:rPr lang="it-IT" dirty="0" smtClean="0"/>
              <a:t>di </a:t>
            </a:r>
            <a:r>
              <a:rPr lang="it-IT" dirty="0" smtClean="0">
                <a:solidFill>
                  <a:srgbClr val="FF0000"/>
                </a:solidFill>
              </a:rPr>
              <a:t>fononi</a:t>
            </a:r>
            <a:r>
              <a:rPr lang="it-IT" dirty="0"/>
              <a:t>. </a:t>
            </a:r>
            <a:endParaRPr lang="it-IT" dirty="0" smtClean="0"/>
          </a:p>
          <a:p>
            <a:pPr algn="just"/>
            <a:endParaRPr lang="it-IT" dirty="0"/>
          </a:p>
          <a:p>
            <a:pPr algn="just"/>
            <a:r>
              <a:rPr lang="it-IT" dirty="0" smtClean="0"/>
              <a:t>La </a:t>
            </a:r>
            <a:r>
              <a:rPr lang="it-IT" dirty="0"/>
              <a:t>tecnica </a:t>
            </a:r>
            <a:r>
              <a:rPr lang="it-IT" dirty="0" err="1"/>
              <a:t>bolometrica</a:t>
            </a:r>
            <a:r>
              <a:rPr lang="it-IT" dirty="0"/>
              <a:t> </a:t>
            </a:r>
            <a:r>
              <a:rPr lang="it-IT" dirty="0" smtClean="0"/>
              <a:t>consiste nel </a:t>
            </a:r>
            <a:r>
              <a:rPr lang="it-IT" dirty="0"/>
              <a:t>misurare l'</a:t>
            </a:r>
            <a:r>
              <a:rPr lang="it-IT" dirty="0">
                <a:solidFill>
                  <a:srgbClr val="FF0000"/>
                </a:solidFill>
              </a:rPr>
              <a:t>innalzamento di temperatura </a:t>
            </a:r>
            <a:r>
              <a:rPr lang="it-IT" dirty="0"/>
              <a:t>dovuto al rilascio </a:t>
            </a:r>
            <a:r>
              <a:rPr lang="it-IT" dirty="0" smtClean="0"/>
              <a:t>di energia </a:t>
            </a:r>
            <a:r>
              <a:rPr lang="it-IT" dirty="0"/>
              <a:t>di </a:t>
            </a:r>
            <a:r>
              <a:rPr lang="it-IT" b="1" u="sng" dirty="0"/>
              <a:t>una particella</a:t>
            </a:r>
            <a:r>
              <a:rPr lang="it-IT" b="1" dirty="0"/>
              <a:t> </a:t>
            </a:r>
            <a:r>
              <a:rPr lang="it-IT" dirty="0"/>
              <a:t>nell'interazione col rivelatore</a:t>
            </a:r>
            <a:r>
              <a:rPr lang="it-IT" dirty="0" smtClean="0"/>
              <a:t>.</a:t>
            </a:r>
          </a:p>
        </p:txBody>
      </p:sp>
      <p:sp>
        <p:nvSpPr>
          <p:cNvPr id="6" name="CasellaDiTesto 5"/>
          <p:cNvSpPr txBox="1"/>
          <p:nvPr/>
        </p:nvSpPr>
        <p:spPr>
          <a:xfrm>
            <a:off x="597647" y="134475"/>
            <a:ext cx="2048683" cy="646331"/>
          </a:xfrm>
          <a:prstGeom prst="rect">
            <a:avLst/>
          </a:prstGeom>
          <a:noFill/>
        </p:spPr>
        <p:txBody>
          <a:bodyPr wrap="none" rtlCol="0">
            <a:spAutoFit/>
          </a:bodyPr>
          <a:lstStyle/>
          <a:p>
            <a:r>
              <a:rPr lang="it-IT" sz="3600" dirty="0" smtClean="0"/>
              <a:t>Bolometri</a:t>
            </a:r>
            <a:endParaRPr lang="it-IT" dirty="0"/>
          </a:p>
        </p:txBody>
      </p:sp>
      <p:sp>
        <p:nvSpPr>
          <p:cNvPr id="8" name="Date Placeholder 7"/>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9407847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49</a:t>
            </a:fld>
            <a:endParaRPr lang="it-IT"/>
          </a:p>
        </p:txBody>
      </p:sp>
      <p:sp>
        <p:nvSpPr>
          <p:cNvPr id="4" name="CasellaDiTesto 15"/>
          <p:cNvSpPr txBox="1">
            <a:spLocks noChangeArrowheads="1"/>
          </p:cNvSpPr>
          <p:nvPr/>
        </p:nvSpPr>
        <p:spPr bwMode="auto">
          <a:xfrm>
            <a:off x="71438" y="344567"/>
            <a:ext cx="8929687"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dirty="0">
                <a:latin typeface="Century Schoolbook" charset="0"/>
                <a:cs typeface="Times" charset="0"/>
              </a:rPr>
              <a:t>Nella tecnica </a:t>
            </a:r>
            <a:r>
              <a:rPr lang="it-IT" sz="2000" dirty="0" err="1">
                <a:latin typeface="Century Schoolbook" charset="0"/>
                <a:cs typeface="Times" charset="0"/>
              </a:rPr>
              <a:t>bolometrica</a:t>
            </a:r>
            <a:r>
              <a:rPr lang="it-IT" sz="2000" dirty="0">
                <a:latin typeface="Century Schoolbook" charset="0"/>
                <a:cs typeface="Times" charset="0"/>
              </a:rPr>
              <a:t>:</a:t>
            </a:r>
          </a:p>
          <a:p>
            <a:pPr eaLnBrk="1" hangingPunct="1"/>
            <a:endParaRPr lang="it-IT" sz="800" dirty="0">
              <a:latin typeface="Century Schoolbook" charset="0"/>
              <a:cs typeface="Times" charset="0"/>
            </a:endParaRPr>
          </a:p>
          <a:p>
            <a:pPr lvl="1" eaLnBrk="1" hangingPunct="1">
              <a:buFont typeface="Arial" charset="0"/>
              <a:buChar char="•"/>
            </a:pPr>
            <a:r>
              <a:rPr lang="it-IT" sz="1500" dirty="0">
                <a:latin typeface="Century Schoolbook" charset="0"/>
                <a:cs typeface="Times" charset="0"/>
              </a:rPr>
              <a:t> Eccellente risoluzione energetica (</a:t>
            </a:r>
            <a:r>
              <a:rPr lang="el-GR" sz="1500" dirty="0">
                <a:latin typeface="Century Schoolbook" charset="0"/>
                <a:cs typeface="Times" charset="0"/>
              </a:rPr>
              <a:t>Δ</a:t>
            </a:r>
            <a:r>
              <a:rPr lang="it-IT" sz="1500" dirty="0">
                <a:latin typeface="Century Schoolbook" charset="0"/>
                <a:cs typeface="Times" charset="0"/>
              </a:rPr>
              <a:t> </a:t>
            </a:r>
            <a:r>
              <a:rPr lang="en-US" sz="1500" dirty="0">
                <a:latin typeface="Century Schoolbook" charset="0"/>
                <a:cs typeface="Times" charset="0"/>
              </a:rPr>
              <a:t>~5 </a:t>
            </a:r>
            <a:r>
              <a:rPr lang="en-US" sz="1500" dirty="0" err="1">
                <a:latin typeface="Century Schoolbook" charset="0"/>
                <a:cs typeface="Times" charset="0"/>
              </a:rPr>
              <a:t>keV</a:t>
            </a:r>
            <a:r>
              <a:rPr lang="en-US" sz="1500" dirty="0">
                <a:latin typeface="Century Schoolbook" charset="0"/>
                <a:cs typeface="Times" charset="0"/>
              </a:rPr>
              <a:t> a 2615 </a:t>
            </a:r>
            <a:r>
              <a:rPr lang="en-US" sz="1500" dirty="0" err="1">
                <a:latin typeface="Century Schoolbook" charset="0"/>
                <a:cs typeface="Times" charset="0"/>
              </a:rPr>
              <a:t>keV</a:t>
            </a:r>
            <a:r>
              <a:rPr lang="en-US" sz="1500" dirty="0">
                <a:latin typeface="Century Schoolbook" charset="0"/>
                <a:cs typeface="Times" charset="0"/>
              </a:rPr>
              <a:t>)</a:t>
            </a:r>
          </a:p>
          <a:p>
            <a:pPr lvl="1" eaLnBrk="1" hangingPunct="1">
              <a:buFont typeface="Arial" charset="0"/>
              <a:buChar char="•"/>
            </a:pPr>
            <a:r>
              <a:rPr lang="en-US" sz="1500" dirty="0">
                <a:latin typeface="Century Schoolbook" charset="0"/>
                <a:cs typeface="Times" charset="0"/>
              </a:rPr>
              <a:t> Basso background (B ≤ 0.17 counts/</a:t>
            </a:r>
            <a:r>
              <a:rPr lang="en-US" sz="1500" dirty="0" err="1">
                <a:latin typeface="Century Schoolbook" charset="0"/>
                <a:cs typeface="Times" charset="0"/>
              </a:rPr>
              <a:t>keV</a:t>
            </a:r>
            <a:r>
              <a:rPr lang="en-US" sz="1500" dirty="0">
                <a:latin typeface="Century Schoolbook" charset="0"/>
                <a:cs typeface="Times" charset="0"/>
              </a:rPr>
              <a:t>/kg/y)</a:t>
            </a:r>
          </a:p>
          <a:p>
            <a:pPr lvl="1" eaLnBrk="1" hangingPunct="1">
              <a:buFont typeface="Arial" charset="0"/>
              <a:buChar char="•"/>
            </a:pPr>
            <a:r>
              <a:rPr lang="en-US" sz="1500" dirty="0">
                <a:latin typeface="Century Schoolbook" charset="0"/>
                <a:cs typeface="Times" charset="0"/>
              </a:rPr>
              <a:t> </a:t>
            </a:r>
            <a:r>
              <a:rPr lang="en-US" sz="1500" dirty="0" err="1">
                <a:latin typeface="Century Schoolbook" charset="0"/>
                <a:cs typeface="Times" charset="0"/>
              </a:rPr>
              <a:t>Esperimenti</a:t>
            </a:r>
            <a:r>
              <a:rPr lang="en-US" sz="1500" dirty="0">
                <a:latin typeface="Century Schoolbook" charset="0"/>
                <a:cs typeface="Times" charset="0"/>
              </a:rPr>
              <a:t> con </a:t>
            </a:r>
            <a:r>
              <a:rPr lang="en-US" sz="1500" dirty="0" err="1">
                <a:latin typeface="Century Schoolbook" charset="0"/>
                <a:cs typeface="Times" charset="0"/>
              </a:rPr>
              <a:t>massa</a:t>
            </a:r>
            <a:r>
              <a:rPr lang="en-US" sz="1500" dirty="0">
                <a:latin typeface="Century Schoolbook" charset="0"/>
                <a:cs typeface="Times" charset="0"/>
              </a:rPr>
              <a:t> </a:t>
            </a:r>
            <a:r>
              <a:rPr lang="en-US" sz="1500" dirty="0" err="1">
                <a:latin typeface="Century Schoolbook" charset="0"/>
                <a:cs typeface="Times" charset="0"/>
              </a:rPr>
              <a:t>fino</a:t>
            </a:r>
            <a:r>
              <a:rPr lang="en-US" sz="1500" dirty="0">
                <a:latin typeface="Century Schoolbook" charset="0"/>
                <a:cs typeface="Times" charset="0"/>
              </a:rPr>
              <a:t> a M ~1 ton  </a:t>
            </a:r>
          </a:p>
          <a:p>
            <a:pPr lvl="1" eaLnBrk="1" hangingPunct="1">
              <a:buFont typeface="Arial" charset="0"/>
              <a:buChar char="•"/>
            </a:pPr>
            <a:r>
              <a:rPr lang="en-US" sz="1500" dirty="0">
                <a:latin typeface="Century Schoolbook" charset="0"/>
                <a:cs typeface="Times" charset="0"/>
              </a:rPr>
              <a:t> </a:t>
            </a:r>
            <a:r>
              <a:rPr lang="en-US" sz="1500" dirty="0" err="1">
                <a:latin typeface="Century Schoolbook" charset="0"/>
                <a:cs typeface="Times" charset="0"/>
              </a:rPr>
              <a:t>Esperimenti</a:t>
            </a:r>
            <a:r>
              <a:rPr lang="en-US" sz="1500" dirty="0">
                <a:latin typeface="Century Schoolbook" charset="0"/>
                <a:cs typeface="Times" charset="0"/>
              </a:rPr>
              <a:t> con T ~5 y e tempo vivo &gt; 80%</a:t>
            </a:r>
          </a:p>
          <a:p>
            <a:pPr lvl="1" eaLnBrk="1" hangingPunct="1">
              <a:buFont typeface="Arial" charset="0"/>
              <a:buChar char="•"/>
            </a:pPr>
            <a:r>
              <a:rPr lang="en-US" sz="1500" dirty="0">
                <a:latin typeface="Century Schoolbook" charset="0"/>
                <a:cs typeface="Times" charset="0"/>
              </a:rPr>
              <a:t> </a:t>
            </a:r>
            <a:r>
              <a:rPr lang="en-US" sz="1500" dirty="0" err="1">
                <a:latin typeface="Century Schoolbook" charset="0"/>
                <a:cs typeface="Times" charset="0"/>
              </a:rPr>
              <a:t>Ampia</a:t>
            </a:r>
            <a:r>
              <a:rPr lang="en-US" sz="1500" dirty="0">
                <a:latin typeface="Century Schoolbook" charset="0"/>
                <a:cs typeface="Times" charset="0"/>
              </a:rPr>
              <a:t> </a:t>
            </a:r>
            <a:r>
              <a:rPr lang="en-US" sz="1500" dirty="0" err="1">
                <a:latin typeface="Century Schoolbook" charset="0"/>
                <a:cs typeface="Times" charset="0"/>
              </a:rPr>
              <a:t>scelta</a:t>
            </a:r>
            <a:r>
              <a:rPr lang="en-US" sz="1500" dirty="0">
                <a:latin typeface="Century Schoolbook" charset="0"/>
                <a:cs typeface="Times" charset="0"/>
              </a:rPr>
              <a:t> di </a:t>
            </a:r>
            <a:r>
              <a:rPr lang="en-US" sz="1500" dirty="0" err="1">
                <a:latin typeface="Century Schoolbook" charset="0"/>
                <a:cs typeface="Times" charset="0"/>
              </a:rPr>
              <a:t>materiali</a:t>
            </a:r>
            <a:r>
              <a:rPr lang="en-US" sz="1500" dirty="0">
                <a:latin typeface="Century Schoolbook" charset="0"/>
                <a:cs typeface="Times" charset="0"/>
              </a:rPr>
              <a:t> </a:t>
            </a:r>
            <a:r>
              <a:rPr lang="en-US" sz="1500" dirty="0" err="1">
                <a:latin typeface="Century Schoolbook" charset="0"/>
                <a:cs typeface="Times" charset="0"/>
              </a:rPr>
              <a:t>differenti</a:t>
            </a:r>
            <a:r>
              <a:rPr lang="en-US" sz="1500" dirty="0">
                <a:latin typeface="Century Schoolbook" charset="0"/>
                <a:cs typeface="Times" charset="0"/>
              </a:rPr>
              <a:t> come </a:t>
            </a:r>
            <a:r>
              <a:rPr lang="en-US" sz="1500" dirty="0" err="1" smtClean="0">
                <a:latin typeface="Century Schoolbook" charset="0"/>
                <a:cs typeface="Times" charset="0"/>
              </a:rPr>
              <a:t>assorbitore</a:t>
            </a:r>
            <a:endParaRPr lang="en-US" sz="1500" dirty="0">
              <a:latin typeface="Century Schoolbook" charset="0"/>
              <a:cs typeface="Times" charset="0"/>
            </a:endParaRPr>
          </a:p>
        </p:txBody>
      </p:sp>
      <p:sp>
        <p:nvSpPr>
          <p:cNvPr id="5" name="Text Box 4"/>
          <p:cNvSpPr txBox="1">
            <a:spLocks noChangeArrowheads="1"/>
          </p:cNvSpPr>
          <p:nvPr/>
        </p:nvSpPr>
        <p:spPr bwMode="auto">
          <a:xfrm>
            <a:off x="1285875" y="5929313"/>
            <a:ext cx="2500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a:latin typeface="Century Schoolbook" charset="0"/>
              </a:rPr>
              <a:t>C = capacità termica</a:t>
            </a:r>
          </a:p>
          <a:p>
            <a:pPr eaLnBrk="1" hangingPunct="1"/>
            <a:r>
              <a:rPr lang="en-US" sz="1300">
                <a:latin typeface="Century Schoolbook" charset="0"/>
              </a:rPr>
              <a:t>G = conduttanza termica </a:t>
            </a:r>
          </a:p>
        </p:txBody>
      </p:sp>
      <p:graphicFrame>
        <p:nvGraphicFramePr>
          <p:cNvPr id="6" name="Object 32"/>
          <p:cNvGraphicFramePr>
            <a:graphicFrameLocks noChangeAspect="1"/>
          </p:cNvGraphicFramePr>
          <p:nvPr/>
        </p:nvGraphicFramePr>
        <p:xfrm>
          <a:off x="428625" y="5929313"/>
          <a:ext cx="484188" cy="469900"/>
        </p:xfrm>
        <a:graphic>
          <a:graphicData uri="http://schemas.openxmlformats.org/presentationml/2006/ole">
            <mc:AlternateContent xmlns:mc="http://schemas.openxmlformats.org/markup-compatibility/2006">
              <mc:Choice xmlns:v="urn:schemas-microsoft-com:vml" Requires="v">
                <p:oleObj spid="_x0000_s49753" name="Equazione" r:id="rId3" imgW="406048" imgH="393359" progId="Equation.3">
                  <p:embed/>
                </p:oleObj>
              </mc:Choice>
              <mc:Fallback>
                <p:oleObj name="Equazione" r:id="rId3" imgW="406048" imgH="39335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5929313"/>
                        <a:ext cx="48418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 name="Object 4"/>
          <p:cNvGraphicFramePr>
            <a:graphicFrameLocks noChangeAspect="1"/>
          </p:cNvGraphicFramePr>
          <p:nvPr/>
        </p:nvGraphicFramePr>
        <p:xfrm>
          <a:off x="642938" y="5072063"/>
          <a:ext cx="1516062" cy="666750"/>
        </p:xfrm>
        <a:graphic>
          <a:graphicData uri="http://schemas.openxmlformats.org/presentationml/2006/ole">
            <mc:AlternateContent xmlns:mc="http://schemas.openxmlformats.org/markup-compatibility/2006">
              <mc:Choice xmlns:v="urn:schemas-microsoft-com:vml" Requires="v">
                <p:oleObj spid="_x0000_s49754" name="Equazione" r:id="rId5" imgW="952087" imgH="418918" progId="Equation.3">
                  <p:embed/>
                </p:oleObj>
              </mc:Choice>
              <mc:Fallback>
                <p:oleObj name="Equazione" r:id="rId5" imgW="952087" imgH="41891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5072063"/>
                        <a:ext cx="1516062" cy="66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8" name="Gruppo 25"/>
          <p:cNvGrpSpPr>
            <a:grpSpLocks/>
          </p:cNvGrpSpPr>
          <p:nvPr/>
        </p:nvGrpSpPr>
        <p:grpSpPr bwMode="auto">
          <a:xfrm>
            <a:off x="500063" y="2786063"/>
            <a:ext cx="3529012" cy="2111375"/>
            <a:chOff x="928662" y="1464453"/>
            <a:chExt cx="2711450" cy="1583790"/>
          </a:xfrm>
        </p:grpSpPr>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662" y="1701787"/>
              <a:ext cx="9858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11"/>
            <p:cNvSpPr>
              <a:spLocks noChangeArrowheads="1"/>
            </p:cNvSpPr>
            <p:nvPr/>
          </p:nvSpPr>
          <p:spPr bwMode="auto">
            <a:xfrm>
              <a:off x="2191065" y="2817410"/>
              <a:ext cx="1062038"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1400">
                  <a:latin typeface="Century Schoolbook" charset="0"/>
                </a:rPr>
                <a:t>assorbitore</a:t>
              </a:r>
            </a:p>
          </p:txBody>
        </p:sp>
        <p:sp>
          <p:nvSpPr>
            <p:cNvPr id="11" name="Rettangolo 11"/>
            <p:cNvSpPr>
              <a:spLocks noChangeArrowheads="1"/>
            </p:cNvSpPr>
            <p:nvPr/>
          </p:nvSpPr>
          <p:spPr bwMode="auto">
            <a:xfrm>
              <a:off x="2211362" y="2442360"/>
              <a:ext cx="1285875"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1400">
                  <a:latin typeface="Century Schoolbook" charset="0"/>
                </a:rPr>
                <a:t>termometro</a:t>
              </a:r>
            </a:p>
          </p:txBody>
        </p:sp>
        <p:sp>
          <p:nvSpPr>
            <p:cNvPr id="12" name="Rettangolo 11"/>
            <p:cNvSpPr>
              <a:spLocks noChangeArrowheads="1"/>
            </p:cNvSpPr>
            <p:nvPr/>
          </p:nvSpPr>
          <p:spPr bwMode="auto">
            <a:xfrm>
              <a:off x="2026465" y="1960157"/>
              <a:ext cx="1372281" cy="39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1400">
                  <a:latin typeface="Century Schoolbook" charset="0"/>
                </a:rPr>
                <a:t>accoppiamento termico</a:t>
              </a:r>
            </a:p>
          </p:txBody>
        </p:sp>
        <p:sp>
          <p:nvSpPr>
            <p:cNvPr id="13" name="Rettangolo 11"/>
            <p:cNvSpPr>
              <a:spLocks noChangeArrowheads="1"/>
            </p:cNvSpPr>
            <p:nvPr/>
          </p:nvSpPr>
          <p:spPr bwMode="auto">
            <a:xfrm>
              <a:off x="2354237" y="1464453"/>
              <a:ext cx="1285875" cy="39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1400">
                  <a:latin typeface="Century Schoolbook" charset="0"/>
                </a:rPr>
                <a:t>bagno termico</a:t>
              </a:r>
            </a:p>
            <a:p>
              <a:pPr algn="just"/>
              <a:r>
                <a:rPr lang="en-US" sz="1400">
                  <a:latin typeface="Century Schoolbook" charset="0"/>
                  <a:cs typeface="Times" charset="0"/>
                </a:rPr>
                <a:t>~10 mK</a:t>
              </a:r>
              <a:endParaRPr lang="it-IT" sz="1400">
                <a:latin typeface="Century Schoolbook" charset="0"/>
              </a:endParaRPr>
            </a:p>
          </p:txBody>
        </p:sp>
        <p:cxnSp>
          <p:nvCxnSpPr>
            <p:cNvPr id="14" name="Connettore 2 13"/>
            <p:cNvCxnSpPr/>
            <p:nvPr/>
          </p:nvCxnSpPr>
          <p:spPr>
            <a:xfrm rot="9600000">
              <a:off x="1812963" y="2857712"/>
              <a:ext cx="285416" cy="1428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rot="9600000">
              <a:off x="1837357" y="2473077"/>
              <a:ext cx="286636" cy="1440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rot="9600000">
              <a:off x="1655619" y="1972933"/>
              <a:ext cx="285416" cy="1440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13" idx="1"/>
            </p:cNvCxnSpPr>
            <p:nvPr/>
          </p:nvCxnSpPr>
          <p:spPr>
            <a:xfrm rot="10800000" flipV="1">
              <a:off x="1971527" y="1660938"/>
              <a:ext cx="382994" cy="178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CasellaDiTesto 15"/>
          <p:cNvSpPr txBox="1">
            <a:spLocks noChangeArrowheads="1"/>
          </p:cNvSpPr>
          <p:nvPr/>
        </p:nvSpPr>
        <p:spPr bwMode="auto">
          <a:xfrm>
            <a:off x="7358063" y="922377"/>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dirty="0">
                <a:latin typeface="Century Schoolbook" charset="0"/>
                <a:cs typeface="Times" charset="0"/>
              </a:rPr>
              <a:t>Elevata Sensibilità</a:t>
            </a:r>
            <a:endParaRPr lang="en-US" sz="1800" dirty="0">
              <a:latin typeface="Century Schoolbook" charset="0"/>
              <a:cs typeface="Times" charset="0"/>
            </a:endParaRPr>
          </a:p>
        </p:txBody>
      </p:sp>
      <p:sp>
        <p:nvSpPr>
          <p:cNvPr id="19" name="Parentesi graffa chiusa 18"/>
          <p:cNvSpPr/>
          <p:nvPr/>
        </p:nvSpPr>
        <p:spPr>
          <a:xfrm>
            <a:off x="6572250" y="643275"/>
            <a:ext cx="357188" cy="12858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CasellaDiTesto 15"/>
          <p:cNvSpPr txBox="1">
            <a:spLocks noChangeArrowheads="1"/>
          </p:cNvSpPr>
          <p:nvPr/>
        </p:nvSpPr>
        <p:spPr bwMode="auto">
          <a:xfrm>
            <a:off x="71438" y="2319338"/>
            <a:ext cx="892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latin typeface="Century Schoolbook" charset="0"/>
                <a:cs typeface="Times" charset="0"/>
              </a:rPr>
              <a:t>Il principio di funzionamento dei bolometri:</a:t>
            </a:r>
            <a:endParaRPr lang="en-US" sz="1800">
              <a:latin typeface="Century Schoolbook" charset="0"/>
              <a:cs typeface="Times" charset="0"/>
            </a:endParaRPr>
          </a:p>
        </p:txBody>
      </p:sp>
      <p:pic>
        <p:nvPicPr>
          <p:cNvPr id="21"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6794" y="2230257"/>
            <a:ext cx="37147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15"/>
          <p:cNvSpPr txBox="1">
            <a:spLocks noChangeArrowheads="1"/>
          </p:cNvSpPr>
          <p:nvPr/>
        </p:nvSpPr>
        <p:spPr bwMode="auto">
          <a:xfrm>
            <a:off x="6357938" y="2689225"/>
            <a:ext cx="24288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b="1" dirty="0">
                <a:latin typeface="Century Schoolbook" charset="0"/>
                <a:cs typeface="Times" charset="0"/>
              </a:rPr>
              <a:t>Parametri di Forma del segnale termico</a:t>
            </a:r>
          </a:p>
          <a:p>
            <a:pPr algn="ctr" eaLnBrk="1" hangingPunct="1"/>
            <a:endParaRPr lang="it-IT" sz="800" b="1" dirty="0">
              <a:latin typeface="Century Schoolbook" charset="0"/>
              <a:cs typeface="Times" charset="0"/>
            </a:endParaRPr>
          </a:p>
          <a:p>
            <a:pPr eaLnBrk="1" hangingPunct="1"/>
            <a:r>
              <a:rPr lang="it-IT" sz="1200" dirty="0">
                <a:latin typeface="Century Schoolbook" charset="0"/>
                <a:cs typeface="Times" charset="0"/>
              </a:rPr>
              <a:t>Rise Time (t</a:t>
            </a:r>
            <a:r>
              <a:rPr lang="it-IT" sz="1200" baseline="-25000" dirty="0">
                <a:latin typeface="Century Schoolbook" charset="0"/>
                <a:cs typeface="Times" charset="0"/>
              </a:rPr>
              <a:t>90%</a:t>
            </a:r>
            <a:r>
              <a:rPr lang="it-IT" sz="1200" dirty="0">
                <a:latin typeface="Century Schoolbook" charset="0"/>
                <a:cs typeface="Times" charset="0"/>
              </a:rPr>
              <a:t>-t</a:t>
            </a:r>
            <a:r>
              <a:rPr lang="it-IT" sz="1200" baseline="-25000" dirty="0">
                <a:latin typeface="Century Schoolbook" charset="0"/>
                <a:cs typeface="Times" charset="0"/>
              </a:rPr>
              <a:t>10%</a:t>
            </a:r>
            <a:r>
              <a:rPr lang="it-IT" sz="1200" dirty="0">
                <a:latin typeface="Century Schoolbook" charset="0"/>
                <a:cs typeface="Times" charset="0"/>
              </a:rPr>
              <a:t>)</a:t>
            </a:r>
          </a:p>
          <a:p>
            <a:pPr eaLnBrk="1" hangingPunct="1"/>
            <a:r>
              <a:rPr lang="it-IT" sz="1200" dirty="0" err="1">
                <a:latin typeface="Century Schoolbook" charset="0"/>
                <a:cs typeface="Times" charset="0"/>
              </a:rPr>
              <a:t>Decay</a:t>
            </a:r>
            <a:r>
              <a:rPr lang="it-IT" sz="1200" dirty="0">
                <a:latin typeface="Century Schoolbook" charset="0"/>
                <a:cs typeface="Times" charset="0"/>
              </a:rPr>
              <a:t> Time (t</a:t>
            </a:r>
            <a:r>
              <a:rPr lang="it-IT" sz="1200" baseline="-25000" dirty="0">
                <a:latin typeface="Century Schoolbook" charset="0"/>
                <a:cs typeface="Times" charset="0"/>
              </a:rPr>
              <a:t>30%</a:t>
            </a:r>
            <a:r>
              <a:rPr lang="it-IT" sz="1200" dirty="0">
                <a:latin typeface="Century Schoolbook" charset="0"/>
                <a:cs typeface="Times" charset="0"/>
              </a:rPr>
              <a:t>-t</a:t>
            </a:r>
            <a:r>
              <a:rPr lang="it-IT" sz="1200" baseline="-25000" dirty="0">
                <a:latin typeface="Century Schoolbook" charset="0"/>
                <a:cs typeface="Times" charset="0"/>
              </a:rPr>
              <a:t>90%</a:t>
            </a:r>
            <a:r>
              <a:rPr lang="it-IT" sz="1200" dirty="0">
                <a:latin typeface="Century Schoolbook" charset="0"/>
                <a:cs typeface="Times" charset="0"/>
              </a:rPr>
              <a:t>)</a:t>
            </a:r>
          </a:p>
          <a:p>
            <a:pPr eaLnBrk="1" hangingPunct="1"/>
            <a:r>
              <a:rPr lang="it-IT" sz="1200" dirty="0">
                <a:latin typeface="Century Schoolbook" charset="0"/>
                <a:cs typeface="Times" charset="0"/>
              </a:rPr>
              <a:t> </a:t>
            </a:r>
            <a:r>
              <a:rPr lang="en-US" sz="1200" dirty="0">
                <a:latin typeface="Century Schoolbook" charset="0"/>
                <a:cs typeface="Times" charset="0"/>
              </a:rPr>
              <a:t>….</a:t>
            </a:r>
          </a:p>
        </p:txBody>
      </p:sp>
      <p:sp>
        <p:nvSpPr>
          <p:cNvPr id="23" name="CasellaDiTesto 22"/>
          <p:cNvSpPr txBox="1"/>
          <p:nvPr/>
        </p:nvSpPr>
        <p:spPr>
          <a:xfrm>
            <a:off x="3860089" y="5025554"/>
            <a:ext cx="4995697" cy="1384995"/>
          </a:xfrm>
          <a:prstGeom prst="rect">
            <a:avLst/>
          </a:prstGeom>
          <a:noFill/>
        </p:spPr>
        <p:txBody>
          <a:bodyPr wrap="square" rtlCol="0">
            <a:spAutoFit/>
          </a:bodyPr>
          <a:lstStyle/>
          <a:p>
            <a:pPr algn="just"/>
            <a:r>
              <a:rPr lang="it-IT" sz="1200" dirty="0" smtClean="0"/>
              <a:t>Capacità termiche molto piccole possono essere ottenute solo a temperature molto basse. Per questo motivo i bolometri operano in ambiente criogenico (</a:t>
            </a:r>
            <a:r>
              <a:rPr lang="it-IT" sz="1200" b="1" dirty="0" smtClean="0"/>
              <a:t> ≈ </a:t>
            </a:r>
            <a:r>
              <a:rPr lang="it-IT" sz="1200" dirty="0" smtClean="0"/>
              <a:t>10 </a:t>
            </a:r>
            <a:r>
              <a:rPr lang="it-IT" sz="1200" dirty="0" err="1" smtClean="0"/>
              <a:t>mK</a:t>
            </a:r>
            <a:r>
              <a:rPr lang="it-IT" sz="1200" dirty="0" smtClean="0"/>
              <a:t>).</a:t>
            </a:r>
          </a:p>
          <a:p>
            <a:pPr algn="just"/>
            <a:endParaRPr lang="it-IT" sz="1200" dirty="0" smtClean="0"/>
          </a:p>
          <a:p>
            <a:pPr algn="just"/>
            <a:r>
              <a:rPr lang="it-IT" sz="1200" i="1" u="sng" dirty="0" smtClean="0">
                <a:solidFill>
                  <a:srgbClr val="0000FF"/>
                </a:solidFill>
              </a:rPr>
              <a:t>Ad esempio</a:t>
            </a:r>
            <a:r>
              <a:rPr lang="it-IT" sz="1200" i="1" dirty="0" smtClean="0">
                <a:solidFill>
                  <a:srgbClr val="0000FF"/>
                </a:solidFill>
              </a:rPr>
              <a:t> a temperatura ambiente, una particella da 1 </a:t>
            </a:r>
            <a:r>
              <a:rPr lang="it-IT" sz="1200" i="1" dirty="0" err="1" smtClean="0">
                <a:solidFill>
                  <a:srgbClr val="0000FF"/>
                </a:solidFill>
              </a:rPr>
              <a:t>MeV</a:t>
            </a:r>
            <a:r>
              <a:rPr lang="it-IT" sz="1200" i="1" dirty="0" smtClean="0">
                <a:solidFill>
                  <a:srgbClr val="0000FF"/>
                </a:solidFill>
              </a:rPr>
              <a:t> incidente su una mole di cristallo genera una variazione Δ</a:t>
            </a:r>
            <a:r>
              <a:rPr lang="it-IT" sz="1200" b="1" i="1" dirty="0" smtClean="0">
                <a:solidFill>
                  <a:srgbClr val="0000FF"/>
                </a:solidFill>
              </a:rPr>
              <a:t>T </a:t>
            </a:r>
            <a:r>
              <a:rPr lang="it-IT" sz="1200" i="1" dirty="0" smtClean="0">
                <a:solidFill>
                  <a:srgbClr val="0000FF"/>
                </a:solidFill>
              </a:rPr>
              <a:t>pari a circa 10</a:t>
            </a:r>
            <a:r>
              <a:rPr lang="it-IT" sz="1200" i="1" baseline="30000" dirty="0" smtClean="0">
                <a:solidFill>
                  <a:srgbClr val="0000FF"/>
                </a:solidFill>
              </a:rPr>
              <a:t>-15</a:t>
            </a:r>
            <a:r>
              <a:rPr lang="it-IT" sz="1200" b="1" i="1" dirty="0" smtClean="0">
                <a:solidFill>
                  <a:srgbClr val="0000FF"/>
                </a:solidFill>
              </a:rPr>
              <a:t> </a:t>
            </a:r>
            <a:r>
              <a:rPr lang="it-IT" sz="1200" i="1" dirty="0" smtClean="0">
                <a:solidFill>
                  <a:srgbClr val="0000FF"/>
                </a:solidFill>
              </a:rPr>
              <a:t>K che di fatto è impossibile da rilevare.</a:t>
            </a:r>
            <a:endParaRPr lang="it-IT" sz="1200" i="1" dirty="0">
              <a:solidFill>
                <a:srgbClr val="0000FF"/>
              </a:solidFill>
            </a:endParaRPr>
          </a:p>
        </p:txBody>
      </p:sp>
      <p:sp>
        <p:nvSpPr>
          <p:cNvPr id="24" name="Date Placeholder 2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7820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6038" y="335434"/>
            <a:ext cx="6143748" cy="923330"/>
          </a:xfrm>
          <a:prstGeom prst="rect">
            <a:avLst/>
          </a:prstGeom>
          <a:noFill/>
        </p:spPr>
        <p:txBody>
          <a:bodyPr wrap="square">
            <a:spAutoFit/>
          </a:bodyPr>
          <a:lstStyle/>
          <a:p>
            <a:pPr>
              <a:buFont typeface="Wingdings" charset="0"/>
              <a:buNone/>
            </a:pPr>
            <a:r>
              <a:rPr lang="it-IT" dirty="0" smtClean="0"/>
              <a:t>Se fissiamo i </a:t>
            </a:r>
            <a:r>
              <a:rPr lang="it-IT" dirty="0"/>
              <a:t>nuclei con lo </a:t>
            </a:r>
            <a:r>
              <a:rPr lang="it-IT" b="1" u="sng" dirty="0">
                <a:solidFill>
                  <a:srgbClr val="FF0000"/>
                </a:solidFill>
              </a:rPr>
              <a:t>stesso numero di massa A</a:t>
            </a:r>
            <a:r>
              <a:rPr lang="it-IT" dirty="0">
                <a:solidFill>
                  <a:srgbClr val="FF0000"/>
                </a:solidFill>
              </a:rPr>
              <a:t> </a:t>
            </a:r>
            <a:r>
              <a:rPr lang="it-IT" dirty="0"/>
              <a:t>(</a:t>
            </a:r>
            <a:r>
              <a:rPr lang="it-IT" b="1" dirty="0">
                <a:solidFill>
                  <a:srgbClr val="FF0000"/>
                </a:solidFill>
              </a:rPr>
              <a:t>isobari</a:t>
            </a:r>
            <a:r>
              <a:rPr lang="it-IT" dirty="0" smtClean="0"/>
              <a:t>)</a:t>
            </a:r>
          </a:p>
          <a:p>
            <a:pPr>
              <a:buFont typeface="Wingdings" charset="0"/>
              <a:buNone/>
            </a:pPr>
            <a:r>
              <a:rPr lang="it-IT" dirty="0" smtClean="0"/>
              <a:t> </a:t>
            </a:r>
          </a:p>
          <a:p>
            <a:pPr>
              <a:buFont typeface="Wingdings" charset="0"/>
              <a:buNone/>
            </a:pPr>
            <a:r>
              <a:rPr lang="it-IT" dirty="0" smtClean="0"/>
              <a:t>La </a:t>
            </a:r>
            <a:r>
              <a:rPr lang="it-IT" dirty="0"/>
              <a:t>formula di </a:t>
            </a:r>
            <a:r>
              <a:rPr lang="it-IT" dirty="0" err="1"/>
              <a:t>Weizsacker</a:t>
            </a:r>
            <a:r>
              <a:rPr lang="it-IT" dirty="0"/>
              <a:t> può essere </a:t>
            </a:r>
            <a:r>
              <a:rPr lang="it-IT" dirty="0" smtClean="0"/>
              <a:t>riscritta come</a:t>
            </a:r>
            <a:endParaRPr lang="it-IT" dirty="0"/>
          </a:p>
        </p:txBody>
      </p:sp>
      <p:graphicFrame>
        <p:nvGraphicFramePr>
          <p:cNvPr id="3" name="Object 4"/>
          <p:cNvGraphicFramePr>
            <a:graphicFrameLocks noChangeAspect="1"/>
          </p:cNvGraphicFramePr>
          <p:nvPr>
            <p:extLst>
              <p:ext uri="{D42A27DB-BD31-4B8C-83A1-F6EECF244321}">
                <p14:modId xmlns:p14="http://schemas.microsoft.com/office/powerpoint/2010/main" val="3341696939"/>
              </p:ext>
            </p:extLst>
          </p:nvPr>
        </p:nvGraphicFramePr>
        <p:xfrm>
          <a:off x="352425" y="2030413"/>
          <a:ext cx="4876800" cy="1295400"/>
        </p:xfrm>
        <a:graphic>
          <a:graphicData uri="http://schemas.openxmlformats.org/presentationml/2006/ole">
            <mc:AlternateContent xmlns:mc="http://schemas.openxmlformats.org/markup-compatibility/2006">
              <mc:Choice xmlns:v="urn:schemas-microsoft-com:vml" Requires="v">
                <p:oleObj spid="_x0000_s7161" name="Equation" r:id="rId3" imgW="2438400" imgH="647700" progId="Equation.3">
                  <p:embed/>
                </p:oleObj>
              </mc:Choice>
              <mc:Fallback>
                <p:oleObj name="Equation" r:id="rId3" imgW="2438400" imgH="647700" progId="Equation.3">
                  <p:embed/>
                  <p:pic>
                    <p:nvPicPr>
                      <p:cNvPr id="0" name=""/>
                      <p:cNvPicPr>
                        <a:picLocks noChangeAspect="1" noChangeArrowheads="1"/>
                      </p:cNvPicPr>
                      <p:nvPr/>
                    </p:nvPicPr>
                    <p:blipFill>
                      <a:blip r:embed="rId4"/>
                      <a:srcRect/>
                      <a:stretch>
                        <a:fillRect/>
                      </a:stretch>
                    </p:blipFill>
                    <p:spPr bwMode="auto">
                      <a:xfrm>
                        <a:off x="352425" y="2030413"/>
                        <a:ext cx="48768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 name="Rettangolo 3"/>
          <p:cNvSpPr/>
          <p:nvPr/>
        </p:nvSpPr>
        <p:spPr>
          <a:xfrm>
            <a:off x="6609785" y="1606032"/>
            <a:ext cx="2347255" cy="369332"/>
          </a:xfrm>
          <a:prstGeom prst="rect">
            <a:avLst/>
          </a:prstGeom>
          <a:solidFill>
            <a:srgbClr val="FCD5B5"/>
          </a:solidFill>
        </p:spPr>
        <p:txBody>
          <a:bodyPr wrap="none">
            <a:spAutoFit/>
          </a:bodyPr>
          <a:lstStyle/>
          <a:p>
            <a:pPr>
              <a:buFont typeface="Wingdings" charset="0"/>
              <a:buNone/>
            </a:pPr>
            <a:r>
              <a:rPr lang="it-IT" dirty="0"/>
              <a:t>dove i coefficienti sono</a:t>
            </a:r>
          </a:p>
        </p:txBody>
      </p:sp>
      <p:graphicFrame>
        <p:nvGraphicFramePr>
          <p:cNvPr id="5" name="Object 6"/>
          <p:cNvGraphicFramePr>
            <a:graphicFrameLocks noChangeAspect="1"/>
          </p:cNvGraphicFramePr>
          <p:nvPr>
            <p:extLst>
              <p:ext uri="{D42A27DB-BD31-4B8C-83A1-F6EECF244321}">
                <p14:modId xmlns:p14="http://schemas.microsoft.com/office/powerpoint/2010/main" val="3418575828"/>
              </p:ext>
            </p:extLst>
          </p:nvPr>
        </p:nvGraphicFramePr>
        <p:xfrm>
          <a:off x="6617065" y="2085977"/>
          <a:ext cx="2339975" cy="1765300"/>
        </p:xfrm>
        <a:graphic>
          <a:graphicData uri="http://schemas.openxmlformats.org/presentationml/2006/ole">
            <mc:AlternateContent xmlns:mc="http://schemas.openxmlformats.org/markup-compatibility/2006">
              <mc:Choice xmlns:v="urn:schemas-microsoft-com:vml" Requires="v">
                <p:oleObj spid="_x0000_s7162" name="Equation" r:id="rId5" imgW="1498600" imgH="1130300" progId="Equation.3">
                  <p:embed/>
                </p:oleObj>
              </mc:Choice>
              <mc:Fallback>
                <p:oleObj name="Equation" r:id="rId5" imgW="1498600" imgH="1130300" progId="Equation.3">
                  <p:embed/>
                  <p:pic>
                    <p:nvPicPr>
                      <p:cNvPr id="0" name=""/>
                      <p:cNvPicPr>
                        <a:picLocks noChangeAspect="1" noChangeArrowheads="1"/>
                      </p:cNvPicPr>
                      <p:nvPr/>
                    </p:nvPicPr>
                    <p:blipFill>
                      <a:blip r:embed="rId6"/>
                      <a:srcRect/>
                      <a:stretch>
                        <a:fillRect/>
                      </a:stretch>
                    </p:blipFill>
                    <p:spPr bwMode="auto">
                      <a:xfrm>
                        <a:off x="6617065" y="2085977"/>
                        <a:ext cx="2339975" cy="1765300"/>
                      </a:xfrm>
                      <a:prstGeom prst="rect">
                        <a:avLst/>
                      </a:prstGeom>
                      <a:solidFill>
                        <a:srgbClr val="FCD5B5"/>
                      </a:solidFill>
                      <a:ln>
                        <a:noFill/>
                      </a:ln>
                      <a:effectLst/>
                    </p:spPr>
                  </p:pic>
                </p:oleObj>
              </mc:Fallback>
            </mc:AlternateContent>
          </a:graphicData>
        </a:graphic>
      </p:graphicFrame>
      <p:sp>
        <p:nvSpPr>
          <p:cNvPr id="7" name="CasellaDiTesto 6"/>
          <p:cNvSpPr txBox="1"/>
          <p:nvPr/>
        </p:nvSpPr>
        <p:spPr>
          <a:xfrm>
            <a:off x="310444" y="4130504"/>
            <a:ext cx="8646596" cy="2308324"/>
          </a:xfrm>
          <a:prstGeom prst="rect">
            <a:avLst/>
          </a:prstGeom>
          <a:noFill/>
        </p:spPr>
        <p:txBody>
          <a:bodyPr wrap="square" rtlCol="0">
            <a:spAutoFit/>
          </a:bodyPr>
          <a:lstStyle/>
          <a:p>
            <a:r>
              <a:rPr lang="it-IT" dirty="0" smtClean="0"/>
              <a:t>Se riportiamo in un grafico </a:t>
            </a:r>
            <a:r>
              <a:rPr lang="it-IT" i="1" dirty="0" smtClean="0"/>
              <a:t>M(A,Z) </a:t>
            </a:r>
            <a:r>
              <a:rPr lang="it-IT" dirty="0" smtClean="0"/>
              <a:t>in funzione di </a:t>
            </a:r>
            <a:r>
              <a:rPr lang="it-IT" dirty="0" err="1" smtClean="0"/>
              <a:t>Z</a:t>
            </a:r>
            <a:r>
              <a:rPr lang="it-IT" dirty="0" smtClean="0"/>
              <a:t> per A fissato otteniamo:</a:t>
            </a:r>
          </a:p>
          <a:p>
            <a:endParaRPr lang="it-IT" dirty="0"/>
          </a:p>
          <a:p>
            <a:pPr marL="285750" indent="-285750">
              <a:buFont typeface="Wingdings" charset="2"/>
              <a:buChar char="u"/>
            </a:pPr>
            <a:r>
              <a:rPr lang="it-IT" b="1" dirty="0" smtClean="0">
                <a:solidFill>
                  <a:srgbClr val="FF0000"/>
                </a:solidFill>
              </a:rPr>
              <a:t>1 parabola </a:t>
            </a:r>
            <a:r>
              <a:rPr lang="it-IT" dirty="0" smtClean="0"/>
              <a:t>per </a:t>
            </a:r>
            <a:r>
              <a:rPr lang="it-IT" b="1" dirty="0" smtClean="0">
                <a:solidFill>
                  <a:srgbClr val="FF0000"/>
                </a:solidFill>
              </a:rPr>
              <a:t>A dispari</a:t>
            </a:r>
          </a:p>
          <a:p>
            <a:pPr marL="285750" indent="-285750">
              <a:buFont typeface="Wingdings" charset="2"/>
              <a:buChar char="u"/>
            </a:pPr>
            <a:endParaRPr lang="it-IT" dirty="0"/>
          </a:p>
          <a:p>
            <a:pPr marL="285750" indent="-285750">
              <a:buFont typeface="Wingdings" charset="2"/>
              <a:buChar char="u"/>
            </a:pPr>
            <a:r>
              <a:rPr lang="it-IT" b="1" dirty="0" smtClean="0">
                <a:solidFill>
                  <a:srgbClr val="000090"/>
                </a:solidFill>
              </a:rPr>
              <a:t>2 parabole </a:t>
            </a:r>
            <a:r>
              <a:rPr lang="it-IT" dirty="0" smtClean="0"/>
              <a:t>(spostate verticalmente di 2a</a:t>
            </a:r>
            <a:r>
              <a:rPr lang="it-IT" baseline="-25000" dirty="0" smtClean="0"/>
              <a:t>p</a:t>
            </a:r>
            <a:r>
              <a:rPr lang="it-IT" dirty="0" smtClean="0"/>
              <a:t>A</a:t>
            </a:r>
            <a:r>
              <a:rPr lang="it-IT" baseline="30000" dirty="0" smtClean="0"/>
              <a:t>-1/2</a:t>
            </a:r>
            <a:r>
              <a:rPr lang="it-IT" dirty="0" smtClean="0"/>
              <a:t>) per </a:t>
            </a:r>
            <a:r>
              <a:rPr lang="it-IT" b="1" dirty="0" smtClean="0">
                <a:solidFill>
                  <a:srgbClr val="000090"/>
                </a:solidFill>
              </a:rPr>
              <a:t>A pari</a:t>
            </a:r>
          </a:p>
          <a:p>
            <a:endParaRPr lang="it-IT" dirty="0"/>
          </a:p>
          <a:p>
            <a:r>
              <a:rPr lang="it-IT" dirty="0" smtClean="0"/>
              <a:t>Il minimo delle parabole si trova per </a:t>
            </a:r>
            <a:r>
              <a:rPr lang="it-IT" dirty="0" err="1">
                <a:solidFill>
                  <a:srgbClr val="FF0000"/>
                </a:solidFill>
              </a:rPr>
              <a:t>Z</a:t>
            </a:r>
            <a:r>
              <a:rPr lang="it-IT" dirty="0">
                <a:solidFill>
                  <a:srgbClr val="FF0000"/>
                </a:solidFill>
              </a:rPr>
              <a:t>=</a:t>
            </a:r>
            <a:r>
              <a:rPr lang="it-IT" dirty="0">
                <a:solidFill>
                  <a:srgbClr val="FF0000"/>
                </a:solidFill>
                <a:sym typeface="Symbol" charset="0"/>
              </a:rPr>
              <a:t>/2</a:t>
            </a:r>
            <a:r>
              <a:rPr lang="it-IT" dirty="0" smtClean="0">
                <a:sym typeface="Symbol" charset="0"/>
              </a:rPr>
              <a:t>.</a:t>
            </a:r>
            <a:r>
              <a:rPr lang="it-IT" dirty="0">
                <a:sym typeface="Symbol" charset="0"/>
              </a:rPr>
              <a:t> </a:t>
            </a:r>
            <a:endParaRPr lang="it-IT" dirty="0" smtClean="0">
              <a:sym typeface="Symbol" charset="0"/>
            </a:endParaRPr>
          </a:p>
          <a:p>
            <a:r>
              <a:rPr lang="it-IT" dirty="0" smtClean="0">
                <a:sym typeface="Symbol" charset="0"/>
              </a:rPr>
              <a:t>Il </a:t>
            </a:r>
            <a:r>
              <a:rPr lang="it-IT" dirty="0">
                <a:sym typeface="Symbol" charset="0"/>
              </a:rPr>
              <a:t>nucleo con la massa minore in uno spettro isobarico è stabile rispetto al decadimento </a:t>
            </a:r>
            <a:r>
              <a:rPr lang="it-IT" dirty="0" smtClean="0">
                <a:sym typeface="Symbol" charset="0"/>
              </a:rPr>
              <a:t>.</a:t>
            </a:r>
            <a:endParaRPr lang="it-IT" dirty="0">
              <a:sym typeface="Symbol" charset="0"/>
            </a:endParaRPr>
          </a:p>
        </p:txBody>
      </p:sp>
      <p:sp>
        <p:nvSpPr>
          <p:cNvPr id="6" name="Segnaposto numero diapositiva 5"/>
          <p:cNvSpPr>
            <a:spLocks noGrp="1"/>
          </p:cNvSpPr>
          <p:nvPr>
            <p:ph type="sldNum" sz="quarter" idx="12"/>
          </p:nvPr>
        </p:nvSpPr>
        <p:spPr/>
        <p:txBody>
          <a:bodyPr/>
          <a:lstStyle/>
          <a:p>
            <a:fld id="{F59BAAFB-1279-7F49-9A8C-7AA208BA2506}" type="slidenum">
              <a:rPr lang="it-IT" smtClean="0"/>
              <a:t>5</a:t>
            </a:fld>
            <a:endParaRPr lang="it-IT"/>
          </a:p>
        </p:txBody>
      </p:sp>
      <p:sp>
        <p:nvSpPr>
          <p:cNvPr id="9" name="Date Placeholder 8"/>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14866831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69850" y="4328724"/>
            <a:ext cx="3369858" cy="2359495"/>
          </a:xfrm>
          <a:prstGeom prst="rect">
            <a:avLst/>
          </a:prstGeom>
        </p:spPr>
      </p:pic>
      <p:sp>
        <p:nvSpPr>
          <p:cNvPr id="2" name="Segnaposto numero diapositiva 1"/>
          <p:cNvSpPr>
            <a:spLocks noGrp="1"/>
          </p:cNvSpPr>
          <p:nvPr>
            <p:ph type="sldNum" sz="quarter" idx="12"/>
          </p:nvPr>
        </p:nvSpPr>
        <p:spPr/>
        <p:txBody>
          <a:bodyPr/>
          <a:lstStyle/>
          <a:p>
            <a:fld id="{F59BAAFB-1279-7F49-9A8C-7AA208BA2506}" type="slidenum">
              <a:rPr lang="it-IT" smtClean="0"/>
              <a:t>50</a:t>
            </a:fld>
            <a:endParaRPr lang="it-IT"/>
          </a:p>
        </p:txBody>
      </p:sp>
      <p:pic>
        <p:nvPicPr>
          <p:cNvPr id="3" name="Immagine 2"/>
          <p:cNvPicPr>
            <a:picLocks noChangeAspect="1"/>
          </p:cNvPicPr>
          <p:nvPr/>
        </p:nvPicPr>
        <p:blipFill>
          <a:blip r:embed="rId3"/>
          <a:stretch>
            <a:fillRect/>
          </a:stretch>
        </p:blipFill>
        <p:spPr>
          <a:xfrm>
            <a:off x="3024095" y="1461713"/>
            <a:ext cx="6030259" cy="2741027"/>
          </a:xfrm>
          <a:prstGeom prst="rect">
            <a:avLst/>
          </a:prstGeom>
        </p:spPr>
      </p:pic>
      <p:sp>
        <p:nvSpPr>
          <p:cNvPr id="5" name="CasellaDiTesto 4"/>
          <p:cNvSpPr txBox="1"/>
          <p:nvPr/>
        </p:nvSpPr>
        <p:spPr>
          <a:xfrm>
            <a:off x="175309" y="2106777"/>
            <a:ext cx="2474259" cy="1477328"/>
          </a:xfrm>
          <a:prstGeom prst="rect">
            <a:avLst/>
          </a:prstGeom>
          <a:noFill/>
        </p:spPr>
        <p:txBody>
          <a:bodyPr wrap="square" rtlCol="0">
            <a:spAutoFit/>
          </a:bodyPr>
          <a:lstStyle/>
          <a:p>
            <a:pPr algn="just"/>
            <a:r>
              <a:rPr lang="it-IT" dirty="0" smtClean="0"/>
              <a:t>Uno vantaggio </a:t>
            </a:r>
            <a:r>
              <a:rPr lang="it-IT" dirty="0"/>
              <a:t>dei bolometri </a:t>
            </a:r>
            <a:r>
              <a:rPr lang="it-IT" dirty="0" smtClean="0"/>
              <a:t>è </a:t>
            </a:r>
            <a:r>
              <a:rPr lang="it-IT" dirty="0"/>
              <a:t>la </a:t>
            </a:r>
            <a:r>
              <a:rPr lang="it-IT" dirty="0" smtClean="0"/>
              <a:t>possibilità </a:t>
            </a:r>
            <a:r>
              <a:rPr lang="it-IT" dirty="0"/>
              <a:t>di </a:t>
            </a:r>
            <a:r>
              <a:rPr lang="it-IT" dirty="0" smtClean="0"/>
              <a:t>utilizzare un’</a:t>
            </a:r>
            <a:r>
              <a:rPr lang="it-IT" b="1" dirty="0" smtClean="0">
                <a:solidFill>
                  <a:srgbClr val="FF0000"/>
                </a:solidFill>
              </a:rPr>
              <a:t>ampia </a:t>
            </a:r>
            <a:r>
              <a:rPr lang="it-IT" b="1" dirty="0">
                <a:solidFill>
                  <a:srgbClr val="FF0000"/>
                </a:solidFill>
              </a:rPr>
              <a:t>gamma di materiali </a:t>
            </a:r>
            <a:r>
              <a:rPr lang="it-IT" dirty="0"/>
              <a:t>per costruire il rivelatore. </a:t>
            </a:r>
            <a:endParaRPr lang="it-IT" dirty="0" smtClean="0"/>
          </a:p>
        </p:txBody>
      </p:sp>
      <p:sp>
        <p:nvSpPr>
          <p:cNvPr id="8" name="Rettangolo 7"/>
          <p:cNvSpPr/>
          <p:nvPr/>
        </p:nvSpPr>
        <p:spPr>
          <a:xfrm>
            <a:off x="114491" y="1739449"/>
            <a:ext cx="2595895" cy="369332"/>
          </a:xfrm>
          <a:prstGeom prst="rect">
            <a:avLst/>
          </a:prstGeom>
          <a:solidFill>
            <a:schemeClr val="accent5">
              <a:lumMod val="40000"/>
              <a:lumOff val="60000"/>
            </a:schemeClr>
          </a:solidFill>
        </p:spPr>
        <p:txBody>
          <a:bodyPr wrap="none">
            <a:spAutoFit/>
          </a:bodyPr>
          <a:lstStyle/>
          <a:p>
            <a:pPr algn="just"/>
            <a:r>
              <a:rPr lang="it-IT" b="1" dirty="0"/>
              <a:t>Dielettrici e Diamagnetici</a:t>
            </a:r>
          </a:p>
        </p:txBody>
      </p:sp>
      <p:sp>
        <p:nvSpPr>
          <p:cNvPr id="9" name="CasellaDiTesto 8"/>
          <p:cNvSpPr txBox="1"/>
          <p:nvPr/>
        </p:nvSpPr>
        <p:spPr>
          <a:xfrm>
            <a:off x="209118" y="313765"/>
            <a:ext cx="8729043" cy="923330"/>
          </a:xfrm>
          <a:prstGeom prst="rect">
            <a:avLst/>
          </a:prstGeom>
          <a:noFill/>
        </p:spPr>
        <p:txBody>
          <a:bodyPr wrap="square" rtlCol="0">
            <a:spAutoFit/>
          </a:bodyPr>
          <a:lstStyle/>
          <a:p>
            <a:pPr algn="just"/>
            <a:r>
              <a:rPr lang="it-IT" dirty="0"/>
              <a:t>La </a:t>
            </a:r>
            <a:r>
              <a:rPr lang="it-IT" b="1" dirty="0">
                <a:solidFill>
                  <a:srgbClr val="FF0000"/>
                </a:solidFill>
              </a:rPr>
              <a:t>risoluzione</a:t>
            </a:r>
            <a:r>
              <a:rPr lang="it-IT" dirty="0"/>
              <a:t> teorica intrinseca </a:t>
            </a:r>
            <a:r>
              <a:rPr lang="it-IT" dirty="0" smtClean="0"/>
              <a:t>è </a:t>
            </a:r>
            <a:r>
              <a:rPr lang="it-IT" dirty="0"/>
              <a:t>molto buona. </a:t>
            </a:r>
            <a:endParaRPr lang="it-IT" dirty="0" smtClean="0"/>
          </a:p>
          <a:p>
            <a:pPr algn="just"/>
            <a:r>
              <a:rPr lang="it-IT" dirty="0" smtClean="0"/>
              <a:t>Un cristallo di </a:t>
            </a:r>
            <a:r>
              <a:rPr lang="it-IT" dirty="0"/>
              <a:t>Si di 1 g, operante a 20 </a:t>
            </a:r>
            <a:r>
              <a:rPr lang="it-IT" dirty="0" err="1"/>
              <a:t>mK</a:t>
            </a:r>
            <a:r>
              <a:rPr lang="it-IT" dirty="0"/>
              <a:t>, </a:t>
            </a:r>
            <a:r>
              <a:rPr lang="it-IT" dirty="0" smtClean="0"/>
              <a:t>ha Δ</a:t>
            </a:r>
            <a:r>
              <a:rPr lang="it-IT" b="1" dirty="0" smtClean="0"/>
              <a:t>E</a:t>
            </a:r>
            <a:r>
              <a:rPr lang="it-IT" baseline="-25000" dirty="0" smtClean="0"/>
              <a:t>RMS</a:t>
            </a:r>
            <a:r>
              <a:rPr lang="it-IT" dirty="0" smtClean="0"/>
              <a:t> &lt; </a:t>
            </a:r>
            <a:r>
              <a:rPr lang="it-IT" dirty="0"/>
              <a:t>di 1 </a:t>
            </a:r>
            <a:r>
              <a:rPr lang="it-IT" dirty="0" err="1"/>
              <a:t>eV</a:t>
            </a:r>
            <a:r>
              <a:rPr lang="it-IT" dirty="0"/>
              <a:t>, ovvero </a:t>
            </a:r>
            <a:r>
              <a:rPr lang="it-IT" dirty="0" smtClean="0"/>
              <a:t>due ordini </a:t>
            </a:r>
            <a:r>
              <a:rPr lang="it-IT" dirty="0"/>
              <a:t>di grandezza </a:t>
            </a:r>
            <a:r>
              <a:rPr lang="it-IT" dirty="0" smtClean="0"/>
              <a:t>più </a:t>
            </a:r>
            <a:r>
              <a:rPr lang="it-IT" dirty="0"/>
              <a:t>preciso del migliore diodo al Si(Li).</a:t>
            </a:r>
          </a:p>
        </p:txBody>
      </p:sp>
      <p:sp>
        <p:nvSpPr>
          <p:cNvPr id="6" name="Date Placeholder 5"/>
          <p:cNvSpPr>
            <a:spLocks noGrp="1"/>
          </p:cNvSpPr>
          <p:nvPr>
            <p:ph type="dt" sz="half" idx="10"/>
          </p:nvPr>
        </p:nvSpPr>
        <p:spPr/>
        <p:txBody>
          <a:bodyPr/>
          <a:lstStyle/>
          <a:p>
            <a:r>
              <a:rPr lang="it-IT" smtClean="0"/>
              <a:t>Lino Miramonti</a:t>
            </a:r>
            <a:endParaRPr lang="it-IT"/>
          </a:p>
        </p:txBody>
      </p:sp>
      <p:sp>
        <p:nvSpPr>
          <p:cNvPr id="7" name="TextBox 6"/>
          <p:cNvSpPr txBox="1"/>
          <p:nvPr/>
        </p:nvSpPr>
        <p:spPr>
          <a:xfrm>
            <a:off x="175309" y="4551054"/>
            <a:ext cx="4851411" cy="1754327"/>
          </a:xfrm>
          <a:prstGeom prst="rect">
            <a:avLst/>
          </a:prstGeom>
          <a:noFill/>
        </p:spPr>
        <p:txBody>
          <a:bodyPr wrap="square" rtlCol="0">
            <a:spAutoFit/>
          </a:bodyPr>
          <a:lstStyle/>
          <a:p>
            <a:pPr algn="just"/>
            <a:r>
              <a:rPr lang="it-IT" dirty="0" smtClean="0"/>
              <a:t>In alcuni casi si possono fruttare altre informazioni per discriminare il segnale ricercato dal fondo radioattivo. Ad esempio il </a:t>
            </a:r>
            <a:r>
              <a:rPr lang="it-IT" b="1" baseline="30000" dirty="0" smtClean="0">
                <a:solidFill>
                  <a:srgbClr val="660066"/>
                </a:solidFill>
              </a:rPr>
              <a:t>116</a:t>
            </a:r>
            <a:r>
              <a:rPr lang="it-IT" b="1" dirty="0" smtClean="0">
                <a:solidFill>
                  <a:srgbClr val="660066"/>
                </a:solidFill>
              </a:rPr>
              <a:t>CdWO</a:t>
            </a:r>
            <a:r>
              <a:rPr lang="it-IT" b="1" baseline="-25000" dirty="0" smtClean="0">
                <a:solidFill>
                  <a:srgbClr val="660066"/>
                </a:solidFill>
              </a:rPr>
              <a:t>4</a:t>
            </a:r>
            <a:r>
              <a:rPr lang="it-IT" dirty="0" smtClean="0"/>
              <a:t> è uno scintillatore e quindi opportunamente letto è possibile estrarre </a:t>
            </a:r>
            <a:r>
              <a:rPr lang="it-IT" u="sng" dirty="0" smtClean="0">
                <a:solidFill>
                  <a:srgbClr val="660066"/>
                </a:solidFill>
              </a:rPr>
              <a:t>calore e luce</a:t>
            </a:r>
            <a:r>
              <a:rPr lang="it-IT" dirty="0" smtClean="0"/>
              <a:t> (rivelatore a doppia lettura)</a:t>
            </a:r>
            <a:endParaRPr lang="it-IT" dirty="0"/>
          </a:p>
        </p:txBody>
      </p:sp>
    </p:spTree>
    <p:extLst>
      <p:ext uri="{BB962C8B-B14F-4D97-AF65-F5344CB8AC3E}">
        <p14:creationId xmlns:p14="http://schemas.microsoft.com/office/powerpoint/2010/main" val="11387661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140758"/>
            <a:ext cx="34290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4" name="Group 2"/>
          <p:cNvGrpSpPr>
            <a:grpSpLocks/>
          </p:cNvGrpSpPr>
          <p:nvPr/>
        </p:nvGrpSpPr>
        <p:grpSpPr bwMode="auto">
          <a:xfrm>
            <a:off x="0" y="1348596"/>
            <a:ext cx="6527800" cy="1684337"/>
            <a:chOff x="0" y="825"/>
            <a:chExt cx="4112" cy="1061"/>
          </a:xfrm>
        </p:grpSpPr>
        <p:sp>
          <p:nvSpPr>
            <p:cNvPr id="33802" name="Text Box 3"/>
            <p:cNvSpPr txBox="1">
              <a:spLocks noChangeArrowheads="1"/>
            </p:cNvSpPr>
            <p:nvPr/>
          </p:nvSpPr>
          <p:spPr bwMode="auto">
            <a:xfrm>
              <a:off x="0" y="825"/>
              <a:ext cx="4112"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accent2"/>
                  </a:solidFill>
                  <a:latin typeface="Calibri" charset="0"/>
                </a:rPr>
                <a:t>CUORE</a:t>
              </a:r>
              <a:r>
                <a:rPr lang="en-US" sz="2000">
                  <a:latin typeface="Calibri" charset="0"/>
                </a:rPr>
                <a:t> = closely packed array of </a:t>
              </a:r>
              <a:r>
                <a:rPr lang="en-US" sz="2000">
                  <a:solidFill>
                    <a:srgbClr val="008000"/>
                  </a:solidFill>
                  <a:latin typeface="Calibri" charset="0"/>
                </a:rPr>
                <a:t>988 detectors</a:t>
              </a:r>
              <a:endParaRPr lang="en-US" sz="2000">
                <a:latin typeface="Calibri" charset="0"/>
              </a:endParaRPr>
            </a:p>
            <a:p>
              <a:r>
                <a:rPr lang="en-US" sz="2000">
                  <a:solidFill>
                    <a:srgbClr val="008000"/>
                  </a:solidFill>
                  <a:latin typeface="Calibri" charset="0"/>
                </a:rPr>
                <a:t>                19</a:t>
              </a:r>
              <a:r>
                <a:rPr lang="en-US" sz="2000">
                  <a:latin typeface="Calibri" charset="0"/>
                </a:rPr>
                <a:t> towers - </a:t>
              </a:r>
              <a:r>
                <a:rPr lang="en-US" sz="2000">
                  <a:solidFill>
                    <a:srgbClr val="008000"/>
                  </a:solidFill>
                  <a:latin typeface="Calibri" charset="0"/>
                </a:rPr>
                <a:t>13</a:t>
              </a:r>
              <a:r>
                <a:rPr lang="en-US" sz="2000">
                  <a:latin typeface="Calibri" charset="0"/>
                </a:rPr>
                <a:t> modules/tower - </a:t>
              </a:r>
              <a:r>
                <a:rPr lang="en-US" sz="2000">
                  <a:solidFill>
                    <a:srgbClr val="008000"/>
                  </a:solidFill>
                  <a:latin typeface="Calibri" charset="0"/>
                </a:rPr>
                <a:t>4</a:t>
              </a:r>
              <a:r>
                <a:rPr lang="en-US" sz="2000">
                  <a:latin typeface="Calibri" charset="0"/>
                </a:rPr>
                <a:t> detectors/module</a:t>
              </a:r>
            </a:p>
            <a:p>
              <a:r>
                <a:rPr lang="en-US" sz="2000">
                  <a:solidFill>
                    <a:srgbClr val="FF0000"/>
                  </a:solidFill>
                  <a:latin typeface="Calibri" charset="0"/>
                </a:rPr>
                <a:t>M = 741 kg </a:t>
              </a:r>
              <a:r>
                <a:rPr lang="en-US" sz="2000">
                  <a:solidFill>
                    <a:srgbClr val="FF0000"/>
                  </a:solidFill>
                  <a:latin typeface="Calibri" charset="0"/>
                  <a:sym typeface="Symbol" charset="0"/>
                </a:rPr>
                <a:t>  </a:t>
              </a:r>
              <a:r>
                <a:rPr lang="en-US" sz="2000" b="1">
                  <a:solidFill>
                    <a:srgbClr val="FF0000"/>
                  </a:solidFill>
                  <a:latin typeface="Calibri" charset="0"/>
                  <a:cs typeface="Arial" charset="0"/>
                  <a:sym typeface="Symbol" charset="0"/>
                </a:rPr>
                <a:t> 10</a:t>
              </a:r>
              <a:r>
                <a:rPr lang="en-US" sz="2000" b="1" baseline="30000">
                  <a:solidFill>
                    <a:srgbClr val="FF0000"/>
                  </a:solidFill>
                  <a:latin typeface="Calibri" charset="0"/>
                  <a:cs typeface="Arial" charset="0"/>
                  <a:sym typeface="Symbol" charset="0"/>
                </a:rPr>
                <a:t>27</a:t>
              </a:r>
              <a:r>
                <a:rPr lang="en-US" sz="2000" b="1">
                  <a:solidFill>
                    <a:srgbClr val="FF0000"/>
                  </a:solidFill>
                  <a:latin typeface="Calibri" charset="0"/>
                  <a:cs typeface="Arial" charset="0"/>
                  <a:sym typeface="Symbol" charset="0"/>
                </a:rPr>
                <a:t> </a:t>
              </a:r>
              <a:r>
                <a:rPr lang="en-US" sz="2000" b="1" baseline="30000">
                  <a:solidFill>
                    <a:srgbClr val="FF0000"/>
                  </a:solidFill>
                  <a:latin typeface="Calibri" charset="0"/>
                  <a:cs typeface="Arial" charset="0"/>
                  <a:sym typeface="Symbol" charset="0"/>
                </a:rPr>
                <a:t>130</a:t>
              </a:r>
              <a:r>
                <a:rPr lang="en-US" sz="2000" b="1">
                  <a:solidFill>
                    <a:srgbClr val="FF0000"/>
                  </a:solidFill>
                  <a:latin typeface="Calibri" charset="0"/>
                  <a:cs typeface="Arial" charset="0"/>
                  <a:sym typeface="Symbol" charset="0"/>
                </a:rPr>
                <a:t>Te nuclides</a:t>
              </a:r>
            </a:p>
          </p:txBody>
        </p:sp>
        <p:sp>
          <p:nvSpPr>
            <p:cNvPr id="33803" name="Text Box 4"/>
            <p:cNvSpPr txBox="1">
              <a:spLocks noChangeArrowheads="1"/>
            </p:cNvSpPr>
            <p:nvPr/>
          </p:nvSpPr>
          <p:spPr bwMode="auto">
            <a:xfrm>
              <a:off x="494" y="1440"/>
              <a:ext cx="180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chemeClr val="accent2"/>
                  </a:solidFill>
                  <a:latin typeface="Calibri" charset="0"/>
                </a:rPr>
                <a:t>Compact structure</a:t>
              </a:r>
              <a:r>
                <a:rPr lang="en-US" sz="2000">
                  <a:latin typeface="Calibri" charset="0"/>
                </a:rPr>
                <a:t>, ideal for active shielding</a:t>
              </a:r>
            </a:p>
          </p:txBody>
        </p:sp>
        <p:sp>
          <p:nvSpPr>
            <p:cNvPr id="29701" name="AutoShape 5"/>
            <p:cNvSpPr>
              <a:spLocks noChangeArrowheads="1"/>
            </p:cNvSpPr>
            <p:nvPr/>
          </p:nvSpPr>
          <p:spPr bwMode="auto">
            <a:xfrm rot="5400000">
              <a:off x="72" y="1464"/>
              <a:ext cx="336" cy="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2">
                <a:lumMod val="20000"/>
                <a:lumOff val="80000"/>
              </a:schemeClr>
            </a:solidFill>
            <a:ln w="9525">
              <a:solidFill>
                <a:schemeClr val="accent2"/>
              </a:solidFill>
              <a:miter lim="800000"/>
              <a:headEnd/>
              <a:tailEnd/>
            </a:ln>
            <a:effectLst/>
          </p:spPr>
          <p:txBody>
            <a:bodyPr wrap="none" anchor="ctr"/>
            <a:lstStyle/>
            <a:p>
              <a:pPr>
                <a:defRPr/>
              </a:pPr>
              <a:endParaRPr lang="it-IT">
                <a:latin typeface="Calibri" pitchFamily="34" charset="0"/>
                <a:ea typeface="+mn-ea"/>
                <a:cs typeface="+mn-cs"/>
              </a:endParaRPr>
            </a:p>
          </p:txBody>
        </p:sp>
      </p:grpSp>
      <p:sp>
        <p:nvSpPr>
          <p:cNvPr id="29702" name="Text Box 6"/>
          <p:cNvSpPr txBox="1">
            <a:spLocks noChangeArrowheads="1"/>
          </p:cNvSpPr>
          <p:nvPr/>
        </p:nvSpPr>
        <p:spPr bwMode="auto">
          <a:xfrm>
            <a:off x="1942480" y="726796"/>
            <a:ext cx="5867400" cy="621800"/>
          </a:xfrm>
          <a:prstGeom prst="rect">
            <a:avLst/>
          </a:prstGeom>
          <a:noFill/>
          <a:ln w="9525">
            <a:noFill/>
            <a:miter lim="800000"/>
            <a:headEnd/>
            <a:tailEnd/>
          </a:ln>
          <a:effectLst/>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000" b="1" dirty="0" smtClean="0">
                <a:solidFill>
                  <a:srgbClr val="FF0000"/>
                </a:solidFill>
                <a:effectLst>
                  <a:outerShdw blurRad="38100" dist="38100" dir="2700000" algn="tl">
                    <a:srgbClr val="000000"/>
                  </a:outerShdw>
                </a:effectLst>
                <a:latin typeface="Calibri" charset="0"/>
                <a:cs typeface="+mn-cs"/>
              </a:rPr>
              <a:t>From CUORICINO to CUORE</a:t>
            </a:r>
            <a:br>
              <a:rPr lang="en-US" sz="2000" b="1" dirty="0" smtClean="0">
                <a:solidFill>
                  <a:srgbClr val="FF0000"/>
                </a:solidFill>
                <a:effectLst>
                  <a:outerShdw blurRad="38100" dist="38100" dir="2700000" algn="tl">
                    <a:srgbClr val="000000"/>
                  </a:outerShdw>
                </a:effectLst>
                <a:latin typeface="Calibri" charset="0"/>
                <a:cs typeface="+mn-cs"/>
              </a:rPr>
            </a:br>
            <a:r>
              <a:rPr lang="en-US" sz="2000" b="1" dirty="0" smtClean="0">
                <a:solidFill>
                  <a:srgbClr val="FF0000"/>
                </a:solidFill>
                <a:effectLst>
                  <a:outerShdw blurRad="38100" dist="38100" dir="2700000" algn="tl">
                    <a:srgbClr val="000000"/>
                  </a:outerShdw>
                </a:effectLst>
                <a:latin typeface="Calibri" charset="0"/>
                <a:cs typeface="+mn-cs"/>
              </a:rPr>
              <a:t>(</a:t>
            </a:r>
            <a:r>
              <a:rPr lang="en-US" b="1" dirty="0" smtClean="0">
                <a:solidFill>
                  <a:srgbClr val="FF0000"/>
                </a:solidFill>
                <a:effectLst>
                  <a:outerShdw blurRad="38100" dist="38100" dir="2700000" algn="tl">
                    <a:srgbClr val="000000"/>
                  </a:outerShdw>
                </a:effectLst>
                <a:latin typeface="Calibri" charset="0"/>
                <a:cs typeface="+mn-cs"/>
              </a:rPr>
              <a:t>C</a:t>
            </a:r>
            <a:r>
              <a:rPr lang="en-US" b="1" dirty="0" smtClean="0">
                <a:effectLst>
                  <a:outerShdw blurRad="38100" dist="38100" dir="2700000" algn="tl">
                    <a:srgbClr val="FFFFFF"/>
                  </a:outerShdw>
                </a:effectLst>
                <a:latin typeface="Calibri" charset="0"/>
                <a:cs typeface="+mn-cs"/>
              </a:rPr>
              <a:t>ryogenic </a:t>
            </a:r>
            <a:r>
              <a:rPr lang="en-US" b="1" dirty="0" smtClean="0">
                <a:solidFill>
                  <a:srgbClr val="FF0000"/>
                </a:solidFill>
                <a:effectLst>
                  <a:outerShdw blurRad="38100" dist="38100" dir="2700000" algn="tl">
                    <a:srgbClr val="000000"/>
                  </a:outerShdw>
                </a:effectLst>
                <a:latin typeface="Calibri" charset="0"/>
                <a:cs typeface="+mn-cs"/>
              </a:rPr>
              <a:t>U</a:t>
            </a:r>
            <a:r>
              <a:rPr lang="en-US" b="1" dirty="0" smtClean="0">
                <a:effectLst>
                  <a:outerShdw blurRad="38100" dist="38100" dir="2700000" algn="tl">
                    <a:srgbClr val="FFFFFF"/>
                  </a:outerShdw>
                </a:effectLst>
                <a:latin typeface="Calibri" charset="0"/>
                <a:cs typeface="+mn-cs"/>
              </a:rPr>
              <a:t>nderground </a:t>
            </a:r>
            <a:r>
              <a:rPr lang="en-US" b="1" dirty="0" smtClean="0">
                <a:solidFill>
                  <a:srgbClr val="FF0000"/>
                </a:solidFill>
                <a:effectLst>
                  <a:outerShdw blurRad="38100" dist="38100" dir="2700000" algn="tl">
                    <a:srgbClr val="000000"/>
                  </a:outerShdw>
                </a:effectLst>
                <a:latin typeface="Calibri" charset="0"/>
                <a:cs typeface="+mn-cs"/>
              </a:rPr>
              <a:t>O</a:t>
            </a:r>
            <a:r>
              <a:rPr lang="en-US" b="1" dirty="0" smtClean="0">
                <a:effectLst>
                  <a:outerShdw blurRad="38100" dist="38100" dir="2700000" algn="tl">
                    <a:srgbClr val="FFFFFF"/>
                  </a:outerShdw>
                </a:effectLst>
                <a:latin typeface="Calibri" charset="0"/>
                <a:cs typeface="+mn-cs"/>
              </a:rPr>
              <a:t>bservatory for </a:t>
            </a:r>
            <a:r>
              <a:rPr lang="en-US" b="1" dirty="0" smtClean="0">
                <a:solidFill>
                  <a:srgbClr val="FF0000"/>
                </a:solidFill>
                <a:effectLst>
                  <a:outerShdw blurRad="38100" dist="38100" dir="2700000" algn="tl">
                    <a:srgbClr val="000000"/>
                  </a:outerShdw>
                </a:effectLst>
                <a:latin typeface="Calibri" charset="0"/>
                <a:cs typeface="+mn-cs"/>
              </a:rPr>
              <a:t>R</a:t>
            </a:r>
            <a:r>
              <a:rPr lang="en-US" b="1" dirty="0" smtClean="0">
                <a:effectLst>
                  <a:outerShdw blurRad="38100" dist="38100" dir="2700000" algn="tl">
                    <a:srgbClr val="FFFFFF"/>
                  </a:outerShdw>
                </a:effectLst>
                <a:latin typeface="Calibri" charset="0"/>
                <a:cs typeface="+mn-cs"/>
              </a:rPr>
              <a:t>are </a:t>
            </a:r>
            <a:r>
              <a:rPr lang="en-US" b="1" dirty="0" smtClean="0">
                <a:solidFill>
                  <a:srgbClr val="FF0000"/>
                </a:solidFill>
                <a:effectLst>
                  <a:outerShdw blurRad="38100" dist="38100" dir="2700000" algn="tl">
                    <a:srgbClr val="000000"/>
                  </a:outerShdw>
                </a:effectLst>
                <a:latin typeface="Calibri" charset="0"/>
                <a:cs typeface="+mn-cs"/>
              </a:rPr>
              <a:t>E</a:t>
            </a:r>
            <a:r>
              <a:rPr lang="en-US" b="1" dirty="0" smtClean="0">
                <a:effectLst>
                  <a:outerShdw blurRad="38100" dist="38100" dir="2700000" algn="tl">
                    <a:srgbClr val="FFFFFF"/>
                  </a:outerShdw>
                </a:effectLst>
                <a:latin typeface="Calibri" charset="0"/>
                <a:cs typeface="+mn-cs"/>
              </a:rPr>
              <a:t>vents</a:t>
            </a:r>
            <a:r>
              <a:rPr lang="en-US" sz="2000" b="1" dirty="0" smtClean="0">
                <a:solidFill>
                  <a:srgbClr val="FF0000"/>
                </a:solidFill>
                <a:effectLst>
                  <a:outerShdw blurRad="38100" dist="38100" dir="2700000" algn="tl">
                    <a:srgbClr val="000000"/>
                  </a:outerShdw>
                </a:effectLst>
                <a:latin typeface="Calibri" charset="0"/>
                <a:cs typeface="+mn-cs"/>
              </a:rPr>
              <a:t>)</a:t>
            </a:r>
          </a:p>
        </p:txBody>
      </p:sp>
      <p:pic>
        <p:nvPicPr>
          <p:cNvPr id="3379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090083"/>
            <a:ext cx="3124200" cy="2949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 Box 10"/>
          <p:cNvSpPr txBox="1">
            <a:spLocks noChangeArrowheads="1"/>
          </p:cNvSpPr>
          <p:nvPr/>
        </p:nvSpPr>
        <p:spPr bwMode="auto">
          <a:xfrm>
            <a:off x="477838" y="6241271"/>
            <a:ext cx="3971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Calibri" charset="0"/>
              </a:rPr>
              <a:t>Each tower is a </a:t>
            </a:r>
            <a:r>
              <a:rPr lang="en-US" sz="1800">
                <a:solidFill>
                  <a:srgbClr val="FF0000"/>
                </a:solidFill>
                <a:latin typeface="Calibri" charset="0"/>
              </a:rPr>
              <a:t>CUORICINO-like </a:t>
            </a:r>
            <a:r>
              <a:rPr lang="en-US" sz="1800">
                <a:latin typeface="Calibri" charset="0"/>
              </a:rPr>
              <a:t>detector</a:t>
            </a:r>
          </a:p>
        </p:txBody>
      </p:sp>
      <p:sp>
        <p:nvSpPr>
          <p:cNvPr id="33798" name="Text Box 11"/>
          <p:cNvSpPr txBox="1">
            <a:spLocks noChangeArrowheads="1"/>
          </p:cNvSpPr>
          <p:nvPr/>
        </p:nvSpPr>
        <p:spPr bwMode="auto">
          <a:xfrm>
            <a:off x="5414963" y="6423833"/>
            <a:ext cx="3097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Calibri" charset="0"/>
              </a:rPr>
              <a:t>Custom dilution refrigerator</a:t>
            </a:r>
          </a:p>
        </p:txBody>
      </p:sp>
      <p:sp>
        <p:nvSpPr>
          <p:cNvPr id="33799" name="Line 12"/>
          <p:cNvSpPr>
            <a:spLocks noChangeShapeType="1"/>
          </p:cNvSpPr>
          <p:nvPr/>
        </p:nvSpPr>
        <p:spPr bwMode="auto">
          <a:xfrm>
            <a:off x="3851275" y="3180571"/>
            <a:ext cx="2792413" cy="1787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3800" name="Line 13"/>
          <p:cNvSpPr>
            <a:spLocks noChangeShapeType="1"/>
          </p:cNvSpPr>
          <p:nvPr/>
        </p:nvSpPr>
        <p:spPr bwMode="auto">
          <a:xfrm flipV="1">
            <a:off x="3786188" y="5825346"/>
            <a:ext cx="2857500"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3801" name="Line 14"/>
          <p:cNvSpPr>
            <a:spLocks noChangeShapeType="1"/>
          </p:cNvSpPr>
          <p:nvPr/>
        </p:nvSpPr>
        <p:spPr bwMode="auto">
          <a:xfrm flipV="1">
            <a:off x="2428875" y="5468158"/>
            <a:ext cx="381000" cy="838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p:cNvSpPr>
            <a:spLocks noGrp="1"/>
          </p:cNvSpPr>
          <p:nvPr>
            <p:ph type="sldNum" sz="quarter" idx="12"/>
          </p:nvPr>
        </p:nvSpPr>
        <p:spPr/>
        <p:txBody>
          <a:bodyPr/>
          <a:lstStyle/>
          <a:p>
            <a:fld id="{F59BAAFB-1279-7F49-9A8C-7AA208BA2506}" type="slidenum">
              <a:rPr lang="it-IT" smtClean="0"/>
              <a:t>51</a:t>
            </a:fld>
            <a:endParaRPr lang="it-IT"/>
          </a:p>
        </p:txBody>
      </p:sp>
      <p:sp>
        <p:nvSpPr>
          <p:cNvPr id="4" name="Date Placeholder 3"/>
          <p:cNvSpPr>
            <a:spLocks noGrp="1"/>
          </p:cNvSpPr>
          <p:nvPr>
            <p:ph type="dt" sz="half" idx="10"/>
          </p:nvPr>
        </p:nvSpPr>
        <p:spPr/>
        <p:txBody>
          <a:bodyPr/>
          <a:lstStyle/>
          <a:p>
            <a:r>
              <a:rPr lang="it-IT" smtClean="0"/>
              <a:t>Lino Miramonti</a:t>
            </a:r>
            <a:endParaRPr lang="it-IT"/>
          </a:p>
        </p:txBody>
      </p:sp>
      <p:sp>
        <p:nvSpPr>
          <p:cNvPr id="16" name="CasellaDiTesto 2"/>
          <p:cNvSpPr txBox="1"/>
          <p:nvPr/>
        </p:nvSpPr>
        <p:spPr>
          <a:xfrm>
            <a:off x="198947" y="90668"/>
            <a:ext cx="8766064" cy="646331"/>
          </a:xfrm>
          <a:prstGeom prst="rect">
            <a:avLst/>
          </a:prstGeom>
          <a:effectLst>
            <a:innerShdw blurRad="63500" dist="50800" dir="81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it-IT" sz="3600" dirty="0" smtClean="0">
                <a:effectLst>
                  <a:glow rad="228600">
                    <a:schemeClr val="accent2">
                      <a:satMod val="175000"/>
                      <a:alpha val="40000"/>
                    </a:schemeClr>
                  </a:glow>
                </a:effectLst>
              </a:rPr>
              <a:t>Prima categoria </a:t>
            </a:r>
            <a:r>
              <a:rPr lang="it-IT" sz="2400" dirty="0" smtClean="0"/>
              <a:t>(Approccio calorimetrico)</a:t>
            </a:r>
            <a:endParaRPr lang="it-IT" sz="2400" dirty="0"/>
          </a:p>
        </p:txBody>
      </p:sp>
    </p:spTree>
    <p:extLst>
      <p:ext uri="{BB962C8B-B14F-4D97-AF65-F5344CB8AC3E}">
        <p14:creationId xmlns:p14="http://schemas.microsoft.com/office/powerpoint/2010/main" val="154761253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52</a:t>
            </a:fld>
            <a:endParaRPr lang="it-IT"/>
          </a:p>
        </p:txBody>
      </p:sp>
      <p:sp>
        <p:nvSpPr>
          <p:cNvPr id="3" name="CasellaDiTesto 2"/>
          <p:cNvSpPr txBox="1"/>
          <p:nvPr/>
        </p:nvSpPr>
        <p:spPr>
          <a:xfrm>
            <a:off x="283882" y="199775"/>
            <a:ext cx="1505540" cy="646331"/>
          </a:xfrm>
          <a:prstGeom prst="rect">
            <a:avLst/>
          </a:prstGeom>
          <a:noFill/>
        </p:spPr>
        <p:txBody>
          <a:bodyPr wrap="none" rtlCol="0">
            <a:spAutoFit/>
          </a:bodyPr>
          <a:lstStyle/>
          <a:p>
            <a:r>
              <a:rPr lang="it-IT" sz="3600" dirty="0" smtClean="0"/>
              <a:t>GERDA</a:t>
            </a:r>
            <a:endParaRPr lang="it-IT" sz="3600" dirty="0"/>
          </a:p>
        </p:txBody>
      </p:sp>
      <p:sp>
        <p:nvSpPr>
          <p:cNvPr id="6" name="Rettangolo 5"/>
          <p:cNvSpPr/>
          <p:nvPr/>
        </p:nvSpPr>
        <p:spPr>
          <a:xfrm>
            <a:off x="2439189" y="226218"/>
            <a:ext cx="4299281" cy="400110"/>
          </a:xfrm>
          <a:prstGeom prst="rect">
            <a:avLst/>
          </a:prstGeom>
        </p:spPr>
        <p:txBody>
          <a:bodyPr wrap="square">
            <a:spAutoFit/>
          </a:bodyPr>
          <a:lstStyle/>
          <a:p>
            <a:r>
              <a:rPr lang="it-IT" sz="2000" b="1" i="1" dirty="0" err="1" smtClean="0"/>
              <a:t>GERmanium</a:t>
            </a:r>
            <a:r>
              <a:rPr lang="it-IT" sz="2000" b="1" i="1" dirty="0" smtClean="0"/>
              <a:t> </a:t>
            </a:r>
            <a:r>
              <a:rPr lang="it-IT" sz="2000" b="1" i="1" dirty="0"/>
              <a:t>Detector Array</a:t>
            </a:r>
            <a:endParaRPr lang="it-IT" sz="2000" dirty="0"/>
          </a:p>
        </p:txBody>
      </p:sp>
      <p:sp>
        <p:nvSpPr>
          <p:cNvPr id="7" name="CasellaDiTesto 6"/>
          <p:cNvSpPr txBox="1"/>
          <p:nvPr/>
        </p:nvSpPr>
        <p:spPr>
          <a:xfrm>
            <a:off x="119529" y="1374588"/>
            <a:ext cx="4882029" cy="1600438"/>
          </a:xfrm>
          <a:prstGeom prst="rect">
            <a:avLst/>
          </a:prstGeom>
          <a:noFill/>
        </p:spPr>
        <p:txBody>
          <a:bodyPr wrap="square" rtlCol="0">
            <a:spAutoFit/>
          </a:bodyPr>
          <a:lstStyle/>
          <a:p>
            <a:pPr algn="just"/>
            <a:r>
              <a:rPr lang="it-IT" sz="1600" dirty="0"/>
              <a:t>L'esperimento GERDA è stato proposto nel 2004 come un rivelatore di nuova generazione per la ricerca del decadimento doppio beta del </a:t>
            </a:r>
            <a:r>
              <a:rPr lang="it-IT" b="1" baseline="30000" dirty="0" smtClean="0">
                <a:solidFill>
                  <a:srgbClr val="FF0000"/>
                </a:solidFill>
              </a:rPr>
              <a:t>76</a:t>
            </a:r>
            <a:r>
              <a:rPr lang="it-IT" b="1" dirty="0" smtClean="0">
                <a:solidFill>
                  <a:srgbClr val="FF0000"/>
                </a:solidFill>
              </a:rPr>
              <a:t>Ge</a:t>
            </a:r>
            <a:r>
              <a:rPr lang="it-IT" sz="1600" dirty="0"/>
              <a:t> </a:t>
            </a:r>
            <a:r>
              <a:rPr lang="it-IT" sz="1600" dirty="0" smtClean="0"/>
              <a:t>(</a:t>
            </a:r>
            <a:r>
              <a:rPr lang="it-IT" sz="1600" dirty="0" smtClean="0">
                <a:solidFill>
                  <a:srgbClr val="FF0000"/>
                </a:solidFill>
              </a:rPr>
              <a:t>arricchito all’86%</a:t>
            </a:r>
            <a:r>
              <a:rPr lang="it-IT" sz="1600" dirty="0" smtClean="0"/>
              <a:t>) ai </a:t>
            </a:r>
            <a:r>
              <a:rPr lang="it-IT" sz="1600" dirty="0"/>
              <a:t>Laboratori Nazionali del Gran Sasso. </a:t>
            </a:r>
            <a:endParaRPr lang="it-IT" sz="1600" dirty="0" smtClean="0"/>
          </a:p>
          <a:p>
            <a:pPr algn="just"/>
            <a:r>
              <a:rPr lang="it-IT" sz="1600" dirty="0" smtClean="0"/>
              <a:t>Il criostato è immerso in </a:t>
            </a:r>
            <a:r>
              <a:rPr lang="it-IT" sz="1600" dirty="0" smtClean="0">
                <a:solidFill>
                  <a:srgbClr val="FF0000"/>
                </a:solidFill>
              </a:rPr>
              <a:t>Argon Liquido </a:t>
            </a:r>
            <a:r>
              <a:rPr lang="it-IT" sz="1600" dirty="0" smtClean="0"/>
              <a:t>che serve allo </a:t>
            </a:r>
            <a:r>
              <a:rPr lang="it-IT" sz="1600" dirty="0"/>
              <a:t>stesso tempo come mezzo di </a:t>
            </a:r>
            <a:r>
              <a:rPr lang="it-IT" sz="1600" dirty="0">
                <a:solidFill>
                  <a:srgbClr val="FF0000"/>
                </a:solidFill>
              </a:rPr>
              <a:t>raffreddamento e schermo</a:t>
            </a:r>
            <a:r>
              <a:rPr lang="it-IT" sz="1600" dirty="0"/>
              <a:t>. </a:t>
            </a:r>
          </a:p>
        </p:txBody>
      </p:sp>
      <p:pic>
        <p:nvPicPr>
          <p:cNvPr id="8" name="Immagine 7"/>
          <p:cNvPicPr>
            <a:picLocks noChangeAspect="1"/>
          </p:cNvPicPr>
          <p:nvPr/>
        </p:nvPicPr>
        <p:blipFill>
          <a:blip r:embed="rId2"/>
          <a:stretch>
            <a:fillRect/>
          </a:stretch>
        </p:blipFill>
        <p:spPr>
          <a:xfrm>
            <a:off x="5169690" y="846106"/>
            <a:ext cx="3974310" cy="2649540"/>
          </a:xfrm>
          <a:prstGeom prst="rect">
            <a:avLst/>
          </a:prstGeom>
        </p:spPr>
      </p:pic>
      <p:pic>
        <p:nvPicPr>
          <p:cNvPr id="9" name="Immagine 8"/>
          <p:cNvPicPr>
            <a:picLocks noChangeAspect="1"/>
          </p:cNvPicPr>
          <p:nvPr/>
        </p:nvPicPr>
        <p:blipFill>
          <a:blip r:embed="rId3"/>
          <a:stretch>
            <a:fillRect/>
          </a:stretch>
        </p:blipFill>
        <p:spPr>
          <a:xfrm>
            <a:off x="224116" y="4892212"/>
            <a:ext cx="8784295" cy="989438"/>
          </a:xfrm>
          <a:prstGeom prst="rect">
            <a:avLst/>
          </a:prstGeom>
        </p:spPr>
      </p:pic>
      <p:pic>
        <p:nvPicPr>
          <p:cNvPr id="10" name="Immagine 9"/>
          <p:cNvPicPr>
            <a:picLocks noChangeAspect="1"/>
          </p:cNvPicPr>
          <p:nvPr/>
        </p:nvPicPr>
        <p:blipFill>
          <a:blip r:embed="rId4"/>
          <a:stretch>
            <a:fillRect/>
          </a:stretch>
        </p:blipFill>
        <p:spPr>
          <a:xfrm>
            <a:off x="283882" y="3546256"/>
            <a:ext cx="4000097" cy="1145988"/>
          </a:xfrm>
          <a:prstGeom prst="rect">
            <a:avLst/>
          </a:prstGeom>
        </p:spPr>
      </p:pic>
      <p:sp>
        <p:nvSpPr>
          <p:cNvPr id="5" name="Date Placeholder 4"/>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42166848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53</a:t>
            </a:fld>
            <a:endParaRPr lang="it-IT"/>
          </a:p>
        </p:txBody>
      </p:sp>
      <p:sp>
        <p:nvSpPr>
          <p:cNvPr id="3" name="CasellaDiTesto 2"/>
          <p:cNvSpPr txBox="1"/>
          <p:nvPr/>
        </p:nvSpPr>
        <p:spPr>
          <a:xfrm>
            <a:off x="113634" y="199775"/>
            <a:ext cx="2000217" cy="646331"/>
          </a:xfrm>
          <a:prstGeom prst="rect">
            <a:avLst/>
          </a:prstGeom>
          <a:noFill/>
        </p:spPr>
        <p:txBody>
          <a:bodyPr wrap="none" rtlCol="0">
            <a:spAutoFit/>
          </a:bodyPr>
          <a:lstStyle/>
          <a:p>
            <a:r>
              <a:rPr lang="it-IT" sz="3600" dirty="0" smtClean="0"/>
              <a:t>Majorana</a:t>
            </a:r>
            <a:endParaRPr lang="it-IT" sz="3600" dirty="0"/>
          </a:p>
        </p:txBody>
      </p:sp>
      <p:pic>
        <p:nvPicPr>
          <p:cNvPr id="5" name="Immagine 4"/>
          <p:cNvPicPr>
            <a:picLocks noChangeAspect="1"/>
          </p:cNvPicPr>
          <p:nvPr/>
        </p:nvPicPr>
        <p:blipFill>
          <a:blip r:embed="rId2"/>
          <a:stretch>
            <a:fillRect/>
          </a:stretch>
        </p:blipFill>
        <p:spPr>
          <a:xfrm>
            <a:off x="2113851" y="143122"/>
            <a:ext cx="7030149" cy="822512"/>
          </a:xfrm>
          <a:prstGeom prst="rect">
            <a:avLst/>
          </a:prstGeom>
        </p:spPr>
      </p:pic>
      <p:pic>
        <p:nvPicPr>
          <p:cNvPr id="6" name="Immagine 5"/>
          <p:cNvPicPr>
            <a:picLocks noChangeAspect="1"/>
          </p:cNvPicPr>
          <p:nvPr/>
        </p:nvPicPr>
        <p:blipFill>
          <a:blip r:embed="rId3"/>
          <a:stretch>
            <a:fillRect/>
          </a:stretch>
        </p:blipFill>
        <p:spPr>
          <a:xfrm>
            <a:off x="113634" y="1453777"/>
            <a:ext cx="3492500" cy="800100"/>
          </a:xfrm>
          <a:prstGeom prst="rect">
            <a:avLst/>
          </a:prstGeom>
        </p:spPr>
      </p:pic>
      <p:pic>
        <p:nvPicPr>
          <p:cNvPr id="7" name="Immagine 6"/>
          <p:cNvPicPr>
            <a:picLocks noChangeAspect="1"/>
          </p:cNvPicPr>
          <p:nvPr/>
        </p:nvPicPr>
        <p:blipFill>
          <a:blip r:embed="rId4"/>
          <a:stretch>
            <a:fillRect/>
          </a:stretch>
        </p:blipFill>
        <p:spPr>
          <a:xfrm>
            <a:off x="283882" y="5241738"/>
            <a:ext cx="5651500" cy="1155700"/>
          </a:xfrm>
          <a:prstGeom prst="rect">
            <a:avLst/>
          </a:prstGeom>
        </p:spPr>
      </p:pic>
      <p:pic>
        <p:nvPicPr>
          <p:cNvPr id="8" name="Immagine 7"/>
          <p:cNvPicPr>
            <a:picLocks noChangeAspect="1"/>
          </p:cNvPicPr>
          <p:nvPr/>
        </p:nvPicPr>
        <p:blipFill>
          <a:blip r:embed="rId5"/>
          <a:stretch>
            <a:fillRect/>
          </a:stretch>
        </p:blipFill>
        <p:spPr>
          <a:xfrm>
            <a:off x="3496235" y="2253877"/>
            <a:ext cx="5468471" cy="2807148"/>
          </a:xfrm>
          <a:prstGeom prst="rect">
            <a:avLst/>
          </a:prstGeom>
        </p:spPr>
      </p:pic>
      <p:pic>
        <p:nvPicPr>
          <p:cNvPr id="9" name="Immagine 8"/>
          <p:cNvPicPr>
            <a:picLocks noChangeAspect="1"/>
          </p:cNvPicPr>
          <p:nvPr/>
        </p:nvPicPr>
        <p:blipFill>
          <a:blip r:embed="rId6"/>
          <a:stretch>
            <a:fillRect/>
          </a:stretch>
        </p:blipFill>
        <p:spPr>
          <a:xfrm>
            <a:off x="741829" y="2424953"/>
            <a:ext cx="1803400" cy="2324100"/>
          </a:xfrm>
          <a:prstGeom prst="rect">
            <a:avLst/>
          </a:prstGeom>
        </p:spPr>
      </p:pic>
      <p:sp>
        <p:nvSpPr>
          <p:cNvPr id="10" name="Date Placeholder 9"/>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9400557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54</a:t>
            </a:fld>
            <a:endParaRPr lang="it-IT"/>
          </a:p>
        </p:txBody>
      </p:sp>
      <p:pic>
        <p:nvPicPr>
          <p:cNvPr id="3" name="Immagine 2"/>
          <p:cNvPicPr>
            <a:picLocks noChangeAspect="1"/>
          </p:cNvPicPr>
          <p:nvPr/>
        </p:nvPicPr>
        <p:blipFill>
          <a:blip r:embed="rId2"/>
          <a:stretch>
            <a:fillRect/>
          </a:stretch>
        </p:blipFill>
        <p:spPr>
          <a:xfrm>
            <a:off x="0" y="292100"/>
            <a:ext cx="9144000" cy="6254496"/>
          </a:xfrm>
          <a:prstGeom prst="rect">
            <a:avLst/>
          </a:prstGeom>
        </p:spPr>
      </p:pic>
      <p:sp>
        <p:nvSpPr>
          <p:cNvPr id="4" name="Ovale 3"/>
          <p:cNvSpPr/>
          <p:nvPr/>
        </p:nvSpPr>
        <p:spPr>
          <a:xfrm>
            <a:off x="5630773" y="5882989"/>
            <a:ext cx="2708607" cy="84320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282067303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91686" y="4553150"/>
            <a:ext cx="4600454" cy="2168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numero diapositiva 1"/>
          <p:cNvSpPr>
            <a:spLocks noGrp="1"/>
          </p:cNvSpPr>
          <p:nvPr>
            <p:ph type="sldNum" sz="quarter" idx="12"/>
          </p:nvPr>
        </p:nvSpPr>
        <p:spPr/>
        <p:txBody>
          <a:bodyPr/>
          <a:lstStyle/>
          <a:p>
            <a:fld id="{F59BAAFB-1279-7F49-9A8C-7AA208BA2506}" type="slidenum">
              <a:rPr lang="it-IT" smtClean="0"/>
              <a:t>55</a:t>
            </a:fld>
            <a:endParaRPr lang="it-IT"/>
          </a:p>
        </p:txBody>
      </p:sp>
      <p:pic>
        <p:nvPicPr>
          <p:cNvPr id="5" name="Immagine 4"/>
          <p:cNvPicPr>
            <a:picLocks noChangeAspect="1"/>
          </p:cNvPicPr>
          <p:nvPr/>
        </p:nvPicPr>
        <p:blipFill>
          <a:blip r:embed="rId3"/>
          <a:stretch>
            <a:fillRect/>
          </a:stretch>
        </p:blipFill>
        <p:spPr>
          <a:xfrm>
            <a:off x="0" y="0"/>
            <a:ext cx="9144000" cy="1279407"/>
          </a:xfrm>
          <a:prstGeom prst="rect">
            <a:avLst/>
          </a:prstGeom>
        </p:spPr>
      </p:pic>
      <p:pic>
        <p:nvPicPr>
          <p:cNvPr id="7" name="Immagine 6"/>
          <p:cNvPicPr>
            <a:picLocks noChangeAspect="1"/>
          </p:cNvPicPr>
          <p:nvPr/>
        </p:nvPicPr>
        <p:blipFill>
          <a:blip r:embed="rId4"/>
          <a:stretch>
            <a:fillRect/>
          </a:stretch>
        </p:blipFill>
        <p:spPr>
          <a:xfrm>
            <a:off x="3889286" y="1401472"/>
            <a:ext cx="5147444" cy="1306906"/>
          </a:xfrm>
          <a:prstGeom prst="rect">
            <a:avLst/>
          </a:prstGeom>
        </p:spPr>
      </p:pic>
      <p:sp>
        <p:nvSpPr>
          <p:cNvPr id="8" name="CasellaDiTesto 7"/>
          <p:cNvSpPr txBox="1"/>
          <p:nvPr/>
        </p:nvSpPr>
        <p:spPr>
          <a:xfrm>
            <a:off x="107823" y="1413829"/>
            <a:ext cx="3522222" cy="3139321"/>
          </a:xfrm>
          <a:prstGeom prst="rect">
            <a:avLst/>
          </a:prstGeom>
          <a:noFill/>
        </p:spPr>
        <p:txBody>
          <a:bodyPr wrap="square" rtlCol="0">
            <a:spAutoFit/>
          </a:bodyPr>
          <a:lstStyle/>
          <a:p>
            <a:pPr algn="just"/>
            <a:r>
              <a:rPr lang="it-IT" dirty="0" smtClean="0"/>
              <a:t>E’ un progetto che prevede l’utilizzo di </a:t>
            </a:r>
            <a:r>
              <a:rPr lang="it-IT" b="1" dirty="0" smtClean="0">
                <a:solidFill>
                  <a:srgbClr val="FF0000"/>
                </a:solidFill>
              </a:rPr>
              <a:t>Bolometri Scintillanti </a:t>
            </a:r>
            <a:r>
              <a:rPr lang="it-IT" dirty="0" smtClean="0"/>
              <a:t>operanti a 10-20 </a:t>
            </a:r>
            <a:r>
              <a:rPr lang="it-IT" dirty="0" err="1" smtClean="0"/>
              <a:t>mK</a:t>
            </a:r>
            <a:r>
              <a:rPr lang="it-IT" dirty="0" smtClean="0"/>
              <a:t> con candidati DDB aventi </a:t>
            </a:r>
            <a:r>
              <a:rPr lang="it-IT" dirty="0" err="1" smtClean="0"/>
              <a:t>Q</a:t>
            </a:r>
            <a:r>
              <a:rPr lang="it-IT" dirty="0" smtClean="0"/>
              <a:t> valore superiore a 2615 </a:t>
            </a:r>
            <a:r>
              <a:rPr lang="it-IT" dirty="0" err="1" smtClean="0"/>
              <a:t>keV</a:t>
            </a:r>
            <a:r>
              <a:rPr lang="it-IT" dirty="0" smtClean="0"/>
              <a:t>.</a:t>
            </a:r>
          </a:p>
          <a:p>
            <a:pPr algn="just"/>
            <a:endParaRPr lang="it-IT" dirty="0"/>
          </a:p>
          <a:p>
            <a:pPr algn="just"/>
            <a:r>
              <a:rPr lang="it-IT" dirty="0" smtClean="0"/>
              <a:t>Il maggior fondo di BKG è dato da particelle alfa degradate emesse in superficie. Questa componente può essere separata dagli elettroni </a:t>
            </a:r>
            <a:r>
              <a:rPr lang="it-IT" dirty="0" smtClean="0">
                <a:solidFill>
                  <a:srgbClr val="FF0000"/>
                </a:solidFill>
              </a:rPr>
              <a:t>leggendo</a:t>
            </a:r>
            <a:r>
              <a:rPr lang="it-IT" dirty="0" smtClean="0"/>
              <a:t> </a:t>
            </a:r>
            <a:r>
              <a:rPr lang="it-IT" dirty="0" smtClean="0">
                <a:solidFill>
                  <a:srgbClr val="FF0000"/>
                </a:solidFill>
              </a:rPr>
              <a:t>contemporaneamente</a:t>
            </a:r>
            <a:r>
              <a:rPr lang="it-IT" dirty="0" smtClean="0"/>
              <a:t> il </a:t>
            </a:r>
            <a:r>
              <a:rPr lang="it-IT" dirty="0" smtClean="0">
                <a:solidFill>
                  <a:srgbClr val="FF0000"/>
                </a:solidFill>
              </a:rPr>
              <a:t>calore</a:t>
            </a:r>
            <a:r>
              <a:rPr lang="it-IT" dirty="0" smtClean="0"/>
              <a:t> e la </a:t>
            </a:r>
            <a:r>
              <a:rPr lang="it-IT" dirty="0" smtClean="0">
                <a:solidFill>
                  <a:srgbClr val="FF0000"/>
                </a:solidFill>
              </a:rPr>
              <a:t>luce</a:t>
            </a:r>
            <a:r>
              <a:rPr lang="it-IT" dirty="0" smtClean="0"/>
              <a:t>.</a:t>
            </a:r>
          </a:p>
        </p:txBody>
      </p:sp>
      <p:pic>
        <p:nvPicPr>
          <p:cNvPr id="9" name="Immagine 8"/>
          <p:cNvPicPr>
            <a:picLocks noChangeAspect="1"/>
          </p:cNvPicPr>
          <p:nvPr/>
        </p:nvPicPr>
        <p:blipFill>
          <a:blip r:embed="rId5"/>
          <a:stretch>
            <a:fillRect/>
          </a:stretch>
        </p:blipFill>
        <p:spPr>
          <a:xfrm>
            <a:off x="722072" y="4953939"/>
            <a:ext cx="3339268" cy="1143585"/>
          </a:xfrm>
          <a:prstGeom prst="rect">
            <a:avLst/>
          </a:prstGeom>
        </p:spPr>
      </p:pic>
      <p:pic>
        <p:nvPicPr>
          <p:cNvPr id="10" name="Immagine 9"/>
          <p:cNvPicPr>
            <a:picLocks noChangeAspect="1"/>
          </p:cNvPicPr>
          <p:nvPr/>
        </p:nvPicPr>
        <p:blipFill>
          <a:blip r:embed="rId6"/>
          <a:stretch>
            <a:fillRect/>
          </a:stretch>
        </p:blipFill>
        <p:spPr>
          <a:xfrm>
            <a:off x="722073" y="6046409"/>
            <a:ext cx="3960972" cy="586810"/>
          </a:xfrm>
          <a:prstGeom prst="rect">
            <a:avLst/>
          </a:prstGeom>
        </p:spPr>
      </p:pic>
      <p:sp>
        <p:nvSpPr>
          <p:cNvPr id="11" name="CasellaDiTesto 10"/>
          <p:cNvSpPr txBox="1"/>
          <p:nvPr/>
        </p:nvSpPr>
        <p:spPr>
          <a:xfrm>
            <a:off x="191686" y="4553150"/>
            <a:ext cx="3965561" cy="369332"/>
          </a:xfrm>
          <a:prstGeom prst="rect">
            <a:avLst/>
          </a:prstGeom>
          <a:noFill/>
        </p:spPr>
        <p:txBody>
          <a:bodyPr wrap="none" rtlCol="0">
            <a:spAutoFit/>
          </a:bodyPr>
          <a:lstStyle/>
          <a:p>
            <a:r>
              <a:rPr lang="it-IT" dirty="0" smtClean="0"/>
              <a:t>Il più promettente sembra essere il </a:t>
            </a:r>
            <a:r>
              <a:rPr lang="it-IT" dirty="0" err="1" smtClean="0"/>
              <a:t>ZnSe</a:t>
            </a:r>
            <a:endParaRPr lang="it-IT" dirty="0"/>
          </a:p>
        </p:txBody>
      </p:sp>
      <p:pic>
        <p:nvPicPr>
          <p:cNvPr id="14" name="Immagine 11" descr="Scatte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73882" y="3931816"/>
            <a:ext cx="37147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7717069" y="5833641"/>
            <a:ext cx="276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500">
                <a:latin typeface="Century Schoolbook" charset="0"/>
              </a:rPr>
              <a:t>α</a:t>
            </a:r>
            <a:endParaRPr lang="en-US" sz="1500">
              <a:latin typeface="Century Schoolbook" charset="0"/>
            </a:endParaRPr>
          </a:p>
        </p:txBody>
      </p:sp>
      <p:sp>
        <p:nvSpPr>
          <p:cNvPr id="16" name="Text Box 4"/>
          <p:cNvSpPr txBox="1">
            <a:spLocks noChangeArrowheads="1"/>
          </p:cNvSpPr>
          <p:nvPr/>
        </p:nvSpPr>
        <p:spPr bwMode="auto">
          <a:xfrm>
            <a:off x="6145444" y="4228679"/>
            <a:ext cx="857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500">
                <a:latin typeface="Century Schoolbook" charset="0"/>
              </a:rPr>
              <a:t>β</a:t>
            </a:r>
            <a:r>
              <a:rPr lang="it-IT" sz="1500">
                <a:latin typeface="Century Schoolbook" charset="0"/>
              </a:rPr>
              <a:t>-</a:t>
            </a:r>
            <a:r>
              <a:rPr lang="el-GR" sz="1500">
                <a:latin typeface="Century Schoolbook" charset="0"/>
              </a:rPr>
              <a:t>γ</a:t>
            </a:r>
            <a:endParaRPr lang="en-US" sz="1500">
              <a:latin typeface="Century Schoolbook" charset="0"/>
            </a:endParaRPr>
          </a:p>
        </p:txBody>
      </p:sp>
      <p:sp>
        <p:nvSpPr>
          <p:cNvPr id="17" name="Text Box 4"/>
          <p:cNvSpPr txBox="1">
            <a:spLocks noChangeArrowheads="1"/>
          </p:cNvSpPr>
          <p:nvPr/>
        </p:nvSpPr>
        <p:spPr bwMode="auto">
          <a:xfrm>
            <a:off x="7002694" y="4228679"/>
            <a:ext cx="11334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500">
                <a:latin typeface="Century Schoolbook" charset="0"/>
              </a:rPr>
              <a:t>Bi-Po</a:t>
            </a:r>
          </a:p>
          <a:p>
            <a:pPr eaLnBrk="1" hangingPunct="1"/>
            <a:r>
              <a:rPr lang="it-IT" sz="1500">
                <a:latin typeface="Century Schoolbook" charset="0"/>
              </a:rPr>
              <a:t>(</a:t>
            </a:r>
            <a:r>
              <a:rPr lang="el-GR" sz="1500">
                <a:latin typeface="Century Schoolbook" charset="0"/>
              </a:rPr>
              <a:t>α</a:t>
            </a:r>
            <a:r>
              <a:rPr lang="it-IT" sz="1500">
                <a:latin typeface="Century Schoolbook" charset="0"/>
              </a:rPr>
              <a:t>+</a:t>
            </a:r>
            <a:r>
              <a:rPr lang="el-GR" sz="1500">
                <a:latin typeface="Century Schoolbook" charset="0"/>
              </a:rPr>
              <a:t>β</a:t>
            </a:r>
            <a:r>
              <a:rPr lang="it-IT" sz="1500">
                <a:latin typeface="Century Schoolbook" charset="0"/>
              </a:rPr>
              <a:t>)</a:t>
            </a:r>
            <a:endParaRPr lang="en-US" sz="1500">
              <a:latin typeface="Century Schoolbook" charset="0"/>
            </a:endParaRPr>
          </a:p>
        </p:txBody>
      </p:sp>
      <p:cxnSp>
        <p:nvCxnSpPr>
          <p:cNvPr id="18" name="Connettore 2 17"/>
          <p:cNvCxnSpPr/>
          <p:nvPr/>
        </p:nvCxnSpPr>
        <p:spPr bwMode="auto">
          <a:xfrm rot="5400000" flipH="1" flipV="1">
            <a:off x="6174019" y="4685879"/>
            <a:ext cx="300037" cy="7143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bwMode="auto">
          <a:xfrm rot="16200000" flipV="1">
            <a:off x="7513075" y="4797798"/>
            <a:ext cx="219075" cy="214312"/>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bwMode="auto">
          <a:xfrm>
            <a:off x="7359882" y="5800304"/>
            <a:ext cx="357187" cy="142875"/>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4360846" y="2971451"/>
            <a:ext cx="4427786" cy="600164"/>
          </a:xfrm>
          <a:prstGeom prst="rect">
            <a:avLst/>
          </a:prstGeom>
          <a:noFill/>
        </p:spPr>
        <p:txBody>
          <a:bodyPr wrap="square" rtlCol="0">
            <a:spAutoFit/>
          </a:bodyPr>
          <a:lstStyle/>
          <a:p>
            <a:pPr algn="just"/>
            <a:r>
              <a:rPr lang="it-IT" sz="1100" b="1" dirty="0">
                <a:latin typeface="Century Schoolbook" charset="0"/>
              </a:rPr>
              <a:t>Quenching </a:t>
            </a:r>
            <a:r>
              <a:rPr lang="it-IT" sz="1100" b="1" dirty="0" err="1">
                <a:latin typeface="Century Schoolbook" charset="0"/>
              </a:rPr>
              <a:t>Factor</a:t>
            </a:r>
            <a:r>
              <a:rPr lang="it-IT" sz="1100" b="1" dirty="0">
                <a:latin typeface="Century Schoolbook" charset="0"/>
              </a:rPr>
              <a:t> (Q.F.) di scintillazione</a:t>
            </a:r>
            <a:r>
              <a:rPr lang="it-IT" sz="1100" dirty="0">
                <a:latin typeface="Century Schoolbook" charset="0"/>
              </a:rPr>
              <a:t> = rapporto tra la resa in luce delle particelle interagenti (α, neutroni, nuclei) rispetto alla resa in luce per eventi β/</a:t>
            </a:r>
            <a:r>
              <a:rPr lang="it-IT" sz="1100" dirty="0" err="1">
                <a:latin typeface="Century Schoolbook" charset="0"/>
              </a:rPr>
              <a:t>γ</a:t>
            </a:r>
            <a:r>
              <a:rPr lang="it-IT" sz="1100" dirty="0">
                <a:latin typeface="Century Schoolbook" charset="0"/>
              </a:rPr>
              <a:t> alla medesima </a:t>
            </a:r>
            <a:r>
              <a:rPr lang="it-IT" sz="1100" dirty="0" smtClean="0">
                <a:latin typeface="Century Schoolbook" charset="0"/>
              </a:rPr>
              <a:t>energia</a:t>
            </a:r>
            <a:endParaRPr lang="it-IT" sz="1100" dirty="0">
              <a:latin typeface="Century Schoolbook" charset="0"/>
            </a:endParaRPr>
          </a:p>
        </p:txBody>
      </p:sp>
      <p:graphicFrame>
        <p:nvGraphicFramePr>
          <p:cNvPr id="21" name="Object 4"/>
          <p:cNvGraphicFramePr>
            <a:graphicFrameLocks noChangeAspect="1"/>
          </p:cNvGraphicFramePr>
          <p:nvPr>
            <p:extLst>
              <p:ext uri="{D42A27DB-BD31-4B8C-83A1-F6EECF244321}">
                <p14:modId xmlns:p14="http://schemas.microsoft.com/office/powerpoint/2010/main" val="4206381132"/>
              </p:ext>
            </p:extLst>
          </p:nvPr>
        </p:nvGraphicFramePr>
        <p:xfrm>
          <a:off x="6359757" y="3571615"/>
          <a:ext cx="2365375" cy="541337"/>
        </p:xfrm>
        <a:graphic>
          <a:graphicData uri="http://schemas.openxmlformats.org/presentationml/2006/ole">
            <mc:AlternateContent xmlns:mc="http://schemas.openxmlformats.org/markup-compatibility/2006">
              <mc:Choice xmlns:v="urn:schemas-microsoft-com:vml" Requires="v">
                <p:oleObj spid="_x0000_s50482" name="Equazione" r:id="rId8" imgW="1930400" imgH="469900" progId="Equation.3">
                  <p:embed/>
                </p:oleObj>
              </mc:Choice>
              <mc:Fallback>
                <p:oleObj name="Equazione" r:id="rId8" imgW="19304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9757" y="3571615"/>
                        <a:ext cx="2365375" cy="54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2091588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56</a:t>
            </a:fld>
            <a:endParaRPr lang="it-IT"/>
          </a:p>
        </p:txBody>
      </p:sp>
      <p:sp>
        <p:nvSpPr>
          <p:cNvPr id="3" name="CasellaDiTesto 2"/>
          <p:cNvSpPr txBox="1"/>
          <p:nvPr/>
        </p:nvSpPr>
        <p:spPr>
          <a:xfrm>
            <a:off x="198946" y="209738"/>
            <a:ext cx="8654001" cy="1077218"/>
          </a:xfrm>
          <a:prstGeom prst="rect">
            <a:avLst/>
          </a:prstGeom>
          <a:effectLst>
            <a:innerShdw blurRad="63500" dist="50800" dir="81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it-IT" sz="3600" dirty="0" smtClean="0">
                <a:effectLst>
                  <a:glow rad="228600">
                    <a:schemeClr val="accent2">
                      <a:satMod val="175000"/>
                      <a:alpha val="40000"/>
                    </a:schemeClr>
                  </a:glow>
                </a:effectLst>
              </a:rPr>
              <a:t>Seconda categoria </a:t>
            </a:r>
            <a:r>
              <a:rPr lang="it-IT" sz="2400" dirty="0" smtClean="0"/>
              <a:t>(Riconversione di rivelatori esistenti di </a:t>
            </a:r>
            <a:r>
              <a:rPr lang="it-IT" sz="2800" dirty="0" smtClean="0">
                <a:solidFill>
                  <a:srgbClr val="FFFF00"/>
                </a:solidFill>
              </a:rPr>
              <a:t>Scintillatori Liquidi</a:t>
            </a:r>
            <a:r>
              <a:rPr lang="it-IT" sz="2400" dirty="0" smtClean="0"/>
              <a:t>)</a:t>
            </a:r>
            <a:endParaRPr lang="it-IT" sz="2400" dirty="0"/>
          </a:p>
        </p:txBody>
      </p:sp>
      <p:pic>
        <p:nvPicPr>
          <p:cNvPr id="4" name="Immagine 3"/>
          <p:cNvPicPr>
            <a:picLocks noChangeAspect="1"/>
          </p:cNvPicPr>
          <p:nvPr/>
        </p:nvPicPr>
        <p:blipFill>
          <a:blip r:embed="rId2"/>
          <a:stretch>
            <a:fillRect/>
          </a:stretch>
        </p:blipFill>
        <p:spPr>
          <a:xfrm>
            <a:off x="778716" y="1512680"/>
            <a:ext cx="8014852" cy="5085120"/>
          </a:xfrm>
          <a:prstGeom prst="rect">
            <a:avLst/>
          </a:prstGeom>
        </p:spPr>
      </p:pic>
      <p:sp>
        <p:nvSpPr>
          <p:cNvPr id="5" name="CasellaDiTesto 4"/>
          <p:cNvSpPr txBox="1"/>
          <p:nvPr/>
        </p:nvSpPr>
        <p:spPr>
          <a:xfrm rot="16200000">
            <a:off x="-1113043" y="2691039"/>
            <a:ext cx="2887263" cy="584776"/>
          </a:xfrm>
          <a:prstGeom prst="rect">
            <a:avLst/>
          </a:prstGeom>
          <a:solidFill>
            <a:srgbClr val="FFFF00"/>
          </a:solidFill>
        </p:spPr>
        <p:txBody>
          <a:bodyPr wrap="square" rtlCol="0">
            <a:spAutoFit/>
          </a:bodyPr>
          <a:lstStyle/>
          <a:p>
            <a:pPr algn="ctr"/>
            <a:r>
              <a:rPr lang="it-IT" sz="3200" dirty="0" smtClean="0">
                <a:solidFill>
                  <a:srgbClr val="FF0000"/>
                </a:solidFill>
              </a:rPr>
              <a:t>SNO+</a:t>
            </a:r>
            <a:endParaRPr lang="it-IT" sz="3200" dirty="0">
              <a:solidFill>
                <a:srgbClr val="FF0000"/>
              </a:solidFill>
            </a:endParaRPr>
          </a:p>
        </p:txBody>
      </p:sp>
      <p:sp>
        <p:nvSpPr>
          <p:cNvPr id="7" name="Date Placeholder 6"/>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7038232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57</a:t>
            </a:fld>
            <a:endParaRPr lang="it-IT"/>
          </a:p>
        </p:txBody>
      </p:sp>
      <p:pic>
        <p:nvPicPr>
          <p:cNvPr id="3" name="Immagine 2"/>
          <p:cNvPicPr>
            <a:picLocks noChangeAspect="1"/>
          </p:cNvPicPr>
          <p:nvPr/>
        </p:nvPicPr>
        <p:blipFill>
          <a:blip r:embed="rId2"/>
          <a:stretch>
            <a:fillRect/>
          </a:stretch>
        </p:blipFill>
        <p:spPr>
          <a:xfrm>
            <a:off x="778718" y="175780"/>
            <a:ext cx="8278420" cy="5153562"/>
          </a:xfrm>
          <a:prstGeom prst="rect">
            <a:avLst/>
          </a:prstGeom>
        </p:spPr>
      </p:pic>
      <p:sp>
        <p:nvSpPr>
          <p:cNvPr id="4" name="CasellaDiTesto 3"/>
          <p:cNvSpPr txBox="1"/>
          <p:nvPr/>
        </p:nvSpPr>
        <p:spPr>
          <a:xfrm rot="16200000">
            <a:off x="-1126154" y="1327024"/>
            <a:ext cx="2887263" cy="584776"/>
          </a:xfrm>
          <a:prstGeom prst="rect">
            <a:avLst/>
          </a:prstGeom>
          <a:solidFill>
            <a:srgbClr val="FFFF00"/>
          </a:solidFill>
        </p:spPr>
        <p:txBody>
          <a:bodyPr wrap="square" rtlCol="0">
            <a:spAutoFit/>
          </a:bodyPr>
          <a:lstStyle/>
          <a:p>
            <a:pPr algn="ctr"/>
            <a:r>
              <a:rPr lang="it-IT" sz="3200" dirty="0" err="1" smtClean="0">
                <a:solidFill>
                  <a:srgbClr val="FF0000"/>
                </a:solidFill>
              </a:rPr>
              <a:t>KamLAND</a:t>
            </a:r>
            <a:r>
              <a:rPr lang="it-IT" sz="3200" dirty="0" smtClean="0">
                <a:solidFill>
                  <a:srgbClr val="FF0000"/>
                </a:solidFill>
              </a:rPr>
              <a:t> ZEN</a:t>
            </a:r>
            <a:endParaRPr lang="it-IT" sz="3200" dirty="0">
              <a:solidFill>
                <a:srgbClr val="FF0000"/>
              </a:solidFill>
            </a:endParaRPr>
          </a:p>
        </p:txBody>
      </p:sp>
      <p:sp>
        <p:nvSpPr>
          <p:cNvPr id="5" name="CasellaDiTesto 4"/>
          <p:cNvSpPr txBox="1"/>
          <p:nvPr/>
        </p:nvSpPr>
        <p:spPr>
          <a:xfrm>
            <a:off x="191686" y="5679305"/>
            <a:ext cx="6361514" cy="923330"/>
          </a:xfrm>
          <a:prstGeom prst="rect">
            <a:avLst/>
          </a:prstGeom>
          <a:solidFill>
            <a:srgbClr val="FFFF00"/>
          </a:solidFill>
        </p:spPr>
        <p:txBody>
          <a:bodyPr wrap="square" rtlCol="0">
            <a:spAutoFit/>
          </a:bodyPr>
          <a:lstStyle/>
          <a:p>
            <a:r>
              <a:rPr lang="it-IT" u="sng" dirty="0" smtClean="0">
                <a:solidFill>
                  <a:srgbClr val="FF0000"/>
                </a:solidFill>
              </a:rPr>
              <a:t>Pro e Contro di SNO+ e </a:t>
            </a:r>
            <a:r>
              <a:rPr lang="it-IT" u="sng" dirty="0" err="1" smtClean="0">
                <a:solidFill>
                  <a:srgbClr val="FF0000"/>
                </a:solidFill>
              </a:rPr>
              <a:t>KamLAND</a:t>
            </a:r>
            <a:r>
              <a:rPr lang="it-IT" u="sng" dirty="0" smtClean="0">
                <a:solidFill>
                  <a:srgbClr val="FF0000"/>
                </a:solidFill>
              </a:rPr>
              <a:t>-ZEN</a:t>
            </a:r>
          </a:p>
          <a:p>
            <a:r>
              <a:rPr lang="it-IT" dirty="0" smtClean="0">
                <a:solidFill>
                  <a:srgbClr val="FF0000"/>
                </a:solidFill>
              </a:rPr>
              <a:t>Pro</a:t>
            </a:r>
            <a:r>
              <a:rPr lang="it-IT" dirty="0" smtClean="0"/>
              <a:t>: Alta statistica e ottimo controllo del fondo radioattivo</a:t>
            </a:r>
          </a:p>
          <a:p>
            <a:r>
              <a:rPr lang="it-IT" dirty="0" smtClean="0">
                <a:solidFill>
                  <a:srgbClr val="FF0000"/>
                </a:solidFill>
              </a:rPr>
              <a:t>Contro</a:t>
            </a:r>
            <a:r>
              <a:rPr lang="it-IT" dirty="0" smtClean="0"/>
              <a:t>: Bassa risoluzione e assenza di capacità di tracciamento</a:t>
            </a:r>
            <a:endParaRPr lang="it-IT" dirty="0"/>
          </a:p>
        </p:txBody>
      </p:sp>
      <p:sp>
        <p:nvSpPr>
          <p:cNvPr id="7" name="Date Placeholder 6"/>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8380719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58</a:t>
            </a:fld>
            <a:endParaRPr lang="it-IT"/>
          </a:p>
        </p:txBody>
      </p:sp>
      <p:sp>
        <p:nvSpPr>
          <p:cNvPr id="3" name="CasellaDiTesto 2"/>
          <p:cNvSpPr txBox="1"/>
          <p:nvPr/>
        </p:nvSpPr>
        <p:spPr>
          <a:xfrm>
            <a:off x="198947" y="209738"/>
            <a:ext cx="8716258" cy="1015663"/>
          </a:xfrm>
          <a:prstGeom prst="rect">
            <a:avLst/>
          </a:prstGeom>
          <a:effectLst>
            <a:innerShdw blurRad="63500" dist="50800" dir="81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it-IT" sz="3600" dirty="0" smtClean="0">
                <a:effectLst>
                  <a:glow rad="228600">
                    <a:schemeClr val="accent2">
                      <a:satMod val="175000"/>
                      <a:alpha val="40000"/>
                    </a:schemeClr>
                  </a:glow>
                </a:effectLst>
              </a:rPr>
              <a:t>Terza categoria </a:t>
            </a:r>
            <a:r>
              <a:rPr lang="it-IT" sz="2400" dirty="0" smtClean="0"/>
              <a:t>(Calorimetri a bassa ΔΕ con capacità di tracciamento e/o ricostruzione dell’evento)</a:t>
            </a:r>
            <a:endParaRPr lang="it-IT" sz="2400" dirty="0"/>
          </a:p>
        </p:txBody>
      </p:sp>
      <p:sp>
        <p:nvSpPr>
          <p:cNvPr id="5" name="CasellaDiTesto 4"/>
          <p:cNvSpPr txBox="1"/>
          <p:nvPr/>
        </p:nvSpPr>
        <p:spPr>
          <a:xfrm>
            <a:off x="198947" y="1761303"/>
            <a:ext cx="4901691" cy="1200329"/>
          </a:xfrm>
          <a:prstGeom prst="rect">
            <a:avLst/>
          </a:prstGeom>
          <a:noFill/>
        </p:spPr>
        <p:txBody>
          <a:bodyPr wrap="square" rtlCol="0">
            <a:spAutoFit/>
          </a:bodyPr>
          <a:lstStyle/>
          <a:p>
            <a:pPr algn="just"/>
            <a:r>
              <a:rPr lang="it-IT" dirty="0" smtClean="0"/>
              <a:t>In questa terza categoria raggruppiamo i calorimetri con modesta risoluzione energetica ma capaci di rivelare il tracciamento o qualche forma di topologia dell’evento.</a:t>
            </a:r>
            <a:endParaRPr lang="it-IT" dirty="0"/>
          </a:p>
        </p:txBody>
      </p:sp>
      <p:graphicFrame>
        <p:nvGraphicFramePr>
          <p:cNvPr id="6" name="Object 4"/>
          <p:cNvGraphicFramePr>
            <a:graphicFrameLocks noChangeAspect="1"/>
          </p:cNvGraphicFramePr>
          <p:nvPr>
            <p:extLst>
              <p:ext uri="{D42A27DB-BD31-4B8C-83A1-F6EECF244321}">
                <p14:modId xmlns:p14="http://schemas.microsoft.com/office/powerpoint/2010/main" val="1114957879"/>
              </p:ext>
            </p:extLst>
          </p:nvPr>
        </p:nvGraphicFramePr>
        <p:xfrm>
          <a:off x="5338763" y="1790700"/>
          <a:ext cx="3565525" cy="1276350"/>
        </p:xfrm>
        <a:graphic>
          <a:graphicData uri="http://schemas.openxmlformats.org/presentationml/2006/ole">
            <mc:AlternateContent xmlns:mc="http://schemas.openxmlformats.org/markup-compatibility/2006">
              <mc:Choice xmlns:v="urn:schemas-microsoft-com:vml" Requires="v">
                <p:oleObj spid="_x0000_s48451" name="Equation" r:id="rId3" imgW="2057400" imgH="736600" progId="Equation.3">
                  <p:embed/>
                </p:oleObj>
              </mc:Choice>
              <mc:Fallback>
                <p:oleObj name="Equation" r:id="rId3" imgW="2057400" imgH="736600" progId="Equation.3">
                  <p:embed/>
                  <p:pic>
                    <p:nvPicPr>
                      <p:cNvPr id="0" name=""/>
                      <p:cNvPicPr>
                        <a:picLocks noChangeAspect="1" noChangeArrowheads="1"/>
                      </p:cNvPicPr>
                      <p:nvPr/>
                    </p:nvPicPr>
                    <p:blipFill>
                      <a:blip r:embed="rId4"/>
                      <a:srcRect/>
                      <a:stretch>
                        <a:fillRect/>
                      </a:stretch>
                    </p:blipFill>
                    <p:spPr bwMode="auto">
                      <a:xfrm>
                        <a:off x="5338763" y="1790700"/>
                        <a:ext cx="3565525" cy="1276350"/>
                      </a:xfrm>
                      <a:prstGeom prst="rect">
                        <a:avLst/>
                      </a:prstGeom>
                      <a:noFill/>
                      <a:ln>
                        <a:solidFill>
                          <a:srgbClr val="4F81BD"/>
                        </a:solidFill>
                      </a:ln>
                      <a:effectLst/>
                      <a:extLst/>
                    </p:spPr>
                  </p:pic>
                </p:oleObj>
              </mc:Fallback>
            </mc:AlternateContent>
          </a:graphicData>
        </a:graphic>
      </p:graphicFrame>
      <p:sp>
        <p:nvSpPr>
          <p:cNvPr id="8" name="CasellaDiTesto 7"/>
          <p:cNvSpPr txBox="1"/>
          <p:nvPr/>
        </p:nvSpPr>
        <p:spPr>
          <a:xfrm>
            <a:off x="198947" y="3121173"/>
            <a:ext cx="6062006" cy="3139321"/>
          </a:xfrm>
          <a:prstGeom prst="rect">
            <a:avLst/>
          </a:prstGeom>
          <a:noFill/>
        </p:spPr>
        <p:txBody>
          <a:bodyPr wrap="square" rtlCol="0">
            <a:spAutoFit/>
          </a:bodyPr>
          <a:lstStyle/>
          <a:p>
            <a:pPr algn="just"/>
            <a:r>
              <a:rPr lang="it-IT" sz="3600" dirty="0" smtClean="0">
                <a:solidFill>
                  <a:srgbClr val="FF0000"/>
                </a:solidFill>
              </a:rPr>
              <a:t>EXO</a:t>
            </a:r>
            <a:r>
              <a:rPr lang="it-IT" dirty="0" smtClean="0"/>
              <a:t> </a:t>
            </a:r>
            <a:r>
              <a:rPr lang="it-IT" dirty="0"/>
              <a:t>è</a:t>
            </a:r>
            <a:r>
              <a:rPr lang="it-IT" dirty="0" smtClean="0"/>
              <a:t> una</a:t>
            </a:r>
            <a:r>
              <a:rPr lang="it-IT" sz="1400" dirty="0" smtClean="0"/>
              <a:t> </a:t>
            </a:r>
            <a:r>
              <a:rPr lang="it-IT" dirty="0" smtClean="0">
                <a:solidFill>
                  <a:srgbClr val="FF0000"/>
                </a:solidFill>
              </a:rPr>
              <a:t>TPC</a:t>
            </a:r>
            <a:r>
              <a:rPr lang="it-IT" sz="1400" dirty="0" smtClean="0"/>
              <a:t> </a:t>
            </a:r>
            <a:r>
              <a:rPr lang="it-IT" dirty="0" smtClean="0"/>
              <a:t>a </a:t>
            </a:r>
            <a:r>
              <a:rPr lang="it-IT" dirty="0" err="1" smtClean="0"/>
              <a:t>LiqXe</a:t>
            </a:r>
            <a:r>
              <a:rPr lang="it-IT" dirty="0" smtClean="0"/>
              <a:t> (</a:t>
            </a:r>
            <a:r>
              <a:rPr lang="it-IT" dirty="0" err="1" smtClean="0">
                <a:solidFill>
                  <a:srgbClr val="FF0000"/>
                </a:solidFill>
              </a:rPr>
              <a:t>Xenon</a:t>
            </a:r>
            <a:r>
              <a:rPr lang="it-IT" dirty="0" smtClean="0">
                <a:solidFill>
                  <a:srgbClr val="FF0000"/>
                </a:solidFill>
              </a:rPr>
              <a:t> Liquido</a:t>
            </a:r>
            <a:r>
              <a:rPr lang="it-IT" dirty="0" smtClean="0"/>
              <a:t>) con massa di circa 1  tonnellata arricchito all’ 80.6% in </a:t>
            </a:r>
            <a:r>
              <a:rPr lang="it-IT" baseline="30000" dirty="0" smtClean="0"/>
              <a:t>136</a:t>
            </a:r>
            <a:r>
              <a:rPr lang="it-IT" dirty="0" smtClean="0"/>
              <a:t>Xe operante a 167 °K a </a:t>
            </a:r>
            <a:r>
              <a:rPr lang="it-IT" dirty="0" smtClean="0">
                <a:solidFill>
                  <a:srgbClr val="FF0000"/>
                </a:solidFill>
              </a:rPr>
              <a:t>doppia lettura </a:t>
            </a:r>
            <a:r>
              <a:rPr lang="it-IT" dirty="0" smtClean="0"/>
              <a:t>(</a:t>
            </a:r>
            <a:r>
              <a:rPr lang="it-IT" dirty="0" err="1" smtClean="0"/>
              <a:t>ionizzazione+scintillazione</a:t>
            </a:r>
            <a:r>
              <a:rPr lang="it-IT" dirty="0" smtClean="0"/>
              <a:t>)</a:t>
            </a:r>
          </a:p>
          <a:p>
            <a:pPr algn="just"/>
            <a:endParaRPr lang="it-IT" dirty="0" smtClean="0"/>
          </a:p>
          <a:p>
            <a:pPr algn="just"/>
            <a:r>
              <a:rPr lang="it-IT" dirty="0" smtClean="0"/>
              <a:t>Situato nella </a:t>
            </a:r>
            <a:r>
              <a:rPr lang="it-IT" dirty="0" err="1" smtClean="0"/>
              <a:t>facility</a:t>
            </a:r>
            <a:r>
              <a:rPr lang="it-IT" dirty="0" smtClean="0"/>
              <a:t> USA WIPP</a:t>
            </a:r>
          </a:p>
          <a:p>
            <a:pPr algn="just"/>
            <a:endParaRPr lang="it-IT" dirty="0" smtClean="0"/>
          </a:p>
          <a:p>
            <a:pPr algn="just"/>
            <a:r>
              <a:rPr lang="it-IT" u="sng" dirty="0" smtClean="0"/>
              <a:t>Prima Fase</a:t>
            </a:r>
            <a:r>
              <a:rPr lang="it-IT" dirty="0" smtClean="0"/>
              <a:t>: EXO-200 200 kg di volume fiduciale</a:t>
            </a:r>
          </a:p>
          <a:p>
            <a:pPr algn="just"/>
            <a:endParaRPr lang="it-IT" dirty="0"/>
          </a:p>
          <a:p>
            <a:pPr algn="just"/>
            <a:r>
              <a:rPr lang="it-IT" u="sng" dirty="0" smtClean="0"/>
              <a:t>Seconda Fase</a:t>
            </a:r>
            <a:r>
              <a:rPr lang="it-IT" dirty="0" smtClean="0"/>
              <a:t>: Prevede il </a:t>
            </a:r>
            <a:r>
              <a:rPr lang="it-IT" dirty="0" err="1" smtClean="0">
                <a:solidFill>
                  <a:srgbClr val="FF0000"/>
                </a:solidFill>
              </a:rPr>
              <a:t>Tagging</a:t>
            </a:r>
            <a:r>
              <a:rPr lang="it-IT" dirty="0" smtClean="0">
                <a:solidFill>
                  <a:srgbClr val="FF0000"/>
                </a:solidFill>
              </a:rPr>
              <a:t> del </a:t>
            </a:r>
            <a:r>
              <a:rPr lang="it-IT" dirty="0" err="1" smtClean="0">
                <a:solidFill>
                  <a:srgbClr val="FF0000"/>
                </a:solidFill>
              </a:rPr>
              <a:t>Ba</a:t>
            </a:r>
            <a:r>
              <a:rPr lang="it-IT" dirty="0" smtClean="0">
                <a:solidFill>
                  <a:srgbClr val="FF0000"/>
                </a:solidFill>
              </a:rPr>
              <a:t> </a:t>
            </a:r>
            <a:r>
              <a:rPr lang="it-IT" dirty="0" err="1" smtClean="0"/>
              <a:t>attreverso</a:t>
            </a:r>
            <a:r>
              <a:rPr lang="it-IT" dirty="0" smtClean="0"/>
              <a:t> metodi spettroscopici </a:t>
            </a:r>
          </a:p>
        </p:txBody>
      </p:sp>
      <p:pic>
        <p:nvPicPr>
          <p:cNvPr id="9" name="Immagine 8"/>
          <p:cNvPicPr>
            <a:picLocks noChangeAspect="1"/>
          </p:cNvPicPr>
          <p:nvPr/>
        </p:nvPicPr>
        <p:blipFill>
          <a:blip r:embed="rId5"/>
          <a:stretch>
            <a:fillRect/>
          </a:stretch>
        </p:blipFill>
        <p:spPr>
          <a:xfrm>
            <a:off x="1702622" y="6014134"/>
            <a:ext cx="4646962" cy="752677"/>
          </a:xfrm>
          <a:prstGeom prst="rect">
            <a:avLst/>
          </a:prstGeom>
          <a:ln>
            <a:solidFill>
              <a:srgbClr val="4F81BD"/>
            </a:solidFill>
          </a:ln>
        </p:spPr>
      </p:pic>
      <p:pic>
        <p:nvPicPr>
          <p:cNvPr id="10" name="Immagine 9"/>
          <p:cNvPicPr>
            <a:picLocks noChangeAspect="1"/>
          </p:cNvPicPr>
          <p:nvPr/>
        </p:nvPicPr>
        <p:blipFill>
          <a:blip r:embed="rId6"/>
          <a:stretch>
            <a:fillRect/>
          </a:stretch>
        </p:blipFill>
        <p:spPr>
          <a:xfrm>
            <a:off x="5837319" y="3945189"/>
            <a:ext cx="3066969" cy="1503832"/>
          </a:xfrm>
          <a:prstGeom prst="rect">
            <a:avLst/>
          </a:prstGeom>
        </p:spPr>
      </p:pic>
      <p:sp>
        <p:nvSpPr>
          <p:cNvPr id="7" name="Date Placeholder 6"/>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7038232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59</a:t>
            </a:fld>
            <a:endParaRPr lang="it-IT"/>
          </a:p>
        </p:txBody>
      </p:sp>
      <p:sp>
        <p:nvSpPr>
          <p:cNvPr id="6" name="CasellaDiTesto 5"/>
          <p:cNvSpPr txBox="1"/>
          <p:nvPr/>
        </p:nvSpPr>
        <p:spPr>
          <a:xfrm>
            <a:off x="383370" y="83865"/>
            <a:ext cx="5810469" cy="2462213"/>
          </a:xfrm>
          <a:prstGeom prst="rect">
            <a:avLst/>
          </a:prstGeom>
          <a:noFill/>
        </p:spPr>
        <p:txBody>
          <a:bodyPr wrap="square" rtlCol="0">
            <a:spAutoFit/>
          </a:bodyPr>
          <a:lstStyle/>
          <a:p>
            <a:r>
              <a:rPr lang="it-IT" sz="2800" b="1" dirty="0" smtClean="0">
                <a:solidFill>
                  <a:srgbClr val="FF0000"/>
                </a:solidFill>
              </a:rPr>
              <a:t>NEXT</a:t>
            </a:r>
            <a:r>
              <a:rPr lang="it-IT" dirty="0" smtClean="0"/>
              <a:t> è una TPC High-Pressure-</a:t>
            </a:r>
            <a:r>
              <a:rPr lang="it-IT" dirty="0" err="1" smtClean="0"/>
              <a:t>Gaseous</a:t>
            </a:r>
            <a:r>
              <a:rPr lang="it-IT" dirty="0" smtClean="0"/>
              <a:t>-</a:t>
            </a:r>
            <a:r>
              <a:rPr lang="it-IT" dirty="0" err="1" smtClean="0"/>
              <a:t>Xenon</a:t>
            </a:r>
            <a:r>
              <a:rPr lang="it-IT" dirty="0" smtClean="0"/>
              <a:t> (15 bar)</a:t>
            </a:r>
          </a:p>
          <a:p>
            <a:r>
              <a:rPr lang="it-IT" dirty="0" err="1" smtClean="0"/>
              <a:t>Arrichimento</a:t>
            </a:r>
            <a:r>
              <a:rPr lang="it-IT" dirty="0" smtClean="0"/>
              <a:t> 1</a:t>
            </a:r>
            <a:r>
              <a:rPr lang="it-IT" baseline="30000" dirty="0" smtClean="0"/>
              <a:t>36</a:t>
            </a:r>
            <a:r>
              <a:rPr lang="it-IT" dirty="0" smtClean="0"/>
              <a:t>Xe circa 90% </a:t>
            </a:r>
          </a:p>
          <a:p>
            <a:r>
              <a:rPr lang="it-IT" dirty="0" smtClean="0"/>
              <a:t>Doppia lettura </a:t>
            </a:r>
            <a:r>
              <a:rPr lang="it-IT" dirty="0" smtClean="0">
                <a:solidFill>
                  <a:srgbClr val="FF0000"/>
                </a:solidFill>
              </a:rPr>
              <a:t>ionizzazione</a:t>
            </a:r>
            <a:r>
              <a:rPr lang="it-IT" dirty="0">
                <a:solidFill>
                  <a:srgbClr val="FF0000"/>
                </a:solidFill>
              </a:rPr>
              <a:t> </a:t>
            </a:r>
            <a:r>
              <a:rPr lang="it-IT" dirty="0" smtClean="0">
                <a:solidFill>
                  <a:srgbClr val="FF0000"/>
                </a:solidFill>
              </a:rPr>
              <a:t>e scintillazione</a:t>
            </a:r>
          </a:p>
          <a:p>
            <a:r>
              <a:rPr lang="it-IT" dirty="0" smtClean="0"/>
              <a:t>Buona risoluzione 1%</a:t>
            </a:r>
            <a:endParaRPr lang="it-IT" dirty="0"/>
          </a:p>
          <a:p>
            <a:endParaRPr lang="it-IT" dirty="0" smtClean="0"/>
          </a:p>
          <a:p>
            <a:r>
              <a:rPr lang="it-IT" dirty="0" smtClean="0"/>
              <a:t>Tre </a:t>
            </a:r>
            <a:r>
              <a:rPr lang="it-IT" dirty="0" err="1" smtClean="0"/>
              <a:t>steps</a:t>
            </a:r>
            <a:r>
              <a:rPr lang="it-IT" dirty="0" smtClean="0"/>
              <a:t>: 10 kg - 100 kg – 1 </a:t>
            </a:r>
            <a:r>
              <a:rPr lang="it-IT" dirty="0" err="1" smtClean="0"/>
              <a:t>tonnelata</a:t>
            </a:r>
            <a:endParaRPr lang="it-IT" dirty="0"/>
          </a:p>
          <a:p>
            <a:endParaRPr lang="it-IT" dirty="0"/>
          </a:p>
          <a:p>
            <a:r>
              <a:rPr lang="it-IT" dirty="0" err="1" smtClean="0"/>
              <a:t>Canfranc</a:t>
            </a:r>
            <a:r>
              <a:rPr lang="it-IT" dirty="0" smtClean="0"/>
              <a:t> </a:t>
            </a:r>
            <a:r>
              <a:rPr lang="it-IT" dirty="0" err="1" smtClean="0"/>
              <a:t>Laboratory</a:t>
            </a:r>
            <a:endParaRPr lang="it-IT" dirty="0"/>
          </a:p>
        </p:txBody>
      </p:sp>
      <p:pic>
        <p:nvPicPr>
          <p:cNvPr id="7" name="Immagine 6"/>
          <p:cNvPicPr>
            <a:picLocks noChangeAspect="1"/>
          </p:cNvPicPr>
          <p:nvPr/>
        </p:nvPicPr>
        <p:blipFill>
          <a:blip r:embed="rId2"/>
          <a:stretch>
            <a:fillRect/>
          </a:stretch>
        </p:blipFill>
        <p:spPr>
          <a:xfrm>
            <a:off x="476714" y="2546078"/>
            <a:ext cx="3896113" cy="791089"/>
          </a:xfrm>
          <a:prstGeom prst="rect">
            <a:avLst/>
          </a:prstGeom>
        </p:spPr>
      </p:pic>
      <p:pic>
        <p:nvPicPr>
          <p:cNvPr id="8" name="Immagine 7"/>
          <p:cNvPicPr>
            <a:picLocks noChangeAspect="1"/>
          </p:cNvPicPr>
          <p:nvPr/>
        </p:nvPicPr>
        <p:blipFill>
          <a:blip r:embed="rId3"/>
          <a:stretch>
            <a:fillRect/>
          </a:stretch>
        </p:blipFill>
        <p:spPr>
          <a:xfrm>
            <a:off x="5951054" y="275572"/>
            <a:ext cx="2982702" cy="3195030"/>
          </a:xfrm>
          <a:prstGeom prst="rect">
            <a:avLst/>
          </a:prstGeom>
        </p:spPr>
      </p:pic>
      <p:pic>
        <p:nvPicPr>
          <p:cNvPr id="9" name="Immagine 8"/>
          <p:cNvPicPr>
            <a:picLocks noChangeAspect="1"/>
          </p:cNvPicPr>
          <p:nvPr/>
        </p:nvPicPr>
        <p:blipFill>
          <a:blip r:embed="rId4"/>
          <a:stretch>
            <a:fillRect/>
          </a:stretch>
        </p:blipFill>
        <p:spPr>
          <a:xfrm>
            <a:off x="1198036" y="4059086"/>
            <a:ext cx="7910024" cy="707276"/>
          </a:xfrm>
          <a:prstGeom prst="rect">
            <a:avLst/>
          </a:prstGeom>
        </p:spPr>
      </p:pic>
      <p:sp>
        <p:nvSpPr>
          <p:cNvPr id="10" name="Rettangolo 9"/>
          <p:cNvSpPr/>
          <p:nvPr/>
        </p:nvSpPr>
        <p:spPr>
          <a:xfrm>
            <a:off x="138804" y="4059086"/>
            <a:ext cx="1095172" cy="461665"/>
          </a:xfrm>
          <a:prstGeom prst="rect">
            <a:avLst/>
          </a:prstGeom>
        </p:spPr>
        <p:txBody>
          <a:bodyPr wrap="none">
            <a:spAutoFit/>
          </a:bodyPr>
          <a:lstStyle/>
          <a:p>
            <a:r>
              <a:rPr lang="it-IT" sz="2400" b="1" dirty="0" smtClean="0">
                <a:solidFill>
                  <a:srgbClr val="FF0000"/>
                </a:solidFill>
              </a:rPr>
              <a:t>COBRA</a:t>
            </a:r>
            <a:endParaRPr lang="it-IT" sz="2400" dirty="0"/>
          </a:p>
        </p:txBody>
      </p:sp>
      <p:pic>
        <p:nvPicPr>
          <p:cNvPr id="11" name="Immagine 10"/>
          <p:cNvPicPr>
            <a:picLocks noChangeAspect="1"/>
          </p:cNvPicPr>
          <p:nvPr/>
        </p:nvPicPr>
        <p:blipFill>
          <a:blip r:embed="rId5"/>
          <a:stretch>
            <a:fillRect/>
          </a:stretch>
        </p:blipFill>
        <p:spPr>
          <a:xfrm>
            <a:off x="246971" y="5511561"/>
            <a:ext cx="2814855" cy="562971"/>
          </a:xfrm>
          <a:prstGeom prst="rect">
            <a:avLst/>
          </a:prstGeom>
        </p:spPr>
      </p:pic>
      <p:sp>
        <p:nvSpPr>
          <p:cNvPr id="12" name="CasellaDiTesto 11"/>
          <p:cNvSpPr txBox="1"/>
          <p:nvPr/>
        </p:nvSpPr>
        <p:spPr>
          <a:xfrm>
            <a:off x="3061826" y="4843425"/>
            <a:ext cx="6046234" cy="1815882"/>
          </a:xfrm>
          <a:prstGeom prst="rect">
            <a:avLst/>
          </a:prstGeom>
          <a:noFill/>
        </p:spPr>
        <p:txBody>
          <a:bodyPr wrap="square" rtlCol="0">
            <a:spAutoFit/>
          </a:bodyPr>
          <a:lstStyle/>
          <a:p>
            <a:pPr algn="just"/>
            <a:r>
              <a:rPr lang="it-IT" sz="1400" dirty="0"/>
              <a:t> </a:t>
            </a:r>
            <a:r>
              <a:rPr lang="it-IT" sz="1400" dirty="0" smtClean="0"/>
              <a:t>COBRA </a:t>
            </a:r>
            <a:r>
              <a:rPr lang="it-IT" sz="1400" dirty="0" err="1"/>
              <a:t>is</a:t>
            </a:r>
            <a:r>
              <a:rPr lang="it-IT" sz="1400" dirty="0"/>
              <a:t> a </a:t>
            </a:r>
            <a:r>
              <a:rPr lang="it-IT" sz="1400" dirty="0" err="1"/>
              <a:t>proposed</a:t>
            </a:r>
            <a:r>
              <a:rPr lang="it-IT" sz="1400" dirty="0"/>
              <a:t> array of 116 </a:t>
            </a:r>
            <a:r>
              <a:rPr lang="it-IT" sz="1400" dirty="0" err="1" smtClean="0"/>
              <a:t>Cdenriched</a:t>
            </a:r>
            <a:r>
              <a:rPr lang="it-IT" sz="1400" dirty="0"/>
              <a:t> </a:t>
            </a:r>
            <a:r>
              <a:rPr lang="it-IT" sz="1400" dirty="0" err="1" smtClean="0"/>
              <a:t>CdZnTe</a:t>
            </a:r>
            <a:r>
              <a:rPr lang="it-IT" sz="1400" dirty="0" smtClean="0"/>
              <a:t> </a:t>
            </a:r>
            <a:r>
              <a:rPr lang="it-IT" sz="1400" dirty="0" err="1"/>
              <a:t>semiconductor</a:t>
            </a:r>
            <a:r>
              <a:rPr lang="it-IT" sz="1400" dirty="0"/>
              <a:t> detectors </a:t>
            </a:r>
            <a:r>
              <a:rPr lang="it-IT" sz="1400" dirty="0" err="1" smtClean="0"/>
              <a:t>at</a:t>
            </a:r>
            <a:r>
              <a:rPr lang="it-IT" sz="1400" dirty="0"/>
              <a:t> </a:t>
            </a:r>
            <a:r>
              <a:rPr lang="it-IT" sz="1400" dirty="0" smtClean="0"/>
              <a:t>room </a:t>
            </a:r>
            <a:r>
              <a:rPr lang="it-IT" sz="1400" dirty="0"/>
              <a:t>temperature. Nine ββ  </a:t>
            </a:r>
            <a:r>
              <a:rPr lang="it-IT" sz="1400" dirty="0" err="1"/>
              <a:t>isotopes</a:t>
            </a:r>
            <a:r>
              <a:rPr lang="it-IT" sz="1400" dirty="0"/>
              <a:t> are </a:t>
            </a:r>
            <a:r>
              <a:rPr lang="it-IT" sz="1400" dirty="0" smtClean="0"/>
              <a:t>under test </a:t>
            </a:r>
            <a:r>
              <a:rPr lang="it-IT" sz="1400" dirty="0"/>
              <a:t>in </a:t>
            </a:r>
            <a:r>
              <a:rPr lang="it-IT" sz="1400" dirty="0" err="1"/>
              <a:t>principle</a:t>
            </a:r>
            <a:r>
              <a:rPr lang="it-IT" sz="1400" dirty="0"/>
              <a:t>, </a:t>
            </a:r>
            <a:r>
              <a:rPr lang="it-IT" sz="1400" dirty="0" err="1"/>
              <a:t>but</a:t>
            </a:r>
            <a:r>
              <a:rPr lang="it-IT" sz="1400" dirty="0"/>
              <a:t> 116 </a:t>
            </a:r>
            <a:r>
              <a:rPr lang="it-IT" sz="1400" dirty="0" err="1"/>
              <a:t>Cd</a:t>
            </a:r>
            <a:r>
              <a:rPr lang="it-IT" sz="1400" dirty="0"/>
              <a:t> </a:t>
            </a:r>
            <a:r>
              <a:rPr lang="it-IT" sz="1400" dirty="0" err="1"/>
              <a:t>is</a:t>
            </a:r>
            <a:r>
              <a:rPr lang="it-IT" sz="1400" dirty="0"/>
              <a:t> the </a:t>
            </a:r>
            <a:r>
              <a:rPr lang="it-IT" sz="1400" dirty="0" err="1"/>
              <a:t>only</a:t>
            </a:r>
            <a:r>
              <a:rPr lang="it-IT" sz="1400" dirty="0"/>
              <a:t> </a:t>
            </a:r>
            <a:r>
              <a:rPr lang="it-IT" sz="1400" dirty="0" err="1" smtClean="0"/>
              <a:t>competing</a:t>
            </a:r>
            <a:r>
              <a:rPr lang="it-IT" sz="1400" dirty="0"/>
              <a:t> </a:t>
            </a:r>
            <a:r>
              <a:rPr lang="it-IT" sz="1400" dirty="0" smtClean="0"/>
              <a:t>candidate</a:t>
            </a:r>
            <a:r>
              <a:rPr lang="it-IT" sz="1400" dirty="0"/>
              <a:t>. The </a:t>
            </a:r>
            <a:r>
              <a:rPr lang="it-IT" sz="1400" dirty="0" err="1"/>
              <a:t>final</a:t>
            </a:r>
            <a:r>
              <a:rPr lang="it-IT" sz="1400" dirty="0"/>
              <a:t> </a:t>
            </a:r>
            <a:r>
              <a:rPr lang="it-IT" sz="1400" dirty="0" err="1"/>
              <a:t>aim</a:t>
            </a:r>
            <a:r>
              <a:rPr lang="it-IT" sz="1400" dirty="0"/>
              <a:t> of the </a:t>
            </a:r>
            <a:r>
              <a:rPr lang="it-IT" sz="1400" dirty="0" err="1"/>
              <a:t>project</a:t>
            </a:r>
            <a:r>
              <a:rPr lang="it-IT" sz="1400" dirty="0"/>
              <a:t> </a:t>
            </a:r>
            <a:r>
              <a:rPr lang="it-IT" sz="1400" dirty="0" err="1" smtClean="0"/>
              <a:t>is</a:t>
            </a:r>
            <a:r>
              <a:rPr lang="it-IT" sz="1400" dirty="0"/>
              <a:t> </a:t>
            </a:r>
            <a:r>
              <a:rPr lang="it-IT" sz="1400" dirty="0" smtClean="0"/>
              <a:t>to </a:t>
            </a:r>
            <a:r>
              <a:rPr lang="it-IT" sz="1400" dirty="0" err="1"/>
              <a:t>deploy</a:t>
            </a:r>
            <a:r>
              <a:rPr lang="it-IT" sz="1400" dirty="0"/>
              <a:t> 117 kg of 116 </a:t>
            </a:r>
            <a:r>
              <a:rPr lang="it-IT" sz="1400" dirty="0" err="1"/>
              <a:t>Cd</a:t>
            </a:r>
            <a:r>
              <a:rPr lang="it-IT" sz="1400" dirty="0"/>
              <a:t> with high </a:t>
            </a:r>
            <a:r>
              <a:rPr lang="it-IT" sz="1400" dirty="0" err="1"/>
              <a:t>granularity</a:t>
            </a:r>
            <a:r>
              <a:rPr lang="it-IT" sz="1400" dirty="0"/>
              <a:t>.</a:t>
            </a:r>
          </a:p>
          <a:p>
            <a:pPr algn="just"/>
            <a:r>
              <a:rPr lang="it-IT" sz="1400" dirty="0"/>
              <a:t>Small scale </a:t>
            </a:r>
            <a:r>
              <a:rPr lang="it-IT" sz="1400" dirty="0" err="1"/>
              <a:t>prototypes</a:t>
            </a:r>
            <a:r>
              <a:rPr lang="it-IT" sz="1400" dirty="0"/>
              <a:t> </a:t>
            </a:r>
            <a:r>
              <a:rPr lang="it-IT" sz="1400" dirty="0" err="1"/>
              <a:t>have</a:t>
            </a:r>
            <a:r>
              <a:rPr lang="it-IT" sz="1400" dirty="0"/>
              <a:t> </a:t>
            </a:r>
            <a:r>
              <a:rPr lang="it-IT" sz="1400" dirty="0" err="1"/>
              <a:t>been</a:t>
            </a:r>
            <a:r>
              <a:rPr lang="it-IT" sz="1400" dirty="0"/>
              <a:t> </a:t>
            </a:r>
            <a:r>
              <a:rPr lang="it-IT" sz="1400" dirty="0" err="1"/>
              <a:t>realized</a:t>
            </a:r>
            <a:r>
              <a:rPr lang="it-IT" sz="1400" dirty="0"/>
              <a:t> </a:t>
            </a:r>
            <a:r>
              <a:rPr lang="it-IT" sz="1400" dirty="0" err="1" smtClean="0"/>
              <a:t>at</a:t>
            </a:r>
            <a:r>
              <a:rPr lang="it-IT" sz="1400" dirty="0"/>
              <a:t> </a:t>
            </a:r>
            <a:r>
              <a:rPr lang="it-IT" sz="1400" dirty="0" smtClean="0"/>
              <a:t>LNGS</a:t>
            </a:r>
            <a:r>
              <a:rPr lang="it-IT" sz="1400" dirty="0"/>
              <a:t>, </a:t>
            </a:r>
            <a:r>
              <a:rPr lang="it-IT" sz="1400" dirty="0" err="1"/>
              <a:t>Italy</a:t>
            </a:r>
            <a:r>
              <a:rPr lang="it-IT" sz="1400" dirty="0"/>
              <a:t>. The </a:t>
            </a:r>
            <a:r>
              <a:rPr lang="it-IT" sz="1400" dirty="0" err="1"/>
              <a:t>proved</a:t>
            </a:r>
            <a:r>
              <a:rPr lang="it-IT" sz="1400" dirty="0"/>
              <a:t> </a:t>
            </a:r>
            <a:r>
              <a:rPr lang="it-IT" sz="1400" dirty="0" err="1"/>
              <a:t>energy</a:t>
            </a:r>
            <a:r>
              <a:rPr lang="it-IT" sz="1400" dirty="0"/>
              <a:t> </a:t>
            </a:r>
            <a:r>
              <a:rPr lang="it-IT" sz="1400" dirty="0" err="1"/>
              <a:t>resolution</a:t>
            </a:r>
            <a:r>
              <a:rPr lang="it-IT" sz="1400" dirty="0"/>
              <a:t> </a:t>
            </a:r>
            <a:r>
              <a:rPr lang="it-IT" sz="1400" dirty="0" err="1"/>
              <a:t>is</a:t>
            </a:r>
            <a:r>
              <a:rPr lang="it-IT" sz="1400" dirty="0"/>
              <a:t> </a:t>
            </a:r>
            <a:r>
              <a:rPr lang="it-IT" sz="1400" dirty="0" smtClean="0"/>
              <a:t>1.9 % </a:t>
            </a:r>
            <a:r>
              <a:rPr lang="it-IT" sz="1400" dirty="0"/>
              <a:t>FWHM. The </a:t>
            </a:r>
            <a:r>
              <a:rPr lang="it-IT" sz="1400" dirty="0" err="1"/>
              <a:t>project</a:t>
            </a:r>
            <a:r>
              <a:rPr lang="it-IT" sz="1400" dirty="0"/>
              <a:t> </a:t>
            </a:r>
            <a:r>
              <a:rPr lang="it-IT" sz="1400" dirty="0" err="1"/>
              <a:t>is</a:t>
            </a:r>
            <a:r>
              <a:rPr lang="it-IT" sz="1400" dirty="0"/>
              <a:t> in R&amp;D </a:t>
            </a:r>
            <a:r>
              <a:rPr lang="it-IT" sz="1400" dirty="0" err="1"/>
              <a:t>phase</a:t>
            </a:r>
            <a:r>
              <a:rPr lang="it-IT" sz="1400" dirty="0"/>
              <a:t>. </a:t>
            </a:r>
            <a:r>
              <a:rPr lang="it-IT" sz="1400" dirty="0" err="1" smtClean="0"/>
              <a:t>Recent</a:t>
            </a:r>
            <a:r>
              <a:rPr lang="it-IT" sz="1400" dirty="0"/>
              <a:t> </a:t>
            </a:r>
            <a:r>
              <a:rPr lang="it-IT" sz="1400" dirty="0" err="1" smtClean="0"/>
              <a:t>results</a:t>
            </a:r>
            <a:r>
              <a:rPr lang="it-IT" sz="1400" dirty="0" smtClean="0"/>
              <a:t> </a:t>
            </a:r>
            <a:r>
              <a:rPr lang="it-IT" sz="1400" dirty="0"/>
              <a:t>on </a:t>
            </a:r>
            <a:r>
              <a:rPr lang="it-IT" sz="1400" dirty="0" err="1"/>
              <a:t>pixellization</a:t>
            </a:r>
            <a:r>
              <a:rPr lang="it-IT" sz="1400" dirty="0"/>
              <a:t> shows </a:t>
            </a:r>
            <a:r>
              <a:rPr lang="it-IT" sz="1400" dirty="0" err="1"/>
              <a:t>that</a:t>
            </a:r>
            <a:r>
              <a:rPr lang="it-IT" sz="1400" dirty="0"/>
              <a:t> the </a:t>
            </a:r>
            <a:r>
              <a:rPr lang="it-IT" sz="1400" dirty="0" smtClean="0"/>
              <a:t>COBRA </a:t>
            </a:r>
            <a:r>
              <a:rPr lang="it-IT" sz="1400" dirty="0" err="1" smtClean="0"/>
              <a:t>approach</a:t>
            </a:r>
            <a:r>
              <a:rPr lang="it-IT" sz="1400" dirty="0" smtClean="0"/>
              <a:t> </a:t>
            </a:r>
            <a:r>
              <a:rPr lang="it-IT" sz="1400" dirty="0" err="1"/>
              <a:t>may</a:t>
            </a:r>
            <a:r>
              <a:rPr lang="it-IT" sz="1400" dirty="0"/>
              <a:t> </a:t>
            </a:r>
            <a:r>
              <a:rPr lang="it-IT" sz="1400" dirty="0" err="1"/>
              <a:t>allow</a:t>
            </a:r>
            <a:r>
              <a:rPr lang="it-IT" sz="1400" dirty="0"/>
              <a:t> an </a:t>
            </a:r>
            <a:r>
              <a:rPr lang="it-IT" sz="1400" dirty="0" err="1"/>
              <a:t>excellent</a:t>
            </a:r>
            <a:r>
              <a:rPr lang="it-IT" sz="1400" dirty="0"/>
              <a:t> </a:t>
            </a:r>
            <a:r>
              <a:rPr lang="it-IT" sz="1400" dirty="0" err="1"/>
              <a:t>tracking</a:t>
            </a:r>
            <a:r>
              <a:rPr lang="it-IT" sz="1400" dirty="0"/>
              <a:t> </a:t>
            </a:r>
            <a:r>
              <a:rPr lang="it-IT" sz="1400" dirty="0" err="1" smtClean="0"/>
              <a:t>capability</a:t>
            </a:r>
            <a:r>
              <a:rPr lang="it-IT" sz="1400" dirty="0"/>
              <a:t> </a:t>
            </a:r>
            <a:r>
              <a:rPr lang="it-IT" sz="1400" dirty="0" smtClean="0"/>
              <a:t>(</a:t>
            </a:r>
            <a:r>
              <a:rPr lang="it-IT" sz="1400" dirty="0" err="1"/>
              <a:t>solid</a:t>
            </a:r>
            <a:r>
              <a:rPr lang="it-IT" sz="1400" dirty="0"/>
              <a:t> state TPC), with easy α  </a:t>
            </a:r>
            <a:r>
              <a:rPr lang="it-IT" sz="1400" dirty="0" err="1" smtClean="0"/>
              <a:t>particle</a:t>
            </a:r>
            <a:r>
              <a:rPr lang="it-IT" sz="1400" dirty="0" smtClean="0"/>
              <a:t>/electron </a:t>
            </a:r>
            <a:r>
              <a:rPr lang="it-IT" sz="1400" dirty="0" err="1"/>
              <a:t>separation</a:t>
            </a:r>
            <a:r>
              <a:rPr lang="it-IT" sz="1400" dirty="0"/>
              <a:t>.</a:t>
            </a:r>
          </a:p>
        </p:txBody>
      </p:sp>
      <p:sp>
        <p:nvSpPr>
          <p:cNvPr id="4" name="Date Placeholder 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9743953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7788" y="76200"/>
            <a:ext cx="73193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800" baseline="0" dirty="0" err="1" smtClean="0">
                <a:solidFill>
                  <a:srgbClr val="330099"/>
                </a:solidFill>
                <a:cs typeface="Arial" charset="0"/>
              </a:rPr>
              <a:t>Esempio</a:t>
            </a:r>
            <a:r>
              <a:rPr lang="en-GB" sz="2800" baseline="0" dirty="0" smtClean="0">
                <a:solidFill>
                  <a:srgbClr val="330099"/>
                </a:solidFill>
                <a:cs typeface="Arial" charset="0"/>
              </a:rPr>
              <a:t> di </a:t>
            </a:r>
            <a:r>
              <a:rPr lang="en-GB" sz="2800" dirty="0" err="1">
                <a:solidFill>
                  <a:srgbClr val="330099"/>
                </a:solidFill>
                <a:cs typeface="Arial" charset="0"/>
              </a:rPr>
              <a:t>p</a:t>
            </a:r>
            <a:r>
              <a:rPr lang="en-GB" sz="2800" baseline="0" dirty="0" err="1" smtClean="0">
                <a:solidFill>
                  <a:srgbClr val="330099"/>
                </a:solidFill>
                <a:cs typeface="Arial" charset="0"/>
              </a:rPr>
              <a:t>arabole</a:t>
            </a:r>
            <a:r>
              <a:rPr lang="en-GB" sz="2800" baseline="0" dirty="0" smtClean="0">
                <a:solidFill>
                  <a:srgbClr val="330099"/>
                </a:solidFill>
                <a:cs typeface="Arial" charset="0"/>
              </a:rPr>
              <a:t> </a:t>
            </a:r>
            <a:r>
              <a:rPr lang="en-GB" sz="2800" baseline="0" dirty="0">
                <a:solidFill>
                  <a:srgbClr val="330099"/>
                </a:solidFill>
                <a:cs typeface="Arial" charset="0"/>
              </a:rPr>
              <a:t>di </a:t>
            </a:r>
            <a:r>
              <a:rPr lang="en-GB" sz="2800" baseline="0" dirty="0" err="1">
                <a:solidFill>
                  <a:srgbClr val="330099"/>
                </a:solidFill>
                <a:cs typeface="Arial" charset="0"/>
              </a:rPr>
              <a:t>massa</a:t>
            </a:r>
            <a:r>
              <a:rPr lang="en-GB" sz="2800" baseline="0" dirty="0">
                <a:solidFill>
                  <a:srgbClr val="330099"/>
                </a:solidFill>
                <a:cs typeface="Arial" charset="0"/>
              </a:rPr>
              <a:t> per A=101, A=106</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04" y="1599781"/>
            <a:ext cx="7620000"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egnaposto numero diapositiva 1"/>
          <p:cNvSpPr>
            <a:spLocks noGrp="1"/>
          </p:cNvSpPr>
          <p:nvPr>
            <p:ph type="sldNum" sz="quarter" idx="12"/>
          </p:nvPr>
        </p:nvSpPr>
        <p:spPr/>
        <p:txBody>
          <a:bodyPr/>
          <a:lstStyle/>
          <a:p>
            <a:fld id="{F59BAAFB-1279-7F49-9A8C-7AA208BA2506}" type="slidenum">
              <a:rPr lang="it-IT" smtClean="0"/>
              <a:t>6</a:t>
            </a:fld>
            <a:endParaRPr lang="it-IT"/>
          </a:p>
        </p:txBody>
      </p:sp>
      <p:sp>
        <p:nvSpPr>
          <p:cNvPr id="5" name="Rettangolo 4"/>
          <p:cNvSpPr/>
          <p:nvPr/>
        </p:nvSpPr>
        <p:spPr>
          <a:xfrm>
            <a:off x="1318249" y="1060391"/>
            <a:ext cx="2749471" cy="369332"/>
          </a:xfrm>
          <a:prstGeom prst="rect">
            <a:avLst/>
          </a:prstGeom>
        </p:spPr>
        <p:txBody>
          <a:bodyPr wrap="none">
            <a:spAutoFit/>
          </a:bodyPr>
          <a:lstStyle/>
          <a:p>
            <a:pPr marL="285750" indent="-285750">
              <a:buFont typeface="Wingdings" charset="2"/>
              <a:buChar char="u"/>
            </a:pPr>
            <a:r>
              <a:rPr lang="it-IT" b="1" dirty="0">
                <a:solidFill>
                  <a:srgbClr val="FF0000"/>
                </a:solidFill>
              </a:rPr>
              <a:t>1 parabola </a:t>
            </a:r>
            <a:r>
              <a:rPr lang="it-IT" dirty="0"/>
              <a:t>per </a:t>
            </a:r>
            <a:r>
              <a:rPr lang="it-IT" b="1" dirty="0">
                <a:solidFill>
                  <a:srgbClr val="FF0000"/>
                </a:solidFill>
              </a:rPr>
              <a:t>A dispari</a:t>
            </a:r>
          </a:p>
        </p:txBody>
      </p:sp>
      <p:sp>
        <p:nvSpPr>
          <p:cNvPr id="6" name="Rettangolo 5"/>
          <p:cNvSpPr/>
          <p:nvPr/>
        </p:nvSpPr>
        <p:spPr>
          <a:xfrm>
            <a:off x="5214682" y="1057114"/>
            <a:ext cx="2975242" cy="369332"/>
          </a:xfrm>
          <a:prstGeom prst="rect">
            <a:avLst/>
          </a:prstGeom>
        </p:spPr>
        <p:txBody>
          <a:bodyPr wrap="square">
            <a:spAutoFit/>
          </a:bodyPr>
          <a:lstStyle/>
          <a:p>
            <a:pPr marL="285750" indent="-285750">
              <a:buFont typeface="Wingdings" charset="2"/>
              <a:buChar char="u"/>
            </a:pPr>
            <a:r>
              <a:rPr lang="it-IT" b="1" dirty="0">
                <a:solidFill>
                  <a:srgbClr val="000090"/>
                </a:solidFill>
              </a:rPr>
              <a:t>2 parabole </a:t>
            </a:r>
            <a:r>
              <a:rPr lang="it-IT" dirty="0" smtClean="0"/>
              <a:t>per </a:t>
            </a:r>
            <a:r>
              <a:rPr lang="it-IT" b="1" dirty="0">
                <a:solidFill>
                  <a:srgbClr val="000090"/>
                </a:solidFill>
              </a:rPr>
              <a:t>A pari</a:t>
            </a:r>
          </a:p>
        </p:txBody>
      </p:sp>
      <p:sp>
        <p:nvSpPr>
          <p:cNvPr id="7" name="CasellaDiTesto 6"/>
          <p:cNvSpPr txBox="1"/>
          <p:nvPr/>
        </p:nvSpPr>
        <p:spPr>
          <a:xfrm>
            <a:off x="6906158" y="5309509"/>
            <a:ext cx="1006443" cy="369332"/>
          </a:xfrm>
          <a:prstGeom prst="rect">
            <a:avLst/>
          </a:prstGeom>
          <a:noFill/>
        </p:spPr>
        <p:txBody>
          <a:bodyPr wrap="none" rtlCol="0">
            <a:spAutoFit/>
          </a:bodyPr>
          <a:lstStyle/>
          <a:p>
            <a:r>
              <a:rPr lang="it-IT" b="1" dirty="0" smtClean="0"/>
              <a:t>Pari-Pari</a:t>
            </a:r>
            <a:endParaRPr lang="it-IT" b="1" dirty="0"/>
          </a:p>
        </p:txBody>
      </p:sp>
      <p:sp>
        <p:nvSpPr>
          <p:cNvPr id="8" name="CasellaDiTesto 7"/>
          <p:cNvSpPr txBox="1"/>
          <p:nvPr/>
        </p:nvSpPr>
        <p:spPr>
          <a:xfrm>
            <a:off x="6318598" y="3187818"/>
            <a:ext cx="1597049" cy="369332"/>
          </a:xfrm>
          <a:prstGeom prst="rect">
            <a:avLst/>
          </a:prstGeom>
          <a:noFill/>
        </p:spPr>
        <p:txBody>
          <a:bodyPr wrap="none" rtlCol="0">
            <a:spAutoFit/>
          </a:bodyPr>
          <a:lstStyle/>
          <a:p>
            <a:r>
              <a:rPr lang="it-IT" b="1" dirty="0" smtClean="0"/>
              <a:t>Dispari-Dispari</a:t>
            </a:r>
            <a:endParaRPr lang="it-IT" b="1" dirty="0"/>
          </a:p>
        </p:txBody>
      </p:sp>
      <p:sp>
        <p:nvSpPr>
          <p:cNvPr id="10" name="Date Placeholder 9"/>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78538294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60</a:t>
            </a:fld>
            <a:endParaRPr lang="it-IT"/>
          </a:p>
        </p:txBody>
      </p:sp>
      <p:sp>
        <p:nvSpPr>
          <p:cNvPr id="3" name="CasellaDiTesto 2"/>
          <p:cNvSpPr txBox="1"/>
          <p:nvPr/>
        </p:nvSpPr>
        <p:spPr>
          <a:xfrm>
            <a:off x="198947" y="209738"/>
            <a:ext cx="8803418" cy="1015663"/>
          </a:xfrm>
          <a:prstGeom prst="rect">
            <a:avLst/>
          </a:prstGeom>
          <a:effectLst>
            <a:innerShdw blurRad="63500" dist="50800" dir="81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it-IT" sz="3600" dirty="0" smtClean="0">
                <a:effectLst>
                  <a:glow rad="228600">
                    <a:schemeClr val="accent2">
                      <a:satMod val="175000"/>
                      <a:alpha val="40000"/>
                    </a:schemeClr>
                  </a:glow>
                </a:effectLst>
              </a:rPr>
              <a:t>Quarta categoria </a:t>
            </a:r>
            <a:r>
              <a:rPr lang="it-IT" sz="2400" dirty="0" smtClean="0"/>
              <a:t>(Sorgenti esterne con elevate capacità di </a:t>
            </a:r>
            <a:r>
              <a:rPr lang="it-IT" sz="2400" dirty="0" err="1" smtClean="0"/>
              <a:t>tacciamento</a:t>
            </a:r>
            <a:r>
              <a:rPr lang="it-IT" sz="2400" dirty="0" smtClean="0"/>
              <a:t>)</a:t>
            </a:r>
            <a:endParaRPr lang="it-IT" sz="2400" dirty="0"/>
          </a:p>
        </p:txBody>
      </p:sp>
      <p:sp>
        <p:nvSpPr>
          <p:cNvPr id="7" name="CasellaDiTesto 6"/>
          <p:cNvSpPr txBox="1"/>
          <p:nvPr/>
        </p:nvSpPr>
        <p:spPr>
          <a:xfrm>
            <a:off x="198947" y="1629505"/>
            <a:ext cx="8803418" cy="923330"/>
          </a:xfrm>
          <a:prstGeom prst="rect">
            <a:avLst/>
          </a:prstGeom>
          <a:noFill/>
        </p:spPr>
        <p:txBody>
          <a:bodyPr wrap="square" rtlCol="0">
            <a:spAutoFit/>
          </a:bodyPr>
          <a:lstStyle/>
          <a:p>
            <a:pPr algn="just"/>
            <a:r>
              <a:rPr lang="it-IT" dirty="0" smtClean="0"/>
              <a:t>Si tratta di rivelatori con </a:t>
            </a:r>
            <a:r>
              <a:rPr lang="it-IT" dirty="0" smtClean="0">
                <a:solidFill>
                  <a:srgbClr val="FF0000"/>
                </a:solidFill>
              </a:rPr>
              <a:t>sorgenti esterne </a:t>
            </a:r>
            <a:r>
              <a:rPr lang="it-IT" dirty="0" smtClean="0"/>
              <a:t>che hanno una </a:t>
            </a:r>
            <a:r>
              <a:rPr lang="it-IT" dirty="0" smtClean="0">
                <a:solidFill>
                  <a:srgbClr val="FF0000"/>
                </a:solidFill>
              </a:rPr>
              <a:t>sofisticata capacità di tracciamento</a:t>
            </a:r>
            <a:r>
              <a:rPr lang="it-IT" dirty="0" smtClean="0"/>
              <a:t> che permette una riduzione del fondo radioattivo praticamente a zero (il solo contributo è dato dalla coda del 2νββ). Il prezzo da pagare è una </a:t>
            </a:r>
            <a:r>
              <a:rPr lang="it-IT" dirty="0" smtClean="0">
                <a:solidFill>
                  <a:srgbClr val="FF0000"/>
                </a:solidFill>
              </a:rPr>
              <a:t>scarsa risoluzione energetica</a:t>
            </a:r>
            <a:r>
              <a:rPr lang="it-IT" dirty="0" smtClean="0"/>
              <a:t>. </a:t>
            </a:r>
            <a:endParaRPr lang="it-IT" dirty="0"/>
          </a:p>
        </p:txBody>
      </p:sp>
      <p:sp>
        <p:nvSpPr>
          <p:cNvPr id="8" name="CasellaDiTesto 7"/>
          <p:cNvSpPr txBox="1"/>
          <p:nvPr/>
        </p:nvSpPr>
        <p:spPr>
          <a:xfrm>
            <a:off x="299509" y="2728636"/>
            <a:ext cx="1844973" cy="461665"/>
          </a:xfrm>
          <a:prstGeom prst="rect">
            <a:avLst/>
          </a:prstGeom>
          <a:noFill/>
        </p:spPr>
        <p:txBody>
          <a:bodyPr wrap="square" rtlCol="0">
            <a:spAutoFit/>
          </a:bodyPr>
          <a:lstStyle/>
          <a:p>
            <a:r>
              <a:rPr lang="it-IT" sz="2400" dirty="0" smtClean="0">
                <a:solidFill>
                  <a:srgbClr val="FF0000"/>
                </a:solidFill>
              </a:rPr>
              <a:t>SUPERNEMO</a:t>
            </a:r>
            <a:endParaRPr lang="it-IT" sz="2400" dirty="0">
              <a:solidFill>
                <a:srgbClr val="FF0000"/>
              </a:solidFill>
            </a:endParaRPr>
          </a:p>
        </p:txBody>
      </p:sp>
      <p:sp>
        <p:nvSpPr>
          <p:cNvPr id="9" name="CasellaDiTesto 8"/>
          <p:cNvSpPr txBox="1"/>
          <p:nvPr/>
        </p:nvSpPr>
        <p:spPr>
          <a:xfrm>
            <a:off x="299510" y="3318919"/>
            <a:ext cx="5309476" cy="2585323"/>
          </a:xfrm>
          <a:prstGeom prst="rect">
            <a:avLst/>
          </a:prstGeom>
          <a:noFill/>
        </p:spPr>
        <p:txBody>
          <a:bodyPr wrap="square" rtlCol="0">
            <a:spAutoFit/>
          </a:bodyPr>
          <a:lstStyle/>
          <a:p>
            <a:r>
              <a:rPr lang="it-IT" dirty="0" smtClean="0"/>
              <a:t>Il rivelatore è un upgrade di NEMO3 al LSM francese ed investigherà </a:t>
            </a:r>
            <a:r>
              <a:rPr lang="it-IT" baseline="30000" dirty="0" smtClean="0"/>
              <a:t>82</a:t>
            </a:r>
            <a:r>
              <a:rPr lang="it-IT" dirty="0" smtClean="0"/>
              <a:t>Se e </a:t>
            </a:r>
            <a:r>
              <a:rPr lang="it-IT" baseline="30000" dirty="0" smtClean="0"/>
              <a:t>150</a:t>
            </a:r>
            <a:r>
              <a:rPr lang="it-IT" dirty="0" smtClean="0"/>
              <a:t>Nd.</a:t>
            </a:r>
          </a:p>
          <a:p>
            <a:r>
              <a:rPr lang="it-IT" dirty="0" smtClean="0"/>
              <a:t>E’ composto 20 moduli contenenti:</a:t>
            </a:r>
          </a:p>
          <a:p>
            <a:pPr marL="285750" indent="-285750">
              <a:buFont typeface="Arial"/>
              <a:buChar char="•"/>
            </a:pPr>
            <a:r>
              <a:rPr lang="it-IT" dirty="0" smtClean="0"/>
              <a:t>Fogli sorgente (da 5 kg ciascuno)</a:t>
            </a:r>
          </a:p>
          <a:p>
            <a:pPr marL="285750" indent="-285750">
              <a:buFont typeface="Arial"/>
              <a:buChar char="•"/>
            </a:pPr>
            <a:r>
              <a:rPr lang="it-IT" dirty="0" smtClean="0"/>
              <a:t>Tracciamento (con Camere a Deriva in modo Geiger)</a:t>
            </a:r>
          </a:p>
          <a:p>
            <a:pPr marL="285750" indent="-285750">
              <a:buFont typeface="Arial"/>
              <a:buChar char="•"/>
            </a:pPr>
            <a:r>
              <a:rPr lang="it-IT" dirty="0" smtClean="0"/>
              <a:t>Calorimetri (Scintillatori a basso </a:t>
            </a:r>
            <a:r>
              <a:rPr lang="it-IT" dirty="0" err="1" smtClean="0"/>
              <a:t>Z</a:t>
            </a:r>
            <a:r>
              <a:rPr lang="it-IT" dirty="0" smtClean="0"/>
              <a:t>)</a:t>
            </a:r>
          </a:p>
          <a:p>
            <a:pPr marL="285750" indent="-285750">
              <a:buFont typeface="Arial"/>
              <a:buChar char="•"/>
            </a:pPr>
            <a:r>
              <a:rPr lang="it-IT" dirty="0" smtClean="0"/>
              <a:t>Campo magnetico</a:t>
            </a:r>
          </a:p>
          <a:p>
            <a:r>
              <a:rPr lang="it-IT" dirty="0" smtClean="0"/>
              <a:t>La </a:t>
            </a:r>
            <a:r>
              <a:rPr lang="it-IT" dirty="0"/>
              <a:t>r</a:t>
            </a:r>
            <a:r>
              <a:rPr lang="it-IT" dirty="0" smtClean="0"/>
              <a:t>isoluzione energetica e 4% FWHM</a:t>
            </a:r>
            <a:endParaRPr lang="it-IT" dirty="0"/>
          </a:p>
        </p:txBody>
      </p:sp>
      <p:pic>
        <p:nvPicPr>
          <p:cNvPr id="10" name="Immagine 9"/>
          <p:cNvPicPr>
            <a:picLocks noChangeAspect="1"/>
          </p:cNvPicPr>
          <p:nvPr/>
        </p:nvPicPr>
        <p:blipFill>
          <a:blip r:embed="rId2"/>
          <a:stretch>
            <a:fillRect/>
          </a:stretch>
        </p:blipFill>
        <p:spPr>
          <a:xfrm>
            <a:off x="5490328" y="2728636"/>
            <a:ext cx="3337579" cy="1845296"/>
          </a:xfrm>
          <a:prstGeom prst="rect">
            <a:avLst/>
          </a:prstGeom>
        </p:spPr>
      </p:pic>
      <p:pic>
        <p:nvPicPr>
          <p:cNvPr id="11" name="Immagine 10"/>
          <p:cNvPicPr>
            <a:picLocks noChangeAspect="1"/>
          </p:cNvPicPr>
          <p:nvPr/>
        </p:nvPicPr>
        <p:blipFill>
          <a:blip r:embed="rId3"/>
          <a:stretch>
            <a:fillRect/>
          </a:stretch>
        </p:blipFill>
        <p:spPr>
          <a:xfrm>
            <a:off x="5662927" y="5282644"/>
            <a:ext cx="3164980" cy="901036"/>
          </a:xfrm>
          <a:prstGeom prst="rect">
            <a:avLst/>
          </a:prstGeom>
        </p:spPr>
      </p:pic>
      <p:sp>
        <p:nvSpPr>
          <p:cNvPr id="5" name="Date Placeholder 4"/>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70382321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61</a:t>
            </a:fld>
            <a:endParaRPr lang="it-IT"/>
          </a:p>
        </p:txBody>
      </p:sp>
      <p:pic>
        <p:nvPicPr>
          <p:cNvPr id="3" name="Immagine 2"/>
          <p:cNvPicPr>
            <a:picLocks noChangeAspect="1"/>
          </p:cNvPicPr>
          <p:nvPr/>
        </p:nvPicPr>
        <p:blipFill>
          <a:blip r:embed="rId2"/>
          <a:stretch>
            <a:fillRect/>
          </a:stretch>
        </p:blipFill>
        <p:spPr>
          <a:xfrm>
            <a:off x="1816100" y="0"/>
            <a:ext cx="5496059" cy="6858000"/>
          </a:xfrm>
          <a:prstGeom prst="rect">
            <a:avLst/>
          </a:prstGeom>
        </p:spPr>
      </p:pic>
      <p:sp>
        <p:nvSpPr>
          <p:cNvPr id="4" name="Rettangolo 3"/>
          <p:cNvSpPr/>
          <p:nvPr/>
        </p:nvSpPr>
        <p:spPr>
          <a:xfrm rot="16200000">
            <a:off x="-2288253" y="3058275"/>
            <a:ext cx="6155440" cy="646331"/>
          </a:xfrm>
          <a:prstGeom prst="rect">
            <a:avLst/>
          </a:prstGeom>
        </p:spPr>
        <p:txBody>
          <a:bodyPr wrap="square">
            <a:spAutoFit/>
          </a:bodyPr>
          <a:lstStyle/>
          <a:p>
            <a:pPr algn="ctr"/>
            <a:r>
              <a:rPr lang="it-IT" dirty="0"/>
              <a:t>75 </a:t>
            </a:r>
            <a:r>
              <a:rPr lang="it-IT" dirty="0" err="1"/>
              <a:t>years</a:t>
            </a:r>
            <a:r>
              <a:rPr lang="it-IT" dirty="0"/>
              <a:t> of double beta </a:t>
            </a:r>
            <a:r>
              <a:rPr lang="it-IT" dirty="0" err="1"/>
              <a:t>decay</a:t>
            </a:r>
            <a:r>
              <a:rPr lang="it-IT" dirty="0"/>
              <a:t>: </a:t>
            </a:r>
            <a:r>
              <a:rPr lang="it-IT" dirty="0" err="1"/>
              <a:t>yesterday</a:t>
            </a:r>
            <a:r>
              <a:rPr lang="it-IT" dirty="0"/>
              <a:t>, </a:t>
            </a:r>
            <a:r>
              <a:rPr lang="it-IT" dirty="0" err="1"/>
              <a:t>today</a:t>
            </a:r>
            <a:r>
              <a:rPr lang="it-IT" dirty="0"/>
              <a:t> and </a:t>
            </a:r>
            <a:r>
              <a:rPr lang="it-IT" dirty="0" err="1"/>
              <a:t>tomorrow</a:t>
            </a:r>
            <a:endParaRPr lang="it-IT" dirty="0"/>
          </a:p>
          <a:p>
            <a:pPr algn="ctr"/>
            <a:r>
              <a:rPr lang="it-IT" i="1" dirty="0"/>
              <a:t>A.S. </a:t>
            </a:r>
            <a:r>
              <a:rPr lang="it-IT" i="1" dirty="0" err="1" smtClean="0"/>
              <a:t>Barabash</a:t>
            </a:r>
            <a:endParaRPr lang="it-IT" i="1" dirty="0"/>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49505218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59BAAFB-1279-7F49-9A8C-7AA208BA2506}" type="slidenum">
              <a:rPr lang="it-IT" smtClean="0"/>
              <a:t>62</a:t>
            </a:fld>
            <a:endParaRPr lang="it-IT"/>
          </a:p>
        </p:txBody>
      </p:sp>
      <p:pic>
        <p:nvPicPr>
          <p:cNvPr id="3" name="Immagine 2"/>
          <p:cNvPicPr>
            <a:picLocks noChangeAspect="1"/>
          </p:cNvPicPr>
          <p:nvPr/>
        </p:nvPicPr>
        <p:blipFill>
          <a:blip r:embed="rId2"/>
          <a:stretch>
            <a:fillRect/>
          </a:stretch>
        </p:blipFill>
        <p:spPr>
          <a:xfrm>
            <a:off x="1854200" y="0"/>
            <a:ext cx="5411165" cy="6858000"/>
          </a:xfrm>
          <a:prstGeom prst="rect">
            <a:avLst/>
          </a:prstGeom>
        </p:spPr>
      </p:pic>
      <p:sp>
        <p:nvSpPr>
          <p:cNvPr id="4" name="Rettangolo 3"/>
          <p:cNvSpPr/>
          <p:nvPr/>
        </p:nvSpPr>
        <p:spPr>
          <a:xfrm rot="16200000">
            <a:off x="-2288253" y="3058275"/>
            <a:ext cx="6155440" cy="646331"/>
          </a:xfrm>
          <a:prstGeom prst="rect">
            <a:avLst/>
          </a:prstGeom>
        </p:spPr>
        <p:txBody>
          <a:bodyPr wrap="square">
            <a:spAutoFit/>
          </a:bodyPr>
          <a:lstStyle/>
          <a:p>
            <a:pPr algn="ctr"/>
            <a:r>
              <a:rPr lang="it-IT" dirty="0"/>
              <a:t>75 </a:t>
            </a:r>
            <a:r>
              <a:rPr lang="it-IT" dirty="0" err="1"/>
              <a:t>years</a:t>
            </a:r>
            <a:r>
              <a:rPr lang="it-IT" dirty="0"/>
              <a:t> of double beta </a:t>
            </a:r>
            <a:r>
              <a:rPr lang="it-IT" dirty="0" err="1"/>
              <a:t>decay</a:t>
            </a:r>
            <a:r>
              <a:rPr lang="it-IT" dirty="0"/>
              <a:t>: </a:t>
            </a:r>
            <a:r>
              <a:rPr lang="it-IT" dirty="0" err="1"/>
              <a:t>yesterday</a:t>
            </a:r>
            <a:r>
              <a:rPr lang="it-IT" dirty="0"/>
              <a:t>, </a:t>
            </a:r>
            <a:r>
              <a:rPr lang="it-IT" dirty="0" err="1"/>
              <a:t>today</a:t>
            </a:r>
            <a:r>
              <a:rPr lang="it-IT" dirty="0"/>
              <a:t> and </a:t>
            </a:r>
            <a:r>
              <a:rPr lang="it-IT" dirty="0" err="1"/>
              <a:t>tomorrow</a:t>
            </a:r>
            <a:endParaRPr lang="it-IT" dirty="0"/>
          </a:p>
          <a:p>
            <a:pPr algn="ctr"/>
            <a:r>
              <a:rPr lang="it-IT" i="1" dirty="0"/>
              <a:t>A.S. </a:t>
            </a:r>
            <a:r>
              <a:rPr lang="it-IT" i="1" dirty="0" err="1" smtClean="0"/>
              <a:t>Barabash</a:t>
            </a:r>
            <a:endParaRPr lang="it-IT" i="1" dirty="0"/>
          </a:p>
        </p:txBody>
      </p:sp>
      <p:sp>
        <p:nvSpPr>
          <p:cNvPr id="6" name="Date Placeholder 5"/>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17169168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9BAAFB-1279-7F49-9A8C-7AA208BA2506}" type="slidenum">
              <a:rPr lang="it-IT" smtClean="0"/>
              <a:t>63</a:t>
            </a:fld>
            <a:endParaRPr lang="it-IT"/>
          </a:p>
        </p:txBody>
      </p:sp>
      <p:sp>
        <p:nvSpPr>
          <p:cNvPr id="3" name="Rectangle 2"/>
          <p:cNvSpPr/>
          <p:nvPr/>
        </p:nvSpPr>
        <p:spPr>
          <a:xfrm>
            <a:off x="119055" y="1807999"/>
            <a:ext cx="5892800"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=18_LtYOneR4</a:t>
            </a:r>
          </a:p>
        </p:txBody>
      </p:sp>
      <p:sp>
        <p:nvSpPr>
          <p:cNvPr id="4" name="Rectangle 3"/>
          <p:cNvSpPr/>
          <p:nvPr/>
        </p:nvSpPr>
        <p:spPr>
          <a:xfrm>
            <a:off x="119055" y="2313371"/>
            <a:ext cx="5435600"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=WsJC7-_Kx74</a:t>
            </a:r>
          </a:p>
        </p:txBody>
      </p:sp>
      <p:sp>
        <p:nvSpPr>
          <p:cNvPr id="5" name="Rectangle 4"/>
          <p:cNvSpPr/>
          <p:nvPr/>
        </p:nvSpPr>
        <p:spPr>
          <a:xfrm>
            <a:off x="119055" y="2818743"/>
            <a:ext cx="3411473" cy="369332"/>
          </a:xfrm>
          <a:prstGeom prst="rect">
            <a:avLst/>
          </a:prstGeom>
        </p:spPr>
        <p:txBody>
          <a:bodyPr wrap="none">
            <a:spAutoFit/>
          </a:bodyPr>
          <a:lstStyle/>
          <a:p>
            <a:r>
              <a:rPr lang="en-US" dirty="0"/>
              <a:t>http://cp3-origins.dk/video/12343</a:t>
            </a:r>
          </a:p>
        </p:txBody>
      </p:sp>
      <p:sp>
        <p:nvSpPr>
          <p:cNvPr id="6" name="Rectangle 5"/>
          <p:cNvSpPr/>
          <p:nvPr/>
        </p:nvSpPr>
        <p:spPr>
          <a:xfrm>
            <a:off x="119055" y="3829487"/>
            <a:ext cx="6485467"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=rZx92rpHNew</a:t>
            </a:r>
          </a:p>
        </p:txBody>
      </p:sp>
      <p:sp>
        <p:nvSpPr>
          <p:cNvPr id="7" name="TextBox 6"/>
          <p:cNvSpPr txBox="1"/>
          <p:nvPr/>
        </p:nvSpPr>
        <p:spPr>
          <a:xfrm>
            <a:off x="119055" y="199550"/>
            <a:ext cx="2512226" cy="461665"/>
          </a:xfrm>
          <a:prstGeom prst="rect">
            <a:avLst/>
          </a:prstGeom>
          <a:solidFill>
            <a:schemeClr val="tx2">
              <a:lumMod val="60000"/>
              <a:lumOff val="40000"/>
            </a:schemeClr>
          </a:solidFill>
        </p:spPr>
        <p:txBody>
          <a:bodyPr wrap="none" rtlCol="0">
            <a:spAutoFit/>
          </a:bodyPr>
          <a:lstStyle/>
          <a:p>
            <a:r>
              <a:rPr lang="it-IT" sz="2400" dirty="0" smtClean="0"/>
              <a:t>Bibliografi</a:t>
            </a:r>
            <a:r>
              <a:rPr lang="en-US" sz="2400" dirty="0" smtClean="0"/>
              <a:t>a e Links</a:t>
            </a:r>
            <a:endParaRPr lang="en-US" sz="2400" dirty="0"/>
          </a:p>
        </p:txBody>
      </p:sp>
      <p:sp>
        <p:nvSpPr>
          <p:cNvPr id="8" name="Rectangle 7"/>
          <p:cNvSpPr/>
          <p:nvPr/>
        </p:nvSpPr>
        <p:spPr>
          <a:xfrm>
            <a:off x="119055" y="4334859"/>
            <a:ext cx="6563673" cy="369332"/>
          </a:xfrm>
          <a:prstGeom prst="rect">
            <a:avLst/>
          </a:prstGeom>
        </p:spPr>
        <p:txBody>
          <a:bodyPr wrap="square">
            <a:spAutoFit/>
          </a:bodyPr>
          <a:lstStyle/>
          <a:p>
            <a:r>
              <a:rPr lang="en-US" dirty="0"/>
              <a:t>http://</a:t>
            </a:r>
            <a:r>
              <a:rPr lang="en-US" dirty="0" err="1"/>
              <a:t>web.mit.edu</a:t>
            </a:r>
            <a:r>
              <a:rPr lang="en-US" dirty="0"/>
              <a:t>/</a:t>
            </a:r>
            <a:r>
              <a:rPr lang="en-US" dirty="0" err="1"/>
              <a:t>redingtn</a:t>
            </a:r>
            <a:r>
              <a:rPr lang="en-US" dirty="0"/>
              <a:t>/www/</a:t>
            </a:r>
            <a:r>
              <a:rPr lang="en-US" dirty="0" err="1"/>
              <a:t>netadv</a:t>
            </a:r>
            <a:r>
              <a:rPr lang="en-US" dirty="0"/>
              <a:t>/</a:t>
            </a:r>
            <a:r>
              <a:rPr lang="en-US" dirty="0" err="1"/>
              <a:t>Xneutrino.html</a:t>
            </a:r>
            <a:endParaRPr lang="en-US" dirty="0"/>
          </a:p>
        </p:txBody>
      </p:sp>
      <p:sp>
        <p:nvSpPr>
          <p:cNvPr id="9" name="Rectangle 8"/>
          <p:cNvSpPr/>
          <p:nvPr/>
        </p:nvSpPr>
        <p:spPr>
          <a:xfrm>
            <a:off x="119055" y="4840231"/>
            <a:ext cx="6275408" cy="369332"/>
          </a:xfrm>
          <a:prstGeom prst="rect">
            <a:avLst/>
          </a:prstGeom>
        </p:spPr>
        <p:txBody>
          <a:bodyPr wrap="square">
            <a:spAutoFit/>
          </a:bodyPr>
          <a:lstStyle/>
          <a:p>
            <a:r>
              <a:rPr lang="en-US" dirty="0"/>
              <a:t>http://www1.jinr.ru/</a:t>
            </a:r>
            <a:r>
              <a:rPr lang="en-US" dirty="0" err="1"/>
              <a:t>Pepan</a:t>
            </a:r>
            <a:r>
              <a:rPr lang="en-US" dirty="0"/>
              <a:t>/2011_v42/v-42-4/08_thum.pdf</a:t>
            </a:r>
          </a:p>
        </p:txBody>
      </p:sp>
      <p:sp>
        <p:nvSpPr>
          <p:cNvPr id="10" name="Rectangle 9"/>
          <p:cNvSpPr/>
          <p:nvPr/>
        </p:nvSpPr>
        <p:spPr>
          <a:xfrm>
            <a:off x="119055" y="5345603"/>
            <a:ext cx="3493264" cy="369332"/>
          </a:xfrm>
          <a:prstGeom prst="rect">
            <a:avLst/>
          </a:prstGeom>
        </p:spPr>
        <p:txBody>
          <a:bodyPr wrap="none">
            <a:spAutoFit/>
          </a:bodyPr>
          <a:lstStyle/>
          <a:p>
            <a:r>
              <a:rPr lang="en-US" dirty="0"/>
              <a:t>http://</a:t>
            </a:r>
            <a:r>
              <a:rPr lang="en-US" dirty="0" err="1"/>
              <a:t>arxiv.org</a:t>
            </a:r>
            <a:r>
              <a:rPr lang="en-US" dirty="0"/>
              <a:t>/</a:t>
            </a:r>
            <a:r>
              <a:rPr lang="en-US" dirty="0" err="1"/>
              <a:t>pdf</a:t>
            </a:r>
            <a:r>
              <a:rPr lang="en-US" dirty="0"/>
              <a:t>/1201.4665.pdf</a:t>
            </a:r>
          </a:p>
        </p:txBody>
      </p:sp>
      <p:sp>
        <p:nvSpPr>
          <p:cNvPr id="11" name="Rectangle 10"/>
          <p:cNvSpPr/>
          <p:nvPr/>
        </p:nvSpPr>
        <p:spPr>
          <a:xfrm>
            <a:off x="119055" y="5850975"/>
            <a:ext cx="3608680" cy="369332"/>
          </a:xfrm>
          <a:prstGeom prst="rect">
            <a:avLst/>
          </a:prstGeom>
        </p:spPr>
        <p:txBody>
          <a:bodyPr wrap="none">
            <a:spAutoFit/>
          </a:bodyPr>
          <a:lstStyle/>
          <a:p>
            <a:r>
              <a:rPr lang="en-US" dirty="0"/>
              <a:t>http://</a:t>
            </a:r>
            <a:r>
              <a:rPr lang="en-US" dirty="0" err="1"/>
              <a:t>arxiv.org</a:t>
            </a:r>
            <a:r>
              <a:rPr lang="en-US" dirty="0"/>
              <a:t>/</a:t>
            </a:r>
            <a:r>
              <a:rPr lang="en-US" dirty="0" err="1"/>
              <a:t>pdf</a:t>
            </a:r>
            <a:r>
              <a:rPr lang="en-US" dirty="0"/>
              <a:t>/1505.00978.pdf</a:t>
            </a:r>
          </a:p>
        </p:txBody>
      </p:sp>
      <p:sp>
        <p:nvSpPr>
          <p:cNvPr id="12" name="Rectangle 11"/>
          <p:cNvSpPr/>
          <p:nvPr/>
        </p:nvSpPr>
        <p:spPr>
          <a:xfrm>
            <a:off x="119055" y="6356350"/>
            <a:ext cx="3493264" cy="369332"/>
          </a:xfrm>
          <a:prstGeom prst="rect">
            <a:avLst/>
          </a:prstGeom>
        </p:spPr>
        <p:txBody>
          <a:bodyPr wrap="none">
            <a:spAutoFit/>
          </a:bodyPr>
          <a:lstStyle/>
          <a:p>
            <a:r>
              <a:rPr lang="en-US" dirty="0"/>
              <a:t>http://</a:t>
            </a:r>
            <a:r>
              <a:rPr lang="en-US" dirty="0" err="1"/>
              <a:t>arxiv.org</a:t>
            </a:r>
            <a:r>
              <a:rPr lang="en-US" dirty="0"/>
              <a:t>/</a:t>
            </a:r>
            <a:r>
              <a:rPr lang="en-US" dirty="0" err="1"/>
              <a:t>pdf</a:t>
            </a:r>
            <a:r>
              <a:rPr lang="en-US" dirty="0"/>
              <a:t>/1402.6014.pdf</a:t>
            </a:r>
          </a:p>
        </p:txBody>
      </p:sp>
      <p:sp>
        <p:nvSpPr>
          <p:cNvPr id="13" name="Rectangle 12"/>
          <p:cNvSpPr/>
          <p:nvPr/>
        </p:nvSpPr>
        <p:spPr>
          <a:xfrm>
            <a:off x="119055" y="797255"/>
            <a:ext cx="4084359" cy="369332"/>
          </a:xfrm>
          <a:prstGeom prst="rect">
            <a:avLst/>
          </a:prstGeom>
        </p:spPr>
        <p:txBody>
          <a:bodyPr wrap="none">
            <a:spAutoFit/>
          </a:bodyPr>
          <a:lstStyle/>
          <a:p>
            <a:r>
              <a:rPr lang="en-US" dirty="0"/>
              <a:t>http://</a:t>
            </a:r>
            <a:r>
              <a:rPr lang="en-US" dirty="0" err="1"/>
              <a:t>www.ictp-saifr.org</a:t>
            </a:r>
            <a:r>
              <a:rPr lang="en-US" dirty="0"/>
              <a:t>/?</a:t>
            </a:r>
            <a:r>
              <a:rPr lang="en-US" dirty="0" err="1"/>
              <a:t>page_id</a:t>
            </a:r>
            <a:r>
              <a:rPr lang="en-US" dirty="0"/>
              <a:t>=6802</a:t>
            </a:r>
          </a:p>
        </p:txBody>
      </p:sp>
      <p:sp>
        <p:nvSpPr>
          <p:cNvPr id="14" name="Rectangle 13"/>
          <p:cNvSpPr/>
          <p:nvPr/>
        </p:nvSpPr>
        <p:spPr>
          <a:xfrm>
            <a:off x="119055" y="1302627"/>
            <a:ext cx="8302075" cy="369332"/>
          </a:xfrm>
          <a:prstGeom prst="rect">
            <a:avLst/>
          </a:prstGeom>
        </p:spPr>
        <p:txBody>
          <a:bodyPr wrap="square">
            <a:spAutoFit/>
          </a:bodyPr>
          <a:lstStyle/>
          <a:p>
            <a:r>
              <a:rPr lang="en-US" dirty="0"/>
              <a:t>http://</a:t>
            </a:r>
            <a:r>
              <a:rPr lang="en-US" dirty="0" err="1"/>
              <a:t>www.ictp-saifr.org</a:t>
            </a:r>
            <a:r>
              <a:rPr lang="en-US" dirty="0"/>
              <a:t>/</a:t>
            </a:r>
            <a:r>
              <a:rPr lang="en-US" dirty="0" err="1"/>
              <a:t>wp</a:t>
            </a:r>
            <a:r>
              <a:rPr lang="en-US" dirty="0"/>
              <a:t>-content/uploads/2014/08/</a:t>
            </a:r>
            <a:r>
              <a:rPr lang="en-US" dirty="0" err="1"/>
              <a:t>NeutrinoMasses_Mertens.pdf</a:t>
            </a:r>
            <a:endParaRPr lang="en-US" dirty="0"/>
          </a:p>
        </p:txBody>
      </p:sp>
      <p:sp>
        <p:nvSpPr>
          <p:cNvPr id="17" name="Rectangle 16"/>
          <p:cNvSpPr/>
          <p:nvPr/>
        </p:nvSpPr>
        <p:spPr>
          <a:xfrm>
            <a:off x="119055" y="3324115"/>
            <a:ext cx="3849131" cy="369332"/>
          </a:xfrm>
          <a:prstGeom prst="rect">
            <a:avLst/>
          </a:prstGeom>
        </p:spPr>
        <p:txBody>
          <a:bodyPr wrap="none">
            <a:spAutoFit/>
          </a:bodyPr>
          <a:lstStyle/>
          <a:p>
            <a:pPr algn="just"/>
            <a:r>
              <a:rPr lang="it-IT" dirty="0"/>
              <a:t>(http://</a:t>
            </a:r>
            <a:r>
              <a:rPr lang="it-IT" dirty="0" err="1"/>
              <a:t>arxiv.org</a:t>
            </a:r>
            <a:r>
              <a:rPr lang="it-IT" dirty="0"/>
              <a:t>/pdf/1308.1029v1.pdf)</a:t>
            </a:r>
          </a:p>
        </p:txBody>
      </p:sp>
    </p:spTree>
    <p:extLst>
      <p:ext uri="{BB962C8B-B14F-4D97-AF65-F5344CB8AC3E}">
        <p14:creationId xmlns:p14="http://schemas.microsoft.com/office/powerpoint/2010/main" val="29934702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3"/>
          <p:cNvSpPr>
            <a:spLocks noGrp="1"/>
          </p:cNvSpPr>
          <p:nvPr>
            <p:ph type="sldNum" sz="quarter" idx="12"/>
          </p:nvPr>
        </p:nvSpPr>
        <p:spPr>
          <a:xfrm>
            <a:off x="6553200" y="5994402"/>
            <a:ext cx="1905000" cy="457200"/>
          </a:xfrm>
        </p:spPr>
        <p:txBody>
          <a:bodyPr/>
          <a:lstStyle/>
          <a:p>
            <a:fld id="{C60E0903-469A-A345-ACBF-2FE10733E24A}" type="slidenum">
              <a:rPr lang="en-GB"/>
              <a:pPr/>
              <a:t>7</a:t>
            </a:fld>
            <a:endParaRPr lang="en-GB"/>
          </a:p>
        </p:txBody>
      </p:sp>
      <p:sp>
        <p:nvSpPr>
          <p:cNvPr id="4" name="Rectangle 2"/>
          <p:cNvSpPr>
            <a:spLocks noChangeArrowheads="1"/>
          </p:cNvSpPr>
          <p:nvPr/>
        </p:nvSpPr>
        <p:spPr bwMode="auto">
          <a:xfrm>
            <a:off x="77788" y="71438"/>
            <a:ext cx="59720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800" baseline="0" dirty="0" err="1">
                <a:solidFill>
                  <a:srgbClr val="330099"/>
                </a:solidFill>
                <a:cs typeface="Arial" charset="0"/>
              </a:rPr>
              <a:t>Decadimento</a:t>
            </a:r>
            <a:r>
              <a:rPr lang="en-GB" sz="2800" baseline="0" dirty="0">
                <a:solidFill>
                  <a:srgbClr val="330099"/>
                </a:solidFill>
                <a:cs typeface="Arial" charset="0"/>
              </a:rPr>
              <a:t> </a:t>
            </a:r>
            <a:r>
              <a:rPr lang="en-GB" sz="2800" baseline="0" dirty="0">
                <a:solidFill>
                  <a:srgbClr val="330099"/>
                </a:solidFill>
                <a:cs typeface="Arial" charset="0"/>
                <a:sym typeface="Symbol" charset="0"/>
              </a:rPr>
              <a:t> - nuclei di </a:t>
            </a:r>
            <a:r>
              <a:rPr lang="en-GB" sz="2800" b="1" baseline="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sym typeface="Symbol" charset="0"/>
              </a:rPr>
              <a:t>massa</a:t>
            </a:r>
            <a:r>
              <a:rPr lang="en-GB" sz="2800" b="1" baseline="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sym typeface="Symbol" charset="0"/>
              </a:rPr>
              <a:t> </a:t>
            </a:r>
            <a:r>
              <a:rPr lang="en-GB" sz="2800" b="1" baseline="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sym typeface="Symbol" charset="0"/>
              </a:rPr>
              <a:t>dispari</a:t>
            </a:r>
            <a:endParaRPr lang="en-GB" sz="2800" b="1" baseline="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endParaRPr>
          </a:p>
        </p:txBody>
      </p:sp>
      <p:sp>
        <p:nvSpPr>
          <p:cNvPr id="5" name="Text Box 3"/>
          <p:cNvSpPr txBox="1">
            <a:spLocks noChangeArrowheads="1"/>
          </p:cNvSpPr>
          <p:nvPr/>
        </p:nvSpPr>
        <p:spPr bwMode="auto">
          <a:xfrm>
            <a:off x="107950" y="685800"/>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Wingdings" charset="0"/>
              <a:buNone/>
            </a:pPr>
            <a:r>
              <a:rPr lang="it-IT" sz="1800" baseline="0" dirty="0" smtClean="0"/>
              <a:t>Consideriamo l’esempio precedente per A = 101 (pertanto singola parabola)</a:t>
            </a:r>
            <a:endParaRPr lang="it-IT" sz="1800" baseline="0" dirty="0"/>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t="24979" r="48669"/>
          <a:stretch>
            <a:fillRect/>
          </a:stretch>
        </p:blipFill>
        <p:spPr bwMode="auto">
          <a:xfrm>
            <a:off x="145651" y="2765777"/>
            <a:ext cx="4172346" cy="396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9" name="Object 4"/>
          <p:cNvGraphicFramePr>
            <a:graphicFrameLocks noChangeAspect="1"/>
          </p:cNvGraphicFramePr>
          <p:nvPr>
            <p:extLst>
              <p:ext uri="{D42A27DB-BD31-4B8C-83A1-F6EECF244321}">
                <p14:modId xmlns:p14="http://schemas.microsoft.com/office/powerpoint/2010/main" val="2564954114"/>
              </p:ext>
            </p:extLst>
          </p:nvPr>
        </p:nvGraphicFramePr>
        <p:xfrm>
          <a:off x="116954" y="956912"/>
          <a:ext cx="7442200" cy="1574800"/>
        </p:xfrm>
        <a:graphic>
          <a:graphicData uri="http://schemas.openxmlformats.org/presentationml/2006/ole">
            <mc:AlternateContent xmlns:mc="http://schemas.openxmlformats.org/markup-compatibility/2006">
              <mc:Choice xmlns:v="urn:schemas-microsoft-com:vml" Requires="v">
                <p:oleObj spid="_x0000_s81887" name="Equation" r:id="rId4" imgW="3721100" imgH="787400" progId="Equation.3">
                  <p:embed/>
                </p:oleObj>
              </mc:Choice>
              <mc:Fallback>
                <p:oleObj name="Equation" r:id="rId4" imgW="3721100" imgH="787400" progId="Equation.3">
                  <p:embed/>
                  <p:pic>
                    <p:nvPicPr>
                      <p:cNvPr id="0" name=""/>
                      <p:cNvPicPr>
                        <a:picLocks noChangeAspect="1" noChangeArrowheads="1"/>
                      </p:cNvPicPr>
                      <p:nvPr/>
                    </p:nvPicPr>
                    <p:blipFill>
                      <a:blip r:embed="rId5"/>
                      <a:srcRect/>
                      <a:stretch>
                        <a:fillRect/>
                      </a:stretch>
                    </p:blipFill>
                    <p:spPr bwMode="auto">
                      <a:xfrm>
                        <a:off x="116954" y="956912"/>
                        <a:ext cx="74422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11" name="Connettore 2 10"/>
          <p:cNvCxnSpPr/>
          <p:nvPr/>
        </p:nvCxnSpPr>
        <p:spPr>
          <a:xfrm>
            <a:off x="790223" y="3400778"/>
            <a:ext cx="606778" cy="15077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2" name="Object 4"/>
          <p:cNvGraphicFramePr>
            <a:graphicFrameLocks noChangeAspect="1"/>
          </p:cNvGraphicFramePr>
          <p:nvPr>
            <p:extLst>
              <p:ext uri="{D42A27DB-BD31-4B8C-83A1-F6EECF244321}">
                <p14:modId xmlns:p14="http://schemas.microsoft.com/office/powerpoint/2010/main" val="3717318369"/>
              </p:ext>
            </p:extLst>
          </p:nvPr>
        </p:nvGraphicFramePr>
        <p:xfrm>
          <a:off x="1264356" y="3782836"/>
          <a:ext cx="406400" cy="457200"/>
        </p:xfrm>
        <a:graphic>
          <a:graphicData uri="http://schemas.openxmlformats.org/presentationml/2006/ole">
            <mc:AlternateContent xmlns:mc="http://schemas.openxmlformats.org/markup-compatibility/2006">
              <mc:Choice xmlns:v="urn:schemas-microsoft-com:vml" Requires="v">
                <p:oleObj spid="_x0000_s81888" name="Equation" r:id="rId6" imgW="203200" imgH="228600" progId="Equation.3">
                  <p:embed/>
                </p:oleObj>
              </mc:Choice>
              <mc:Fallback>
                <p:oleObj name="Equation" r:id="rId6" imgW="203200" imgH="228600" progId="Equation.3">
                  <p:embed/>
                  <p:pic>
                    <p:nvPicPr>
                      <p:cNvPr id="0" name=""/>
                      <p:cNvPicPr>
                        <a:picLocks noChangeAspect="1" noChangeArrowheads="1"/>
                      </p:cNvPicPr>
                      <p:nvPr/>
                    </p:nvPicPr>
                    <p:blipFill>
                      <a:blip r:embed="rId7"/>
                      <a:srcRect/>
                      <a:stretch>
                        <a:fillRect/>
                      </a:stretch>
                    </p:blipFill>
                    <p:spPr bwMode="auto">
                      <a:xfrm>
                        <a:off x="1264356" y="3782836"/>
                        <a:ext cx="406400" cy="457200"/>
                      </a:xfrm>
                      <a:prstGeom prst="rect">
                        <a:avLst/>
                      </a:prstGeom>
                      <a:noFill/>
                      <a:ln>
                        <a:solidFill>
                          <a:srgbClr val="FF0000"/>
                        </a:solidFill>
                      </a:ln>
                      <a:effectLst/>
                      <a:extLst/>
                    </p:spPr>
                  </p:pic>
                </p:oleObj>
              </mc:Fallback>
            </mc:AlternateContent>
          </a:graphicData>
        </a:graphic>
      </p:graphicFrame>
      <p:cxnSp>
        <p:nvCxnSpPr>
          <p:cNvPr id="13" name="Connettore 2 12"/>
          <p:cNvCxnSpPr/>
          <p:nvPr/>
        </p:nvCxnSpPr>
        <p:spPr>
          <a:xfrm flipH="1">
            <a:off x="1947333" y="5545668"/>
            <a:ext cx="522111" cy="29633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7" name="Object 4"/>
          <p:cNvGraphicFramePr>
            <a:graphicFrameLocks noChangeAspect="1"/>
          </p:cNvGraphicFramePr>
          <p:nvPr>
            <p:extLst>
              <p:ext uri="{D42A27DB-BD31-4B8C-83A1-F6EECF244321}">
                <p14:modId xmlns:p14="http://schemas.microsoft.com/office/powerpoint/2010/main" val="570539233"/>
              </p:ext>
            </p:extLst>
          </p:nvPr>
        </p:nvGraphicFramePr>
        <p:xfrm>
          <a:off x="2063044" y="5088468"/>
          <a:ext cx="406400" cy="457200"/>
        </p:xfrm>
        <a:graphic>
          <a:graphicData uri="http://schemas.openxmlformats.org/presentationml/2006/ole">
            <mc:AlternateContent xmlns:mc="http://schemas.openxmlformats.org/markup-compatibility/2006">
              <mc:Choice xmlns:v="urn:schemas-microsoft-com:vml" Requires="v">
                <p:oleObj spid="_x0000_s81889" name="Equation" r:id="rId8" imgW="203200" imgH="228600" progId="Equation.3">
                  <p:embed/>
                </p:oleObj>
              </mc:Choice>
              <mc:Fallback>
                <p:oleObj name="Equation" r:id="rId8" imgW="203200" imgH="228600" progId="Equation.3">
                  <p:embed/>
                  <p:pic>
                    <p:nvPicPr>
                      <p:cNvPr id="0" name=""/>
                      <p:cNvPicPr>
                        <a:picLocks noChangeAspect="1" noChangeArrowheads="1"/>
                      </p:cNvPicPr>
                      <p:nvPr/>
                    </p:nvPicPr>
                    <p:blipFill>
                      <a:blip r:embed="rId9"/>
                      <a:srcRect/>
                      <a:stretch>
                        <a:fillRect/>
                      </a:stretch>
                    </p:blipFill>
                    <p:spPr bwMode="auto">
                      <a:xfrm>
                        <a:off x="2063044" y="5088468"/>
                        <a:ext cx="406400" cy="457200"/>
                      </a:xfrm>
                      <a:prstGeom prst="rect">
                        <a:avLst/>
                      </a:prstGeom>
                      <a:noFill/>
                      <a:ln>
                        <a:solidFill>
                          <a:srgbClr val="0000FF"/>
                        </a:solidFill>
                      </a:ln>
                      <a:effectLst/>
                      <a:extLst/>
                    </p:spPr>
                  </p:pic>
                </p:oleObj>
              </mc:Fallback>
            </mc:AlternateContent>
          </a:graphicData>
        </a:graphic>
      </p:graphicFrame>
      <p:graphicFrame>
        <p:nvGraphicFramePr>
          <p:cNvPr id="18" name="Object 4"/>
          <p:cNvGraphicFramePr>
            <a:graphicFrameLocks noChangeAspect="1"/>
          </p:cNvGraphicFramePr>
          <p:nvPr>
            <p:extLst>
              <p:ext uri="{D42A27DB-BD31-4B8C-83A1-F6EECF244321}">
                <p14:modId xmlns:p14="http://schemas.microsoft.com/office/powerpoint/2010/main" val="1943411056"/>
              </p:ext>
            </p:extLst>
          </p:nvPr>
        </p:nvGraphicFramePr>
        <p:xfrm>
          <a:off x="5076825" y="3067759"/>
          <a:ext cx="1781175" cy="731554"/>
        </p:xfrm>
        <a:graphic>
          <a:graphicData uri="http://schemas.openxmlformats.org/presentationml/2006/ole">
            <mc:AlternateContent xmlns:mc="http://schemas.openxmlformats.org/markup-compatibility/2006">
              <mc:Choice xmlns:v="urn:schemas-microsoft-com:vml" Requires="v">
                <p:oleObj spid="_x0000_s81890" name="Equation" r:id="rId10" imgW="1422400" imgH="584200" progId="Equation.3">
                  <p:embed/>
                </p:oleObj>
              </mc:Choice>
              <mc:Fallback>
                <p:oleObj name="Equation" r:id="rId10" imgW="1422400" imgH="584200" progId="Equation.3">
                  <p:embed/>
                  <p:pic>
                    <p:nvPicPr>
                      <p:cNvPr id="0" name=""/>
                      <p:cNvPicPr>
                        <a:picLocks noChangeAspect="1" noChangeArrowheads="1"/>
                      </p:cNvPicPr>
                      <p:nvPr/>
                    </p:nvPicPr>
                    <p:blipFill>
                      <a:blip r:embed="rId11"/>
                      <a:srcRect/>
                      <a:stretch>
                        <a:fillRect/>
                      </a:stretch>
                    </p:blipFill>
                    <p:spPr bwMode="auto">
                      <a:xfrm>
                        <a:off x="5076825" y="3067759"/>
                        <a:ext cx="1781175" cy="731554"/>
                      </a:xfrm>
                      <a:prstGeom prst="rect">
                        <a:avLst/>
                      </a:prstGeom>
                      <a:noFill/>
                      <a:ln>
                        <a:noFill/>
                      </a:ln>
                      <a:effectLst/>
                      <a:extLst/>
                    </p:spPr>
                  </p:pic>
                </p:oleObj>
              </mc:Fallback>
            </mc:AlternateContent>
          </a:graphicData>
        </a:graphic>
      </p:graphicFrame>
      <p:sp>
        <p:nvSpPr>
          <p:cNvPr id="19" name="Text Box 14"/>
          <p:cNvSpPr txBox="1">
            <a:spLocks noChangeArrowheads="1"/>
          </p:cNvSpPr>
          <p:nvPr/>
        </p:nvSpPr>
        <p:spPr bwMode="auto">
          <a:xfrm>
            <a:off x="4225220" y="2549648"/>
            <a:ext cx="4834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it-IT" sz="1200" b="1" dirty="0">
                <a:cs typeface="Times New Roman" charset="0"/>
              </a:rPr>
              <a:t>decadimento β</a:t>
            </a:r>
            <a:r>
              <a:rPr lang="it-IT" sz="1200" b="1" baseline="30000" dirty="0">
                <a:cs typeface="Times New Roman" charset="0"/>
              </a:rPr>
              <a:t>-</a:t>
            </a:r>
            <a:r>
              <a:rPr lang="it-IT" sz="1200" b="1" dirty="0">
                <a:cs typeface="Times New Roman" charset="0"/>
              </a:rPr>
              <a:t>:</a:t>
            </a:r>
            <a:r>
              <a:rPr lang="it-IT" sz="1200" dirty="0">
                <a:cs typeface="Times New Roman" charset="0"/>
              </a:rPr>
              <a:t> avviene per quei nuclei in cui vi è un </a:t>
            </a:r>
            <a:r>
              <a:rPr lang="it-IT" sz="1200" b="1" u="sng" dirty="0">
                <a:cs typeface="Times New Roman" charset="0"/>
              </a:rPr>
              <a:t>eccesso di neutroni</a:t>
            </a:r>
            <a:r>
              <a:rPr lang="it-IT" sz="1200" dirty="0">
                <a:cs typeface="Times New Roman" charset="0"/>
              </a:rPr>
              <a:t>   </a:t>
            </a:r>
          </a:p>
          <a:p>
            <a:r>
              <a:rPr lang="it-IT" sz="1200" b="1" dirty="0">
                <a:cs typeface="Times New Roman" charset="0"/>
              </a:rPr>
              <a:t>decadimento β</a:t>
            </a:r>
            <a:r>
              <a:rPr lang="it-IT" sz="1200" b="1" baseline="30000" dirty="0">
                <a:cs typeface="Times New Roman" charset="0"/>
              </a:rPr>
              <a:t>+</a:t>
            </a:r>
            <a:r>
              <a:rPr lang="it-IT" sz="1200" b="1" dirty="0">
                <a:cs typeface="Times New Roman" charset="0"/>
              </a:rPr>
              <a:t>:</a:t>
            </a:r>
            <a:r>
              <a:rPr lang="it-IT" sz="1200" dirty="0">
                <a:cs typeface="Times New Roman" charset="0"/>
              </a:rPr>
              <a:t> avviene per quei nuclei in cui vi è un </a:t>
            </a:r>
            <a:r>
              <a:rPr lang="it-IT" sz="1200" b="1" u="sng" dirty="0">
                <a:cs typeface="Times New Roman" charset="0"/>
              </a:rPr>
              <a:t>eccesso di protoni</a:t>
            </a:r>
            <a:endParaRPr lang="it-IT" sz="1200" dirty="0"/>
          </a:p>
        </p:txBody>
      </p:sp>
      <p:sp>
        <p:nvSpPr>
          <p:cNvPr id="20" name="Rettangolo 19"/>
          <p:cNvSpPr/>
          <p:nvPr/>
        </p:nvSpPr>
        <p:spPr>
          <a:xfrm>
            <a:off x="4267552" y="3785202"/>
            <a:ext cx="4791781" cy="2677656"/>
          </a:xfrm>
          <a:prstGeom prst="rect">
            <a:avLst/>
          </a:prstGeom>
        </p:spPr>
        <p:txBody>
          <a:bodyPr wrap="square">
            <a:spAutoFit/>
          </a:bodyPr>
          <a:lstStyle/>
          <a:p>
            <a:pPr algn="just"/>
            <a:r>
              <a:rPr lang="it-IT" sz="1400" dirty="0"/>
              <a:t>Condizione necessaria e sufficiente affinché un </a:t>
            </a:r>
            <a:r>
              <a:rPr lang="it-IT" sz="1400" dirty="0">
                <a:solidFill>
                  <a:srgbClr val="FF0000"/>
                </a:solidFill>
              </a:rPr>
              <a:t>decadimento β</a:t>
            </a:r>
            <a:r>
              <a:rPr lang="it-IT" sz="1400" baseline="30000" dirty="0">
                <a:solidFill>
                  <a:srgbClr val="FF0000"/>
                </a:solidFill>
              </a:rPr>
              <a:t>-</a:t>
            </a:r>
            <a:r>
              <a:rPr lang="it-IT" sz="1400" dirty="0"/>
              <a:t> possa avere luogo è</a:t>
            </a:r>
            <a:r>
              <a:rPr lang="it-IT" sz="1400" dirty="0" smtClean="0"/>
              <a:t> </a:t>
            </a:r>
            <a:r>
              <a:rPr lang="it-IT" sz="1400" dirty="0"/>
              <a:t>che la massa atomica del nucleo padre sia superiore a quella del nucleo figlio</a:t>
            </a:r>
            <a:r>
              <a:rPr lang="it-IT" sz="1400" dirty="0" smtClean="0"/>
              <a:t>.</a:t>
            </a:r>
          </a:p>
          <a:p>
            <a:pPr algn="just"/>
            <a:endParaRPr lang="it-IT" sz="1400" dirty="0"/>
          </a:p>
          <a:p>
            <a:pPr algn="just"/>
            <a:r>
              <a:rPr lang="it-IT" sz="1400" dirty="0"/>
              <a:t>Condizione necessaria e sufficiente affinché un </a:t>
            </a:r>
            <a:r>
              <a:rPr lang="it-IT" sz="1400" dirty="0">
                <a:solidFill>
                  <a:srgbClr val="0000FF"/>
                </a:solidFill>
              </a:rPr>
              <a:t>decadimento β</a:t>
            </a:r>
            <a:r>
              <a:rPr lang="it-IT" sz="1400" baseline="30000" dirty="0">
                <a:solidFill>
                  <a:srgbClr val="0000FF"/>
                </a:solidFill>
              </a:rPr>
              <a:t>+</a:t>
            </a:r>
            <a:r>
              <a:rPr lang="it-IT" sz="1400" dirty="0"/>
              <a:t> possa avere luogo è</a:t>
            </a:r>
            <a:r>
              <a:rPr lang="it-IT" sz="1400" dirty="0" smtClean="0"/>
              <a:t> </a:t>
            </a:r>
            <a:r>
              <a:rPr lang="it-IT" sz="1400" dirty="0"/>
              <a:t>che la differenza delle due masse atomiche dei nuclei padre e figlio sia superiore a due volte la massa </a:t>
            </a:r>
            <a:r>
              <a:rPr lang="it-IT" sz="1400" dirty="0" smtClean="0"/>
              <a:t>dell’elettrone</a:t>
            </a:r>
          </a:p>
          <a:p>
            <a:pPr algn="just"/>
            <a:endParaRPr lang="it-IT" sz="1400" dirty="0"/>
          </a:p>
          <a:p>
            <a:pPr algn="just"/>
            <a:r>
              <a:rPr lang="it-IT" sz="1400" dirty="0">
                <a:cs typeface="Times New Roman" charset="0"/>
              </a:rPr>
              <a:t>Se un nucleo presenta un eccesso di protoni ed ha un’energia di poco inferiore a 1022 </a:t>
            </a:r>
            <a:r>
              <a:rPr lang="it-IT" sz="1400" dirty="0" err="1">
                <a:cs typeface="Times New Roman" charset="0"/>
              </a:rPr>
              <a:t>keV</a:t>
            </a:r>
            <a:r>
              <a:rPr lang="it-IT" sz="1400" dirty="0">
                <a:cs typeface="Times New Roman" charset="0"/>
              </a:rPr>
              <a:t>, può catturare un elettrone della </a:t>
            </a:r>
            <a:r>
              <a:rPr lang="it-IT" sz="1400" dirty="0" err="1">
                <a:cs typeface="Times New Roman" charset="0"/>
              </a:rPr>
              <a:t>shell</a:t>
            </a:r>
            <a:r>
              <a:rPr lang="it-IT" sz="1400" dirty="0">
                <a:cs typeface="Times New Roman" charset="0"/>
              </a:rPr>
              <a:t> atomica.</a:t>
            </a:r>
            <a:r>
              <a:rPr lang="it-IT" sz="1200" dirty="0">
                <a:cs typeface="Times New Roman" charset="0"/>
              </a:rPr>
              <a:t> (generalmente dall’orbita K</a:t>
            </a:r>
            <a:r>
              <a:rPr lang="it-IT" sz="1200" dirty="0" smtClean="0">
                <a:cs typeface="Times New Roman" charset="0"/>
              </a:rPr>
              <a:t>) --&gt; </a:t>
            </a:r>
            <a:r>
              <a:rPr lang="it-IT" sz="1400" dirty="0" smtClean="0">
                <a:solidFill>
                  <a:srgbClr val="0000FF"/>
                </a:solidFill>
                <a:sym typeface="Wingdings"/>
              </a:rPr>
              <a:t>Cattura Elettronica EC</a:t>
            </a:r>
            <a:endParaRPr lang="it-IT" sz="1400" dirty="0">
              <a:solidFill>
                <a:srgbClr val="0000FF"/>
              </a:solidFill>
            </a:endParaRPr>
          </a:p>
        </p:txBody>
      </p:sp>
      <p:sp>
        <p:nvSpPr>
          <p:cNvPr id="2" name="Rettangolo 1"/>
          <p:cNvSpPr/>
          <p:nvPr/>
        </p:nvSpPr>
        <p:spPr>
          <a:xfrm>
            <a:off x="4225220" y="2549648"/>
            <a:ext cx="4834114" cy="391321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Date Placeholder 6"/>
          <p:cNvSpPr>
            <a:spLocks noGrp="1"/>
          </p:cNvSpPr>
          <p:nvPr>
            <p:ph type="dt" sz="half" idx="10"/>
          </p:nvPr>
        </p:nvSpPr>
        <p:spPr/>
        <p:txBody>
          <a:bodyPr/>
          <a:lstStyle/>
          <a:p>
            <a:r>
              <a:rPr lang="it-IT" smtClean="0"/>
              <a:t>Lino Miramonti</a:t>
            </a:r>
            <a:endParaRPr lang="it-IT"/>
          </a:p>
        </p:txBody>
      </p:sp>
      <p:pic>
        <p:nvPicPr>
          <p:cNvPr id="6" name="Picture 5"/>
          <p:cNvPicPr>
            <a:picLocks noChangeAspect="1"/>
          </p:cNvPicPr>
          <p:nvPr/>
        </p:nvPicPr>
        <p:blipFill>
          <a:blip r:embed="rId12"/>
          <a:stretch>
            <a:fillRect/>
          </a:stretch>
        </p:blipFill>
        <p:spPr>
          <a:xfrm>
            <a:off x="7433098" y="32042"/>
            <a:ext cx="1697673" cy="2389014"/>
          </a:xfrm>
          <a:prstGeom prst="rect">
            <a:avLst/>
          </a:prstGeom>
        </p:spPr>
      </p:pic>
    </p:spTree>
    <p:extLst>
      <p:ext uri="{BB962C8B-B14F-4D97-AF65-F5344CB8AC3E}">
        <p14:creationId xmlns:p14="http://schemas.microsoft.com/office/powerpoint/2010/main" val="22368108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l="51373"/>
          <a:stretch>
            <a:fillRect/>
          </a:stretch>
        </p:blipFill>
        <p:spPr bwMode="auto">
          <a:xfrm>
            <a:off x="5461000" y="1966032"/>
            <a:ext cx="3552825" cy="474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 Box 3"/>
          <p:cNvSpPr txBox="1">
            <a:spLocks noChangeArrowheads="1"/>
          </p:cNvSpPr>
          <p:nvPr/>
        </p:nvSpPr>
        <p:spPr bwMode="auto">
          <a:xfrm>
            <a:off x="169333" y="841022"/>
            <a:ext cx="87347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Wingdings" charset="0"/>
              <a:buNone/>
            </a:pPr>
            <a:r>
              <a:rPr lang="it-IT" sz="1800" baseline="0" dirty="0" smtClean="0"/>
              <a:t>Abbiamo visto</a:t>
            </a:r>
            <a:r>
              <a:rPr lang="it-IT" sz="1800" dirty="0" smtClean="0"/>
              <a:t> che per gli</a:t>
            </a:r>
            <a:r>
              <a:rPr lang="it-IT" sz="1800" baseline="0" dirty="0" smtClean="0"/>
              <a:t> </a:t>
            </a:r>
            <a:r>
              <a:rPr lang="it-IT" sz="1800" baseline="0" dirty="0"/>
              <a:t>isobari di numero di massa pari </a:t>
            </a:r>
            <a:r>
              <a:rPr lang="it-IT" sz="1800" baseline="0" dirty="0" smtClean="0"/>
              <a:t>si hanno </a:t>
            </a:r>
            <a:r>
              <a:rPr lang="it-IT" sz="1800" b="1" baseline="0" dirty="0"/>
              <a:t>due </a:t>
            </a:r>
            <a:r>
              <a:rPr lang="it-IT" sz="1800" b="1" baseline="0" dirty="0" smtClean="0"/>
              <a:t>parabole</a:t>
            </a:r>
            <a:r>
              <a:rPr lang="it-IT" sz="1800" baseline="0" dirty="0" smtClean="0"/>
              <a:t>:</a:t>
            </a:r>
          </a:p>
          <a:p>
            <a:pPr marL="285750" indent="-285750">
              <a:buFont typeface="Arial"/>
              <a:buChar char="•"/>
            </a:pPr>
            <a:r>
              <a:rPr lang="it-IT" sz="1800" baseline="0" dirty="0" smtClean="0"/>
              <a:t>una </a:t>
            </a:r>
            <a:r>
              <a:rPr lang="it-IT" sz="1800" baseline="0" dirty="0"/>
              <a:t>per i </a:t>
            </a:r>
            <a:r>
              <a:rPr lang="it-IT" sz="1800" baseline="0" dirty="0">
                <a:solidFill>
                  <a:srgbClr val="0000FF"/>
                </a:solidFill>
              </a:rPr>
              <a:t>nuclei pari-pari</a:t>
            </a:r>
            <a:r>
              <a:rPr lang="it-IT" sz="1800" baseline="0" dirty="0"/>
              <a:t>, </a:t>
            </a:r>
            <a:endParaRPr lang="it-IT" sz="1800" baseline="0" dirty="0" smtClean="0"/>
          </a:p>
          <a:p>
            <a:pPr marL="285750" indent="-285750">
              <a:buFont typeface="Arial"/>
              <a:buChar char="•"/>
            </a:pPr>
            <a:r>
              <a:rPr lang="it-IT" sz="1800" baseline="0" dirty="0" smtClean="0"/>
              <a:t>l’altra </a:t>
            </a:r>
            <a:r>
              <a:rPr lang="it-IT" sz="1800" baseline="0" dirty="0"/>
              <a:t>per i </a:t>
            </a:r>
            <a:r>
              <a:rPr lang="it-IT" sz="1800" baseline="0" dirty="0">
                <a:solidFill>
                  <a:srgbClr val="0000FF"/>
                </a:solidFill>
              </a:rPr>
              <a:t>nuclei dispari-dispari</a:t>
            </a:r>
            <a:r>
              <a:rPr lang="it-IT" sz="1800" baseline="0" dirty="0"/>
              <a:t>, </a:t>
            </a:r>
            <a:endParaRPr lang="it-IT" sz="1800" baseline="0" dirty="0" smtClean="0"/>
          </a:p>
          <a:p>
            <a:pPr>
              <a:buFont typeface="Wingdings" charset="0"/>
              <a:buNone/>
            </a:pPr>
            <a:r>
              <a:rPr lang="it-IT" sz="1800" baseline="0" dirty="0" smtClean="0"/>
              <a:t>Le due parabole </a:t>
            </a:r>
            <a:r>
              <a:rPr lang="it-IT" sz="1800" baseline="0" dirty="0"/>
              <a:t>sono separate da due volte l’energia di accoppiamento</a:t>
            </a:r>
            <a:r>
              <a:rPr lang="it-IT" sz="1800" baseline="0" dirty="0" smtClean="0"/>
              <a:t>.</a:t>
            </a:r>
          </a:p>
        </p:txBody>
      </p:sp>
      <p:sp>
        <p:nvSpPr>
          <p:cNvPr id="3" name="Rectangle 2"/>
          <p:cNvSpPr>
            <a:spLocks noChangeArrowheads="1"/>
          </p:cNvSpPr>
          <p:nvPr/>
        </p:nvSpPr>
        <p:spPr bwMode="auto">
          <a:xfrm>
            <a:off x="77788" y="71438"/>
            <a:ext cx="5560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800" baseline="0" dirty="0" err="1">
                <a:solidFill>
                  <a:srgbClr val="330099"/>
                </a:solidFill>
                <a:cs typeface="Arial" charset="0"/>
              </a:rPr>
              <a:t>Decadimento</a:t>
            </a:r>
            <a:r>
              <a:rPr lang="en-GB" sz="2800" baseline="0" dirty="0">
                <a:solidFill>
                  <a:srgbClr val="330099"/>
                </a:solidFill>
                <a:cs typeface="Arial" charset="0"/>
              </a:rPr>
              <a:t> </a:t>
            </a:r>
            <a:r>
              <a:rPr lang="en-GB" sz="2800" baseline="0" dirty="0">
                <a:solidFill>
                  <a:srgbClr val="330099"/>
                </a:solidFill>
                <a:cs typeface="Arial" charset="0"/>
                <a:sym typeface="Symbol" charset="0"/>
              </a:rPr>
              <a:t> - nuclei di </a:t>
            </a:r>
            <a:r>
              <a:rPr lang="en-GB" sz="2800" b="1" baseline="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sym typeface="Symbol" charset="0"/>
              </a:rPr>
              <a:t>massa</a:t>
            </a:r>
            <a:r>
              <a:rPr lang="en-GB" sz="2800" b="1" baseline="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sym typeface="Symbol" charset="0"/>
              </a:rPr>
              <a:t> </a:t>
            </a:r>
            <a:r>
              <a:rPr lang="en-GB" sz="2800" b="1" baseline="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Arial" charset="0"/>
                <a:sym typeface="Symbol" charset="0"/>
              </a:rPr>
              <a:t>pari</a:t>
            </a:r>
            <a:endParaRPr lang="en-GB" sz="2800" baseline="0" dirty="0">
              <a:solidFill>
                <a:srgbClr val="FF0000"/>
              </a:solidFill>
              <a:cs typeface="Arial" charset="0"/>
            </a:endParaRPr>
          </a:p>
        </p:txBody>
      </p:sp>
      <p:sp>
        <p:nvSpPr>
          <p:cNvPr id="5" name="Text Box 3"/>
          <p:cNvSpPr txBox="1">
            <a:spLocks noChangeArrowheads="1"/>
          </p:cNvSpPr>
          <p:nvPr/>
        </p:nvSpPr>
        <p:spPr bwMode="auto">
          <a:xfrm>
            <a:off x="169334" y="2396079"/>
            <a:ext cx="57996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Wingdings" charset="0"/>
              <a:buNone/>
            </a:pPr>
            <a:r>
              <a:rPr lang="it-IT" sz="1800" baseline="0" dirty="0" smtClean="0"/>
              <a:t>A volte succede che vi è</a:t>
            </a:r>
            <a:r>
              <a:rPr lang="it-IT" sz="1800" dirty="0" smtClean="0"/>
              <a:t> </a:t>
            </a:r>
            <a:r>
              <a:rPr lang="it-IT" sz="1800" dirty="0" smtClean="0">
                <a:solidFill>
                  <a:srgbClr val="FF0000"/>
                </a:solidFill>
              </a:rPr>
              <a:t>più di un </a:t>
            </a:r>
            <a:r>
              <a:rPr lang="it-IT" sz="1800" baseline="0" dirty="0" smtClean="0">
                <a:solidFill>
                  <a:srgbClr val="FF0000"/>
                </a:solidFill>
              </a:rPr>
              <a:t>nucleo pari-pari </a:t>
            </a:r>
            <a:r>
              <a:rPr lang="it-IT" sz="1800" baseline="0" dirty="0" smtClean="0">
                <a:solidFill>
                  <a:srgbClr val="FF0000"/>
                </a:solidFill>
                <a:sym typeface="Symbol" charset="0"/>
              </a:rPr>
              <a:t> stabile</a:t>
            </a:r>
            <a:r>
              <a:rPr lang="it-IT" sz="1800" baseline="0" dirty="0" smtClean="0">
                <a:sym typeface="Symbol" charset="0"/>
              </a:rPr>
              <a:t>.</a:t>
            </a:r>
          </a:p>
          <a:p>
            <a:pPr>
              <a:buFont typeface="Wingdings" charset="0"/>
              <a:buNone/>
            </a:pPr>
            <a:endParaRPr lang="it-IT" sz="1800" baseline="0" dirty="0" smtClean="0">
              <a:sym typeface="Symbol" charset="0"/>
            </a:endParaRPr>
          </a:p>
          <a:p>
            <a:pPr>
              <a:buFont typeface="Wingdings" charset="0"/>
              <a:buNone/>
            </a:pPr>
            <a:r>
              <a:rPr lang="it-IT" sz="1800" baseline="0" dirty="0" smtClean="0">
                <a:sym typeface="Symbol" charset="0"/>
              </a:rPr>
              <a:t>Ad esempio, nel caso di A=106</a:t>
            </a:r>
            <a:r>
              <a:rPr lang="it-IT" sz="1800" dirty="0" smtClean="0">
                <a:sym typeface="Symbol" charset="0"/>
              </a:rPr>
              <a:t> si ha:</a:t>
            </a:r>
            <a:endParaRPr lang="it-IT" sz="1800" baseline="0" dirty="0" smtClean="0">
              <a:sym typeface="Symbol" charset="0"/>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2278383840"/>
              </p:ext>
            </p:extLst>
          </p:nvPr>
        </p:nvGraphicFramePr>
        <p:xfrm>
          <a:off x="3505583" y="2835994"/>
          <a:ext cx="1751795" cy="578027"/>
        </p:xfrm>
        <a:graphic>
          <a:graphicData uri="http://schemas.openxmlformats.org/presentationml/2006/ole">
            <mc:AlternateContent xmlns:mc="http://schemas.openxmlformats.org/markup-compatibility/2006">
              <mc:Choice xmlns:v="urn:schemas-microsoft-com:vml" Requires="v">
                <p:oleObj spid="_x0000_s8715" name="Equation" r:id="rId4" imgW="1003300" imgH="330200" progId="Equation.3">
                  <p:embed/>
                </p:oleObj>
              </mc:Choice>
              <mc:Fallback>
                <p:oleObj name="Equation" r:id="rId4" imgW="1003300" imgH="330200" progId="Equation.3">
                  <p:embed/>
                  <p:pic>
                    <p:nvPicPr>
                      <p:cNvPr id="0" name=""/>
                      <p:cNvPicPr>
                        <a:picLocks noChangeAspect="1" noChangeArrowheads="1"/>
                      </p:cNvPicPr>
                      <p:nvPr/>
                    </p:nvPicPr>
                    <p:blipFill>
                      <a:blip r:embed="rId5"/>
                      <a:srcRect/>
                      <a:stretch>
                        <a:fillRect/>
                      </a:stretch>
                    </p:blipFill>
                    <p:spPr bwMode="auto">
                      <a:xfrm>
                        <a:off x="3505583" y="2835994"/>
                        <a:ext cx="1751795" cy="578027"/>
                      </a:xfrm>
                      <a:prstGeom prst="rect">
                        <a:avLst/>
                      </a:prstGeom>
                      <a:noFill/>
                      <a:ln>
                        <a:noFill/>
                      </a:ln>
                      <a:effectLst/>
                      <a:extLst/>
                    </p:spPr>
                  </p:pic>
                </p:oleObj>
              </mc:Fallback>
            </mc:AlternateContent>
          </a:graphicData>
        </a:graphic>
      </p:graphicFrame>
      <p:sp>
        <p:nvSpPr>
          <p:cNvPr id="8" name="CasellaDiTesto 7"/>
          <p:cNvSpPr txBox="1"/>
          <p:nvPr/>
        </p:nvSpPr>
        <p:spPr>
          <a:xfrm>
            <a:off x="169334" y="4099554"/>
            <a:ext cx="4924777" cy="1754327"/>
          </a:xfrm>
          <a:prstGeom prst="rect">
            <a:avLst/>
          </a:prstGeom>
          <a:noFill/>
        </p:spPr>
        <p:txBody>
          <a:bodyPr wrap="square" rtlCol="0">
            <a:spAutoFit/>
          </a:bodyPr>
          <a:lstStyle/>
          <a:p>
            <a:r>
              <a:rPr lang="it-IT" dirty="0" smtClean="0"/>
              <a:t>Il </a:t>
            </a:r>
            <a:r>
              <a:rPr lang="it-IT" b="1" u="sng" baseline="30000" dirty="0" smtClean="0">
                <a:solidFill>
                  <a:srgbClr val="FF0000"/>
                </a:solidFill>
              </a:rPr>
              <a:t>106</a:t>
            </a:r>
            <a:r>
              <a:rPr lang="it-IT" b="1" u="sng" dirty="0" smtClean="0">
                <a:solidFill>
                  <a:srgbClr val="FF0000"/>
                </a:solidFill>
              </a:rPr>
              <a:t>Pd</a:t>
            </a:r>
            <a:r>
              <a:rPr lang="it-IT" b="1" u="sng" dirty="0" smtClean="0"/>
              <a:t> è veramente stabile</a:t>
            </a:r>
            <a:r>
              <a:rPr lang="it-IT" dirty="0" smtClean="0"/>
              <a:t>, in quanto si trova nel minimo della parabola</a:t>
            </a:r>
          </a:p>
          <a:p>
            <a:endParaRPr lang="it-IT" dirty="0" smtClean="0"/>
          </a:p>
          <a:p>
            <a:endParaRPr lang="it-IT" dirty="0" smtClean="0"/>
          </a:p>
          <a:p>
            <a:r>
              <a:rPr lang="it-IT" dirty="0" smtClean="0"/>
              <a:t>Il </a:t>
            </a:r>
            <a:r>
              <a:rPr lang="it-IT" b="1" u="sng" baseline="30000" dirty="0" smtClean="0">
                <a:solidFill>
                  <a:srgbClr val="FF0000"/>
                </a:solidFill>
              </a:rPr>
              <a:t>106</a:t>
            </a:r>
            <a:r>
              <a:rPr lang="it-IT" b="1" u="sng" dirty="0" smtClean="0">
                <a:solidFill>
                  <a:srgbClr val="FF0000"/>
                </a:solidFill>
              </a:rPr>
              <a:t>Cd</a:t>
            </a:r>
            <a:r>
              <a:rPr lang="it-IT" b="1" u="sng" dirty="0" smtClean="0"/>
              <a:t> invece non può decadere in </a:t>
            </a:r>
            <a:r>
              <a:rPr lang="it-IT" b="1" u="sng" baseline="30000" dirty="0" smtClean="0"/>
              <a:t>106</a:t>
            </a:r>
            <a:r>
              <a:rPr lang="it-IT" b="1" u="sng" dirty="0" smtClean="0"/>
              <a:t>Ag</a:t>
            </a:r>
            <a:r>
              <a:rPr lang="it-IT" b="1" dirty="0" smtClean="0"/>
              <a:t> </a:t>
            </a:r>
            <a:r>
              <a:rPr lang="it-IT" dirty="0" smtClean="0"/>
              <a:t>avendo questo ultimo massa maggiore: M(</a:t>
            </a:r>
            <a:r>
              <a:rPr lang="it-IT" baseline="30000" dirty="0" smtClean="0"/>
              <a:t>106</a:t>
            </a:r>
            <a:r>
              <a:rPr lang="it-IT" dirty="0" smtClean="0"/>
              <a:t>Cd)&lt;M(</a:t>
            </a:r>
            <a:r>
              <a:rPr lang="it-IT" baseline="30000" dirty="0" smtClean="0"/>
              <a:t>106</a:t>
            </a:r>
            <a:r>
              <a:rPr lang="it-IT" dirty="0" smtClean="0"/>
              <a:t>Ag)</a:t>
            </a:r>
            <a:endParaRPr lang="it-IT" dirty="0"/>
          </a:p>
        </p:txBody>
      </p:sp>
      <p:sp>
        <p:nvSpPr>
          <p:cNvPr id="4" name="Segnaposto numero diapositiva 3"/>
          <p:cNvSpPr>
            <a:spLocks noGrp="1"/>
          </p:cNvSpPr>
          <p:nvPr>
            <p:ph type="sldNum" sz="quarter" idx="12"/>
          </p:nvPr>
        </p:nvSpPr>
        <p:spPr/>
        <p:txBody>
          <a:bodyPr/>
          <a:lstStyle/>
          <a:p>
            <a:fld id="{F59BAAFB-1279-7F49-9A8C-7AA208BA2506}" type="slidenum">
              <a:rPr lang="it-IT" smtClean="0"/>
              <a:t>8</a:t>
            </a:fld>
            <a:endParaRPr lang="it-IT"/>
          </a:p>
        </p:txBody>
      </p:sp>
      <p:sp>
        <p:nvSpPr>
          <p:cNvPr id="9" name="Ovale 8"/>
          <p:cNvSpPr/>
          <p:nvPr/>
        </p:nvSpPr>
        <p:spPr>
          <a:xfrm>
            <a:off x="7101381" y="5688544"/>
            <a:ext cx="453555"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Ovale 9"/>
          <p:cNvSpPr/>
          <p:nvPr/>
        </p:nvSpPr>
        <p:spPr>
          <a:xfrm>
            <a:off x="7992429" y="4584022"/>
            <a:ext cx="453555"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2" name="Connettore 2 11"/>
          <p:cNvCxnSpPr>
            <a:endCxn id="9" idx="2"/>
          </p:cNvCxnSpPr>
          <p:nvPr/>
        </p:nvCxnSpPr>
        <p:spPr>
          <a:xfrm>
            <a:off x="4094957" y="3107729"/>
            <a:ext cx="3006424" cy="2775185"/>
          </a:xfrm>
          <a:prstGeom prst="straightConnector1">
            <a:avLst/>
          </a:prstGeom>
          <a:ln w="9525"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p:nvPr/>
        </p:nvCxnSpPr>
        <p:spPr>
          <a:xfrm>
            <a:off x="4872480" y="3107729"/>
            <a:ext cx="3119949" cy="1677986"/>
          </a:xfrm>
          <a:prstGeom prst="straightConnector1">
            <a:avLst/>
          </a:prstGeom>
          <a:ln w="9525" cmpd="sng">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4" name="Date Placeholder 1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5733105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3"/>
          <p:cNvSpPr>
            <a:spLocks noGrp="1"/>
          </p:cNvSpPr>
          <p:nvPr>
            <p:ph type="sldNum" sz="quarter" idx="12"/>
          </p:nvPr>
        </p:nvSpPr>
        <p:spPr>
          <a:xfrm>
            <a:off x="6553200" y="6248400"/>
            <a:ext cx="1905000" cy="457200"/>
          </a:xfrm>
        </p:spPr>
        <p:txBody>
          <a:bodyPr/>
          <a:lstStyle/>
          <a:p>
            <a:fld id="{3EF5BAF9-9C1B-CF40-8C2A-1F3C63369757}" type="slidenum">
              <a:rPr lang="en-GB"/>
              <a:pPr/>
              <a:t>9</a:t>
            </a:fld>
            <a:endParaRPr lang="en-GB"/>
          </a:p>
        </p:txBody>
      </p:sp>
      <p:graphicFrame>
        <p:nvGraphicFramePr>
          <p:cNvPr id="5" name="Object 4"/>
          <p:cNvGraphicFramePr>
            <a:graphicFrameLocks noChangeAspect="1"/>
          </p:cNvGraphicFramePr>
          <p:nvPr>
            <p:extLst>
              <p:ext uri="{D42A27DB-BD31-4B8C-83A1-F6EECF244321}">
                <p14:modId xmlns:p14="http://schemas.microsoft.com/office/powerpoint/2010/main" val="4270698898"/>
              </p:ext>
            </p:extLst>
          </p:nvPr>
        </p:nvGraphicFramePr>
        <p:xfrm>
          <a:off x="1398048" y="1688115"/>
          <a:ext cx="3048000" cy="482600"/>
        </p:xfrm>
        <a:graphic>
          <a:graphicData uri="http://schemas.openxmlformats.org/presentationml/2006/ole">
            <mc:AlternateContent xmlns:mc="http://schemas.openxmlformats.org/markup-compatibility/2006">
              <mc:Choice xmlns:v="urn:schemas-microsoft-com:vml" Requires="v">
                <p:oleObj spid="_x0000_s116209" name="Equation" r:id="rId3" imgW="1523880" imgH="241200" progId="Equation.3">
                  <p:embed/>
                </p:oleObj>
              </mc:Choice>
              <mc:Fallback>
                <p:oleObj name="Equation" r:id="rId3" imgW="152388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048" y="1688115"/>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l="51373"/>
          <a:stretch>
            <a:fillRect/>
          </a:stretch>
        </p:blipFill>
        <p:spPr bwMode="auto">
          <a:xfrm>
            <a:off x="5729823" y="1312334"/>
            <a:ext cx="3217862"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CasellaDiTesto 8"/>
          <p:cNvSpPr txBox="1"/>
          <p:nvPr/>
        </p:nvSpPr>
        <p:spPr>
          <a:xfrm>
            <a:off x="437444" y="465667"/>
            <a:ext cx="8020756" cy="646331"/>
          </a:xfrm>
          <a:prstGeom prst="rect">
            <a:avLst/>
          </a:prstGeom>
          <a:noFill/>
        </p:spPr>
        <p:txBody>
          <a:bodyPr wrap="square" rtlCol="0">
            <a:spAutoFit/>
          </a:bodyPr>
          <a:lstStyle/>
          <a:p>
            <a:r>
              <a:rPr lang="it-IT" dirty="0" smtClean="0"/>
              <a:t>Può tuttavia succedere che il </a:t>
            </a:r>
            <a:r>
              <a:rPr lang="it-IT" baseline="30000" dirty="0" smtClean="0"/>
              <a:t>106</a:t>
            </a:r>
            <a:r>
              <a:rPr lang="it-IT" dirty="0" smtClean="0"/>
              <a:t>Cd decada emettendo due positroni trasformandosi in </a:t>
            </a:r>
            <a:r>
              <a:rPr lang="it-IT" baseline="30000" dirty="0" smtClean="0"/>
              <a:t>106</a:t>
            </a:r>
            <a:r>
              <a:rPr lang="it-IT" dirty="0" smtClean="0"/>
              <a:t>Pd tramite un processo detto </a:t>
            </a:r>
            <a:r>
              <a:rPr lang="it-IT" dirty="0" smtClean="0">
                <a:solidFill>
                  <a:srgbClr val="FF0000"/>
                </a:solidFill>
              </a:rPr>
              <a:t>Decadimento Doppio Beta</a:t>
            </a:r>
            <a:r>
              <a:rPr lang="it-IT" dirty="0" smtClean="0"/>
              <a:t>.</a:t>
            </a:r>
            <a:endParaRPr lang="it-IT" dirty="0"/>
          </a:p>
        </p:txBody>
      </p:sp>
      <p:cxnSp>
        <p:nvCxnSpPr>
          <p:cNvPr id="11" name="Connettore 2 10"/>
          <p:cNvCxnSpPr/>
          <p:nvPr/>
        </p:nvCxnSpPr>
        <p:spPr>
          <a:xfrm flipH="1">
            <a:off x="7507111" y="3824111"/>
            <a:ext cx="762000" cy="115711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2" name="Object 4"/>
          <p:cNvGraphicFramePr>
            <a:graphicFrameLocks noChangeAspect="1"/>
          </p:cNvGraphicFramePr>
          <p:nvPr>
            <p:extLst>
              <p:ext uri="{D42A27DB-BD31-4B8C-83A1-F6EECF244321}">
                <p14:modId xmlns:p14="http://schemas.microsoft.com/office/powerpoint/2010/main" val="3924340646"/>
              </p:ext>
            </p:extLst>
          </p:nvPr>
        </p:nvGraphicFramePr>
        <p:xfrm>
          <a:off x="7747000" y="4382382"/>
          <a:ext cx="711200" cy="457200"/>
        </p:xfrm>
        <a:graphic>
          <a:graphicData uri="http://schemas.openxmlformats.org/presentationml/2006/ole">
            <mc:AlternateContent xmlns:mc="http://schemas.openxmlformats.org/markup-compatibility/2006">
              <mc:Choice xmlns:v="urn:schemas-microsoft-com:vml" Requires="v">
                <p:oleObj spid="_x0000_s116210" name="Equation" r:id="rId6" imgW="355600" imgH="228600" progId="Equation.3">
                  <p:embed/>
                </p:oleObj>
              </mc:Choice>
              <mc:Fallback>
                <p:oleObj name="Equation" r:id="rId6" imgW="355600" imgH="228600" progId="Equation.3">
                  <p:embed/>
                  <p:pic>
                    <p:nvPicPr>
                      <p:cNvPr id="0" name=""/>
                      <p:cNvPicPr>
                        <a:picLocks noChangeAspect="1" noChangeArrowheads="1"/>
                      </p:cNvPicPr>
                      <p:nvPr/>
                    </p:nvPicPr>
                    <p:blipFill>
                      <a:blip r:embed="rId7"/>
                      <a:srcRect/>
                      <a:stretch>
                        <a:fillRect/>
                      </a:stretch>
                    </p:blipFill>
                    <p:spPr bwMode="auto">
                      <a:xfrm>
                        <a:off x="7747000" y="4382382"/>
                        <a:ext cx="711200" cy="457200"/>
                      </a:xfrm>
                      <a:prstGeom prst="rect">
                        <a:avLst/>
                      </a:prstGeom>
                      <a:noFill/>
                      <a:ln>
                        <a:solidFill>
                          <a:srgbClr val="008000"/>
                        </a:solidFill>
                      </a:ln>
                      <a:effectLst/>
                      <a:extLst/>
                    </p:spPr>
                  </p:pic>
                </p:oleObj>
              </mc:Fallback>
            </mc:AlternateContent>
          </a:graphicData>
        </a:graphic>
      </p:graphicFrame>
      <p:sp>
        <p:nvSpPr>
          <p:cNvPr id="13" name="CasellaDiTesto 12"/>
          <p:cNvSpPr txBox="1"/>
          <p:nvPr/>
        </p:nvSpPr>
        <p:spPr>
          <a:xfrm>
            <a:off x="557464" y="2880939"/>
            <a:ext cx="4988204" cy="1754327"/>
          </a:xfrm>
          <a:prstGeom prst="rect">
            <a:avLst/>
          </a:prstGeom>
          <a:noFill/>
        </p:spPr>
        <p:txBody>
          <a:bodyPr wrap="square" rtlCol="0">
            <a:spAutoFit/>
          </a:bodyPr>
          <a:lstStyle/>
          <a:p>
            <a:pPr algn="just"/>
            <a:r>
              <a:rPr lang="it-IT" dirty="0" smtClean="0"/>
              <a:t>Il </a:t>
            </a:r>
            <a:r>
              <a:rPr lang="it-IT" dirty="0" smtClean="0">
                <a:solidFill>
                  <a:srgbClr val="FF0000"/>
                </a:solidFill>
              </a:rPr>
              <a:t>Decadimento Doppio Beta (DDB) </a:t>
            </a:r>
            <a:r>
              <a:rPr lang="it-IT" dirty="0" smtClean="0"/>
              <a:t>rappresenta una </a:t>
            </a:r>
            <a:r>
              <a:rPr lang="it-IT" i="1" dirty="0" smtClean="0">
                <a:solidFill>
                  <a:srgbClr val="008000"/>
                </a:solidFill>
              </a:rPr>
              <a:t>transizione nucleare al secondo ordine </a:t>
            </a:r>
            <a:r>
              <a:rPr lang="it-IT" dirty="0" smtClean="0"/>
              <a:t>e si manifesta per </a:t>
            </a:r>
            <a:r>
              <a:rPr lang="it-IT" b="1" dirty="0" smtClean="0"/>
              <a:t>35 isotopi</a:t>
            </a:r>
            <a:r>
              <a:rPr lang="it-IT" dirty="0" smtClean="0"/>
              <a:t>.</a:t>
            </a:r>
          </a:p>
          <a:p>
            <a:pPr algn="just"/>
            <a:endParaRPr lang="it-IT" dirty="0"/>
          </a:p>
          <a:p>
            <a:pPr algn="just"/>
            <a:r>
              <a:rPr lang="it-IT" dirty="0" smtClean="0"/>
              <a:t>Il DDB può avvenire attraverso i seguenti modi di decadimento:</a:t>
            </a:r>
          </a:p>
        </p:txBody>
      </p:sp>
      <p:graphicFrame>
        <p:nvGraphicFramePr>
          <p:cNvPr id="14" name="Object 4"/>
          <p:cNvGraphicFramePr>
            <a:graphicFrameLocks noChangeAspect="1"/>
          </p:cNvGraphicFramePr>
          <p:nvPr>
            <p:extLst>
              <p:ext uri="{D42A27DB-BD31-4B8C-83A1-F6EECF244321}">
                <p14:modId xmlns:p14="http://schemas.microsoft.com/office/powerpoint/2010/main" val="3344254202"/>
              </p:ext>
            </p:extLst>
          </p:nvPr>
        </p:nvGraphicFramePr>
        <p:xfrm>
          <a:off x="1189766" y="4651022"/>
          <a:ext cx="4165600" cy="660400"/>
        </p:xfrm>
        <a:graphic>
          <a:graphicData uri="http://schemas.openxmlformats.org/presentationml/2006/ole">
            <mc:AlternateContent xmlns:mc="http://schemas.openxmlformats.org/markup-compatibility/2006">
              <mc:Choice xmlns:v="urn:schemas-microsoft-com:vml" Requires="v">
                <p:oleObj spid="_x0000_s116211" name="Equation" r:id="rId8" imgW="2082800" imgH="330200" progId="Equation.3">
                  <p:embed/>
                </p:oleObj>
              </mc:Choice>
              <mc:Fallback>
                <p:oleObj name="Equation" r:id="rId8" imgW="2082800" imgH="330200" progId="Equation.3">
                  <p:embed/>
                  <p:pic>
                    <p:nvPicPr>
                      <p:cNvPr id="0" name=""/>
                      <p:cNvPicPr>
                        <a:picLocks noChangeAspect="1" noChangeArrowheads="1"/>
                      </p:cNvPicPr>
                      <p:nvPr/>
                    </p:nvPicPr>
                    <p:blipFill>
                      <a:blip r:embed="rId9"/>
                      <a:srcRect/>
                      <a:stretch>
                        <a:fillRect/>
                      </a:stretch>
                    </p:blipFill>
                    <p:spPr bwMode="auto">
                      <a:xfrm>
                        <a:off x="1189766" y="4651022"/>
                        <a:ext cx="4165600" cy="660400"/>
                      </a:xfrm>
                      <a:prstGeom prst="rect">
                        <a:avLst/>
                      </a:prstGeom>
                      <a:noFill/>
                      <a:ln>
                        <a:noFill/>
                      </a:ln>
                      <a:effectLst/>
                      <a:extLst/>
                    </p:spPr>
                  </p:pic>
                </p:oleObj>
              </mc:Fallback>
            </mc:AlternateContent>
          </a:graphicData>
        </a:graphic>
      </p:graphicFrame>
      <p:sp>
        <p:nvSpPr>
          <p:cNvPr id="15" name="Rettangolo 14"/>
          <p:cNvSpPr/>
          <p:nvPr/>
        </p:nvSpPr>
        <p:spPr>
          <a:xfrm>
            <a:off x="650877" y="5743571"/>
            <a:ext cx="8264936" cy="646331"/>
          </a:xfrm>
          <a:prstGeom prst="rect">
            <a:avLst/>
          </a:prstGeom>
        </p:spPr>
        <p:txBody>
          <a:bodyPr wrap="square">
            <a:spAutoFit/>
          </a:bodyPr>
          <a:lstStyle/>
          <a:p>
            <a:pPr algn="just"/>
            <a:r>
              <a:rPr lang="it-IT" dirty="0"/>
              <a:t>Il DDB </a:t>
            </a:r>
            <a:r>
              <a:rPr lang="it-IT" dirty="0" smtClean="0">
                <a:solidFill>
                  <a:srgbClr val="3366FF"/>
                </a:solidFill>
              </a:rPr>
              <a:t>β</a:t>
            </a:r>
            <a:r>
              <a:rPr lang="it-IT" baseline="30000" dirty="0" smtClean="0">
                <a:solidFill>
                  <a:srgbClr val="3366FF"/>
                </a:solidFill>
              </a:rPr>
              <a:t>-</a:t>
            </a:r>
            <a:r>
              <a:rPr lang="it-IT" dirty="0" smtClean="0">
                <a:solidFill>
                  <a:srgbClr val="3366FF"/>
                </a:solidFill>
              </a:rPr>
              <a:t>β</a:t>
            </a:r>
            <a:r>
              <a:rPr lang="it-IT" baseline="30000" dirty="0" smtClean="0">
                <a:solidFill>
                  <a:srgbClr val="3366FF"/>
                </a:solidFill>
              </a:rPr>
              <a:t>-</a:t>
            </a:r>
            <a:r>
              <a:rPr lang="it-IT" dirty="0" smtClean="0"/>
              <a:t> </a:t>
            </a:r>
            <a:r>
              <a:rPr lang="it-IT" dirty="0"/>
              <a:t>è quello che ha il più alto rate ed è stato osservato </a:t>
            </a:r>
            <a:r>
              <a:rPr lang="it-IT" dirty="0" smtClean="0"/>
              <a:t>per una </a:t>
            </a:r>
            <a:r>
              <a:rPr lang="it-IT" dirty="0" smtClean="0">
                <a:solidFill>
                  <a:srgbClr val="3366FF"/>
                </a:solidFill>
              </a:rPr>
              <a:t>dozzina di </a:t>
            </a:r>
            <a:r>
              <a:rPr lang="it-IT" dirty="0">
                <a:solidFill>
                  <a:srgbClr val="3366FF"/>
                </a:solidFill>
              </a:rPr>
              <a:t>isotopi </a:t>
            </a:r>
            <a:r>
              <a:rPr lang="it-IT" dirty="0" smtClean="0"/>
              <a:t>(τ</a:t>
            </a:r>
            <a:r>
              <a:rPr lang="it-IT" baseline="-25000" dirty="0" smtClean="0"/>
              <a:t>1</a:t>
            </a:r>
            <a:r>
              <a:rPr lang="it-IT" baseline="-25000" dirty="0"/>
              <a:t>/2 </a:t>
            </a:r>
            <a:r>
              <a:rPr lang="it-IT" dirty="0"/>
              <a:t>&gt; </a:t>
            </a:r>
            <a:r>
              <a:rPr lang="it-IT" dirty="0" smtClean="0"/>
              <a:t>10</a:t>
            </a:r>
            <a:r>
              <a:rPr lang="it-IT" baseline="30000" dirty="0" smtClean="0"/>
              <a:t>18</a:t>
            </a:r>
            <a:r>
              <a:rPr lang="it-IT" dirty="0" smtClean="0"/>
              <a:t> </a:t>
            </a:r>
            <a:r>
              <a:rPr lang="it-IT" dirty="0"/>
              <a:t>anni)</a:t>
            </a:r>
          </a:p>
        </p:txBody>
      </p:sp>
      <p:sp>
        <p:nvSpPr>
          <p:cNvPr id="4" name="Date Placeholder 3"/>
          <p:cNvSpPr>
            <a:spLocks noGrp="1"/>
          </p:cNvSpPr>
          <p:nvPr>
            <p:ph type="dt" sz="half" idx="10"/>
          </p:nvPr>
        </p:nvSpPr>
        <p:spPr/>
        <p:txBody>
          <a:bodyPr/>
          <a:lstStyle/>
          <a:p>
            <a:r>
              <a:rPr lang="it-IT" smtClean="0"/>
              <a:t>Lino Miramonti</a:t>
            </a:r>
            <a:endParaRPr lang="it-IT"/>
          </a:p>
        </p:txBody>
      </p:sp>
    </p:spTree>
    <p:extLst>
      <p:ext uri="{BB962C8B-B14F-4D97-AF65-F5344CB8AC3E}">
        <p14:creationId xmlns:p14="http://schemas.microsoft.com/office/powerpoint/2010/main" val="34153763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29637</TotalTime>
  <Words>5948</Words>
  <Application>Microsoft Macintosh PowerPoint</Application>
  <PresentationFormat>On-screen Show (4:3)</PresentationFormat>
  <Paragraphs>677</Paragraphs>
  <Slides>63</Slides>
  <Notes>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Tema di Office</vt:lpstr>
      <vt:lpstr>Equation</vt:lpstr>
      <vt:lpstr>Microsoft Equation</vt:lpstr>
      <vt:lpstr>Equazione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Lino Miramonti</dc:creator>
  <cp:lastModifiedBy>Lino Miramonti</cp:lastModifiedBy>
  <cp:revision>514</cp:revision>
  <cp:lastPrinted>2012-11-22T16:14:05Z</cp:lastPrinted>
  <dcterms:created xsi:type="dcterms:W3CDTF">2012-10-25T13:36:13Z</dcterms:created>
  <dcterms:modified xsi:type="dcterms:W3CDTF">2015-10-16T06:10:21Z</dcterms:modified>
</cp:coreProperties>
</file>