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5" r:id="rId5"/>
    <p:sldId id="278" r:id="rId6"/>
    <p:sldId id="266" r:id="rId7"/>
    <p:sldId id="267" r:id="rId8"/>
    <p:sldId id="268" r:id="rId9"/>
    <p:sldId id="269" r:id="rId10"/>
    <p:sldId id="270" r:id="rId11"/>
    <p:sldId id="279" r:id="rId12"/>
    <p:sldId id="271" r:id="rId13"/>
    <p:sldId id="272" r:id="rId14"/>
    <p:sldId id="273" r:id="rId15"/>
    <p:sldId id="275" r:id="rId16"/>
    <p:sldId id="274" r:id="rId17"/>
    <p:sldId id="27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/>
    <p:restoredTop sz="95673"/>
  </p:normalViewPr>
  <p:slideViewPr>
    <p:cSldViewPr snapToGrid="0" snapToObjects="1">
      <p:cViewPr>
        <p:scale>
          <a:sx n="77" d="100"/>
          <a:sy n="77" d="100"/>
        </p:scale>
        <p:origin x="104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17395-C060-C940-B704-58FA44BEDD02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2A036-03F1-9B49-A4A8-CBB936B2AC7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1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9821-C98A-6F4E-A182-D4D675763AD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8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29821-C98A-6F4E-A182-D4D675763AD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8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2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56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20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29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32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37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28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25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80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30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DEC8-CC21-E743-84CC-252DF61189A6}" type="datetimeFigureOut">
              <a:rPr lang="it-IT" smtClean="0"/>
              <a:t>02/02/17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0EF7-1D88-C446-A689-1C1B9D9A07B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4774" y="2711318"/>
            <a:ext cx="10323226" cy="1995591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Presente e futuro della fisica del neutrino</a:t>
            </a:r>
            <a:br>
              <a:rPr 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it-IT" sz="3600" dirty="0" smtClean="0">
                <a:latin typeface="Comic Sans MS" charset="0"/>
                <a:ea typeface="Comic Sans MS" charset="0"/>
                <a:cs typeface="Comic Sans MS" charset="0"/>
              </a:rPr>
              <a:t>… tutto ciò che sappiamo, ciò che vorremmo scoprire e quello che forse non sapremo mai sul neutrino</a:t>
            </a:r>
            <a:endParaRPr lang="it-IT" sz="36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-21397"/>
            <a:ext cx="11872210" cy="59547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L’esperimento JUNO</a:t>
            </a:r>
            <a:endParaRPr lang="it-IT" sz="32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910" y="595540"/>
            <a:ext cx="11902191" cy="6057047"/>
          </a:xfrm>
        </p:spPr>
        <p:txBody>
          <a:bodyPr/>
          <a:lstStyle/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500" b="1" dirty="0">
                <a:solidFill>
                  <a:srgbClr val="0000FF"/>
                </a:solidFill>
              </a:rPr>
              <a:t>JUNO</a:t>
            </a:r>
            <a:r>
              <a:rPr lang="it-IT" sz="2500" dirty="0">
                <a:solidFill>
                  <a:srgbClr val="000000"/>
                </a:solidFill>
              </a:rPr>
              <a:t> (</a:t>
            </a:r>
            <a:r>
              <a:rPr lang="it-IT" sz="2200" dirty="0" err="1">
                <a:solidFill>
                  <a:srgbClr val="000000"/>
                </a:solidFill>
              </a:rPr>
              <a:t>Jiangmen</a:t>
            </a:r>
            <a:r>
              <a:rPr lang="it-IT" sz="2200" dirty="0">
                <a:solidFill>
                  <a:srgbClr val="000000"/>
                </a:solidFill>
              </a:rPr>
              <a:t> Underground Neutrino </a:t>
            </a:r>
            <a:r>
              <a:rPr lang="it-IT" sz="2200" dirty="0" err="1">
                <a:solidFill>
                  <a:srgbClr val="000000"/>
                </a:solidFill>
              </a:rPr>
              <a:t>Observatory</a:t>
            </a:r>
            <a:r>
              <a:rPr lang="it-IT" sz="2500" dirty="0" smtClean="0">
                <a:solidFill>
                  <a:srgbClr val="000000"/>
                </a:solidFill>
              </a:rPr>
              <a:t>): </a:t>
            </a:r>
            <a:r>
              <a:rPr lang="it-IT" sz="2500" b="1" dirty="0" smtClean="0">
                <a:solidFill>
                  <a:srgbClr val="0000FF"/>
                </a:solidFill>
              </a:rPr>
              <a:t>esperimento ‘‘</a:t>
            </a:r>
            <a:r>
              <a:rPr lang="it-IT" sz="2500" b="1" dirty="0" err="1" smtClean="0">
                <a:solidFill>
                  <a:srgbClr val="0000FF"/>
                </a:solidFill>
              </a:rPr>
              <a:t>multipurpose</a:t>
            </a:r>
            <a:r>
              <a:rPr lang="it-IT" sz="2500" b="1" dirty="0" smtClean="0">
                <a:solidFill>
                  <a:srgbClr val="0000FF"/>
                </a:solidFill>
              </a:rPr>
              <a:t>’’ con antineutrini da reattore</a:t>
            </a:r>
            <a:r>
              <a:rPr lang="it-IT" sz="2500" b="1" dirty="0" smtClean="0">
                <a:solidFill>
                  <a:srgbClr val="3366FF"/>
                </a:solidFill>
              </a:rPr>
              <a:t>,</a:t>
            </a:r>
            <a:r>
              <a:rPr lang="it-IT" sz="2500" dirty="0" smtClean="0">
                <a:solidFill>
                  <a:srgbClr val="000000"/>
                </a:solidFill>
              </a:rPr>
              <a:t> in costruzione vicino a </a:t>
            </a:r>
            <a:r>
              <a:rPr lang="it-IT" sz="2500" dirty="0" err="1">
                <a:solidFill>
                  <a:srgbClr val="000000"/>
                </a:solidFill>
              </a:rPr>
              <a:t>Kaiping</a:t>
            </a:r>
            <a:r>
              <a:rPr lang="it-IT" sz="2500" dirty="0">
                <a:solidFill>
                  <a:srgbClr val="000000"/>
                </a:solidFill>
              </a:rPr>
              <a:t>, </a:t>
            </a:r>
            <a:r>
              <a:rPr lang="it-IT" sz="2500" dirty="0" smtClean="0">
                <a:solidFill>
                  <a:srgbClr val="000000"/>
                </a:solidFill>
              </a:rPr>
              <a:t>nel Sud della Cina</a:t>
            </a:r>
            <a:r>
              <a:rPr lang="it-IT" sz="2500" dirty="0">
                <a:solidFill>
                  <a:srgbClr val="000000"/>
                </a:solidFill>
              </a:rPr>
              <a:t>. </a:t>
            </a:r>
          </a:p>
          <a:p>
            <a:pPr algn="just"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500" dirty="0" smtClean="0">
                <a:solidFill>
                  <a:srgbClr val="000000"/>
                </a:solidFill>
              </a:rPr>
              <a:t>Rivelatore: </a:t>
            </a:r>
            <a:r>
              <a:rPr lang="it-IT" sz="2500" b="1" dirty="0" smtClean="0">
                <a:solidFill>
                  <a:srgbClr val="0000FF"/>
                </a:solidFill>
              </a:rPr>
              <a:t>enorme </a:t>
            </a:r>
            <a:r>
              <a:rPr lang="it-IT" sz="2500" b="1" dirty="0">
                <a:solidFill>
                  <a:srgbClr val="0000FF"/>
                </a:solidFill>
              </a:rPr>
              <a:t>(20 </a:t>
            </a:r>
            <a:r>
              <a:rPr lang="it-IT" sz="2500" b="1" dirty="0" err="1">
                <a:solidFill>
                  <a:srgbClr val="0000FF"/>
                </a:solidFill>
              </a:rPr>
              <a:t>kt</a:t>
            </a:r>
            <a:r>
              <a:rPr lang="it-IT" sz="2500" b="1" dirty="0">
                <a:solidFill>
                  <a:srgbClr val="0000FF"/>
                </a:solidFill>
              </a:rPr>
              <a:t>) </a:t>
            </a:r>
            <a:r>
              <a:rPr lang="it-IT" sz="2500" b="1" dirty="0" smtClean="0">
                <a:solidFill>
                  <a:srgbClr val="0000FF"/>
                </a:solidFill>
              </a:rPr>
              <a:t>scintillatore liquido </a:t>
            </a:r>
            <a:r>
              <a:rPr lang="it-IT" sz="2500" dirty="0">
                <a:solidFill>
                  <a:srgbClr val="000000"/>
                </a:solidFill>
              </a:rPr>
              <a:t>(</a:t>
            </a:r>
            <a:r>
              <a:rPr lang="de-DE" sz="2200" dirty="0">
                <a:solidFill>
                  <a:srgbClr val="000000"/>
                </a:solidFill>
              </a:rPr>
              <a:t>Linear Alkyl-</a:t>
            </a:r>
            <a:r>
              <a:rPr lang="de-DE" sz="2200" dirty="0" err="1">
                <a:solidFill>
                  <a:srgbClr val="000000"/>
                </a:solidFill>
              </a:rPr>
              <a:t>Benzene</a:t>
            </a:r>
            <a:r>
              <a:rPr lang="de-DE" sz="2200" dirty="0">
                <a:solidFill>
                  <a:srgbClr val="000000"/>
                </a:solidFill>
              </a:rPr>
              <a:t>),</a:t>
            </a:r>
            <a:r>
              <a:rPr lang="it-IT" sz="2500" dirty="0">
                <a:solidFill>
                  <a:srgbClr val="000000"/>
                </a:solidFill>
              </a:rPr>
              <a:t>  </a:t>
            </a:r>
            <a:r>
              <a:rPr lang="it-IT" sz="2500" b="1" dirty="0" smtClean="0">
                <a:solidFill>
                  <a:srgbClr val="0000FF"/>
                </a:solidFill>
              </a:rPr>
              <a:t>posto sotto terra</a:t>
            </a:r>
            <a:r>
              <a:rPr lang="it-IT" sz="2500" dirty="0" smtClean="0">
                <a:solidFill>
                  <a:srgbClr val="000000"/>
                </a:solidFill>
              </a:rPr>
              <a:t>,    (più di 700 </a:t>
            </a:r>
            <a:r>
              <a:rPr lang="it-IT" sz="2500" dirty="0">
                <a:solidFill>
                  <a:srgbClr val="000000"/>
                </a:solidFill>
              </a:rPr>
              <a:t>m </a:t>
            </a:r>
            <a:r>
              <a:rPr lang="it-IT" sz="2500" dirty="0" smtClean="0">
                <a:solidFill>
                  <a:srgbClr val="000000"/>
                </a:solidFill>
              </a:rPr>
              <a:t>di ‘‘rock </a:t>
            </a:r>
            <a:r>
              <a:rPr lang="it-IT" sz="2500" dirty="0" err="1" smtClean="0">
                <a:solidFill>
                  <a:srgbClr val="000000"/>
                </a:solidFill>
              </a:rPr>
              <a:t>overburden</a:t>
            </a:r>
            <a:r>
              <a:rPr lang="it-IT" sz="2500" dirty="0" smtClean="0">
                <a:solidFill>
                  <a:srgbClr val="000000"/>
                </a:solidFill>
              </a:rPr>
              <a:t>’’).</a:t>
            </a:r>
            <a:endParaRPr lang="it-IT" sz="2500" dirty="0">
              <a:solidFill>
                <a:srgbClr val="000000"/>
              </a:solidFill>
            </a:endParaRPr>
          </a:p>
          <a:p>
            <a:pPr algn="just">
              <a:lnSpc>
                <a:spcPts val="2600"/>
              </a:lnSpc>
              <a:spcBef>
                <a:spcPts val="0"/>
              </a:spcBef>
              <a:buFontTx/>
              <a:buChar char="-"/>
            </a:pPr>
            <a:r>
              <a:rPr lang="it-IT" sz="2500" b="1" dirty="0" smtClean="0">
                <a:solidFill>
                  <a:srgbClr val="0000FF"/>
                </a:solidFill>
              </a:rPr>
              <a:t>Antineutrini da reattore</a:t>
            </a:r>
            <a:r>
              <a:rPr lang="it-IT" sz="2500" dirty="0" smtClean="0">
                <a:solidFill>
                  <a:srgbClr val="000000"/>
                </a:solidFill>
              </a:rPr>
              <a:t>: prevalentemente da 2 diversi impianti nucleari, con totale di </a:t>
            </a:r>
            <a:r>
              <a:rPr lang="it-IT" sz="2500" dirty="0">
                <a:solidFill>
                  <a:srgbClr val="000000"/>
                </a:solidFill>
              </a:rPr>
              <a:t>10 </a:t>
            </a:r>
            <a:r>
              <a:rPr lang="it-IT" sz="2500" dirty="0" smtClean="0">
                <a:solidFill>
                  <a:srgbClr val="000000"/>
                </a:solidFill>
              </a:rPr>
              <a:t>reattori (nel progetto originale). </a:t>
            </a:r>
            <a:endParaRPr lang="it-IT" sz="2500" dirty="0">
              <a:solidFill>
                <a:srgbClr val="000000"/>
              </a:solidFill>
            </a:endParaRPr>
          </a:p>
          <a:p>
            <a:pPr marL="0" indent="0" algn="just">
              <a:lnSpc>
                <a:spcPts val="2600"/>
              </a:lnSpc>
              <a:spcBef>
                <a:spcPts val="0"/>
              </a:spcBef>
              <a:buNone/>
            </a:pPr>
            <a:r>
              <a:rPr lang="it-IT" sz="2400" dirty="0">
                <a:solidFill>
                  <a:srgbClr val="000000"/>
                </a:solidFill>
              </a:rPr>
              <a:t>- </a:t>
            </a:r>
            <a:r>
              <a:rPr lang="it-IT" sz="2400" dirty="0" smtClean="0">
                <a:solidFill>
                  <a:srgbClr val="000000"/>
                </a:solidFill>
              </a:rPr>
              <a:t>Distanza media reattore-rivelatore </a:t>
            </a:r>
            <a:r>
              <a:rPr lang="it-IT" sz="2400" dirty="0">
                <a:solidFill>
                  <a:srgbClr val="000000"/>
                </a:solidFill>
              </a:rPr>
              <a:t>≈ 53 km; </a:t>
            </a:r>
            <a:r>
              <a:rPr lang="it-IT" sz="2500" b="1" dirty="0" smtClean="0">
                <a:solidFill>
                  <a:srgbClr val="0000FF"/>
                </a:solidFill>
              </a:rPr>
              <a:t>baseline media ottimizzata per essere nella  regione di massima oscillazione nel settore 2-1.</a:t>
            </a:r>
            <a:endParaRPr lang="it-IT" sz="2500" b="1" dirty="0">
              <a:solidFill>
                <a:srgbClr val="0000FF"/>
              </a:solidFill>
            </a:endParaRPr>
          </a:p>
          <a:p>
            <a:pPr algn="ctr"/>
            <a:endParaRPr lang="it-IT" sz="2500" dirty="0">
              <a:solidFill>
                <a:srgbClr val="000000"/>
              </a:solidFill>
            </a:endParaRPr>
          </a:p>
        </p:txBody>
      </p:sp>
      <p:pic>
        <p:nvPicPr>
          <p:cNvPr id="4" name="Immagine 3" descr="grafico-JU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624" y="43317168"/>
            <a:ext cx="8295322" cy="4608512"/>
          </a:xfrm>
          <a:prstGeom prst="rect">
            <a:avLst/>
          </a:prstGeom>
        </p:spPr>
      </p:pic>
      <p:pic>
        <p:nvPicPr>
          <p:cNvPr id="5" name="Immagine 4" descr="grafico-JU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024" y="43469568"/>
            <a:ext cx="8295322" cy="46085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43" y="3958874"/>
            <a:ext cx="7464979" cy="28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More </a:t>
            </a:r>
            <a:r>
              <a:rPr lang="it-IT" b="1" dirty="0" err="1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it-IT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JUNO</a:t>
            </a:r>
            <a:endParaRPr lang="it-IT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Per ulteriori dettagli sulla struttura del rivelatore JUNO, sulla sua collocazione geografica e su alcuni requisiti tecnici si consiglia di consultare le </a:t>
            </a:r>
            <a:r>
              <a:rPr lang="it-IT" dirty="0" err="1" smtClean="0"/>
              <a:t>slides</a:t>
            </a:r>
            <a:r>
              <a:rPr lang="it-IT" dirty="0" smtClean="0"/>
              <a:t>, da me commentate in classe, n. </a:t>
            </a:r>
            <a:r>
              <a:rPr lang="it-IT" dirty="0" smtClean="0"/>
              <a:t>3, </a:t>
            </a:r>
            <a:r>
              <a:rPr lang="it-IT" dirty="0"/>
              <a:t>4</a:t>
            </a:r>
            <a:r>
              <a:rPr lang="it-IT" dirty="0" smtClean="0"/>
              <a:t> e </a:t>
            </a:r>
            <a:r>
              <a:rPr lang="it-IT" dirty="0"/>
              <a:t>6</a:t>
            </a:r>
            <a:r>
              <a:rPr lang="it-IT" dirty="0" smtClean="0"/>
              <a:t> </a:t>
            </a:r>
            <a:r>
              <a:rPr lang="it-IT" dirty="0" smtClean="0"/>
              <a:t>della presentazione tenuta sull’esperimento JUNO da M. </a:t>
            </a:r>
            <a:r>
              <a:rPr lang="it-IT" dirty="0" err="1" smtClean="0"/>
              <a:t>Wurm</a:t>
            </a:r>
            <a:r>
              <a:rPr lang="it-IT" dirty="0" smtClean="0"/>
              <a:t> alla conferenza TAUP 2015. Questa presentazione è inclusa tra il materiale che vi ho inviato.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95347"/>
            <a:ext cx="8229600" cy="621832"/>
          </a:xfrm>
        </p:spPr>
        <p:txBody>
          <a:bodyPr>
            <a:normAutofit/>
          </a:bodyPr>
          <a:lstStyle/>
          <a:p>
            <a:r>
              <a:rPr lang="it-IT" sz="3400" b="1" dirty="0">
                <a:solidFill>
                  <a:srgbClr val="FB0000"/>
                </a:solidFill>
                <a:latin typeface="Comic Sans MS"/>
                <a:cs typeface="Comic Sans MS"/>
              </a:rPr>
              <a:t>JUNO </a:t>
            </a:r>
            <a:r>
              <a:rPr lang="it-IT" sz="3400" b="1" dirty="0" err="1">
                <a:solidFill>
                  <a:srgbClr val="FB0000"/>
                </a:solidFill>
                <a:latin typeface="Comic Sans MS"/>
                <a:cs typeface="Comic Sans MS"/>
              </a:rPr>
              <a:t>main</a:t>
            </a:r>
            <a:r>
              <a:rPr lang="it-IT" sz="3400" b="1" dirty="0">
                <a:solidFill>
                  <a:srgbClr val="FB0000"/>
                </a:solidFill>
                <a:latin typeface="Comic Sans MS"/>
                <a:cs typeface="Comic Sans MS"/>
              </a:rPr>
              <a:t> </a:t>
            </a:r>
            <a:r>
              <a:rPr lang="it-IT" sz="3400" b="1" dirty="0" err="1">
                <a:solidFill>
                  <a:srgbClr val="FB0000"/>
                </a:solidFill>
                <a:latin typeface="Comic Sans MS"/>
                <a:cs typeface="Comic Sans MS"/>
              </a:rPr>
              <a:t>goals</a:t>
            </a:r>
            <a:endParaRPr lang="it-IT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911" y="1631994"/>
            <a:ext cx="11602387" cy="5199811"/>
          </a:xfrm>
        </p:spPr>
        <p:txBody>
          <a:bodyPr/>
          <a:lstStyle/>
          <a:p>
            <a:pPr algn="just"/>
            <a:r>
              <a:rPr lang="it-IT" sz="2500" b="1" dirty="0" smtClean="0">
                <a:solidFill>
                  <a:srgbClr val="0000FF"/>
                </a:solidFill>
              </a:rPr>
              <a:t>Scopo principale: determinazione della gerarchia di massa,</a:t>
            </a:r>
            <a:r>
              <a:rPr lang="it-IT" sz="2500" dirty="0"/>
              <a:t> </a:t>
            </a:r>
            <a:r>
              <a:rPr lang="it-IT" sz="2500" dirty="0" smtClean="0"/>
              <a:t>ma anche altre importanti mi</a:t>
            </a:r>
            <a:r>
              <a:rPr lang="it-IT" sz="2500" dirty="0" smtClean="0">
                <a:solidFill>
                  <a:srgbClr val="000000"/>
                </a:solidFill>
              </a:rPr>
              <a:t>sure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r>
              <a:rPr lang="it-IT" sz="2500" dirty="0">
                <a:solidFill>
                  <a:srgbClr val="000000"/>
                </a:solidFill>
              </a:rPr>
              <a:t>-   </a:t>
            </a:r>
            <a:r>
              <a:rPr lang="it-IT" sz="2500" dirty="0" smtClean="0">
                <a:solidFill>
                  <a:srgbClr val="000000"/>
                </a:solidFill>
              </a:rPr>
              <a:t>Determinazione al livello del %, o sub-percento, di alcuni parametri di </a:t>
            </a:r>
            <a:r>
              <a:rPr lang="it-IT" sz="2500" b="1" dirty="0" smtClean="0">
                <a:solidFill>
                  <a:srgbClr val="0000FF"/>
                </a:solidFill>
              </a:rPr>
              <a:t>massa e mixing </a:t>
            </a:r>
            <a:endParaRPr lang="it-IT" sz="2500" dirty="0">
              <a:solidFill>
                <a:srgbClr val="00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566092"/>
              </p:ext>
            </p:extLst>
          </p:nvPr>
        </p:nvGraphicFramePr>
        <p:xfrm>
          <a:off x="1079292" y="3312825"/>
          <a:ext cx="9131508" cy="23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376"/>
                <a:gridCol w="3710296"/>
                <a:gridCol w="3043836"/>
              </a:tblGrid>
              <a:tr h="575810">
                <a:tc>
                  <a:txBody>
                    <a:bodyPr/>
                    <a:lstStyle/>
                    <a:p>
                      <a:r>
                        <a:rPr lang="it-IT" sz="2300" dirty="0" smtClean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it-IT" sz="23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300" dirty="0" err="1" smtClean="0"/>
                        <a:t>C</a:t>
                      </a:r>
                      <a:r>
                        <a:rPr lang="it-IT" sz="2300" dirty="0" err="1" smtClean="0">
                          <a:solidFill>
                            <a:schemeClr val="tx1"/>
                          </a:solidFill>
                        </a:rPr>
                        <a:t>Precisione</a:t>
                      </a:r>
                      <a:r>
                        <a:rPr lang="it-IT" sz="2300" baseline="0" dirty="0" smtClean="0">
                          <a:solidFill>
                            <a:schemeClr val="tx1"/>
                          </a:solidFill>
                        </a:rPr>
                        <a:t> attuale</a:t>
                      </a:r>
                      <a:endParaRPr lang="it-IT" sz="23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300" dirty="0" smtClean="0">
                          <a:solidFill>
                            <a:srgbClr val="000000"/>
                          </a:solidFill>
                        </a:rPr>
                        <a:t>JUNO</a:t>
                      </a:r>
                      <a:r>
                        <a:rPr lang="it-IT" sz="23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it-IT" sz="2300" baseline="0" dirty="0" err="1" smtClean="0">
                          <a:solidFill>
                            <a:srgbClr val="000000"/>
                          </a:solidFill>
                        </a:rPr>
                        <a:t>potentiality</a:t>
                      </a:r>
                      <a:endParaRPr lang="it-IT" sz="23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810">
                <a:tc>
                  <a:txBody>
                    <a:bodyPr/>
                    <a:lstStyle/>
                    <a:p>
                      <a:pPr algn="ctr"/>
                      <a:r>
                        <a:rPr lang="it-IT" sz="2300" dirty="0" smtClean="0"/>
                        <a:t> </a:t>
                      </a:r>
                      <a:r>
                        <a:rPr lang="it-IT" sz="2300" b="1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it-IT" sz="2300" dirty="0" smtClean="0"/>
                        <a:t>m</a:t>
                      </a:r>
                      <a:r>
                        <a:rPr lang="it-IT" sz="2300" baseline="30000" dirty="0" smtClean="0"/>
                        <a:t>2</a:t>
                      </a:r>
                      <a:r>
                        <a:rPr lang="it-IT" sz="2300" baseline="-25000" dirty="0" smtClean="0"/>
                        <a:t>12</a:t>
                      </a:r>
                      <a:endParaRPr lang="it-IT" sz="23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300" dirty="0" smtClean="0"/>
                        <a:t>4%</a:t>
                      </a:r>
                      <a:endParaRPr lang="it-IT" sz="23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300" dirty="0" smtClean="0"/>
                        <a:t>0.6%</a:t>
                      </a:r>
                      <a:endParaRPr lang="it-IT" sz="23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810">
                <a:tc>
                  <a:txBody>
                    <a:bodyPr/>
                    <a:lstStyle/>
                    <a:p>
                      <a:pPr algn="ctr"/>
                      <a:r>
                        <a:rPr lang="it-IT" sz="2300" dirty="0" smtClean="0"/>
                        <a:t>|</a:t>
                      </a:r>
                      <a:r>
                        <a:rPr lang="it-IT" sz="23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it-IT" sz="2300" dirty="0" smtClean="0"/>
                        <a:t>m</a:t>
                      </a:r>
                      <a:r>
                        <a:rPr lang="it-IT" sz="2300" baseline="30000" dirty="0" smtClean="0"/>
                        <a:t>2</a:t>
                      </a:r>
                      <a:r>
                        <a:rPr lang="it-IT" sz="2300" baseline="-25000" dirty="0" smtClean="0"/>
                        <a:t>23</a:t>
                      </a:r>
                      <a:r>
                        <a:rPr lang="it-IT" sz="2300" dirty="0" smtClean="0"/>
                        <a:t>|</a:t>
                      </a:r>
                      <a:endParaRPr lang="it-IT" sz="23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dirty="0" smtClean="0"/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dirty="0" smtClean="0"/>
                        <a:t>0.6%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810">
                <a:tc>
                  <a:txBody>
                    <a:bodyPr/>
                    <a:lstStyle/>
                    <a:p>
                      <a:pPr algn="ctr"/>
                      <a:r>
                        <a:rPr lang="it-IT" sz="2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it-IT" sz="23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2300" kern="1200" baseline="0" dirty="0" smtClean="0">
                          <a:solidFill>
                            <a:schemeClr val="dk1"/>
                          </a:solidFill>
                          <a:latin typeface="Symbol"/>
                          <a:ea typeface="+mn-ea"/>
                          <a:cs typeface="+mn-cs"/>
                        </a:rPr>
                        <a:t>q</a:t>
                      </a:r>
                      <a:r>
                        <a:rPr lang="it-IT" sz="23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it-IT" sz="23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dirty="0" smtClean="0"/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dirty="0" smtClean="0"/>
                        <a:t>0.7%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34911" y="5754365"/>
            <a:ext cx="1188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2500" b="1" dirty="0" smtClean="0">
                <a:solidFill>
                  <a:srgbClr val="0000FF"/>
                </a:solidFill>
              </a:rPr>
              <a:t>Misura dei </a:t>
            </a:r>
            <a:r>
              <a:rPr lang="it-IT" sz="2500" b="1" dirty="0" err="1" smtClean="0">
                <a:solidFill>
                  <a:srgbClr val="0000FF"/>
                </a:solidFill>
              </a:rPr>
              <a:t>geoneutrini</a:t>
            </a:r>
            <a:r>
              <a:rPr lang="it-IT" sz="2500" b="1" dirty="0" smtClean="0">
                <a:solidFill>
                  <a:srgbClr val="0000FF"/>
                </a:solidFill>
              </a:rPr>
              <a:t> </a:t>
            </a:r>
            <a:r>
              <a:rPr lang="it-IT" sz="2500" dirty="0" smtClean="0"/>
              <a:t>e di neutrini da  sorgenti extraterrestri  </a:t>
            </a:r>
            <a:r>
              <a:rPr lang="it-IT" sz="2500" dirty="0"/>
              <a:t>(</a:t>
            </a:r>
            <a:r>
              <a:rPr lang="it-IT" sz="2500" b="1" dirty="0" err="1">
                <a:solidFill>
                  <a:srgbClr val="0000FF"/>
                </a:solidFill>
              </a:rPr>
              <a:t>Supernovae</a:t>
            </a:r>
            <a:r>
              <a:rPr lang="it-IT" sz="2500" b="1" dirty="0">
                <a:solidFill>
                  <a:srgbClr val="0000FF"/>
                </a:solidFill>
              </a:rPr>
              <a:t> e</a:t>
            </a:r>
            <a:r>
              <a:rPr lang="it-IT" sz="2500" b="1" dirty="0" smtClean="0">
                <a:solidFill>
                  <a:srgbClr val="0000FF"/>
                </a:solidFill>
              </a:rPr>
              <a:t> neutrini solari</a:t>
            </a:r>
            <a:r>
              <a:rPr lang="it-IT" sz="2500" dirty="0" smtClean="0">
                <a:solidFill>
                  <a:srgbClr val="000000"/>
                </a:solidFill>
              </a:rPr>
              <a:t>) </a:t>
            </a:r>
            <a:endParaRPr lang="it-IT" sz="2500" dirty="0">
              <a:solidFill>
                <a:srgbClr val="0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4911" y="717179"/>
            <a:ext cx="12057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300" dirty="0" smtClean="0">
                <a:solidFill>
                  <a:srgbClr val="000000"/>
                </a:solidFill>
              </a:rPr>
              <a:t>Per maggiori dettagli consultare  </a:t>
            </a:r>
            <a:r>
              <a:rPr lang="it-IT" sz="2300" dirty="0">
                <a:solidFill>
                  <a:srgbClr val="000000"/>
                </a:solidFill>
              </a:rPr>
              <a:t>JUNO Yellow Book (</a:t>
            </a:r>
            <a:r>
              <a:rPr lang="it-IT" sz="2300" dirty="0" err="1">
                <a:solidFill>
                  <a:srgbClr val="000000"/>
                </a:solidFill>
              </a:rPr>
              <a:t>F</a:t>
            </a:r>
            <a:r>
              <a:rPr lang="it-IT" sz="2300" dirty="0">
                <a:solidFill>
                  <a:srgbClr val="000000"/>
                </a:solidFill>
              </a:rPr>
              <a:t>. An, G. An, Qi </a:t>
            </a:r>
            <a:r>
              <a:rPr lang="it-IT" sz="2300" dirty="0" smtClean="0">
                <a:solidFill>
                  <a:srgbClr val="000000"/>
                </a:solidFill>
              </a:rPr>
              <a:t>An, et </a:t>
            </a:r>
            <a:r>
              <a:rPr lang="it-IT" sz="2300" dirty="0">
                <a:solidFill>
                  <a:srgbClr val="000000"/>
                </a:solidFill>
              </a:rPr>
              <a:t>al. [JUNO </a:t>
            </a:r>
            <a:r>
              <a:rPr lang="it-IT" sz="2300" dirty="0" err="1">
                <a:solidFill>
                  <a:srgbClr val="000000"/>
                </a:solidFill>
              </a:rPr>
              <a:t>collaboration</a:t>
            </a:r>
            <a:r>
              <a:rPr lang="it-IT" sz="2300" dirty="0">
                <a:solidFill>
                  <a:srgbClr val="000000"/>
                </a:solidFill>
              </a:rPr>
              <a:t>], </a:t>
            </a:r>
            <a:r>
              <a:rPr lang="it-IT" sz="2300" dirty="0" err="1"/>
              <a:t>J.Phys</a:t>
            </a:r>
            <a:r>
              <a:rPr lang="it-IT" sz="2300" dirty="0"/>
              <a:t>. G43 (2016) no.3, 030401) </a:t>
            </a:r>
            <a:endParaRPr lang="it-IT" sz="2300" dirty="0">
              <a:solidFill>
                <a:srgbClr val="0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2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803" y="110020"/>
            <a:ext cx="11257613" cy="80712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B0000"/>
                </a:solidFill>
                <a:latin typeface="Comic Sans MS"/>
                <a:cs typeface="Comic Sans MS"/>
              </a:rPr>
              <a:t>Studio della gerarchia di  massa </a:t>
            </a:r>
            <a:r>
              <a:rPr lang="it-IT" sz="3200" b="1" smtClean="0">
                <a:solidFill>
                  <a:srgbClr val="FB0000"/>
                </a:solidFill>
                <a:latin typeface="Comic Sans MS"/>
                <a:cs typeface="Comic Sans MS"/>
              </a:rPr>
              <a:t>con JUNO</a:t>
            </a:r>
            <a:endParaRPr lang="it-IT" sz="3200" b="1" dirty="0">
              <a:solidFill>
                <a:srgbClr val="FB0000"/>
              </a:solidFill>
              <a:latin typeface="Comic Sans MS"/>
              <a:cs typeface="Comic Sans MS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/>
          <a:srcRect l="7744" r="7744"/>
          <a:stretch>
            <a:fillRect/>
          </a:stretch>
        </p:blipFill>
        <p:spPr>
          <a:xfrm>
            <a:off x="1524001" y="1152310"/>
            <a:ext cx="5094941" cy="5556007"/>
          </a:xfrm>
        </p:spPr>
      </p:pic>
      <p:sp>
        <p:nvSpPr>
          <p:cNvPr id="7" name="CasellaDiTesto 6"/>
          <p:cNvSpPr txBox="1"/>
          <p:nvPr/>
        </p:nvSpPr>
        <p:spPr>
          <a:xfrm>
            <a:off x="7450952" y="2205145"/>
            <a:ext cx="275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99413" y="3174195"/>
            <a:ext cx="54047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2000" b="1" dirty="0" smtClean="0">
                <a:solidFill>
                  <a:srgbClr val="3366FF"/>
                </a:solidFill>
              </a:rPr>
              <a:t>Regione </a:t>
            </a:r>
            <a:r>
              <a:rPr lang="it-IT" sz="2000" dirty="0" smtClean="0">
                <a:solidFill>
                  <a:srgbClr val="000000"/>
                </a:solidFill>
              </a:rPr>
              <a:t>(</a:t>
            </a:r>
            <a:r>
              <a:rPr lang="it-IT" sz="2000" dirty="0" err="1" smtClean="0">
                <a:solidFill>
                  <a:srgbClr val="000000"/>
                </a:solidFill>
              </a:rPr>
              <a:t>E</a:t>
            </a:r>
            <a:r>
              <a:rPr lang="it-IT" sz="2000" dirty="0" err="1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it-IT" sz="2000" dirty="0" err="1" smtClean="0">
                <a:solidFill>
                  <a:srgbClr val="000000"/>
                </a:solidFill>
                <a:ea typeface="ＭＳ ゴシック"/>
                <a:cs typeface="ＭＳ ゴシック"/>
              </a:rPr>
              <a:t>pochi</a:t>
            </a:r>
            <a:r>
              <a:rPr lang="it-IT" sz="2000" dirty="0" smtClean="0">
                <a:solidFill>
                  <a:srgbClr val="000000"/>
                </a:solidFill>
                <a:ea typeface="ＭＳ ゴシック"/>
                <a:cs typeface="ＭＳ ゴシック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MeV</a:t>
            </a:r>
            <a:r>
              <a:rPr lang="it-IT" sz="2000" dirty="0">
                <a:solidFill>
                  <a:srgbClr val="000000"/>
                </a:solidFill>
              </a:rPr>
              <a:t>; L</a:t>
            </a:r>
            <a:r>
              <a:rPr lang="it-IT" sz="2000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it-IT" sz="2000" dirty="0" smtClean="0">
                <a:solidFill>
                  <a:srgbClr val="000000"/>
                </a:solidFill>
              </a:rPr>
              <a:t>50km</a:t>
            </a:r>
            <a:r>
              <a:rPr lang="it-IT" sz="2000" dirty="0">
                <a:solidFill>
                  <a:srgbClr val="000000"/>
                </a:solidFill>
              </a:rPr>
              <a:t>) </a:t>
            </a:r>
            <a:r>
              <a:rPr lang="it-IT" sz="2000" dirty="0" smtClean="0">
                <a:solidFill>
                  <a:srgbClr val="000000"/>
                </a:solidFill>
              </a:rPr>
              <a:t>di </a:t>
            </a:r>
            <a:r>
              <a:rPr lang="it-IT" sz="2000" b="1" dirty="0" smtClean="0">
                <a:solidFill>
                  <a:srgbClr val="3366FF"/>
                </a:solidFill>
              </a:rPr>
              <a:t>massima sensibilità alle correzioni di ‘‘</a:t>
            </a:r>
            <a:r>
              <a:rPr lang="it-IT" sz="2000" b="1" dirty="0" err="1" smtClean="0">
                <a:solidFill>
                  <a:srgbClr val="3366FF"/>
                </a:solidFill>
              </a:rPr>
              <a:t>higher</a:t>
            </a:r>
            <a:r>
              <a:rPr lang="it-IT" sz="2000" b="1" dirty="0" smtClean="0">
                <a:solidFill>
                  <a:srgbClr val="3366FF"/>
                </a:solidFill>
              </a:rPr>
              <a:t> </a:t>
            </a:r>
            <a:r>
              <a:rPr lang="it-IT" sz="2000" b="1" dirty="0" err="1" smtClean="0">
                <a:solidFill>
                  <a:srgbClr val="3366FF"/>
                </a:solidFill>
              </a:rPr>
              <a:t>order</a:t>
            </a:r>
            <a:r>
              <a:rPr lang="it-IT" sz="2000" b="1" dirty="0" smtClean="0">
                <a:solidFill>
                  <a:srgbClr val="3366FF"/>
                </a:solidFill>
              </a:rPr>
              <a:t>’’ </a:t>
            </a:r>
            <a:r>
              <a:rPr lang="it-IT" sz="2000" dirty="0" smtClean="0">
                <a:solidFill>
                  <a:srgbClr val="000000"/>
                </a:solidFill>
              </a:rPr>
              <a:t>ai parametri di  oscillazione, </a:t>
            </a:r>
            <a:r>
              <a:rPr lang="it-IT" sz="2000" b="1" dirty="0" smtClean="0">
                <a:solidFill>
                  <a:srgbClr val="3366FF"/>
                </a:solidFill>
              </a:rPr>
              <a:t>dipendenti dalla gerarchia di massa.</a:t>
            </a:r>
            <a:endParaRPr lang="it-IT" sz="2000" b="1" dirty="0">
              <a:solidFill>
                <a:srgbClr val="3366FF"/>
              </a:solidFill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5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666022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La determinazione della gerarchia di massa </a:t>
            </a:r>
            <a:r>
              <a:rPr lang="it-IT" sz="3600" b="1" smtClean="0">
                <a:solidFill>
                  <a:srgbClr val="FF0000"/>
                </a:solidFill>
                <a:latin typeface="Comic Sans MS"/>
                <a:cs typeface="Comic Sans MS"/>
              </a:rPr>
              <a:t>a JUNO </a:t>
            </a: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6571" y="657412"/>
            <a:ext cx="11865429" cy="6200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500" b="1" dirty="0" smtClean="0">
                <a:solidFill>
                  <a:srgbClr val="0000FF"/>
                </a:solidFill>
              </a:rPr>
              <a:t>Probabilità di sopravvivenza per antineutrino elettronico</a:t>
            </a:r>
            <a:r>
              <a:rPr lang="it-IT" sz="2500" dirty="0" smtClean="0">
                <a:solidFill>
                  <a:srgbClr val="000000"/>
                </a:solidFill>
              </a:rPr>
              <a:t>:     </a:t>
            </a:r>
            <a:endParaRPr lang="it-IT" sz="25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it-IT" sz="2500" dirty="0">
                <a:solidFill>
                  <a:srgbClr val="000000"/>
                </a:solidFill>
              </a:rPr>
              <a:t>  </a:t>
            </a:r>
            <a:r>
              <a:rPr lang="it-IT" sz="2600" dirty="0" err="1">
                <a:solidFill>
                  <a:srgbClr val="000000"/>
                </a:solidFill>
              </a:rPr>
              <a:t>P</a:t>
            </a:r>
            <a:r>
              <a:rPr lang="it-IT" sz="2600" baseline="-25000" dirty="0" err="1">
                <a:solidFill>
                  <a:srgbClr val="000000"/>
                </a:solidFill>
              </a:rPr>
              <a:t>ee</a:t>
            </a:r>
            <a:r>
              <a:rPr lang="it-IT" sz="2600" baseline="-25000" dirty="0">
                <a:solidFill>
                  <a:srgbClr val="000000"/>
                </a:solidFill>
              </a:rPr>
              <a:t>  </a:t>
            </a:r>
            <a:r>
              <a:rPr lang="it-IT" sz="2600" dirty="0">
                <a:solidFill>
                  <a:srgbClr val="000000"/>
                </a:solidFill>
              </a:rPr>
              <a:t>=  1 -  (c</a:t>
            </a:r>
            <a:r>
              <a:rPr lang="it-IT" sz="2600" baseline="-25000" dirty="0">
                <a:solidFill>
                  <a:srgbClr val="000000"/>
                </a:solidFill>
              </a:rPr>
              <a:t>13</a:t>
            </a:r>
            <a:r>
              <a:rPr lang="it-IT" sz="2600" dirty="0">
                <a:solidFill>
                  <a:srgbClr val="000000"/>
                </a:solidFill>
              </a:rPr>
              <a:t>)</a:t>
            </a:r>
            <a:r>
              <a:rPr lang="it-IT" sz="2600" baseline="30000" dirty="0">
                <a:solidFill>
                  <a:srgbClr val="000000"/>
                </a:solidFill>
              </a:rPr>
              <a:t>4 </a:t>
            </a:r>
            <a:r>
              <a:rPr lang="it-IT" sz="2600" dirty="0">
                <a:solidFill>
                  <a:srgbClr val="000000"/>
                </a:solidFill>
              </a:rPr>
              <a:t> sin</a:t>
            </a:r>
            <a:r>
              <a:rPr lang="it-IT" sz="2600" baseline="30000" dirty="0">
                <a:solidFill>
                  <a:srgbClr val="000000"/>
                </a:solidFill>
              </a:rPr>
              <a:t>2 </a:t>
            </a:r>
            <a:r>
              <a:rPr lang="it-IT" sz="2600" dirty="0">
                <a:solidFill>
                  <a:srgbClr val="000000"/>
                </a:solidFill>
              </a:rPr>
              <a:t>(2</a:t>
            </a:r>
            <a:r>
              <a:rPr lang="it-IT" sz="2600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it-IT" sz="2600" baseline="-25000" dirty="0">
                <a:solidFill>
                  <a:srgbClr val="000000"/>
                </a:solidFill>
              </a:rPr>
              <a:t>12</a:t>
            </a:r>
            <a:r>
              <a:rPr lang="it-IT" sz="2600" dirty="0">
                <a:solidFill>
                  <a:srgbClr val="000000"/>
                </a:solidFill>
              </a:rPr>
              <a:t>) × sin</a:t>
            </a:r>
            <a:r>
              <a:rPr lang="it-IT" sz="2600" baseline="30000" dirty="0">
                <a:solidFill>
                  <a:srgbClr val="000000"/>
                </a:solidFill>
              </a:rPr>
              <a:t>2</a:t>
            </a:r>
            <a:r>
              <a:rPr lang="it-IT" sz="2600" dirty="0">
                <a:solidFill>
                  <a:srgbClr val="000000"/>
                </a:solidFill>
              </a:rPr>
              <a:t>[(</a:t>
            </a:r>
            <a:r>
              <a:rPr lang="it-IT" sz="26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sz="2600" dirty="0">
                <a:solidFill>
                  <a:srgbClr val="000000"/>
                </a:solidFill>
              </a:rPr>
              <a:t>m</a:t>
            </a:r>
            <a:r>
              <a:rPr lang="it-IT" sz="2600" baseline="-25000" dirty="0">
                <a:solidFill>
                  <a:srgbClr val="000000"/>
                </a:solidFill>
              </a:rPr>
              <a:t>21</a:t>
            </a:r>
            <a:r>
              <a:rPr lang="it-IT" sz="2600" baseline="30000" dirty="0">
                <a:solidFill>
                  <a:srgbClr val="000000"/>
                </a:solidFill>
              </a:rPr>
              <a:t>2 </a:t>
            </a:r>
            <a:r>
              <a:rPr lang="it-IT" sz="2600" dirty="0">
                <a:solidFill>
                  <a:srgbClr val="000000"/>
                </a:solidFill>
              </a:rPr>
              <a:t>×</a:t>
            </a:r>
            <a:r>
              <a:rPr lang="it-IT" sz="2600" baseline="30000" dirty="0">
                <a:solidFill>
                  <a:srgbClr val="000000"/>
                </a:solidFill>
              </a:rPr>
              <a:t> </a:t>
            </a:r>
            <a:r>
              <a:rPr lang="it-IT" sz="2600" dirty="0">
                <a:solidFill>
                  <a:srgbClr val="000000"/>
                </a:solidFill>
              </a:rPr>
              <a:t>L)/(4 E)] - sin</a:t>
            </a:r>
            <a:r>
              <a:rPr lang="it-IT" sz="2600" baseline="30000" dirty="0">
                <a:solidFill>
                  <a:srgbClr val="000000"/>
                </a:solidFill>
              </a:rPr>
              <a:t>2</a:t>
            </a:r>
            <a:r>
              <a:rPr lang="it-IT" sz="2600" dirty="0">
                <a:solidFill>
                  <a:srgbClr val="000000"/>
                </a:solidFill>
              </a:rPr>
              <a:t>(2</a:t>
            </a:r>
            <a:r>
              <a:rPr lang="it-IT" sz="2600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it-IT" sz="2600" baseline="-25000" dirty="0">
                <a:solidFill>
                  <a:srgbClr val="000000"/>
                </a:solidFill>
              </a:rPr>
              <a:t>13</a:t>
            </a:r>
            <a:r>
              <a:rPr lang="it-IT" sz="2600" dirty="0">
                <a:solidFill>
                  <a:srgbClr val="000000"/>
                </a:solidFill>
              </a:rPr>
              <a:t>) x </a:t>
            </a:r>
            <a:r>
              <a:rPr lang="it-IT" sz="2600" b="1" dirty="0">
                <a:solidFill>
                  <a:srgbClr val="0000FF"/>
                </a:solidFill>
              </a:rPr>
              <a:t>sin</a:t>
            </a:r>
            <a:r>
              <a:rPr lang="it-IT" sz="2600" b="1" baseline="30000" dirty="0">
                <a:solidFill>
                  <a:srgbClr val="0000FF"/>
                </a:solidFill>
              </a:rPr>
              <a:t>2</a:t>
            </a:r>
            <a:r>
              <a:rPr lang="it-IT" sz="2600" b="1" dirty="0">
                <a:solidFill>
                  <a:srgbClr val="0000FF"/>
                </a:solidFill>
              </a:rPr>
              <a:t> (</a:t>
            </a:r>
            <a:r>
              <a:rPr lang="it-IT" sz="2600" b="1" dirty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it-IT" sz="2600" b="1" baseline="-25000" dirty="0">
                <a:solidFill>
                  <a:srgbClr val="0000FF"/>
                </a:solidFill>
              </a:rPr>
              <a:t>ee</a:t>
            </a:r>
            <a:r>
              <a:rPr lang="it-IT" sz="2600" b="1" dirty="0">
                <a:solidFill>
                  <a:srgbClr val="0000FF"/>
                </a:solidFill>
              </a:rPr>
              <a:t>)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it-IT" sz="4000" dirty="0">
                <a:solidFill>
                  <a:srgbClr val="000000"/>
                </a:solidFill>
              </a:rPr>
              <a:t> </a:t>
            </a:r>
            <a:r>
              <a:rPr lang="it-IT" sz="2500" b="1" dirty="0">
                <a:solidFill>
                  <a:srgbClr val="0000FF"/>
                </a:solidFill>
              </a:rPr>
              <a:t>sin</a:t>
            </a:r>
            <a:r>
              <a:rPr lang="it-IT" sz="2500" b="1" baseline="30000" dirty="0">
                <a:solidFill>
                  <a:srgbClr val="0000FF"/>
                </a:solidFill>
              </a:rPr>
              <a:t>2</a:t>
            </a:r>
            <a:r>
              <a:rPr lang="it-IT" sz="2500" b="1" dirty="0">
                <a:solidFill>
                  <a:srgbClr val="0000FF"/>
                </a:solidFill>
              </a:rPr>
              <a:t> (</a:t>
            </a:r>
            <a:r>
              <a:rPr lang="it-IT" sz="2500" b="1" dirty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it-IT" sz="2500" b="1" baseline="-25000" dirty="0">
                <a:solidFill>
                  <a:srgbClr val="0000FF"/>
                </a:solidFill>
              </a:rPr>
              <a:t>ee</a:t>
            </a:r>
            <a:r>
              <a:rPr lang="it-IT" sz="2500" b="1" dirty="0">
                <a:solidFill>
                  <a:srgbClr val="0000FF"/>
                </a:solidFill>
              </a:rPr>
              <a:t>) </a:t>
            </a:r>
            <a:r>
              <a:rPr lang="it-IT" sz="2500" dirty="0">
                <a:solidFill>
                  <a:srgbClr val="000000"/>
                </a:solidFill>
              </a:rPr>
              <a:t>=  </a:t>
            </a:r>
            <a:r>
              <a:rPr lang="it-IT" sz="2700" dirty="0">
                <a:solidFill>
                  <a:srgbClr val="000000"/>
                </a:solidFill>
              </a:rPr>
              <a:t>(c</a:t>
            </a:r>
            <a:r>
              <a:rPr lang="it-IT" sz="2700" baseline="-25000" dirty="0">
                <a:solidFill>
                  <a:srgbClr val="000000"/>
                </a:solidFill>
              </a:rPr>
              <a:t>12</a:t>
            </a:r>
            <a:r>
              <a:rPr lang="it-IT" sz="2700" dirty="0">
                <a:solidFill>
                  <a:srgbClr val="000000"/>
                </a:solidFill>
              </a:rPr>
              <a:t>)</a:t>
            </a:r>
            <a:r>
              <a:rPr lang="it-IT" sz="2700" baseline="30000" dirty="0">
                <a:solidFill>
                  <a:srgbClr val="000000"/>
                </a:solidFill>
              </a:rPr>
              <a:t>2</a:t>
            </a:r>
            <a:r>
              <a:rPr lang="it-IT" sz="2700" dirty="0">
                <a:solidFill>
                  <a:srgbClr val="000000"/>
                </a:solidFill>
              </a:rPr>
              <a:t>×sin</a:t>
            </a:r>
            <a:r>
              <a:rPr lang="it-IT" sz="2700" baseline="30000" dirty="0">
                <a:solidFill>
                  <a:srgbClr val="000000"/>
                </a:solidFill>
              </a:rPr>
              <a:t>2</a:t>
            </a:r>
            <a:r>
              <a:rPr lang="it-IT" dirty="0">
                <a:solidFill>
                  <a:srgbClr val="000000"/>
                </a:solidFill>
              </a:rPr>
              <a:t>[</a:t>
            </a:r>
            <a:r>
              <a:rPr lang="it-IT" sz="2700" dirty="0">
                <a:solidFill>
                  <a:srgbClr val="000000"/>
                </a:solidFill>
              </a:rPr>
              <a:t>(</a:t>
            </a:r>
            <a:r>
              <a:rPr lang="it-IT" sz="2700" b="1" dirty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it-IT" sz="2700" b="1" dirty="0">
                <a:solidFill>
                  <a:srgbClr val="0000FF"/>
                </a:solidFill>
              </a:rPr>
              <a:t>m</a:t>
            </a:r>
            <a:r>
              <a:rPr lang="it-IT" sz="2700" b="1" baseline="-25000" dirty="0">
                <a:solidFill>
                  <a:srgbClr val="0000FF"/>
                </a:solidFill>
              </a:rPr>
              <a:t>31</a:t>
            </a:r>
            <a:r>
              <a:rPr lang="it-IT" sz="2700" b="1" baseline="30000" dirty="0">
                <a:solidFill>
                  <a:srgbClr val="0000FF"/>
                </a:solidFill>
              </a:rPr>
              <a:t>2</a:t>
            </a:r>
            <a:r>
              <a:rPr lang="it-IT" sz="2700" dirty="0">
                <a:solidFill>
                  <a:srgbClr val="000000"/>
                </a:solidFill>
              </a:rPr>
              <a:t>×L)/(4E)</a:t>
            </a:r>
            <a:r>
              <a:rPr lang="it-IT" dirty="0" smtClean="0">
                <a:solidFill>
                  <a:srgbClr val="000000"/>
                </a:solidFill>
              </a:rPr>
              <a:t>] </a:t>
            </a:r>
            <a:r>
              <a:rPr lang="it-IT" sz="2700" dirty="0">
                <a:solidFill>
                  <a:srgbClr val="000000"/>
                </a:solidFill>
              </a:rPr>
              <a:t>+ (s</a:t>
            </a:r>
            <a:r>
              <a:rPr lang="it-IT" sz="2700" baseline="-25000" dirty="0">
                <a:solidFill>
                  <a:srgbClr val="000000"/>
                </a:solidFill>
              </a:rPr>
              <a:t>12</a:t>
            </a:r>
            <a:r>
              <a:rPr lang="it-IT" sz="2700" dirty="0">
                <a:solidFill>
                  <a:srgbClr val="000000"/>
                </a:solidFill>
              </a:rPr>
              <a:t>)</a:t>
            </a:r>
            <a:r>
              <a:rPr lang="it-IT" sz="2700" baseline="30000" dirty="0">
                <a:solidFill>
                  <a:srgbClr val="000000"/>
                </a:solidFill>
              </a:rPr>
              <a:t>2 </a:t>
            </a:r>
            <a:r>
              <a:rPr lang="it-IT" sz="2700" dirty="0">
                <a:solidFill>
                  <a:srgbClr val="000000"/>
                </a:solidFill>
              </a:rPr>
              <a:t>× sin</a:t>
            </a:r>
            <a:r>
              <a:rPr lang="it-IT" sz="2700" baseline="30000" dirty="0">
                <a:solidFill>
                  <a:srgbClr val="000000"/>
                </a:solidFill>
              </a:rPr>
              <a:t>2</a:t>
            </a:r>
            <a:r>
              <a:rPr lang="it-IT" dirty="0" smtClean="0">
                <a:solidFill>
                  <a:srgbClr val="000000"/>
                </a:solidFill>
              </a:rPr>
              <a:t>[</a:t>
            </a:r>
            <a:r>
              <a:rPr lang="it-IT" sz="2700" dirty="0">
                <a:solidFill>
                  <a:srgbClr val="000000"/>
                </a:solidFill>
              </a:rPr>
              <a:t>(</a:t>
            </a:r>
            <a:r>
              <a:rPr lang="it-IT" sz="2700" b="1" dirty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it-IT" sz="2700" b="1" dirty="0">
                <a:solidFill>
                  <a:srgbClr val="0000FF"/>
                </a:solidFill>
              </a:rPr>
              <a:t>m</a:t>
            </a:r>
            <a:r>
              <a:rPr lang="it-IT" sz="2700" b="1" baseline="-25000" dirty="0">
                <a:solidFill>
                  <a:srgbClr val="0000FF"/>
                </a:solidFill>
              </a:rPr>
              <a:t>32</a:t>
            </a:r>
            <a:r>
              <a:rPr lang="it-IT" sz="2700" b="1" baseline="30000" dirty="0">
                <a:solidFill>
                  <a:srgbClr val="0000FF"/>
                </a:solidFill>
              </a:rPr>
              <a:t>2</a:t>
            </a:r>
            <a:r>
              <a:rPr lang="it-IT" sz="2700" dirty="0">
                <a:solidFill>
                  <a:srgbClr val="000000"/>
                </a:solidFill>
              </a:rPr>
              <a:t>×L)/(4 E)</a:t>
            </a:r>
            <a:r>
              <a:rPr lang="it-IT" dirty="0" smtClean="0">
                <a:solidFill>
                  <a:srgbClr val="000000"/>
                </a:solidFill>
              </a:rPr>
              <a:t>],</a:t>
            </a:r>
          </a:p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400" dirty="0" smtClean="0">
                <a:solidFill>
                  <a:srgbClr val="000000"/>
                </a:solidFill>
              </a:rPr>
              <a:t>dove:   </a:t>
            </a:r>
            <a:r>
              <a:rPr lang="it-IT" sz="2400" dirty="0" err="1">
                <a:solidFill>
                  <a:srgbClr val="000000"/>
                </a:solidFill>
              </a:rPr>
              <a:t>c</a:t>
            </a:r>
            <a:r>
              <a:rPr lang="it-IT" sz="2400" baseline="-25000" dirty="0" err="1">
                <a:solidFill>
                  <a:srgbClr val="000000"/>
                </a:solidFill>
              </a:rPr>
              <a:t>ij</a:t>
            </a:r>
            <a:r>
              <a:rPr lang="it-IT" sz="2400" baseline="-25000" dirty="0">
                <a:solidFill>
                  <a:srgbClr val="000000"/>
                </a:solidFill>
              </a:rPr>
              <a:t> </a:t>
            </a:r>
            <a:r>
              <a:rPr lang="it-IT" sz="2400" dirty="0">
                <a:solidFill>
                  <a:srgbClr val="000000"/>
                </a:solidFill>
              </a:rPr>
              <a:t>=cos(</a:t>
            </a:r>
            <a:r>
              <a:rPr lang="it-IT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it-IT" sz="2400" baseline="-25000" dirty="0" err="1">
                <a:solidFill>
                  <a:srgbClr val="000000"/>
                </a:solidFill>
              </a:rPr>
              <a:t>ij</a:t>
            </a:r>
            <a:r>
              <a:rPr lang="it-IT" sz="2400" dirty="0">
                <a:solidFill>
                  <a:srgbClr val="000000"/>
                </a:solidFill>
              </a:rPr>
              <a:t>) ; </a:t>
            </a:r>
            <a:r>
              <a:rPr lang="it-IT" sz="2400" dirty="0" err="1">
                <a:solidFill>
                  <a:srgbClr val="000000"/>
                </a:solidFill>
              </a:rPr>
              <a:t>s</a:t>
            </a:r>
            <a:r>
              <a:rPr lang="it-IT" sz="2400" baseline="-25000" dirty="0" err="1">
                <a:solidFill>
                  <a:srgbClr val="000000"/>
                </a:solidFill>
              </a:rPr>
              <a:t>ij</a:t>
            </a:r>
            <a:r>
              <a:rPr lang="it-IT" sz="2400" baseline="-25000" dirty="0">
                <a:solidFill>
                  <a:srgbClr val="000000"/>
                </a:solidFill>
              </a:rPr>
              <a:t> </a:t>
            </a:r>
            <a:r>
              <a:rPr lang="it-IT" sz="2400" dirty="0">
                <a:solidFill>
                  <a:srgbClr val="000000"/>
                </a:solidFill>
              </a:rPr>
              <a:t>=sin(</a:t>
            </a:r>
            <a:r>
              <a:rPr lang="it-IT" sz="24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it-IT" sz="2400" baseline="-25000" dirty="0" err="1">
                <a:solidFill>
                  <a:srgbClr val="000000"/>
                </a:solidFill>
              </a:rPr>
              <a:t>ij</a:t>
            </a:r>
            <a:r>
              <a:rPr lang="it-IT" sz="2400" dirty="0">
                <a:solidFill>
                  <a:srgbClr val="000000"/>
                </a:solidFill>
              </a:rPr>
              <a:t>) ;  </a:t>
            </a:r>
            <a:r>
              <a:rPr lang="it-IT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sz="2400" dirty="0">
                <a:solidFill>
                  <a:srgbClr val="000000"/>
                </a:solidFill>
              </a:rPr>
              <a:t>m</a:t>
            </a:r>
            <a:r>
              <a:rPr lang="it-IT" sz="2400" baseline="-25000" dirty="0">
                <a:solidFill>
                  <a:srgbClr val="000000"/>
                </a:solidFill>
              </a:rPr>
              <a:t>ij</a:t>
            </a:r>
            <a:r>
              <a:rPr lang="it-IT" sz="2400" baseline="30000" dirty="0">
                <a:solidFill>
                  <a:srgbClr val="000000"/>
                </a:solidFill>
              </a:rPr>
              <a:t>2</a:t>
            </a:r>
            <a:r>
              <a:rPr lang="it-IT" sz="2400" dirty="0">
                <a:solidFill>
                  <a:srgbClr val="000000"/>
                </a:solidFill>
              </a:rPr>
              <a:t> =m</a:t>
            </a:r>
            <a:r>
              <a:rPr lang="it-IT" sz="2400" baseline="-25000" dirty="0">
                <a:solidFill>
                  <a:srgbClr val="000000"/>
                </a:solidFill>
              </a:rPr>
              <a:t>i</a:t>
            </a:r>
            <a:r>
              <a:rPr lang="it-IT" sz="2400" baseline="30000" dirty="0">
                <a:solidFill>
                  <a:srgbClr val="000000"/>
                </a:solidFill>
              </a:rPr>
              <a:t>2</a:t>
            </a:r>
            <a:r>
              <a:rPr lang="it-IT" sz="2400" dirty="0">
                <a:solidFill>
                  <a:srgbClr val="000000"/>
                </a:solidFill>
              </a:rPr>
              <a:t>-m</a:t>
            </a:r>
            <a:r>
              <a:rPr lang="it-IT" sz="2400" baseline="-25000" dirty="0">
                <a:solidFill>
                  <a:srgbClr val="000000"/>
                </a:solidFill>
              </a:rPr>
              <a:t>j</a:t>
            </a:r>
            <a:r>
              <a:rPr lang="it-IT" sz="2400" baseline="30000" dirty="0">
                <a:solidFill>
                  <a:srgbClr val="000000"/>
                </a:solidFill>
              </a:rPr>
              <a:t>2    </a:t>
            </a:r>
            <a:endParaRPr lang="it-IT" sz="2500" baseline="30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500" b="1" dirty="0" smtClean="0">
                <a:solidFill>
                  <a:srgbClr val="0000FF"/>
                </a:solidFill>
              </a:rPr>
              <a:t>Ultimo termine</a:t>
            </a:r>
            <a:r>
              <a:rPr lang="it-IT" sz="2500" dirty="0" smtClean="0">
                <a:solidFill>
                  <a:srgbClr val="000000"/>
                </a:solidFill>
              </a:rPr>
              <a:t>, </a:t>
            </a:r>
            <a:r>
              <a:rPr lang="it-IT" sz="2500" b="1" dirty="0" smtClean="0">
                <a:solidFill>
                  <a:srgbClr val="0000FF"/>
                </a:solidFill>
              </a:rPr>
              <a:t>sensibile alla gerarchia di massa</a:t>
            </a:r>
            <a:r>
              <a:rPr lang="it-IT" sz="2500" dirty="0" smtClean="0">
                <a:solidFill>
                  <a:srgbClr val="3366FF"/>
                </a:solidFill>
              </a:rPr>
              <a:t>, </a:t>
            </a:r>
            <a:r>
              <a:rPr lang="it-IT" sz="2500" dirty="0" smtClean="0"/>
              <a:t>si può riscrivere nella forma</a:t>
            </a:r>
            <a:r>
              <a:rPr lang="it-IT" sz="2500" dirty="0" smtClean="0">
                <a:solidFill>
                  <a:srgbClr val="000000"/>
                </a:solidFill>
              </a:rPr>
              <a:t>: </a:t>
            </a:r>
            <a:endParaRPr lang="it-IT" sz="25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dirty="0">
                <a:solidFill>
                  <a:srgbClr val="000000"/>
                </a:solidFill>
              </a:rPr>
              <a:t>½ × sin</a:t>
            </a:r>
            <a:r>
              <a:rPr lang="it-IT" baseline="30000" dirty="0">
                <a:solidFill>
                  <a:srgbClr val="000000"/>
                </a:solidFill>
              </a:rPr>
              <a:t>2</a:t>
            </a:r>
            <a:r>
              <a:rPr lang="it-IT" dirty="0">
                <a:solidFill>
                  <a:srgbClr val="000000"/>
                </a:solidFill>
              </a:rPr>
              <a:t>(2</a:t>
            </a:r>
            <a:r>
              <a:rPr lang="it-IT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it-IT" baseline="-25000" dirty="0">
                <a:solidFill>
                  <a:srgbClr val="000000"/>
                </a:solidFill>
              </a:rPr>
              <a:t>13</a:t>
            </a:r>
            <a:r>
              <a:rPr lang="it-IT" dirty="0">
                <a:solidFill>
                  <a:srgbClr val="000000"/>
                </a:solidFill>
              </a:rPr>
              <a:t>) {1 - [ 1 - sin</a:t>
            </a:r>
            <a:r>
              <a:rPr lang="it-IT" baseline="30000" dirty="0">
                <a:solidFill>
                  <a:srgbClr val="000000"/>
                </a:solidFill>
              </a:rPr>
              <a:t>2</a:t>
            </a:r>
            <a:r>
              <a:rPr lang="it-IT" dirty="0">
                <a:solidFill>
                  <a:srgbClr val="000000"/>
                </a:solidFill>
              </a:rPr>
              <a:t>(2</a:t>
            </a:r>
            <a:r>
              <a:rPr lang="it-IT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it-IT" baseline="-25000" dirty="0">
                <a:solidFill>
                  <a:srgbClr val="000000"/>
                </a:solidFill>
              </a:rPr>
              <a:t>12</a:t>
            </a:r>
            <a:r>
              <a:rPr lang="it-IT" dirty="0">
                <a:solidFill>
                  <a:srgbClr val="000000"/>
                </a:solidFill>
              </a:rPr>
              <a:t>)×sin</a:t>
            </a:r>
            <a:r>
              <a:rPr lang="it-IT" baseline="30000" dirty="0">
                <a:solidFill>
                  <a:srgbClr val="000000"/>
                </a:solidFill>
              </a:rPr>
              <a:t>2</a:t>
            </a:r>
            <a:r>
              <a:rPr lang="it-IT" dirty="0">
                <a:solidFill>
                  <a:srgbClr val="000000"/>
                </a:solidFill>
              </a:rPr>
              <a:t>(</a:t>
            </a:r>
            <a:r>
              <a:rPr lang="it-IT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baseline="-25000" dirty="0">
                <a:solidFill>
                  <a:srgbClr val="000000"/>
                </a:solidFill>
              </a:rPr>
              <a:t>21</a:t>
            </a:r>
            <a:r>
              <a:rPr lang="it-IT" dirty="0">
                <a:solidFill>
                  <a:srgbClr val="000000"/>
                </a:solidFill>
              </a:rPr>
              <a:t>)]</a:t>
            </a:r>
            <a:r>
              <a:rPr lang="it-IT" baseline="30000" dirty="0">
                <a:solidFill>
                  <a:srgbClr val="000000"/>
                </a:solidFill>
              </a:rPr>
              <a:t>1/2 </a:t>
            </a:r>
            <a:r>
              <a:rPr lang="it-IT" dirty="0">
                <a:solidFill>
                  <a:srgbClr val="000000"/>
                </a:solidFill>
              </a:rPr>
              <a:t>cos (2 |</a:t>
            </a:r>
            <a:r>
              <a:rPr lang="it-IT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baseline="-25000" dirty="0">
                <a:solidFill>
                  <a:srgbClr val="000000"/>
                </a:solidFill>
              </a:rPr>
              <a:t>ee</a:t>
            </a:r>
            <a:r>
              <a:rPr lang="it-IT" dirty="0">
                <a:solidFill>
                  <a:srgbClr val="000000"/>
                </a:solidFill>
              </a:rPr>
              <a:t>| </a:t>
            </a:r>
            <a:r>
              <a:rPr lang="it-IT" b="1" dirty="0">
                <a:solidFill>
                  <a:srgbClr val="FF0000"/>
                </a:solidFill>
              </a:rPr>
              <a:t>± </a:t>
            </a:r>
            <a:r>
              <a:rPr lang="it-IT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it-IT" dirty="0">
                <a:solidFill>
                  <a:srgbClr val="000000"/>
                </a:solidFill>
              </a:rPr>
              <a:t>)},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500" dirty="0" smtClean="0">
                <a:solidFill>
                  <a:srgbClr val="000000"/>
                </a:solidFill>
              </a:rPr>
              <a:t>dove: </a:t>
            </a:r>
            <a:r>
              <a:rPr lang="it-IT" sz="25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sz="2500" baseline="-25000" dirty="0" err="1">
                <a:solidFill>
                  <a:srgbClr val="000000"/>
                </a:solidFill>
              </a:rPr>
              <a:t>ij</a:t>
            </a:r>
            <a:r>
              <a:rPr lang="it-IT" sz="2500" dirty="0">
                <a:solidFill>
                  <a:srgbClr val="000000"/>
                </a:solidFill>
              </a:rPr>
              <a:t>=(m</a:t>
            </a:r>
            <a:r>
              <a:rPr lang="it-IT" sz="2500" baseline="30000" dirty="0">
                <a:solidFill>
                  <a:srgbClr val="000000"/>
                </a:solidFill>
              </a:rPr>
              <a:t>2</a:t>
            </a:r>
            <a:r>
              <a:rPr lang="it-IT" sz="2500" baseline="-25000" dirty="0">
                <a:solidFill>
                  <a:srgbClr val="000000"/>
                </a:solidFill>
              </a:rPr>
              <a:t>ij</a:t>
            </a:r>
            <a:r>
              <a:rPr lang="it-IT" sz="2500" dirty="0">
                <a:solidFill>
                  <a:srgbClr val="000000"/>
                </a:solidFill>
              </a:rPr>
              <a:t>×L)/(4E) ;  </a:t>
            </a:r>
            <a:r>
              <a:rPr lang="it-IT" sz="25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sz="2500" dirty="0">
                <a:solidFill>
                  <a:srgbClr val="000000"/>
                </a:solidFill>
                <a:cs typeface="Symbol" charset="2"/>
              </a:rPr>
              <a:t>m</a:t>
            </a:r>
            <a:r>
              <a:rPr lang="it-IT" sz="2500" baseline="30000" dirty="0">
                <a:solidFill>
                  <a:srgbClr val="000000"/>
                </a:solidFill>
                <a:cs typeface="Symbol" charset="2"/>
              </a:rPr>
              <a:t>2</a:t>
            </a:r>
            <a:r>
              <a:rPr lang="it-IT" sz="2500" baseline="-25000" dirty="0">
                <a:solidFill>
                  <a:srgbClr val="000000"/>
                </a:solidFill>
                <a:cs typeface="Symbol" charset="2"/>
              </a:rPr>
              <a:t>ee</a:t>
            </a:r>
            <a:r>
              <a:rPr lang="it-IT" sz="2500" baseline="-25000" dirty="0">
                <a:solidFill>
                  <a:srgbClr val="000000"/>
                </a:solidFill>
              </a:rPr>
              <a:t> </a:t>
            </a:r>
            <a:r>
              <a:rPr lang="it-IT" sz="2500" dirty="0">
                <a:solidFill>
                  <a:srgbClr val="000000"/>
                </a:solidFill>
              </a:rPr>
              <a:t>=(cos</a:t>
            </a:r>
            <a:r>
              <a:rPr lang="it-IT" sz="2500" baseline="30000" dirty="0">
                <a:solidFill>
                  <a:srgbClr val="000000"/>
                </a:solidFill>
              </a:rPr>
              <a:t>2</a:t>
            </a:r>
            <a:r>
              <a:rPr lang="it-IT" sz="2500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it-IT" sz="2500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12</a:t>
            </a:r>
            <a:r>
              <a:rPr lang="it-IT" sz="2500" dirty="0">
                <a:solidFill>
                  <a:srgbClr val="000000"/>
                </a:solidFill>
              </a:rPr>
              <a:t>×</a:t>
            </a:r>
            <a:r>
              <a:rPr lang="it-IT" sz="25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sz="2500" dirty="0">
                <a:solidFill>
                  <a:srgbClr val="000000"/>
                </a:solidFill>
              </a:rPr>
              <a:t>m</a:t>
            </a:r>
            <a:r>
              <a:rPr lang="it-IT" sz="2500" baseline="-25000" dirty="0">
                <a:solidFill>
                  <a:srgbClr val="000000"/>
                </a:solidFill>
              </a:rPr>
              <a:t>31 </a:t>
            </a:r>
            <a:r>
              <a:rPr lang="it-IT" sz="2500" baseline="30000" dirty="0">
                <a:solidFill>
                  <a:srgbClr val="000000"/>
                </a:solidFill>
              </a:rPr>
              <a:t>2</a:t>
            </a:r>
            <a:r>
              <a:rPr lang="it-IT" sz="2500" dirty="0">
                <a:solidFill>
                  <a:srgbClr val="000000"/>
                </a:solidFill>
              </a:rPr>
              <a:t>+sin</a:t>
            </a:r>
            <a:r>
              <a:rPr lang="it-IT" sz="2500" baseline="30000" dirty="0">
                <a:solidFill>
                  <a:srgbClr val="000000"/>
                </a:solidFill>
              </a:rPr>
              <a:t>2</a:t>
            </a:r>
            <a:r>
              <a:rPr lang="it-IT" sz="2500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it-IT" sz="2500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12</a:t>
            </a:r>
            <a:r>
              <a:rPr lang="it-IT" sz="2500" dirty="0">
                <a:solidFill>
                  <a:srgbClr val="000000"/>
                </a:solidFill>
              </a:rPr>
              <a:t>×</a:t>
            </a:r>
            <a:r>
              <a:rPr lang="it-IT" sz="25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sz="2500" dirty="0">
                <a:solidFill>
                  <a:srgbClr val="000000"/>
                </a:solidFill>
              </a:rPr>
              <a:t>m</a:t>
            </a:r>
            <a:r>
              <a:rPr lang="it-IT" sz="2500" baseline="-25000" dirty="0">
                <a:solidFill>
                  <a:srgbClr val="000000"/>
                </a:solidFill>
              </a:rPr>
              <a:t>32</a:t>
            </a:r>
            <a:r>
              <a:rPr lang="it-IT" sz="2500" baseline="30000" dirty="0">
                <a:solidFill>
                  <a:srgbClr val="000000"/>
                </a:solidFill>
              </a:rPr>
              <a:t>2</a:t>
            </a:r>
            <a:r>
              <a:rPr lang="it-IT" sz="2500" dirty="0">
                <a:solidFill>
                  <a:srgbClr val="000000"/>
                </a:solidFill>
              </a:rPr>
              <a:t>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500" dirty="0">
                <a:solidFill>
                  <a:srgbClr val="000000"/>
                </a:solidFill>
              </a:rPr>
              <a:t>L</a:t>
            </a:r>
            <a:r>
              <a:rPr lang="it-IT" sz="2500" dirty="0" smtClean="0">
                <a:solidFill>
                  <a:srgbClr val="000000"/>
                </a:solidFill>
              </a:rPr>
              <a:t>’angolo </a:t>
            </a:r>
            <a:r>
              <a:rPr lang="it-IT" sz="25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it-IT" sz="25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it-IT" sz="25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è </a:t>
            </a:r>
            <a:r>
              <a:rPr lang="it-IT" sz="2500" dirty="0" smtClean="0">
                <a:solidFill>
                  <a:srgbClr val="000000"/>
                </a:solidFill>
                <a:cs typeface="Symbol" charset="2"/>
              </a:rPr>
              <a:t>definito in modo che</a:t>
            </a:r>
            <a:r>
              <a:rPr lang="it-IT" sz="2500" dirty="0" smtClean="0">
                <a:solidFill>
                  <a:srgbClr val="000000"/>
                </a:solidFill>
              </a:rPr>
              <a:t> </a:t>
            </a:r>
            <a:r>
              <a:rPr lang="it-IT" sz="2500" dirty="0">
                <a:solidFill>
                  <a:srgbClr val="000000"/>
                </a:solidFill>
              </a:rPr>
              <a:t>sin(</a:t>
            </a:r>
            <a:r>
              <a:rPr lang="it-IT" sz="25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it-IT" sz="2500" dirty="0">
                <a:solidFill>
                  <a:srgbClr val="000000"/>
                </a:solidFill>
              </a:rPr>
              <a:t>) e</a:t>
            </a:r>
            <a:r>
              <a:rPr lang="it-IT" sz="2500" dirty="0" smtClean="0">
                <a:solidFill>
                  <a:srgbClr val="000000"/>
                </a:solidFill>
              </a:rPr>
              <a:t> </a:t>
            </a:r>
            <a:r>
              <a:rPr lang="it-IT" sz="2500" dirty="0">
                <a:solidFill>
                  <a:srgbClr val="000000"/>
                </a:solidFill>
              </a:rPr>
              <a:t>cos(</a:t>
            </a:r>
            <a:r>
              <a:rPr lang="it-IT" sz="25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it-IT" sz="25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  <a:r>
              <a:rPr lang="it-IT" sz="2500" dirty="0">
                <a:solidFill>
                  <a:srgbClr val="000000"/>
                </a:solidFill>
              </a:rPr>
              <a:t> </a:t>
            </a:r>
            <a:r>
              <a:rPr lang="it-IT" sz="2500" dirty="0" smtClean="0">
                <a:solidFill>
                  <a:srgbClr val="000000"/>
                </a:solidFill>
              </a:rPr>
              <a:t>denotino combinazioni di masse e parametri di </a:t>
            </a:r>
            <a:r>
              <a:rPr lang="it-IT" sz="2500" dirty="0">
                <a:solidFill>
                  <a:srgbClr val="000000"/>
                </a:solidFill>
              </a:rPr>
              <a:t>mixing </a:t>
            </a:r>
            <a:r>
              <a:rPr lang="it-IT" sz="2500" dirty="0" smtClean="0">
                <a:solidFill>
                  <a:srgbClr val="000000"/>
                </a:solidFill>
              </a:rPr>
              <a:t>del settore </a:t>
            </a:r>
            <a:r>
              <a:rPr lang="it-IT" sz="2500" dirty="0">
                <a:solidFill>
                  <a:srgbClr val="000000"/>
                </a:solidFill>
              </a:rPr>
              <a:t>1-2 (</a:t>
            </a:r>
            <a:r>
              <a:rPr lang="it-IT" sz="2500" dirty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it-IT" sz="2500" baseline="-25000" dirty="0">
                <a:solidFill>
                  <a:srgbClr val="000000"/>
                </a:solidFill>
              </a:rPr>
              <a:t>12</a:t>
            </a:r>
            <a:r>
              <a:rPr lang="it-IT" sz="2500" dirty="0">
                <a:solidFill>
                  <a:srgbClr val="000000"/>
                </a:solidFill>
              </a:rPr>
              <a:t> and </a:t>
            </a:r>
            <a:r>
              <a:rPr lang="it-IT" sz="25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sz="2500" baseline="-25000" dirty="0">
                <a:solidFill>
                  <a:srgbClr val="000000"/>
                </a:solidFill>
              </a:rPr>
              <a:t>21</a:t>
            </a:r>
            <a:r>
              <a:rPr lang="it-IT" sz="2500" dirty="0">
                <a:solidFill>
                  <a:srgbClr val="000000"/>
                </a:solidFill>
              </a:rPr>
              <a:t>).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600" b="1" dirty="0" err="1" smtClean="0">
                <a:solidFill>
                  <a:srgbClr val="FF0000"/>
                </a:solidFill>
              </a:rPr>
              <a:t>Signo</a:t>
            </a:r>
            <a:r>
              <a:rPr lang="it-IT" sz="2600" b="1" dirty="0" smtClean="0">
                <a:solidFill>
                  <a:srgbClr val="FF0000"/>
                </a:solidFill>
              </a:rPr>
              <a:t> di fronte a </a:t>
            </a:r>
            <a:r>
              <a:rPr lang="it-IT" sz="26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it-IT" sz="2600" dirty="0">
                <a:latin typeface="Symbol" charset="2"/>
                <a:cs typeface="Symbol" charset="2"/>
              </a:rPr>
              <a:t>,</a:t>
            </a:r>
            <a:r>
              <a:rPr lang="it-IT" sz="2600" dirty="0"/>
              <a:t> </a:t>
            </a:r>
            <a:r>
              <a:rPr lang="it-IT" sz="2600" dirty="0" smtClean="0"/>
              <a:t>cambia a seconda della gerarchia di </a:t>
            </a:r>
            <a:r>
              <a:rPr lang="it-IT" sz="2600" b="1" dirty="0" smtClean="0">
                <a:solidFill>
                  <a:srgbClr val="FF0000"/>
                </a:solidFill>
              </a:rPr>
              <a:t>massa</a:t>
            </a:r>
            <a:r>
              <a:rPr lang="it-IT" sz="2600" dirty="0" smtClean="0">
                <a:solidFill>
                  <a:srgbClr val="000000"/>
                </a:solidFill>
              </a:rPr>
              <a:t>:</a:t>
            </a:r>
            <a:endParaRPr lang="it-IT" sz="26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600" b="1" dirty="0">
                <a:solidFill>
                  <a:srgbClr val="FF0000"/>
                </a:solidFill>
              </a:rPr>
              <a:t>+1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smtClean="0">
                <a:solidFill>
                  <a:srgbClr val="000000"/>
                </a:solidFill>
              </a:rPr>
              <a:t>per </a:t>
            </a:r>
            <a:r>
              <a:rPr lang="it-IT" sz="2600" b="1" dirty="0">
                <a:solidFill>
                  <a:srgbClr val="FF0000"/>
                </a:solidFill>
              </a:rPr>
              <a:t>NH</a:t>
            </a:r>
            <a:r>
              <a:rPr lang="it-IT" sz="2600" dirty="0">
                <a:solidFill>
                  <a:srgbClr val="000000"/>
                </a:solidFill>
              </a:rPr>
              <a:t> e</a:t>
            </a:r>
            <a:r>
              <a:rPr lang="it-IT" sz="2600" dirty="0" smtClean="0">
                <a:solidFill>
                  <a:srgbClr val="000000"/>
                </a:solidFill>
              </a:rPr>
              <a:t> </a:t>
            </a:r>
            <a:r>
              <a:rPr lang="it-IT" sz="2600" b="1" dirty="0">
                <a:solidFill>
                  <a:srgbClr val="FF0000"/>
                </a:solidFill>
              </a:rPr>
              <a:t>-1 </a:t>
            </a:r>
            <a:r>
              <a:rPr lang="it-IT" sz="2600" dirty="0">
                <a:solidFill>
                  <a:srgbClr val="000000"/>
                </a:solidFill>
              </a:rPr>
              <a:t>in </a:t>
            </a:r>
            <a:r>
              <a:rPr lang="it-IT" sz="2600" dirty="0" smtClean="0">
                <a:solidFill>
                  <a:srgbClr val="000000"/>
                </a:solidFill>
              </a:rPr>
              <a:t>caso di </a:t>
            </a:r>
            <a:r>
              <a:rPr lang="it-IT" sz="2600" b="1" dirty="0">
                <a:solidFill>
                  <a:srgbClr val="FF0000"/>
                </a:solidFill>
              </a:rPr>
              <a:t>IH</a:t>
            </a:r>
            <a:r>
              <a:rPr lang="it-IT" sz="2600" dirty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2600" b="1" dirty="0" err="1">
                <a:solidFill>
                  <a:srgbClr val="0000FF"/>
                </a:solidFill>
              </a:rPr>
              <a:t>Fastly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oscillating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term</a:t>
            </a:r>
            <a:r>
              <a:rPr lang="it-IT" sz="2600" dirty="0">
                <a:solidFill>
                  <a:srgbClr val="3366FF"/>
                </a:solidFill>
              </a:rPr>
              <a:t>, </a:t>
            </a:r>
            <a:r>
              <a:rPr lang="it-IT" sz="2600" dirty="0" err="1"/>
              <a:t>superimposed</a:t>
            </a:r>
            <a:r>
              <a:rPr lang="it-IT" sz="2600" dirty="0"/>
              <a:t> to the general </a:t>
            </a:r>
            <a:r>
              <a:rPr lang="it-IT" sz="2600" dirty="0" err="1"/>
              <a:t>oscillation</a:t>
            </a:r>
            <a:r>
              <a:rPr lang="it-IT" sz="2600" dirty="0"/>
              <a:t> pattern</a:t>
            </a:r>
            <a:r>
              <a:rPr lang="en-GB" sz="2600" dirty="0">
                <a:solidFill>
                  <a:srgbClr val="3366FF"/>
                </a:solidFill>
              </a:rPr>
              <a:t>, </a:t>
            </a:r>
            <a:r>
              <a:rPr lang="en-GB" sz="2600" b="1" dirty="0">
                <a:solidFill>
                  <a:srgbClr val="0000FF"/>
                </a:solidFill>
              </a:rPr>
              <a:t>leads to a contribution of opposite sign in the 2 cases of NH and IH</a:t>
            </a:r>
            <a:r>
              <a:rPr lang="it-IT" sz="2600" b="1" dirty="0">
                <a:solidFill>
                  <a:srgbClr val="0000FF"/>
                </a:solidFill>
              </a:rPr>
              <a:t>. </a:t>
            </a:r>
          </a:p>
          <a:p>
            <a:pPr marL="0" indent="0" algn="just">
              <a:buNone/>
            </a:pPr>
            <a:endParaRPr lang="it-IT" sz="2500" dirty="0">
              <a:solidFill>
                <a:srgbClr val="000000"/>
              </a:solidFill>
            </a:endParaRPr>
          </a:p>
          <a:p>
            <a:pPr algn="dist"/>
            <a:endParaRPr lang="it-IT" sz="2500" dirty="0">
              <a:solidFill>
                <a:srgbClr val="000000"/>
              </a:solidFill>
            </a:endParaRPr>
          </a:p>
          <a:p>
            <a:endParaRPr lang="it-IT" baseline="30000" dirty="0" smtClean="0">
              <a:solidFill>
                <a:srgbClr val="000000"/>
              </a:solidFill>
            </a:endParaRPr>
          </a:p>
          <a:p>
            <a:endParaRPr lang="it-IT" baseline="30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6032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4" imgW="127000" imgH="203200" progId="Equation.3">
                  <p:embed/>
                </p:oleObj>
              </mc:Choice>
              <mc:Fallback>
                <p:oleObj name="Equation" r:id="rId4" imgW="127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2500" y="33274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9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1" y="60972"/>
            <a:ext cx="9017000" cy="367833"/>
          </a:xfrm>
        </p:spPr>
        <p:txBody>
          <a:bodyPr>
            <a:noAutofit/>
          </a:bodyPr>
          <a:lstStyle/>
          <a:p>
            <a:r>
              <a:rPr lang="it-IT" sz="3000" b="1" dirty="0" err="1">
                <a:solidFill>
                  <a:srgbClr val="FB0000"/>
                </a:solidFill>
                <a:latin typeface="Comic Sans MS"/>
                <a:cs typeface="Comic Sans MS"/>
              </a:rPr>
              <a:t>Spectrum</a:t>
            </a:r>
            <a:r>
              <a:rPr lang="it-IT" sz="3000" b="1" dirty="0">
                <a:solidFill>
                  <a:srgbClr val="FB0000"/>
                </a:solidFill>
                <a:latin typeface="Comic Sans MS"/>
                <a:cs typeface="Comic Sans MS"/>
              </a:rPr>
              <a:t> </a:t>
            </a:r>
            <a:r>
              <a:rPr lang="it-IT" sz="3000" b="1" dirty="0" err="1">
                <a:solidFill>
                  <a:srgbClr val="FB0000"/>
                </a:solidFill>
                <a:latin typeface="Comic Sans MS"/>
                <a:cs typeface="Comic Sans MS"/>
              </a:rPr>
              <a:t>dependence</a:t>
            </a:r>
            <a:r>
              <a:rPr lang="it-IT" sz="3000" b="1" dirty="0">
                <a:solidFill>
                  <a:srgbClr val="FB0000"/>
                </a:solidFill>
                <a:latin typeface="Comic Sans MS"/>
                <a:cs typeface="Comic Sans MS"/>
              </a:rPr>
              <a:t> </a:t>
            </a:r>
            <a:r>
              <a:rPr lang="it-IT" sz="3000" b="1" dirty="0" err="1">
                <a:solidFill>
                  <a:srgbClr val="FB0000"/>
                </a:solidFill>
                <a:latin typeface="Comic Sans MS"/>
                <a:cs typeface="Comic Sans MS"/>
              </a:rPr>
              <a:t>upon</a:t>
            </a:r>
            <a:r>
              <a:rPr lang="it-IT" sz="3000" b="1" dirty="0">
                <a:solidFill>
                  <a:srgbClr val="FB0000"/>
                </a:solidFill>
                <a:latin typeface="Comic Sans MS"/>
                <a:cs typeface="Comic Sans MS"/>
              </a:rPr>
              <a:t> the Mass </a:t>
            </a:r>
            <a:r>
              <a:rPr lang="it-IT" sz="3000" b="1" dirty="0" err="1">
                <a:solidFill>
                  <a:srgbClr val="FB0000"/>
                </a:solidFill>
                <a:latin typeface="Comic Sans MS"/>
                <a:cs typeface="Comic Sans MS"/>
              </a:rPr>
              <a:t>Hierarchy</a:t>
            </a:r>
            <a:endParaRPr lang="it-IT" sz="3000" b="1" dirty="0">
              <a:solidFill>
                <a:srgbClr val="FB0000"/>
              </a:solidFill>
              <a:latin typeface="Comic Sans MS"/>
              <a:cs typeface="Comic Sans MS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981200" y="1794437"/>
            <a:ext cx="8229600" cy="4525963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Immagine 9" descr="JUNO-spettr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26158"/>
            <a:ext cx="9017000" cy="477670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24000" y="513639"/>
            <a:ext cx="9144000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200" dirty="0" err="1">
                <a:solidFill>
                  <a:srgbClr val="000000"/>
                </a:solidFill>
              </a:rPr>
              <a:t>Fastly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oscillating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term</a:t>
            </a:r>
            <a:r>
              <a:rPr lang="it-IT" sz="2200" dirty="0">
                <a:solidFill>
                  <a:srgbClr val="000000"/>
                </a:solidFill>
              </a:rPr>
              <a:t>, </a:t>
            </a:r>
            <a:r>
              <a:rPr lang="it-IT" sz="2200" dirty="0" err="1">
                <a:solidFill>
                  <a:srgbClr val="000000"/>
                </a:solidFill>
              </a:rPr>
              <a:t>superimposed</a:t>
            </a:r>
            <a:r>
              <a:rPr lang="it-IT" sz="2200" dirty="0">
                <a:solidFill>
                  <a:srgbClr val="000000"/>
                </a:solidFill>
              </a:rPr>
              <a:t> to general </a:t>
            </a:r>
            <a:r>
              <a:rPr lang="it-IT" sz="2200" dirty="0" err="1">
                <a:solidFill>
                  <a:srgbClr val="000000"/>
                </a:solidFill>
              </a:rPr>
              <a:t>oscillation</a:t>
            </a:r>
            <a:r>
              <a:rPr lang="it-IT" sz="2200" dirty="0">
                <a:solidFill>
                  <a:srgbClr val="000000"/>
                </a:solidFill>
              </a:rPr>
              <a:t> pattern</a:t>
            </a:r>
            <a:r>
              <a:rPr lang="en-GB" sz="2200" dirty="0">
                <a:solidFill>
                  <a:srgbClr val="000000"/>
                </a:solidFill>
              </a:rPr>
              <a:t>, leads to a contribution of opposite sign in the 2 cases of NH and IH</a:t>
            </a:r>
            <a:r>
              <a:rPr lang="it-IT" sz="2200" dirty="0">
                <a:solidFill>
                  <a:srgbClr val="000000"/>
                </a:solidFill>
              </a:rPr>
              <a:t>. </a:t>
            </a:r>
            <a:r>
              <a:rPr lang="it-IT" sz="2200" dirty="0" err="1">
                <a:solidFill>
                  <a:srgbClr val="000000"/>
                </a:solidFill>
              </a:rPr>
              <a:t>Number</a:t>
            </a:r>
            <a:r>
              <a:rPr lang="it-IT" sz="2200" dirty="0">
                <a:solidFill>
                  <a:srgbClr val="000000"/>
                </a:solidFill>
              </a:rPr>
              <a:t> of </a:t>
            </a:r>
            <a:r>
              <a:rPr lang="it-IT" sz="2200" dirty="0" err="1">
                <a:solidFill>
                  <a:srgbClr val="000000"/>
                </a:solidFill>
              </a:rPr>
              <a:t>detected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events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depend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upon</a:t>
            </a:r>
            <a:r>
              <a:rPr lang="it-IT" sz="2200" dirty="0">
                <a:solidFill>
                  <a:srgbClr val="000000"/>
                </a:solidFill>
              </a:rPr>
              <a:t> the mass </a:t>
            </a:r>
            <a:r>
              <a:rPr lang="it-IT" sz="2200" dirty="0" err="1">
                <a:solidFill>
                  <a:srgbClr val="000000"/>
                </a:solidFill>
              </a:rPr>
              <a:t>hierarchy</a:t>
            </a:r>
            <a:r>
              <a:rPr lang="it-IT" sz="2200" dirty="0">
                <a:solidFill>
                  <a:srgbClr val="000000"/>
                </a:solidFill>
              </a:rPr>
              <a:t> (in </a:t>
            </a:r>
            <a:r>
              <a:rPr lang="it-IT" sz="2200" dirty="0" err="1">
                <a:solidFill>
                  <a:srgbClr val="000000"/>
                </a:solidFill>
              </a:rPr>
              <a:t>addition</a:t>
            </a:r>
            <a:r>
              <a:rPr lang="it-IT" sz="2200" dirty="0">
                <a:solidFill>
                  <a:srgbClr val="000000"/>
                </a:solidFill>
              </a:rPr>
              <a:t> to the mass and </a:t>
            </a:r>
            <a:r>
              <a:rPr lang="it-IT" sz="2200" dirty="0" err="1">
                <a:solidFill>
                  <a:srgbClr val="000000"/>
                </a:solidFill>
              </a:rPr>
              <a:t>oscillation</a:t>
            </a:r>
            <a:r>
              <a:rPr lang="it-IT" sz="2200" dirty="0">
                <a:solidFill>
                  <a:srgbClr val="000000"/>
                </a:solidFill>
              </a:rPr>
              <a:t> </a:t>
            </a:r>
            <a:r>
              <a:rPr lang="it-IT" sz="2200" dirty="0" err="1">
                <a:solidFill>
                  <a:srgbClr val="000000"/>
                </a:solidFill>
              </a:rPr>
              <a:t>parameters</a:t>
            </a:r>
            <a:r>
              <a:rPr lang="it-IT" sz="2200" dirty="0">
                <a:solidFill>
                  <a:srgbClr val="000000"/>
                </a:solidFill>
              </a:rPr>
              <a:t>). </a:t>
            </a:r>
          </a:p>
          <a:p>
            <a:pPr algn="just">
              <a:lnSpc>
                <a:spcPct val="120000"/>
              </a:lnSpc>
            </a:pPr>
            <a:endParaRPr lang="it-IT" sz="2000" dirty="0">
              <a:solidFill>
                <a:srgbClr val="000000"/>
              </a:solidFill>
            </a:endParaRPr>
          </a:p>
          <a:p>
            <a:pPr algn="just"/>
            <a:r>
              <a:rPr lang="it-IT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893891" y="5939068"/>
            <a:ext cx="855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0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8059"/>
            <a:ext cx="8229600" cy="465101"/>
          </a:xfrm>
        </p:spPr>
        <p:txBody>
          <a:bodyPr>
            <a:noAutofit/>
          </a:bodyPr>
          <a:lstStyle/>
          <a:p>
            <a:r>
              <a:rPr lang="it-IT" sz="3200" dirty="0" err="1">
                <a:solidFill>
                  <a:srgbClr val="FB0000"/>
                </a:solidFill>
                <a:latin typeface="Comic Sans MS"/>
                <a:cs typeface="Comic Sans MS"/>
              </a:rPr>
              <a:t>Milestones</a:t>
            </a:r>
            <a:r>
              <a:rPr lang="it-IT" sz="3200" dirty="0">
                <a:solidFill>
                  <a:srgbClr val="FB0000"/>
                </a:solidFill>
                <a:latin typeface="Comic Sans MS"/>
                <a:cs typeface="Comic Sans MS"/>
              </a:rPr>
              <a:t> of the </a:t>
            </a:r>
            <a:r>
              <a:rPr lang="it-IT" sz="3200" dirty="0" err="1">
                <a:solidFill>
                  <a:srgbClr val="FB0000"/>
                </a:solidFill>
                <a:latin typeface="Comic Sans MS"/>
                <a:cs typeface="Comic Sans MS"/>
              </a:rPr>
              <a:t>analysis</a:t>
            </a:r>
            <a:r>
              <a:rPr lang="it-IT" sz="3200" dirty="0">
                <a:solidFill>
                  <a:srgbClr val="FB0000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1" y="665766"/>
            <a:ext cx="9143999" cy="619223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it-IT" sz="2600" b="1" dirty="0">
                <a:solidFill>
                  <a:srgbClr val="0000FF"/>
                </a:solidFill>
              </a:rPr>
              <a:t> By </a:t>
            </a:r>
            <a:r>
              <a:rPr lang="it-IT" sz="2600" b="1" dirty="0" err="1">
                <a:solidFill>
                  <a:srgbClr val="0000FF"/>
                </a:solidFill>
              </a:rPr>
              <a:t>fitting</a:t>
            </a:r>
            <a:r>
              <a:rPr lang="it-IT" sz="2600" b="1" dirty="0">
                <a:solidFill>
                  <a:srgbClr val="0000FF"/>
                </a:solidFill>
              </a:rPr>
              <a:t> the data </a:t>
            </a:r>
            <a:r>
              <a:rPr lang="it-IT" sz="2600" dirty="0" err="1">
                <a:solidFill>
                  <a:srgbClr val="000000"/>
                </a:solidFill>
              </a:rPr>
              <a:t>as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function</a:t>
            </a:r>
            <a:r>
              <a:rPr lang="it-IT" sz="2600" dirty="0">
                <a:solidFill>
                  <a:srgbClr val="000000"/>
                </a:solidFill>
              </a:rPr>
              <a:t> of </a:t>
            </a:r>
            <a:r>
              <a:rPr lang="it-IT" sz="2600" dirty="0" err="1">
                <a:solidFill>
                  <a:srgbClr val="000000"/>
                </a:solidFill>
              </a:rPr>
              <a:t>oscillation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parameters</a:t>
            </a:r>
            <a:r>
              <a:rPr lang="it-IT" sz="2600" dirty="0">
                <a:solidFill>
                  <a:srgbClr val="000000"/>
                </a:solidFill>
              </a:rPr>
              <a:t> (</a:t>
            </a:r>
            <a:r>
              <a:rPr lang="it-IT" sz="2600" dirty="0" err="1">
                <a:solidFill>
                  <a:srgbClr val="000000"/>
                </a:solidFill>
              </a:rPr>
              <a:t>including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other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experiments</a:t>
            </a:r>
            <a:r>
              <a:rPr lang="it-IT" sz="2600" dirty="0">
                <a:solidFill>
                  <a:srgbClr val="000000"/>
                </a:solidFill>
              </a:rPr>
              <a:t>) </a:t>
            </a:r>
            <a:r>
              <a:rPr lang="it-IT" sz="2600" b="1" dirty="0">
                <a:solidFill>
                  <a:srgbClr val="0000FF"/>
                </a:solidFill>
              </a:rPr>
              <a:t>and </a:t>
            </a:r>
            <a:r>
              <a:rPr lang="it-IT" sz="2600" b="1" dirty="0" err="1">
                <a:solidFill>
                  <a:srgbClr val="0000FF"/>
                </a:solidFill>
              </a:rPr>
              <a:t>comparing</a:t>
            </a:r>
            <a:r>
              <a:rPr lang="it-IT" sz="2600" b="1" dirty="0">
                <a:solidFill>
                  <a:srgbClr val="0000FF"/>
                </a:solidFill>
              </a:rPr>
              <a:t>  </a:t>
            </a:r>
            <a:r>
              <a:rPr lang="it-IT" sz="2600" b="1" dirty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it-IT" sz="2600" b="1" baseline="30000" dirty="0">
                <a:solidFill>
                  <a:srgbClr val="0000FF"/>
                </a:solidFill>
              </a:rPr>
              <a:t>2</a:t>
            </a:r>
            <a:r>
              <a:rPr lang="it-IT" sz="2600" dirty="0">
                <a:solidFill>
                  <a:srgbClr val="3366FF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obtained</a:t>
            </a:r>
            <a:r>
              <a:rPr lang="it-IT" sz="2600" dirty="0">
                <a:solidFill>
                  <a:srgbClr val="000000"/>
                </a:solidFill>
              </a:rPr>
              <a:t> for the best </a:t>
            </a:r>
            <a:r>
              <a:rPr lang="it-IT" sz="2600" dirty="0" err="1">
                <a:solidFill>
                  <a:srgbClr val="000000"/>
                </a:solidFill>
              </a:rPr>
              <a:t>fit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points</a:t>
            </a:r>
            <a:r>
              <a:rPr lang="it-IT" sz="2600" dirty="0">
                <a:solidFill>
                  <a:srgbClr val="000000"/>
                </a:solidFill>
              </a:rPr>
              <a:t> in </a:t>
            </a:r>
            <a:r>
              <a:rPr lang="it-IT" sz="2600" dirty="0" err="1">
                <a:solidFill>
                  <a:srgbClr val="000000"/>
                </a:solidFill>
              </a:rPr>
              <a:t>normal</a:t>
            </a:r>
            <a:r>
              <a:rPr lang="it-IT" sz="2600" dirty="0">
                <a:solidFill>
                  <a:srgbClr val="000000"/>
                </a:solidFill>
              </a:rPr>
              <a:t> and </a:t>
            </a:r>
            <a:r>
              <a:rPr lang="it-IT" sz="2600" dirty="0" err="1">
                <a:solidFill>
                  <a:srgbClr val="000000"/>
                </a:solidFill>
              </a:rPr>
              <a:t>inverted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hierarchy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cases</a:t>
            </a:r>
            <a:r>
              <a:rPr lang="it-IT" sz="2600" dirty="0">
                <a:solidFill>
                  <a:srgbClr val="000000"/>
                </a:solidFill>
              </a:rPr>
              <a:t>, </a:t>
            </a:r>
            <a:r>
              <a:rPr lang="it-IT" sz="2600" dirty="0" err="1">
                <a:solidFill>
                  <a:srgbClr val="000000"/>
                </a:solidFill>
              </a:rPr>
              <a:t>possible</a:t>
            </a:r>
            <a:r>
              <a:rPr lang="it-IT" sz="2600" dirty="0">
                <a:solidFill>
                  <a:srgbClr val="000000"/>
                </a:solidFill>
              </a:rPr>
              <a:t> to </a:t>
            </a:r>
            <a:r>
              <a:rPr lang="it-IT" sz="2600" b="1" dirty="0">
                <a:solidFill>
                  <a:srgbClr val="0000FF"/>
                </a:solidFill>
              </a:rPr>
              <a:t>discriminate </a:t>
            </a:r>
            <a:r>
              <a:rPr lang="it-IT" sz="2600" b="1" dirty="0" err="1">
                <a:solidFill>
                  <a:srgbClr val="0000FF"/>
                </a:solidFill>
              </a:rPr>
              <a:t>between</a:t>
            </a:r>
            <a:r>
              <a:rPr lang="it-IT" sz="2600" b="1" dirty="0">
                <a:solidFill>
                  <a:srgbClr val="0000FF"/>
                </a:solidFill>
              </a:rPr>
              <a:t> the 2 </a:t>
            </a:r>
            <a:r>
              <a:rPr lang="it-IT" sz="2600" b="1" dirty="0" err="1">
                <a:solidFill>
                  <a:srgbClr val="0000FF"/>
                </a:solidFill>
              </a:rPr>
              <a:t>hierarchies</a:t>
            </a:r>
            <a:r>
              <a:rPr lang="it-IT" sz="2600" b="1" dirty="0">
                <a:solidFill>
                  <a:srgbClr val="0000FF"/>
                </a:solidFill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Crucial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points</a:t>
            </a:r>
            <a:r>
              <a:rPr lang="it-IT" sz="2600" b="1" dirty="0">
                <a:solidFill>
                  <a:srgbClr val="0000FF"/>
                </a:solidFill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2600" dirty="0"/>
              <a:t>     </a:t>
            </a:r>
            <a:r>
              <a:rPr lang="it-IT" sz="2600" dirty="0" err="1"/>
              <a:t>very</a:t>
            </a:r>
            <a:r>
              <a:rPr lang="it-IT" sz="2600" dirty="0"/>
              <a:t> big </a:t>
            </a:r>
            <a:r>
              <a:rPr lang="it-IT" sz="2600" b="1" dirty="0">
                <a:solidFill>
                  <a:srgbClr val="0000FF"/>
                </a:solidFill>
              </a:rPr>
              <a:t>detector sensitive mass and </a:t>
            </a:r>
            <a:r>
              <a:rPr lang="it-IT" sz="2600" dirty="0" err="1">
                <a:solidFill>
                  <a:srgbClr val="000000"/>
                </a:solidFill>
              </a:rPr>
              <a:t>very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good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energy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resolution</a:t>
            </a:r>
            <a:r>
              <a:rPr lang="it-IT" sz="2600" dirty="0">
                <a:solidFill>
                  <a:srgbClr val="000000"/>
                </a:solidFill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it-IT" sz="2600" dirty="0" err="1">
                <a:solidFill>
                  <a:srgbClr val="000000"/>
                </a:solidFill>
              </a:rPr>
              <a:t>If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resolution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is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not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enough</a:t>
            </a:r>
            <a:r>
              <a:rPr lang="it-IT" sz="2600" dirty="0">
                <a:solidFill>
                  <a:srgbClr val="000000"/>
                </a:solidFill>
              </a:rPr>
              <a:t> a </a:t>
            </a:r>
            <a:r>
              <a:rPr lang="it-IT" sz="2600" dirty="0" err="1">
                <a:solidFill>
                  <a:srgbClr val="000000"/>
                </a:solidFill>
              </a:rPr>
              <a:t>solution</a:t>
            </a:r>
            <a:r>
              <a:rPr lang="it-IT" sz="2600" dirty="0">
                <a:solidFill>
                  <a:srgbClr val="000000"/>
                </a:solidFill>
              </a:rPr>
              <a:t> with the </a:t>
            </a:r>
            <a:r>
              <a:rPr lang="it-IT" sz="2600" dirty="0" err="1">
                <a:solidFill>
                  <a:srgbClr val="000000"/>
                </a:solidFill>
              </a:rPr>
              <a:t>wrong</a:t>
            </a:r>
            <a:r>
              <a:rPr lang="it-IT" sz="2600" dirty="0">
                <a:solidFill>
                  <a:srgbClr val="000000"/>
                </a:solidFill>
              </a:rPr>
              <a:t> mass </a:t>
            </a:r>
            <a:r>
              <a:rPr lang="it-IT" sz="2600" dirty="0" err="1">
                <a:solidFill>
                  <a:srgbClr val="000000"/>
                </a:solidFill>
              </a:rPr>
              <a:t>hierarchy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is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indistinguishable</a:t>
            </a:r>
            <a:r>
              <a:rPr lang="it-IT" sz="2600" dirty="0">
                <a:solidFill>
                  <a:srgbClr val="000000"/>
                </a:solidFill>
              </a:rPr>
              <a:t> from the right </a:t>
            </a:r>
            <a:r>
              <a:rPr lang="it-IT" sz="2600" dirty="0" err="1">
                <a:solidFill>
                  <a:srgbClr val="000000"/>
                </a:solidFill>
              </a:rPr>
              <a:t>hierarchy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solution</a:t>
            </a:r>
            <a:r>
              <a:rPr lang="it-IT" sz="2600" dirty="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2600" b="1" dirty="0">
                <a:solidFill>
                  <a:srgbClr val="000000"/>
                </a:solidFill>
              </a:rPr>
              <a:t>     </a:t>
            </a:r>
            <a:r>
              <a:rPr lang="it-IT" sz="2600" b="1" dirty="0">
                <a:solidFill>
                  <a:srgbClr val="0000FF"/>
                </a:solidFill>
              </a:rPr>
              <a:t>For </a:t>
            </a:r>
            <a:r>
              <a:rPr lang="it-IT" sz="2600" b="1" dirty="0" err="1">
                <a:solidFill>
                  <a:srgbClr val="0000FF"/>
                </a:solidFill>
              </a:rPr>
              <a:t>energy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resolution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equal</a:t>
            </a:r>
            <a:r>
              <a:rPr lang="it-IT" sz="2600" b="1" dirty="0">
                <a:solidFill>
                  <a:srgbClr val="0000FF"/>
                </a:solidFill>
              </a:rPr>
              <a:t> or </a:t>
            </a:r>
            <a:r>
              <a:rPr lang="it-IT" sz="2600" b="1" dirty="0" err="1">
                <a:solidFill>
                  <a:srgbClr val="0000FF"/>
                </a:solidFill>
              </a:rPr>
              <a:t>better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than</a:t>
            </a:r>
            <a:r>
              <a:rPr lang="it-IT" sz="2600" b="1" dirty="0">
                <a:solidFill>
                  <a:srgbClr val="0000FF"/>
                </a:solidFill>
              </a:rPr>
              <a:t> 3%/√E, </a:t>
            </a:r>
            <a:r>
              <a:rPr lang="it-IT" sz="2600" b="1" dirty="0" err="1">
                <a:solidFill>
                  <a:srgbClr val="0000FF"/>
                </a:solidFill>
              </a:rPr>
              <a:t>it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should</a:t>
            </a:r>
            <a:r>
              <a:rPr lang="it-IT" sz="2600" b="1" dirty="0">
                <a:solidFill>
                  <a:srgbClr val="0000FF"/>
                </a:solidFill>
              </a:rPr>
              <a:t> be </a:t>
            </a:r>
            <a:r>
              <a:rPr lang="it-IT" sz="2600" b="1" dirty="0" err="1">
                <a:solidFill>
                  <a:srgbClr val="0000FF"/>
                </a:solidFill>
              </a:rPr>
              <a:t>possible</a:t>
            </a:r>
            <a:r>
              <a:rPr lang="it-IT" sz="2600" b="1" dirty="0">
                <a:solidFill>
                  <a:srgbClr val="0000FF"/>
                </a:solidFill>
              </a:rPr>
              <a:t> to   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2600" b="1" dirty="0">
                <a:solidFill>
                  <a:srgbClr val="0000FF"/>
                </a:solidFill>
              </a:rPr>
              <a:t>     discriminate the 2 </a:t>
            </a:r>
            <a:r>
              <a:rPr lang="it-IT" sz="2600" b="1" dirty="0" err="1">
                <a:solidFill>
                  <a:srgbClr val="0000FF"/>
                </a:solidFill>
              </a:rPr>
              <a:t>hierarchies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at</a:t>
            </a:r>
            <a:r>
              <a:rPr lang="it-IT" sz="2600" b="1" dirty="0">
                <a:solidFill>
                  <a:srgbClr val="0000FF"/>
                </a:solidFill>
              </a:rPr>
              <a:t> 3-4 </a:t>
            </a:r>
            <a:r>
              <a:rPr lang="it-IT" sz="26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it-IT" sz="2600" b="1" dirty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it-IT" sz="2600" b="1" dirty="0">
                <a:solidFill>
                  <a:srgbClr val="0000FF"/>
                </a:solidFill>
                <a:cs typeface="Symbol" charset="2"/>
              </a:rPr>
              <a:t>C.L. </a:t>
            </a:r>
            <a:r>
              <a:rPr lang="it-IT" sz="2600" dirty="0">
                <a:solidFill>
                  <a:srgbClr val="000000"/>
                </a:solidFill>
                <a:cs typeface="Symbol" charset="2"/>
              </a:rPr>
              <a:t>(</a:t>
            </a:r>
            <a:r>
              <a:rPr lang="it-IT" sz="2600" dirty="0" err="1">
                <a:solidFill>
                  <a:srgbClr val="000000"/>
                </a:solidFill>
                <a:cs typeface="Symbol" charset="2"/>
              </a:rPr>
              <a:t>See</a:t>
            </a:r>
            <a:r>
              <a:rPr lang="it-IT" sz="2600" dirty="0">
                <a:solidFill>
                  <a:srgbClr val="000000"/>
                </a:solidFill>
                <a:cs typeface="Symbol" charset="2"/>
              </a:rPr>
              <a:t> the JUNO Yellow Book: An </a:t>
            </a: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</a:pPr>
            <a:r>
              <a:rPr lang="it-IT" sz="2500" dirty="0" err="1">
                <a:solidFill>
                  <a:srgbClr val="000000"/>
                </a:solidFill>
              </a:rPr>
              <a:t>Differently</a:t>
            </a:r>
            <a:r>
              <a:rPr lang="it-IT" sz="2500" dirty="0">
                <a:solidFill>
                  <a:srgbClr val="000000"/>
                </a:solidFill>
              </a:rPr>
              <a:t> from LBL </a:t>
            </a:r>
            <a:r>
              <a:rPr lang="it-IT" sz="25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it-IT" sz="2500" dirty="0">
                <a:solidFill>
                  <a:srgbClr val="000000"/>
                </a:solidFill>
              </a:rPr>
              <a:t> </a:t>
            </a:r>
            <a:r>
              <a:rPr lang="it-IT" sz="2500" dirty="0" err="1">
                <a:solidFill>
                  <a:srgbClr val="000000"/>
                </a:solidFill>
              </a:rPr>
              <a:t>experiments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looking</a:t>
            </a:r>
            <a:r>
              <a:rPr lang="it-IT" sz="2600" dirty="0">
                <a:solidFill>
                  <a:srgbClr val="000000"/>
                </a:solidFill>
              </a:rPr>
              <a:t> for MH , </a:t>
            </a:r>
            <a:r>
              <a:rPr lang="it-IT" sz="2600" b="1" dirty="0">
                <a:solidFill>
                  <a:srgbClr val="0000FF"/>
                </a:solidFill>
              </a:rPr>
              <a:t>JUNO and RENO50 </a:t>
            </a:r>
            <a:r>
              <a:rPr lang="it-IT" sz="2600" dirty="0">
                <a:solidFill>
                  <a:srgbClr val="000000"/>
                </a:solidFill>
              </a:rPr>
              <a:t>look </a:t>
            </a:r>
            <a:r>
              <a:rPr lang="it-IT" sz="2600" dirty="0" err="1">
                <a:solidFill>
                  <a:srgbClr val="000000"/>
                </a:solidFill>
              </a:rPr>
              <a:t>at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vacuum</a:t>
            </a:r>
            <a:r>
              <a:rPr lang="it-IT" sz="2600" dirty="0">
                <a:solidFill>
                  <a:srgbClr val="000000"/>
                </a:solidFill>
              </a:rPr>
              <a:t> (</a:t>
            </a:r>
            <a:r>
              <a:rPr lang="it-IT" sz="2600" dirty="0" err="1">
                <a:solidFill>
                  <a:srgbClr val="000000"/>
                </a:solidFill>
              </a:rPr>
              <a:t>instead</a:t>
            </a:r>
            <a:r>
              <a:rPr lang="it-IT" sz="2600" dirty="0">
                <a:solidFill>
                  <a:srgbClr val="000000"/>
                </a:solidFill>
              </a:rPr>
              <a:t> of </a:t>
            </a:r>
            <a:r>
              <a:rPr lang="it-IT" sz="2600" dirty="0" err="1">
                <a:solidFill>
                  <a:srgbClr val="000000"/>
                </a:solidFill>
              </a:rPr>
              <a:t>matter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induced</a:t>
            </a:r>
            <a:r>
              <a:rPr lang="it-IT" sz="2600" dirty="0">
                <a:solidFill>
                  <a:srgbClr val="000000"/>
                </a:solidFill>
              </a:rPr>
              <a:t>) </a:t>
            </a:r>
            <a:r>
              <a:rPr lang="it-IT" sz="2600" dirty="0" err="1">
                <a:solidFill>
                  <a:srgbClr val="000000"/>
                </a:solidFill>
              </a:rPr>
              <a:t>oscillations</a:t>
            </a:r>
            <a:r>
              <a:rPr lang="it-IT" sz="2600" dirty="0">
                <a:solidFill>
                  <a:srgbClr val="000000"/>
                </a:solidFill>
              </a:rPr>
              <a:t> and, </a:t>
            </a:r>
            <a:r>
              <a:rPr lang="it-IT" sz="2600" dirty="0" err="1">
                <a:solidFill>
                  <a:srgbClr val="000000"/>
                </a:solidFill>
              </a:rPr>
              <a:t>therefore</a:t>
            </a:r>
            <a:r>
              <a:rPr lang="it-IT" sz="2600" dirty="0">
                <a:solidFill>
                  <a:srgbClr val="000000"/>
                </a:solidFill>
              </a:rPr>
              <a:t>, </a:t>
            </a:r>
            <a:r>
              <a:rPr lang="it-IT" sz="2600" dirty="0" err="1">
                <a:solidFill>
                  <a:srgbClr val="000000"/>
                </a:solidFill>
              </a:rPr>
              <a:t>they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don’t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b="1" dirty="0" err="1">
                <a:solidFill>
                  <a:srgbClr val="0000FF"/>
                </a:solidFill>
              </a:rPr>
              <a:t>sufffer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dirty="0"/>
              <a:t>from the </a:t>
            </a:r>
            <a:r>
              <a:rPr lang="it-IT" sz="2600" b="1" dirty="0" err="1">
                <a:solidFill>
                  <a:srgbClr val="0000FF"/>
                </a:solidFill>
              </a:rPr>
              <a:t>uncertainty</a:t>
            </a:r>
            <a:r>
              <a:rPr lang="it-IT" sz="2600" b="1" dirty="0">
                <a:solidFill>
                  <a:srgbClr val="0000FF"/>
                </a:solidFill>
              </a:rPr>
              <a:t> </a:t>
            </a:r>
            <a:r>
              <a:rPr lang="it-IT" sz="2600" dirty="0">
                <a:solidFill>
                  <a:srgbClr val="000000"/>
                </a:solidFill>
              </a:rPr>
              <a:t>on Earth </a:t>
            </a:r>
            <a:r>
              <a:rPr lang="it-IT" sz="2600" dirty="0" err="1">
                <a:solidFill>
                  <a:srgbClr val="000000"/>
                </a:solidFill>
              </a:rPr>
              <a:t>density</a:t>
            </a:r>
            <a:r>
              <a:rPr lang="it-IT" sz="2600" dirty="0">
                <a:solidFill>
                  <a:srgbClr val="000000"/>
                </a:solidFill>
              </a:rPr>
              <a:t> </a:t>
            </a:r>
            <a:r>
              <a:rPr lang="it-IT" sz="2600" dirty="0" err="1">
                <a:solidFill>
                  <a:srgbClr val="000000"/>
                </a:solidFill>
              </a:rPr>
              <a:t>profile</a:t>
            </a:r>
            <a:r>
              <a:rPr lang="it-IT" sz="2600" dirty="0">
                <a:solidFill>
                  <a:srgbClr val="000000"/>
                </a:solidFill>
              </a:rPr>
              <a:t> and </a:t>
            </a:r>
            <a:r>
              <a:rPr lang="en-GB" sz="2600" dirty="0">
                <a:solidFill>
                  <a:srgbClr val="000000"/>
                </a:solidFill>
              </a:rPr>
              <a:t>the ambiguity of the CP-violating phase</a:t>
            </a:r>
            <a:r>
              <a:rPr lang="en-GB" sz="2600" dirty="0">
                <a:solidFill>
                  <a:srgbClr val="3366FF"/>
                </a:solidFill>
              </a:rPr>
              <a:t>. </a:t>
            </a:r>
            <a:r>
              <a:rPr lang="en-GB" sz="2600" b="1" dirty="0">
                <a:solidFill>
                  <a:srgbClr val="0000FF"/>
                </a:solidFill>
              </a:rPr>
              <a:t>Moreover they do not depend on the value of </a:t>
            </a:r>
            <a:r>
              <a:rPr lang="en-GB" sz="2600" b="1" dirty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GB" sz="2600" b="1" baseline="-25000" dirty="0">
                <a:solidFill>
                  <a:srgbClr val="0000FF"/>
                </a:solidFill>
              </a:rPr>
              <a:t>13</a:t>
            </a:r>
            <a:r>
              <a:rPr lang="en-GB" sz="2600" baseline="-25000" dirty="0">
                <a:solidFill>
                  <a:srgbClr val="3366FF"/>
                </a:solidFill>
              </a:rPr>
              <a:t> </a:t>
            </a:r>
            <a:r>
              <a:rPr lang="en-GB" sz="2600" dirty="0">
                <a:solidFill>
                  <a:srgbClr val="000000"/>
                </a:solidFill>
              </a:rPr>
              <a:t>(which affects only the amplitude of the corrections they are looking for) </a:t>
            </a:r>
            <a:r>
              <a:rPr lang="en-GB" sz="2600" b="1" dirty="0">
                <a:solidFill>
                  <a:srgbClr val="0000FF"/>
                </a:solidFill>
              </a:rPr>
              <a:t>and depend only mildly on the 3-4 </a:t>
            </a:r>
            <a:r>
              <a:rPr lang="en-GB" sz="2600" b="1" dirty="0" err="1">
                <a:solidFill>
                  <a:srgbClr val="0000FF"/>
                </a:solidFill>
              </a:rPr>
              <a:t>flavor</a:t>
            </a:r>
            <a:r>
              <a:rPr lang="en-GB" sz="2600" b="1" dirty="0">
                <a:solidFill>
                  <a:srgbClr val="0000FF"/>
                </a:solidFill>
              </a:rPr>
              <a:t> pattern</a:t>
            </a:r>
            <a:r>
              <a:rPr lang="en-GB" sz="2600" dirty="0">
                <a:solidFill>
                  <a:srgbClr val="3366FF"/>
                </a:solidFill>
              </a:rPr>
              <a:t>.  </a:t>
            </a:r>
            <a:endParaRPr lang="it-IT" sz="2600" dirty="0">
              <a:solidFill>
                <a:srgbClr val="3366FF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it-IT" sz="2600" b="1" dirty="0">
              <a:solidFill>
                <a:srgbClr val="0000FF"/>
              </a:solidFill>
              <a:cs typeface="Symbol" charset="2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it-IT" sz="27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947" y="-201669"/>
            <a:ext cx="11533239" cy="1143000"/>
          </a:xfrm>
        </p:spPr>
        <p:txBody>
          <a:bodyPr>
            <a:normAutofit/>
          </a:bodyPr>
          <a:lstStyle/>
          <a:p>
            <a:r>
              <a:rPr lang="it-IT" sz="3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Conclusions</a:t>
            </a:r>
            <a:r>
              <a:rPr lang="it-IT" sz="3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3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about</a:t>
            </a:r>
            <a:r>
              <a:rPr lang="it-IT" sz="3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the mass </a:t>
            </a:r>
            <a:r>
              <a:rPr lang="it-IT" sz="3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hierarchy</a:t>
            </a:r>
            <a:r>
              <a:rPr lang="it-IT" sz="3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3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determination</a:t>
            </a:r>
            <a:endParaRPr lang="it-IT" sz="3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3318" y="758570"/>
            <a:ext cx="8914683" cy="5980352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it-IT" sz="2600" dirty="0">
                <a:solidFill>
                  <a:srgbClr val="000000"/>
                </a:solidFill>
                <a:cs typeface="Arial" charset="0"/>
              </a:rPr>
              <a:t>The neutrino mass pattern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is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still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an open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problem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it-IT" sz="2600" dirty="0">
                <a:solidFill>
                  <a:srgbClr val="000000"/>
                </a:solidFill>
                <a:cs typeface="Arial" charset="0"/>
              </a:rPr>
              <a:t>From the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oscillation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experiments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one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gets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the </a:t>
            </a:r>
            <a:r>
              <a:rPr lang="it-IT" sz="26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m</a:t>
            </a:r>
            <a:r>
              <a:rPr lang="it-IT" sz="2600" baseline="30000" dirty="0">
                <a:solidFill>
                  <a:srgbClr val="000000"/>
                </a:solidFill>
                <a:cs typeface="Arial" charset="0"/>
              </a:rPr>
              <a:t>2 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= m</a:t>
            </a:r>
            <a:r>
              <a:rPr lang="it-IT" sz="2600" baseline="-25000" dirty="0">
                <a:solidFill>
                  <a:srgbClr val="000000"/>
                </a:solidFill>
                <a:cs typeface="Arial" charset="0"/>
              </a:rPr>
              <a:t>i</a:t>
            </a:r>
            <a:r>
              <a:rPr lang="it-IT" sz="2600" baseline="30000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-m</a:t>
            </a:r>
            <a:r>
              <a:rPr lang="it-IT" sz="2600" baseline="-25000" dirty="0">
                <a:solidFill>
                  <a:srgbClr val="000000"/>
                </a:solidFill>
                <a:cs typeface="Arial" charset="0"/>
              </a:rPr>
              <a:t>j</a:t>
            </a:r>
            <a:r>
              <a:rPr lang="it-IT" sz="2600" baseline="30000" dirty="0">
                <a:solidFill>
                  <a:srgbClr val="000000"/>
                </a:solidFill>
                <a:cs typeface="Arial" charset="0"/>
              </a:rPr>
              <a:t>2,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but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two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different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hierarchies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(the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direct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and the inverse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one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) are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still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compatible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with the data</a:t>
            </a:r>
          </a:p>
          <a:p>
            <a:pPr algn="just">
              <a:spcAft>
                <a:spcPts val="600"/>
              </a:spcAft>
            </a:pP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Determination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of the right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hierarchy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is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an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important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issue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not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only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for neutrino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physics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and model building,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but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also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for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all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elementary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particle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physics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astrophysics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. </a:t>
            </a:r>
            <a:endParaRPr lang="it-IT" dirty="0">
              <a:solidFill>
                <a:srgbClr val="000000"/>
              </a:solidFill>
              <a:cs typeface="Arial" charset="0"/>
            </a:endParaRPr>
          </a:p>
          <a:p>
            <a:pPr algn="just">
              <a:spcAft>
                <a:spcPts val="600"/>
              </a:spcAft>
            </a:pP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Main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recent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results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in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this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field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have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been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discussed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together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with the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most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significant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aspects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of the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theoretical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analysis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and the future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perspectives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Possibility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of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studying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mass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hierarchies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by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means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of future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reactor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antineutrino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experiments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with intermediate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baselines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Discussion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on the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potentiality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of the  JUNO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experiment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that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will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start the data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taking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in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very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few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years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 from </a:t>
            </a:r>
            <a:r>
              <a:rPr lang="it-IT" sz="2600" dirty="0" err="1">
                <a:solidFill>
                  <a:srgbClr val="000000"/>
                </a:solidFill>
                <a:cs typeface="Arial" charset="0"/>
              </a:rPr>
              <a:t>now</a:t>
            </a:r>
            <a:r>
              <a:rPr lang="it-IT" sz="2600" dirty="0">
                <a:solidFill>
                  <a:srgbClr val="000000"/>
                </a:solidFill>
                <a:cs typeface="Arial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5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51117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Cosa conosciamo con certezza </a:t>
            </a:r>
            <a:endParaRPr lang="it-IT" sz="36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" y="687848"/>
            <a:ext cx="12065000" cy="61849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it-IT" sz="2500" u="sng" dirty="0" smtClean="0">
                <a:latin typeface="Times New Roman" charset="0"/>
                <a:ea typeface="Times New Roman" charset="0"/>
                <a:cs typeface="Times New Roman" charset="0"/>
              </a:rPr>
              <a:t>I neutrini sono fermioni 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(di </a:t>
            </a:r>
            <a:r>
              <a:rPr lang="it-IT" sz="25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Dirac</a:t>
            </a:r>
            <a:r>
              <a:rPr lang="it-IT" sz="25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o di Majorana?) </a:t>
            </a:r>
            <a:r>
              <a:rPr lang="it-IT" sz="2500" u="sng" dirty="0" smtClean="0">
                <a:latin typeface="Times New Roman" charset="0"/>
                <a:ea typeface="Times New Roman" charset="0"/>
                <a:cs typeface="Times New Roman" charset="0"/>
              </a:rPr>
              <a:t>massivi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, con massa inferiore a frazione di 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eV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it-IT" sz="2500" baseline="-25000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it-IT" sz="2500" baseline="-25000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it-IT" sz="2500" dirty="0" smtClean="0">
                <a:latin typeface="Symbol" charset="2"/>
                <a:ea typeface="Symbol" charset="2"/>
                <a:cs typeface="Symbol" charset="2"/>
              </a:rPr>
              <a:t>&lt; 0.35 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eV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 ?), con </a:t>
            </a:r>
            <a:r>
              <a:rPr lang="it-IT" sz="2500" u="sng" dirty="0" smtClean="0">
                <a:latin typeface="Times New Roman" charset="0"/>
                <a:ea typeface="Times New Roman" charset="0"/>
                <a:cs typeface="Times New Roman" charset="0"/>
              </a:rPr>
              <a:t>almeno 3 possibili sapori 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(+ </a:t>
            </a:r>
            <a:r>
              <a:rPr lang="it-IT" sz="25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neutrino/i sterile/i? 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), che subiscono il </a:t>
            </a:r>
            <a:r>
              <a:rPr lang="it-IT" sz="2500" u="sng" dirty="0" smtClean="0">
                <a:latin typeface="Times New Roman" charset="0"/>
                <a:ea typeface="Times New Roman" charset="0"/>
                <a:cs typeface="Times New Roman" charset="0"/>
              </a:rPr>
              <a:t>fenomeno delle oscillazioni di sapore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.  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it-IT" sz="2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Prove di oscillazione sia da </a:t>
            </a:r>
            <a:r>
              <a:rPr lang="it-IT" sz="2500" u="sng" dirty="0" smtClean="0">
                <a:latin typeface="Times New Roman" charset="0"/>
                <a:ea typeface="Times New Roman" charset="0"/>
                <a:cs typeface="Times New Roman" charset="0"/>
              </a:rPr>
              <a:t>esperimenti di scomparsa che di comparsa 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di nuovi sapori con fasci naturali e artificiali. 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buFontTx/>
              <a:buChar char="-"/>
            </a:pP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Esperimenti di ‘‘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disappearance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’’ con fasci di neutrini: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None/>
            </a:pPr>
            <a:r>
              <a:rPr lang="it-IT" sz="2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  atmosferici, solari, acceleratori LBL (K2K, MINOS, T2K, 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it-IT" sz="2500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), acceleratori SBL  (LSND ?, 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MiniBOONE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?), reattori LBL (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KamLAND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), reattori SBL (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Daya</a:t>
            </a:r>
            <a:r>
              <a:rPr lang="it-IT" sz="2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Bay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DoubleCHOOZ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, RENO)   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buFontTx/>
              <a:buChar char="-"/>
            </a:pP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Esperimenti di 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appearance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 con fasci di neutrini da acceleratori LBL: fascio CNGS (Opera) e T2K, 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it-IT" sz="2500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it-IT" sz="2500" dirty="0" err="1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Angoli di mixing tutti misurati (con accuratezza diversa). (</a:t>
            </a:r>
            <a:r>
              <a:rPr lang="it-IT" sz="25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problema dell’ottante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r>
              <a:rPr lang="it-IT" sz="2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Per masse solo i </a:t>
            </a:r>
            <a:r>
              <a:rPr lang="it-IT" sz="25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it-IT" sz="25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(ce ne sono almeno 2). Non conosciamo la </a:t>
            </a:r>
            <a:r>
              <a:rPr lang="it-IT" sz="25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‘‘gerarchia di </a:t>
            </a:r>
            <a:r>
              <a:rPr lang="it-IT" sz="25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massa’’</a:t>
            </a:r>
            <a:r>
              <a:rPr lang="it-IT" sz="25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marL="0" indent="0" algn="just">
              <a:buNone/>
            </a:pPr>
            <a:endParaRPr lang="it-IT" sz="2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12065000" cy="6604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Cosa conosciamo con certezza (2)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100" y="876300"/>
            <a:ext cx="11899900" cy="5300663"/>
          </a:xfrm>
        </p:spPr>
        <p:txBody>
          <a:bodyPr/>
          <a:lstStyle/>
          <a:p>
            <a:pPr marL="285750" indent="-285750" algn="just">
              <a:spcAft>
                <a:spcPts val="600"/>
              </a:spcAft>
            </a:pPr>
            <a:r>
              <a:rPr lang="it-IT" dirty="0" smtClean="0"/>
              <a:t>Prime indicazioni in favore di violazione di CP nel settore leptonico (ma quale è il </a:t>
            </a:r>
            <a:r>
              <a:rPr lang="it-IT" dirty="0" smtClean="0">
                <a:solidFill>
                  <a:srgbClr val="FF0000"/>
                </a:solidFill>
              </a:rPr>
              <a:t>valore di </a:t>
            </a:r>
            <a:r>
              <a:rPr lang="it-IT" dirty="0" err="1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it-IT" baseline="-25000" dirty="0" err="1" smtClean="0">
                <a:solidFill>
                  <a:srgbClr val="FF0000"/>
                </a:solidFill>
              </a:rPr>
              <a:t>CP</a:t>
            </a:r>
            <a:r>
              <a:rPr lang="it-IT" dirty="0" smtClean="0"/>
              <a:t> ?) </a:t>
            </a:r>
          </a:p>
          <a:p>
            <a:pPr marL="285750" indent="-285750" algn="just">
              <a:spcAft>
                <a:spcPts val="600"/>
              </a:spcAft>
            </a:pPr>
            <a:r>
              <a:rPr lang="it-IT" dirty="0" smtClean="0">
                <a:solidFill>
                  <a:srgbClr val="0000FF"/>
                </a:solidFill>
              </a:rPr>
              <a:t>Consistenza generale </a:t>
            </a:r>
            <a:r>
              <a:rPr lang="it-IT" dirty="0" smtClean="0"/>
              <a:t>tra i risultati dei diversi </a:t>
            </a:r>
            <a:r>
              <a:rPr lang="it-IT" dirty="0">
                <a:solidFill>
                  <a:srgbClr val="0000FF"/>
                </a:solidFill>
              </a:rPr>
              <a:t>esperimenti</a:t>
            </a:r>
            <a:r>
              <a:rPr lang="it-IT" dirty="0" smtClean="0"/>
              <a:t> sulle masse e oscillazioni e </a:t>
            </a:r>
            <a:r>
              <a:rPr lang="it-IT" dirty="0" smtClean="0">
                <a:solidFill>
                  <a:srgbClr val="0000FF"/>
                </a:solidFill>
              </a:rPr>
              <a:t>i modelli fenomenologici </a:t>
            </a:r>
            <a:r>
              <a:rPr lang="it-IT" dirty="0" smtClean="0"/>
              <a:t>che descrivono le oscillazioni, includendo anche gli effetti di interazione con la materia. </a:t>
            </a:r>
            <a:endParaRPr lang="it-IT" dirty="0">
              <a:solidFill>
                <a:srgbClr val="0000FF"/>
              </a:solidFill>
            </a:endParaRPr>
          </a:p>
          <a:p>
            <a:pPr marL="285750" indent="-285750" algn="just">
              <a:spcAft>
                <a:spcPts val="600"/>
              </a:spcAft>
            </a:pPr>
            <a:r>
              <a:rPr lang="it-IT" dirty="0">
                <a:solidFill>
                  <a:srgbClr val="0000FF"/>
                </a:solidFill>
              </a:rPr>
              <a:t>Necessità teorica di andare aldilà del Modello Standard </a:t>
            </a:r>
            <a:r>
              <a:rPr lang="it-IT" dirty="0" smtClean="0"/>
              <a:t>delle interazioni elettrodeboli (o almeno di sua versione minimale) per spiegare la massa del neutrino…</a:t>
            </a:r>
          </a:p>
          <a:p>
            <a:pPr marL="285750" indent="-285750" algn="just">
              <a:spcAft>
                <a:spcPts val="600"/>
              </a:spcAft>
            </a:pPr>
            <a:r>
              <a:rPr lang="it-IT" dirty="0" smtClean="0">
                <a:solidFill>
                  <a:srgbClr val="FF0000"/>
                </a:solidFill>
              </a:rPr>
              <a:t>… ma quale è la teoria corretta ? </a:t>
            </a:r>
            <a:r>
              <a:rPr lang="it-IT" dirty="0" smtClean="0"/>
              <a:t>Quali indizi ci possono aiutare ? (</a:t>
            </a:r>
            <a:r>
              <a:rPr lang="it-IT" u="sng" dirty="0" smtClean="0"/>
              <a:t>gerarchia di massa</a:t>
            </a:r>
            <a:r>
              <a:rPr lang="it-IT" dirty="0" smtClean="0"/>
              <a:t>, </a:t>
            </a:r>
            <a:r>
              <a:rPr lang="it-IT" dirty="0" err="1" smtClean="0"/>
              <a:t>patterns</a:t>
            </a:r>
            <a:r>
              <a:rPr lang="it-IT" dirty="0" smtClean="0"/>
              <a:t> delle matrici di massa, eventuali relazioni tra valori di angoli di mixing, eventuale violazione di CP,…)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1151"/>
            <a:ext cx="12192000" cy="43656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Cosa vorremmo conoscere meglio </a:t>
            </a:r>
            <a:r>
              <a:rPr lang="it-IT" sz="25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it-IT" sz="18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it-IT" sz="1800" b="1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it-CH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389304"/>
              </p:ext>
            </p:extLst>
          </p:nvPr>
        </p:nvGraphicFramePr>
        <p:xfrm>
          <a:off x="643469" y="1198202"/>
          <a:ext cx="11362267" cy="5524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0647"/>
                <a:gridCol w="3813103"/>
                <a:gridCol w="3568517"/>
              </a:tblGrid>
              <a:tr h="30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Parametro</a:t>
                      </a:r>
                      <a:endParaRPr lang="it-CH" sz="20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Best </a:t>
                      </a:r>
                      <a:r>
                        <a:rPr lang="it-IT" sz="2000" dirty="0" err="1">
                          <a:effectLst/>
                        </a:rPr>
                        <a:t>fit</a:t>
                      </a:r>
                      <a:r>
                        <a:rPr lang="it-IT" sz="2000" dirty="0">
                          <a:effectLst/>
                        </a:rPr>
                        <a:t> and 1</a:t>
                      </a:r>
                      <a:r>
                        <a:rPr lang="it-IT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range</a:t>
                      </a:r>
                      <a:endParaRPr lang="it-CH" sz="20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Principali esperimenti </a:t>
                      </a:r>
                      <a:endParaRPr lang="it-CH" sz="20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/>
                </a:tc>
              </a:tr>
              <a:tr h="9562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-10" dirty="0" smtClean="0">
                          <a:solidFill>
                            <a:schemeClr val="tx1"/>
                          </a:solidFill>
                          <a:effectLst/>
                        </a:rPr>
                        <a:t>sin</a:t>
                      </a:r>
                      <a:r>
                        <a:rPr lang="it-IT" sz="2000" spc="-1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it-IT" sz="2000" spc="-1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2000" spc="-1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it-IT" sz="2000" spc="-1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it-CH" sz="2000" dirty="0" smtClean="0">
                        <a:solidFill>
                          <a:schemeClr val="tx1"/>
                        </a:solidFill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600" spc="-10" baseline="30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0.308±0.017</a:t>
                      </a:r>
                      <a:endParaRPr lang="it-CH" sz="16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Solari (in particolare SNO e SK), e in misura minore </a:t>
                      </a:r>
                      <a:r>
                        <a:rPr lang="it-IT" sz="1600" dirty="0" err="1">
                          <a:effectLst/>
                        </a:rPr>
                        <a:t>KamLAND</a:t>
                      </a:r>
                      <a:endParaRPr lang="it-CH" sz="16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96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spc="-10" dirty="0">
                          <a:solidFill>
                            <a:schemeClr val="tx1"/>
                          </a:solidFill>
                          <a:effectLst/>
                        </a:rPr>
                        <a:t>sin</a:t>
                      </a:r>
                      <a:r>
                        <a:rPr lang="it-IT" sz="2000" spc="-1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it-IT" sz="2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2000" spc="-1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it-IT" sz="2000" spc="-10" baseline="-250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it-CH" sz="2000" dirty="0">
                        <a:solidFill>
                          <a:schemeClr val="tx1"/>
                        </a:solidFill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 marL="51649" marR="51649" marT="0" marB="0" anchor="ctr">
                    <a:blipFill rotWithShape="1">
                      <a:blip r:embed="rId3"/>
                      <a:stretch>
                        <a:fillRect l="-104435" t="-169767" r="-93750" b="-43876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Atmosferici (principalmente SK), acceleratori LBL (MINOS, K2K, T2K) e reattori.</a:t>
                      </a:r>
                      <a:endParaRPr lang="it-CH" sz="16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24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spc="-10" dirty="0">
                          <a:solidFill>
                            <a:schemeClr val="tx1"/>
                          </a:solidFill>
                          <a:effectLst/>
                        </a:rPr>
                        <a:t>sin</a:t>
                      </a:r>
                      <a:r>
                        <a:rPr lang="it-IT" sz="2000" spc="-1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it-IT" sz="2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2000" spc="-10" dirty="0" smtClean="0">
                          <a:solidFill>
                            <a:schemeClr val="tx1"/>
                          </a:solidFill>
                          <a:effectLst/>
                        </a:rPr>
                        <a:t>(2</a:t>
                      </a:r>
                      <a:r>
                        <a:rPr lang="it-IT" sz="2000" spc="-1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it-IT" sz="2000" spc="-1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it-IT" sz="2000" spc="-10" baseline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t-CH" sz="2000" baseline="0" dirty="0">
                        <a:solidFill>
                          <a:schemeClr val="tx1"/>
                        </a:solidFill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0.091±0.009 (NH) </a:t>
                      </a:r>
                      <a:endParaRPr lang="it-CH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oppure</a:t>
                      </a:r>
                      <a:endParaRPr lang="it-CH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GB" sz="1600" dirty="0">
                          <a:effectLst/>
                        </a:rPr>
                        <a:t>0.093±0.009 </a:t>
                      </a:r>
                      <a:r>
                        <a:rPr lang="en-GB" sz="1600" dirty="0" smtClean="0">
                          <a:effectLst/>
                        </a:rPr>
                        <a:t>(IH</a:t>
                      </a:r>
                      <a:r>
                        <a:rPr lang="en-GB" sz="1600" dirty="0">
                          <a:effectLst/>
                        </a:rPr>
                        <a:t>) </a:t>
                      </a:r>
                      <a:endParaRPr lang="it-CH" sz="16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Reattori (</a:t>
                      </a:r>
                      <a:r>
                        <a:rPr lang="it-IT" sz="1600" dirty="0" err="1">
                          <a:effectLst/>
                        </a:rPr>
                        <a:t>Daya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r>
                        <a:rPr lang="it-IT" sz="1600" dirty="0" err="1">
                          <a:effectLst/>
                        </a:rPr>
                        <a:t>Bay</a:t>
                      </a:r>
                      <a:r>
                        <a:rPr lang="it-IT" sz="1600" dirty="0">
                          <a:effectLst/>
                        </a:rPr>
                        <a:t>, RENO, Double CHOOZ) e in misura minore LBL (T2K e MINOS)</a:t>
                      </a:r>
                      <a:endParaRPr lang="it-CH" sz="16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3961">
                <a:tc>
                  <a:txBody>
                    <a:bodyPr/>
                    <a:lstStyle/>
                    <a:p>
                      <a:endParaRPr lang="it-CH"/>
                    </a:p>
                  </a:txBody>
                  <a:tcPr marL="51649" marR="51649" marT="0" marB="0" anchor="ctr">
                    <a:blipFill rotWithShape="1">
                      <a:blip r:embed="rId3"/>
                      <a:stretch>
                        <a:fillRect t="-523158" r="-185521" b="-33894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 marL="51649" marR="51649" marT="0" marB="0" anchor="ctr">
                    <a:blipFill rotWithShape="1">
                      <a:blip r:embed="rId3"/>
                      <a:stretch>
                        <a:fillRect l="-104435" t="-523158" r="-93750" b="-33894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Principalmente </a:t>
                      </a:r>
                      <a:r>
                        <a:rPr lang="it-IT" sz="1600" dirty="0" err="1">
                          <a:effectLst/>
                        </a:rPr>
                        <a:t>KamLAND</a:t>
                      </a:r>
                      <a:r>
                        <a:rPr lang="it-IT" sz="1600" dirty="0">
                          <a:effectLst/>
                        </a:rPr>
                        <a:t> e solari (soprattutto SNO)</a:t>
                      </a:r>
                      <a:endParaRPr lang="it-CH" sz="16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94375">
                <a:tc>
                  <a:txBody>
                    <a:bodyPr/>
                    <a:lstStyle/>
                    <a:p>
                      <a:endParaRPr lang="it-CH"/>
                    </a:p>
                  </a:txBody>
                  <a:tcPr marL="51649" marR="51649" marT="0" marB="0" anchor="ctr">
                    <a:blipFill rotWithShape="1">
                      <a:blip r:embed="rId3"/>
                      <a:stretch>
                        <a:fillRect t="-370000" r="-185521" b="-1012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(2,43 ± 0,06)×10</a:t>
                      </a:r>
                      <a:r>
                        <a:rPr lang="it-IT" sz="1600" baseline="30000" dirty="0">
                          <a:effectLst/>
                        </a:rPr>
                        <a:t>-3</a:t>
                      </a:r>
                      <a:r>
                        <a:rPr lang="it-IT" sz="1600" dirty="0">
                          <a:effectLst/>
                        </a:rPr>
                        <a:t>eV</a:t>
                      </a:r>
                      <a:r>
                        <a:rPr lang="it-IT" sz="1600" baseline="30000" dirty="0">
                          <a:effectLst/>
                        </a:rPr>
                        <a:t>2 </a:t>
                      </a:r>
                      <a:r>
                        <a:rPr lang="it-IT" sz="1600" dirty="0">
                          <a:effectLst/>
                        </a:rPr>
                        <a:t>(NH</a:t>
                      </a:r>
                      <a:r>
                        <a:rPr lang="it-IT" sz="1600" dirty="0" smtClean="0">
                          <a:effectLst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oppure  </a:t>
                      </a:r>
                      <a:endParaRPr lang="it-CH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 (2,38 ± 0,06)×10</a:t>
                      </a:r>
                      <a:r>
                        <a:rPr lang="it-IT" sz="1600" baseline="30000" dirty="0">
                          <a:effectLst/>
                        </a:rPr>
                        <a:t>-3</a:t>
                      </a:r>
                      <a:r>
                        <a:rPr lang="it-IT" sz="1600" dirty="0">
                          <a:effectLst/>
                        </a:rPr>
                        <a:t>eV</a:t>
                      </a:r>
                      <a:r>
                        <a:rPr lang="it-IT" sz="1600" baseline="30000" dirty="0">
                          <a:effectLst/>
                        </a:rPr>
                        <a:t>2 </a:t>
                      </a:r>
                      <a:r>
                        <a:rPr lang="it-IT" sz="1600" dirty="0">
                          <a:effectLst/>
                        </a:rPr>
                        <a:t>(IH)</a:t>
                      </a:r>
                      <a:endParaRPr lang="it-CH" sz="16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Atmosferici (principalmente SK) e acceleratori LBL (MINOS, K2K, T2K) </a:t>
                      </a:r>
                      <a:endParaRPr lang="it-CH" sz="16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59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spc="-1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d/p</a:t>
                      </a:r>
                      <a:endParaRPr lang="it-CH" sz="1800" dirty="0"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it-CH" dirty="0"/>
                    </a:p>
                  </a:txBody>
                  <a:tcPr marL="51649" marR="51649" marT="0" marB="0" anchor="ctr">
                    <a:blipFill rotWithShape="1">
                      <a:blip r:embed="rId3"/>
                      <a:stretch>
                        <a:fillRect l="-104435" t="-485161" r="-93750" b="-451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Acceleratori LBL (T2K, MINOS) e reattori. </a:t>
                      </a:r>
                      <a:endParaRPr lang="it-CH" sz="1600" dirty="0">
                        <a:effectLst/>
                        <a:latin typeface="s"/>
                        <a:ea typeface="MS Mincho"/>
                        <a:cs typeface="Times New Roman"/>
                      </a:endParaRPr>
                    </a:p>
                  </a:txBody>
                  <a:tcPr marL="51649" marR="51649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87889" y="17602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CH" altLang="it-CH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22122" y="577713"/>
            <a:ext cx="9792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Stato attuale di conoscenza dei parametri di massa e </a:t>
            </a:r>
            <a:r>
              <a:rPr lang="it-IT" sz="22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mixing</a:t>
            </a:r>
            <a:r>
              <a:rPr lang="it-IT" sz="2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200" b="1" dirty="0" smtClean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it-IT" sz="1900" b="1" dirty="0" smtClean="0"/>
              <a:t>(</a:t>
            </a:r>
            <a:r>
              <a:rPr lang="it-IT" dirty="0" smtClean="0">
                <a:latin typeface="Symbol" charset="2"/>
                <a:cs typeface="Symbol" charset="2"/>
              </a:rPr>
              <a:t>D</a:t>
            </a:r>
            <a:r>
              <a:rPr lang="it-IT" dirty="0" smtClean="0"/>
              <a:t>m</a:t>
            </a:r>
            <a:r>
              <a:rPr lang="it-IT" baseline="30000" dirty="0" smtClean="0"/>
              <a:t>2</a:t>
            </a:r>
            <a:r>
              <a:rPr lang="it-IT" baseline="-25000" dirty="0" smtClean="0"/>
              <a:t>ij </a:t>
            </a:r>
            <a:r>
              <a:rPr lang="it-IT" dirty="0"/>
              <a:t>= m</a:t>
            </a:r>
            <a:r>
              <a:rPr lang="it-IT" baseline="-25000" dirty="0"/>
              <a:t>i</a:t>
            </a:r>
            <a:r>
              <a:rPr lang="it-IT" baseline="30000" dirty="0"/>
              <a:t>2</a:t>
            </a:r>
            <a:r>
              <a:rPr lang="it-IT" dirty="0"/>
              <a:t> –m</a:t>
            </a:r>
            <a:r>
              <a:rPr lang="it-IT" baseline="-25000" dirty="0"/>
              <a:t>j</a:t>
            </a:r>
            <a:r>
              <a:rPr lang="it-IT" baseline="30000" dirty="0"/>
              <a:t>2</a:t>
            </a:r>
            <a:r>
              <a:rPr lang="it-IT" dirty="0"/>
              <a:t> e </a:t>
            </a:r>
            <a:r>
              <a:rPr lang="it-IT" dirty="0" err="1" smtClean="0">
                <a:latin typeface="Symbol" charset="2"/>
                <a:cs typeface="Symbol" charset="2"/>
              </a:rPr>
              <a:t>q</a:t>
            </a:r>
            <a:r>
              <a:rPr lang="it-IT" baseline="-25000" dirty="0" err="1" smtClean="0"/>
              <a:t>ij</a:t>
            </a:r>
            <a:r>
              <a:rPr lang="it-IT" baseline="-25000" dirty="0" smtClean="0"/>
              <a:t> </a:t>
            </a:r>
            <a:r>
              <a:rPr lang="it-IT" dirty="0" smtClean="0"/>
              <a:t>)</a:t>
            </a:r>
            <a:r>
              <a:rPr lang="it-IT" baseline="-25000" dirty="0" smtClean="0"/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7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" y="365125"/>
            <a:ext cx="11765280" cy="42735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36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Quali sono gli interrogativi più rilevanti della fisica del neutrino per il futuro prossimo e remoto ?</a:t>
            </a:r>
            <a:endParaRPr lang="it-IT" sz="36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40" y="1752600"/>
            <a:ext cx="11765280" cy="48006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1600"/>
              </a:spcBef>
            </a:pPr>
            <a:r>
              <a:rPr lang="it-IT" dirty="0" smtClean="0"/>
              <a:t>Per un’indicazione di massima su alcuni temi aperti in fisica dei neutrini e sulla possibilità di studiarli nel futuro prossimo e remoto si consiglia di consultare le </a:t>
            </a:r>
            <a:r>
              <a:rPr lang="it-IT" dirty="0" err="1" smtClean="0"/>
              <a:t>slides</a:t>
            </a:r>
            <a:r>
              <a:rPr lang="it-IT" dirty="0" smtClean="0"/>
              <a:t>, che ho commentato a </a:t>
            </a:r>
            <a:r>
              <a:rPr lang="it-IT" dirty="0" smtClean="0"/>
              <a:t>lezione tratte dalla </a:t>
            </a:r>
            <a:r>
              <a:rPr lang="it-IT" dirty="0" smtClean="0"/>
              <a:t>presentazione tenuta da Francesco Terranova in occasione del meeting di apertura a Roma del progetto di ricerca ‘’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next</a:t>
            </a:r>
            <a:r>
              <a:rPr lang="it-IT" dirty="0" smtClean="0"/>
              <a:t> ‘’ dell’INFN. </a:t>
            </a:r>
          </a:p>
          <a:p>
            <a:pPr algn="just">
              <a:spcBef>
                <a:spcPts val="1600"/>
              </a:spcBef>
            </a:pPr>
            <a:endParaRPr lang="it-IT" dirty="0"/>
          </a:p>
          <a:p>
            <a:pPr algn="just">
              <a:spcBef>
                <a:spcPts val="1600"/>
              </a:spcBef>
            </a:pPr>
            <a:r>
              <a:rPr lang="it-IT" dirty="0" smtClean="0"/>
              <a:t>Il pdf con </a:t>
            </a:r>
            <a:r>
              <a:rPr lang="it-IT" dirty="0" smtClean="0"/>
              <a:t>le </a:t>
            </a:r>
            <a:r>
              <a:rPr lang="it-IT" dirty="0" err="1" smtClean="0"/>
              <a:t>slides</a:t>
            </a:r>
            <a:r>
              <a:rPr lang="it-IT" dirty="0" smtClean="0"/>
              <a:t> estratte dall’intervento </a:t>
            </a:r>
            <a:r>
              <a:rPr lang="it-IT" dirty="0" smtClean="0"/>
              <a:t>di </a:t>
            </a:r>
            <a:r>
              <a:rPr lang="it-IT" dirty="0" err="1" smtClean="0"/>
              <a:t>F</a:t>
            </a:r>
            <a:r>
              <a:rPr lang="it-IT" dirty="0" smtClean="0"/>
              <a:t>. Terranova è allegato al materiale che vi ho inviato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34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3331" y="-24341"/>
            <a:ext cx="11717869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Problemi aperti: determinazione della gerarchia di massa</a:t>
            </a:r>
            <a:endParaRPr lang="it-IT" sz="32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534" y="1091822"/>
            <a:ext cx="12011798" cy="5495246"/>
          </a:xfrm>
        </p:spPr>
        <p:txBody>
          <a:bodyPr/>
          <a:lstStyle/>
          <a:p>
            <a:r>
              <a:rPr lang="it-IT" dirty="0" smtClean="0"/>
              <a:t>Dai dati sperimentali: 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8332" y="1643162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(Solari e </a:t>
            </a:r>
            <a:r>
              <a:rPr lang="it-IT" dirty="0" err="1" smtClean="0"/>
              <a:t>KamLAND</a:t>
            </a:r>
            <a:r>
              <a:rPr lang="it-IT" dirty="0" smtClean="0"/>
              <a:t>) ;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531400"/>
              </p:ext>
            </p:extLst>
          </p:nvPr>
        </p:nvGraphicFramePr>
        <p:xfrm>
          <a:off x="6931015" y="1585472"/>
          <a:ext cx="2838450" cy="41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4787900" imgH="457200" progId="Equation.3">
                  <p:embed/>
                </p:oleObj>
              </mc:Choice>
              <mc:Fallback>
                <p:oleObj name="Equation" r:id="rId3" imgW="478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15" y="1585472"/>
                        <a:ext cx="2838450" cy="4157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983449" y="1590794"/>
            <a:ext cx="197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(Atmosferici e LBL)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429493" y="1643162"/>
                <a:ext cx="3493657" cy="327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1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Sup>
                      <m:sSubSupPr>
                        <m:ctrlPr>
                          <a:rPr lang="it-IT" sz="21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it-IT" sz="21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  <m:sub>
                        <m:r>
                          <a:rPr lang="it-IT" sz="21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21</m:t>
                        </m:r>
                      </m:sub>
                      <m:sup>
                        <m:r>
                          <a:rPr lang="it-IT" sz="21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2100" dirty="0" smtClean="0"/>
                  <a:t>= (7.54</a:t>
                </a:r>
                <a14:m>
                  <m:oMath xmlns:m="http://schemas.openxmlformats.org/officeDocument/2006/math">
                    <m:r>
                      <a:rPr lang="it-IT" sz="21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lang="it-IT" sz="21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0.21</m:t>
                    </m:r>
                  </m:oMath>
                </a14:m>
                <a:r>
                  <a:rPr lang="it-IT" sz="2100" dirty="0" smtClean="0"/>
                  <a:t>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1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sz="2100" b="0" i="1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it-IT" sz="2100" b="0" i="1" smtClean="0">
                            <a:latin typeface="Cambria Math" charset="0"/>
                          </a:rPr>
                          <m:t>−5</m:t>
                        </m:r>
                      </m:sup>
                    </m:sSup>
                    <m:sSup>
                      <m:sSupPr>
                        <m:ctrlPr>
                          <a:rPr lang="it-IT" sz="21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it-IT" sz="2100" b="0" i="1" smtClean="0">
                            <a:latin typeface="Cambria Math" charset="0"/>
                          </a:rPr>
                          <m:t>𝑒𝑉</m:t>
                        </m:r>
                      </m:e>
                      <m:sup>
                        <m:r>
                          <a:rPr lang="it-IT" sz="21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1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3" y="1643162"/>
                <a:ext cx="3493657" cy="327654"/>
              </a:xfrm>
              <a:prstGeom prst="rect">
                <a:avLst/>
              </a:prstGeom>
              <a:blipFill rotWithShape="0">
                <a:blip r:embed="rId5"/>
                <a:stretch>
                  <a:fillRect l="-2787" t="-24528" b="-52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 descr="schema-gerarchia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" y="1321624"/>
            <a:ext cx="11971704" cy="70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131759"/>
            <a:ext cx="8229600" cy="402695"/>
          </a:xfrm>
        </p:spPr>
        <p:txBody>
          <a:bodyPr>
            <a:noAutofit/>
          </a:bodyPr>
          <a:lstStyle/>
          <a:p>
            <a:pPr algn="ctr"/>
            <a:r>
              <a:rPr lang="it-IT" sz="35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La gerarchia di massa</a:t>
            </a:r>
            <a:endParaRPr lang="it-IT" sz="35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75" y="931334"/>
            <a:ext cx="11944350" cy="577426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 Gerarchia di massa (MH) </a:t>
            </a:r>
            <a:r>
              <a:rPr 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essenziale per:</a:t>
            </a:r>
            <a:endParaRPr lang="it-IT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Tx/>
              <a:buChar char="-"/>
            </a:pP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iscriminazione tra diverse estensioni del 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S.M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.; </a:t>
            </a:r>
            <a:endParaRPr lang="it-IT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Tx/>
              <a:buChar char="-"/>
            </a:pP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Stima del ‘‘potenziale di scoperta’’ di esperimenti come 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la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ricerca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di 0</a:t>
            </a:r>
            <a:r>
              <a:rPr lang="en-GB" dirty="0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GB" dirty="0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dec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it-IT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10000"/>
              </a:lnSpc>
            </a:pP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Il valore ‘‘</a:t>
            </a:r>
            <a:r>
              <a:rPr lang="it-IT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relativamente grande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’’ di </a:t>
            </a:r>
            <a:r>
              <a:rPr lang="it-IT" b="1" dirty="0" smtClean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b="1" baseline="-250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13</a:t>
            </a:r>
            <a:r>
              <a:rPr lang="it-IT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rende possibile lo </a:t>
            </a:r>
            <a:r>
              <a:rPr lang="it-IT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studio 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della </a:t>
            </a:r>
            <a:r>
              <a:rPr lang="it-IT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gerarchia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 di </a:t>
            </a:r>
            <a:r>
              <a:rPr lang="it-IT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massa </a:t>
            </a:r>
            <a:r>
              <a:rPr lang="it-IT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hierarchy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, analizzando le correzioni alla </a:t>
            </a:r>
            <a:r>
              <a:rPr lang="it-IT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probabilità di oscillazione  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dipendenti dal </a:t>
            </a:r>
            <a:r>
              <a:rPr lang="it-IT" b="1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segno della MH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, che sono proporzionali a sin</a:t>
            </a:r>
            <a:r>
              <a:rPr lang="it-IT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(2</a:t>
            </a:r>
            <a:r>
              <a:rPr lang="it-IT" dirty="0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baseline="-25000" dirty="0" smtClean="0">
                <a:latin typeface="Times New Roman" charset="0"/>
                <a:ea typeface="Times New Roman" charset="0"/>
                <a:cs typeface="Times New Roman" charset="0"/>
              </a:rPr>
              <a:t>13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).   </a:t>
            </a:r>
          </a:p>
          <a:p>
            <a:pPr algn="just">
              <a:lnSpc>
                <a:spcPct val="110000"/>
              </a:lnSpc>
            </a:pP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Studio dello spettro  del decadimento  </a:t>
            </a:r>
            <a:r>
              <a:rPr lang="it-IT" dirty="0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inverso per antineutrini elettronici da reattore </a:t>
            </a:r>
            <a:r>
              <a:rPr lang="it-IT" dirty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esperimenti con </a:t>
            </a:r>
            <a:r>
              <a:rPr lang="it-IT" dirty="0" err="1" smtClean="0">
                <a:latin typeface="Times New Roman" charset="0"/>
                <a:ea typeface="Times New Roman" charset="0"/>
                <a:cs typeface="Times New Roman" charset="0"/>
              </a:rPr>
              <a:t>baselines</a:t>
            </a:r>
            <a:r>
              <a:rPr lang="it-IT" dirty="0" smtClean="0">
                <a:latin typeface="Times New Roman" charset="0"/>
                <a:ea typeface="Times New Roman" charset="0"/>
                <a:cs typeface="Times New Roman" charset="0"/>
              </a:rPr>
              <a:t> intermedie (ordine di decine di km).</a:t>
            </a:r>
            <a:endParaRPr lang="it-IT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3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400" dirty="0">
                <a:latin typeface="Times New Roman" charset="0"/>
                <a:ea typeface="Times New Roman" charset="0"/>
                <a:cs typeface="Times New Roman" charset="0"/>
              </a:rPr>
              <a:t>Idea </a:t>
            </a:r>
            <a:r>
              <a:rPr lang="it-IT" sz="2400" dirty="0" smtClean="0">
                <a:latin typeface="Times New Roman" charset="0"/>
                <a:ea typeface="Times New Roman" charset="0"/>
                <a:cs typeface="Times New Roman" charset="0"/>
              </a:rPr>
              <a:t>proposta originalmente da </a:t>
            </a:r>
            <a:r>
              <a:rPr lang="it-IT" sz="2400" dirty="0" err="1" smtClean="0">
                <a:latin typeface="Times New Roman" charset="0"/>
                <a:ea typeface="Times New Roman" charset="0"/>
                <a:cs typeface="Times New Roman" charset="0"/>
              </a:rPr>
              <a:t>Choubey</a:t>
            </a:r>
            <a:r>
              <a:rPr lang="it-IT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2400" dirty="0" err="1">
                <a:latin typeface="Times New Roman" charset="0"/>
                <a:ea typeface="Times New Roman" charset="0"/>
                <a:cs typeface="Times New Roman" charset="0"/>
              </a:rPr>
              <a:t>Petcov</a:t>
            </a:r>
            <a:r>
              <a:rPr lang="it-IT" sz="2400" dirty="0">
                <a:latin typeface="Times New Roman" charset="0"/>
                <a:ea typeface="Times New Roman" charset="0"/>
                <a:cs typeface="Times New Roman" charset="0"/>
              </a:rPr>
              <a:t>, Piai (</a:t>
            </a:r>
            <a:r>
              <a:rPr lang="it-IT" sz="2200" dirty="0" err="1">
                <a:latin typeface="Times New Roman" charset="0"/>
                <a:ea typeface="Times New Roman" charset="0"/>
                <a:cs typeface="Times New Roman" charset="0"/>
              </a:rPr>
              <a:t>Phys.Rev</a:t>
            </a:r>
            <a:r>
              <a:rPr lang="it-IT" sz="2200" dirty="0">
                <a:latin typeface="Times New Roman" charset="0"/>
                <a:ea typeface="Times New Roman" charset="0"/>
                <a:cs typeface="Times New Roman" charset="0"/>
              </a:rPr>
              <a:t>. D68 (2003) 113006) .</a:t>
            </a:r>
          </a:p>
          <a:p>
            <a:pPr algn="just">
              <a:lnSpc>
                <a:spcPct val="110000"/>
              </a:lnSpc>
            </a:pPr>
            <a:endParaRPr lang="it-IT" dirty="0"/>
          </a:p>
          <a:p>
            <a:pPr marL="0" indent="0" algn="just">
              <a:lnSpc>
                <a:spcPct val="110000"/>
              </a:lnSpc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341" y="71442"/>
            <a:ext cx="12088906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Stato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attuale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della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determinazione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della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gerarchia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>massa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Comic Sans MS"/>
                <a:ea typeface="ＭＳ Ｐゴシック"/>
                <a:cs typeface="Comic Sans MS"/>
              </a:rPr>
            </a:br>
            <a:endParaRPr lang="it-IT" sz="3200" dirty="0">
              <a:latin typeface="Comic Sans MS"/>
              <a:cs typeface="Comic Sans M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34471" y="818865"/>
            <a:ext cx="11994775" cy="5924707"/>
          </a:xfrm>
        </p:spPr>
        <p:txBody>
          <a:bodyPr>
            <a:normAutofit lnSpcReduction="10000"/>
          </a:bodyPr>
          <a:lstStyle/>
          <a:p>
            <a:pPr marL="0" lvl="1" algn="just" defTabSz="812800">
              <a:lnSpc>
                <a:spcPct val="110000"/>
              </a:lnSpc>
              <a:spcBef>
                <a:spcPts val="1100"/>
              </a:spcBef>
            </a:pPr>
            <a:r>
              <a:rPr lang="it-IT" sz="27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Dati attuali,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prevalentemente da esperimento (da acceleratore LBL) </a:t>
            </a:r>
            <a:r>
              <a:rPr lang="it-IT" sz="27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it-IT" sz="2700" b="1" dirty="0" err="1" smtClean="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it-IT" sz="27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it-IT" sz="2700" b="1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sz="27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sembrano favorire la gerarchia diretta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(o normale) </a:t>
            </a:r>
            <a:r>
              <a:rPr lang="it-IT" sz="27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(NH).</a:t>
            </a:r>
            <a:endParaRPr lang="it-IT" sz="2700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1" algn="just" defTabSz="812800">
              <a:lnSpc>
                <a:spcPct val="110000"/>
              </a:lnSpc>
              <a:spcBef>
                <a:spcPts val="1100"/>
              </a:spcBef>
            </a:pPr>
            <a:r>
              <a:rPr lang="it-IT" sz="2700" dirty="0" err="1"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it-IT" sz="2700" dirty="0" err="1">
                <a:latin typeface="Symbol" charset="2"/>
                <a:cs typeface="Symbol" charset="2"/>
              </a:rPr>
              <a:t>n</a:t>
            </a:r>
            <a:r>
              <a:rPr lang="it-IT" sz="2700" dirty="0" err="1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 (August 2015):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evidenza di comparsa di </a:t>
            </a:r>
            <a:r>
              <a:rPr lang="it-IT" sz="2700" dirty="0" smtClean="0">
                <a:latin typeface="Symbol" charset="2"/>
                <a:cs typeface="Symbol" charset="2"/>
              </a:rPr>
              <a:t>n</a:t>
            </a:r>
            <a:r>
              <a:rPr lang="it-IT" sz="2700" baseline="-25000" dirty="0" smtClean="0">
                <a:latin typeface="Arial"/>
                <a:cs typeface="Arial"/>
              </a:rPr>
              <a:t>e</a:t>
            </a:r>
            <a:r>
              <a:rPr lang="it-IT" sz="2700" dirty="0" smtClean="0">
                <a:latin typeface="Arial"/>
                <a:cs typeface="Arial"/>
              </a:rPr>
              <a:t> 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 analisi 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questo canale, confrontata con la scomparsa</a:t>
            </a:r>
            <a:r>
              <a:rPr lang="it-IT" sz="2700" dirty="0" smtClean="0">
                <a:cs typeface="Arial"/>
              </a:rPr>
              <a:t> di </a:t>
            </a:r>
            <a:r>
              <a:rPr lang="it-IT" sz="2700" dirty="0" smtClean="0">
                <a:latin typeface="Symbol" charset="2"/>
                <a:cs typeface="Symbol" charset="2"/>
              </a:rPr>
              <a:t>n</a:t>
            </a:r>
            <a:r>
              <a:rPr lang="it-IT" sz="2700" baseline="-25000" dirty="0" smtClean="0">
                <a:latin typeface="Symbol" charset="2"/>
                <a:cs typeface="Symbol" charset="2"/>
              </a:rPr>
              <a:t>m</a:t>
            </a:r>
            <a:r>
              <a:rPr lang="it-IT" sz="27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questa analisi la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significatività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statistica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è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stata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calcolata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separatamente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per le 2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possibili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gerarchie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(NH e IH)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valutando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la </a:t>
            </a:r>
            <a:r>
              <a:rPr lang="en-US" sz="2700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distanza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”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dalla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soluzione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correspondente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alla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misura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dell’angolo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smtClean="0">
                <a:latin typeface="Symbol" charset="2"/>
                <a:cs typeface="Symbol" charset="2"/>
              </a:rPr>
              <a:t>q</a:t>
            </a:r>
            <a:r>
              <a:rPr lang="en-US" sz="2700" baseline="-25000" dirty="0" smtClean="0">
                <a:latin typeface="Arial"/>
                <a:cs typeface="Arial"/>
              </a:rPr>
              <a:t>13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effettuata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dagli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esperimenti</a:t>
            </a:r>
            <a:r>
              <a:rPr lang="en-US" sz="2700" dirty="0" smtClean="0"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sz="2700" dirty="0" err="1" smtClean="0">
                <a:latin typeface="Times New Roman" charset="0"/>
                <a:ea typeface="Times New Roman" charset="0"/>
                <a:cs typeface="Times New Roman" charset="0"/>
              </a:rPr>
              <a:t>reattore</a:t>
            </a:r>
            <a:r>
              <a:rPr lang="en-US" sz="2700" dirty="0" smtClean="0">
                <a:latin typeface="Arial"/>
                <a:cs typeface="Arial"/>
              </a:rPr>
              <a:t>.</a:t>
            </a:r>
            <a:r>
              <a:rPr lang="en-US" sz="2700" baseline="-25000" dirty="0" smtClean="0">
                <a:latin typeface="Arial"/>
                <a:cs typeface="Arial"/>
              </a:rPr>
              <a:t> </a:t>
            </a:r>
            <a:endParaRPr lang="en-US" sz="2700" baseline="-25000" dirty="0">
              <a:latin typeface="Arial"/>
              <a:cs typeface="Arial"/>
            </a:endParaRPr>
          </a:p>
          <a:p>
            <a:pPr marL="0" lvl="1" indent="0" algn="just" defTabSz="812800">
              <a:lnSpc>
                <a:spcPct val="110000"/>
              </a:lnSpc>
              <a:spcBef>
                <a:spcPts val="1100"/>
              </a:spcBef>
              <a:buNone/>
            </a:pPr>
            <a:r>
              <a:rPr lang="it-IT" sz="2700" b="1" dirty="0">
                <a:solidFill>
                  <a:srgbClr val="0000FF"/>
                </a:solidFill>
                <a:cs typeface="Arial"/>
              </a:rPr>
              <a:t> </a:t>
            </a:r>
            <a:r>
              <a:rPr lang="it-IT" sz="27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La soluzione corrispondente alla IH è sfavorita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≈ 3 </a:t>
            </a:r>
            <a:r>
              <a:rPr lang="it-IT" sz="2700" dirty="0" err="1">
                <a:latin typeface="Symbol" charset="2"/>
                <a:cs typeface="Symbol" charset="2"/>
              </a:rPr>
              <a:t>s</a:t>
            </a:r>
            <a:r>
              <a:rPr lang="it-IT" sz="2700" dirty="0">
                <a:cs typeface="Arial"/>
              </a:rPr>
              <a:t> 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in the </a:t>
            </a:r>
            <a:r>
              <a:rPr lang="it-IT" sz="2700" dirty="0" err="1">
                <a:latin typeface="Times New Roman" charset="0"/>
                <a:ea typeface="Times New Roman" charset="0"/>
                <a:cs typeface="Times New Roman" charset="0"/>
              </a:rPr>
              <a:t>range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700" dirty="0" smtClean="0">
                <a:cs typeface="Arial"/>
              </a:rPr>
              <a:t>0&lt; </a:t>
            </a:r>
            <a:r>
              <a:rPr lang="it-IT" sz="2700" dirty="0" err="1" smtClean="0">
                <a:latin typeface="Symbol" charset="2"/>
                <a:cs typeface="Symbol" charset="2"/>
              </a:rPr>
              <a:t>d</a:t>
            </a:r>
            <a:r>
              <a:rPr lang="it-IT" sz="2700" baseline="-25000" dirty="0" err="1" smtClean="0">
                <a:cs typeface="Arial"/>
              </a:rPr>
              <a:t>CP</a:t>
            </a:r>
            <a:r>
              <a:rPr lang="it-IT" sz="2700" dirty="0" smtClean="0">
                <a:cs typeface="Arial"/>
              </a:rPr>
              <a:t>&lt; </a:t>
            </a:r>
            <a:r>
              <a:rPr lang="it-IT" sz="2700" dirty="0">
                <a:cs typeface="Arial"/>
              </a:rPr>
              <a:t>0.9</a:t>
            </a:r>
            <a:r>
              <a:rPr lang="it-IT" sz="2700" dirty="0">
                <a:latin typeface="Symbol" charset="2"/>
                <a:cs typeface="Symbol" charset="2"/>
              </a:rPr>
              <a:t> p</a:t>
            </a:r>
            <a:r>
              <a:rPr lang="it-IT" sz="2700" dirty="0">
                <a:cs typeface="Arial"/>
              </a:rPr>
              <a:t>.</a:t>
            </a:r>
          </a:p>
          <a:p>
            <a:pPr marL="0" lvl="1" algn="just" defTabSz="812800">
              <a:lnSpc>
                <a:spcPct val="110000"/>
              </a:lnSpc>
              <a:spcBef>
                <a:spcPts val="1100"/>
              </a:spcBef>
            </a:pPr>
            <a:r>
              <a:rPr lang="it-IT" sz="27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Nei prossimi 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6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7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an</a:t>
            </a:r>
            <a:r>
              <a:rPr lang="it-IT" sz="27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ni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 atteso un </a:t>
            </a:r>
            <a:r>
              <a:rPr lang="it-IT" sz="27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aumento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 significativo nell’esposizione di </a:t>
            </a:r>
            <a:r>
              <a:rPr lang="it-IT" sz="2700" b="1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NO</a:t>
            </a:r>
            <a:r>
              <a:rPr lang="it-IT" sz="27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n</a:t>
            </a:r>
            <a:r>
              <a:rPr lang="it-IT" sz="2700" b="1" dirty="0" err="1" smtClean="0">
                <a:solidFill>
                  <a:srgbClr val="0000FF"/>
                </a:solidFill>
                <a:cs typeface="Arial"/>
              </a:rPr>
              <a:t>A</a:t>
            </a:r>
            <a:r>
              <a:rPr lang="it-IT" sz="2700" b="1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(circa 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13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volte maggiore).</a:t>
            </a:r>
            <a:endParaRPr lang="it-IT" sz="2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-457200" algn="just" defTabSz="812800">
              <a:lnSpc>
                <a:spcPct val="110000"/>
              </a:lnSpc>
              <a:spcBef>
                <a:spcPts val="1100"/>
              </a:spcBef>
            </a:pP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Tuttavia la </a:t>
            </a:r>
            <a:r>
              <a:rPr lang="it-IT" sz="27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preferenza per </a:t>
            </a:r>
            <a:r>
              <a:rPr lang="it-IT" sz="27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NH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7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scomparirebbe </a:t>
            </a:r>
            <a:r>
              <a:rPr lang="it-IT" sz="27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it-IT" sz="2700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presenza di un neutrino sterile</a:t>
            </a:r>
            <a:r>
              <a:rPr lang="it-IT" sz="2700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700" dirty="0" err="1">
                <a:latin typeface="Times New Roman" charset="0"/>
                <a:ea typeface="Times New Roman" charset="0"/>
                <a:cs typeface="Times New Roman" charset="0"/>
              </a:rPr>
              <a:t>at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 ≈ 1 </a:t>
            </a:r>
            <a:r>
              <a:rPr lang="it-IT" sz="2700" dirty="0" err="1">
                <a:latin typeface="Times New Roman" charset="0"/>
                <a:ea typeface="Times New Roman" charset="0"/>
                <a:cs typeface="Times New Roman" charset="0"/>
              </a:rPr>
              <a:t>eV</a:t>
            </a:r>
            <a:r>
              <a:rPr lang="it-IT" sz="27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it-IT" sz="2700" dirty="0" smtClean="0">
                <a:latin typeface="Times New Roman" charset="0"/>
                <a:ea typeface="Times New Roman" charset="0"/>
                <a:cs typeface="Times New Roman" charset="0"/>
              </a:rPr>
              <a:t>nello schema di 3+1 sapori.</a:t>
            </a:r>
            <a:endParaRPr lang="en-US" sz="2500" baseline="-250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660" y="113390"/>
            <a:ext cx="11750722" cy="61221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Il futuro della gerarchia di massa</a:t>
            </a:r>
            <a:endParaRPr lang="it-IT" sz="32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660" y="886854"/>
            <a:ext cx="11750722" cy="576454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it-IT" sz="2700" dirty="0" smtClean="0"/>
              <a:t>Nel prossimo futuro: </a:t>
            </a:r>
            <a:endParaRPr lang="it-IT" sz="27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it-IT" sz="2500" dirty="0" err="1" smtClean="0"/>
              <a:t>Inputs</a:t>
            </a:r>
            <a:r>
              <a:rPr lang="it-IT" sz="2500" dirty="0" smtClean="0"/>
              <a:t> da dati acceleratori </a:t>
            </a:r>
            <a:r>
              <a:rPr lang="it-IT" sz="2500" dirty="0"/>
              <a:t>LBL </a:t>
            </a:r>
            <a:r>
              <a:rPr lang="it-IT" sz="2500" dirty="0" smtClean="0"/>
              <a:t>acceleratori </a:t>
            </a:r>
            <a:r>
              <a:rPr lang="it-IT" sz="2500" dirty="0"/>
              <a:t>(T2K and </a:t>
            </a:r>
            <a:r>
              <a:rPr lang="it-IT" sz="2500" dirty="0" err="1">
                <a:latin typeface="Symbol" charset="2"/>
                <a:cs typeface="Symbol" charset="2"/>
              </a:rPr>
              <a:t>Non</a:t>
            </a:r>
            <a:r>
              <a:rPr lang="it-IT" sz="2500" dirty="0" err="1">
                <a:cs typeface="Symbol" charset="2"/>
              </a:rPr>
              <a:t>A</a:t>
            </a:r>
            <a:r>
              <a:rPr lang="it-IT" sz="2500" dirty="0">
                <a:cs typeface="Symbol" charset="2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it-IT" sz="2500" dirty="0" smtClean="0">
                <a:cs typeface="Symbol" charset="2"/>
              </a:rPr>
              <a:t>Nuove analisi dei dati atmosferici </a:t>
            </a:r>
            <a:r>
              <a:rPr lang="it-IT" sz="2500" dirty="0">
                <a:cs typeface="Symbol" charset="2"/>
              </a:rPr>
              <a:t>data (SK)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Tx/>
              <a:buChar char="-"/>
            </a:pPr>
            <a:r>
              <a:rPr lang="it-IT" sz="2500" dirty="0" err="1" smtClean="0">
                <a:cs typeface="Symbol" charset="2"/>
              </a:rPr>
              <a:t>Fits</a:t>
            </a:r>
            <a:r>
              <a:rPr lang="it-IT" sz="2500" dirty="0" smtClean="0">
                <a:cs typeface="Symbol" charset="2"/>
              </a:rPr>
              <a:t> globali futuri </a:t>
            </a:r>
            <a:endParaRPr lang="it-IT" sz="2500" dirty="0">
              <a:cs typeface="Symbol" charset="2"/>
            </a:endParaRPr>
          </a:p>
          <a:p>
            <a:pPr algn="just">
              <a:lnSpc>
                <a:spcPct val="120000"/>
              </a:lnSpc>
            </a:pPr>
            <a:r>
              <a:rPr lang="it-IT" sz="2700" dirty="0" smtClean="0">
                <a:solidFill>
                  <a:srgbClr val="000000"/>
                </a:solidFill>
              </a:rPr>
              <a:t>Tuttavia, </a:t>
            </a:r>
            <a:r>
              <a:rPr lang="it-IT" sz="2700" b="1" dirty="0" smtClean="0">
                <a:solidFill>
                  <a:srgbClr val="3366FF"/>
                </a:solidFill>
              </a:rPr>
              <a:t>la risposta finale verrà probabilmente da esperimenti futuri dedicati,</a:t>
            </a:r>
            <a:r>
              <a:rPr lang="it-IT" sz="2700" dirty="0" smtClean="0">
                <a:solidFill>
                  <a:srgbClr val="000000"/>
                </a:solidFill>
              </a:rPr>
              <a:t> con neutrini da:</a:t>
            </a:r>
            <a:endParaRPr lang="it-IT" sz="27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500" dirty="0" smtClean="0">
                <a:solidFill>
                  <a:srgbClr val="000000"/>
                </a:solidFill>
              </a:rPr>
              <a:t>   - </a:t>
            </a:r>
            <a:r>
              <a:rPr lang="it-IT" sz="2700" b="1" dirty="0">
                <a:solidFill>
                  <a:srgbClr val="3366FF"/>
                </a:solidFill>
              </a:rPr>
              <a:t>acceleratori LBL </a:t>
            </a:r>
            <a:r>
              <a:rPr lang="it-IT" sz="2500" dirty="0" smtClean="0">
                <a:solidFill>
                  <a:srgbClr val="000000"/>
                </a:solidFill>
              </a:rPr>
              <a:t>(DUNE); </a:t>
            </a:r>
            <a:endParaRPr lang="it-IT" sz="25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500" dirty="0">
                <a:solidFill>
                  <a:srgbClr val="000000"/>
                </a:solidFill>
              </a:rPr>
              <a:t>   - </a:t>
            </a:r>
            <a:r>
              <a:rPr lang="it-IT" sz="2700" b="1" dirty="0" smtClean="0">
                <a:solidFill>
                  <a:srgbClr val="3366FF"/>
                </a:solidFill>
              </a:rPr>
              <a:t>atmosferici </a:t>
            </a:r>
            <a:r>
              <a:rPr lang="it-IT" sz="2500" dirty="0">
                <a:solidFill>
                  <a:srgbClr val="000000"/>
                </a:solidFill>
              </a:rPr>
              <a:t>(PINGU e</a:t>
            </a:r>
            <a:r>
              <a:rPr lang="it-IT" sz="2500" dirty="0" smtClean="0">
                <a:solidFill>
                  <a:srgbClr val="000000"/>
                </a:solidFill>
              </a:rPr>
              <a:t> </a:t>
            </a:r>
            <a:r>
              <a:rPr lang="it-IT" sz="2500" dirty="0">
                <a:solidFill>
                  <a:srgbClr val="000000"/>
                </a:solidFill>
              </a:rPr>
              <a:t>ORCA</a:t>
            </a:r>
            <a:r>
              <a:rPr lang="it-IT" sz="2500" dirty="0" smtClean="0">
                <a:solidFill>
                  <a:srgbClr val="000000"/>
                </a:solidFill>
              </a:rPr>
              <a:t>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500" dirty="0" smtClean="0">
                <a:solidFill>
                  <a:srgbClr val="000000"/>
                </a:solidFill>
              </a:rPr>
              <a:t>    - </a:t>
            </a:r>
            <a:r>
              <a:rPr lang="it-IT" sz="2700" b="1" dirty="0">
                <a:solidFill>
                  <a:srgbClr val="3366FF"/>
                </a:solidFill>
              </a:rPr>
              <a:t>reattori </a:t>
            </a:r>
            <a:r>
              <a:rPr lang="it-IT" sz="2500" dirty="0">
                <a:solidFill>
                  <a:srgbClr val="000000"/>
                </a:solidFill>
              </a:rPr>
              <a:t>(JUNO, RENO50) </a:t>
            </a:r>
            <a:r>
              <a:rPr lang="it-IT" sz="2500" dirty="0" smtClean="0">
                <a:solidFill>
                  <a:srgbClr val="000000"/>
                </a:solidFill>
              </a:rPr>
              <a:t> </a:t>
            </a:r>
            <a:endParaRPr lang="it-IT" sz="24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it-IT" sz="2700" dirty="0" smtClean="0">
                <a:cs typeface="Symbol" charset="2"/>
              </a:rPr>
              <a:t>L’esperimento </a:t>
            </a:r>
            <a:r>
              <a:rPr lang="it-IT" sz="2700" b="1" dirty="0" smtClean="0">
                <a:solidFill>
                  <a:srgbClr val="FF0000"/>
                </a:solidFill>
                <a:cs typeface="Symbol" charset="2"/>
              </a:rPr>
              <a:t>JUNO</a:t>
            </a:r>
            <a:r>
              <a:rPr lang="it-IT" sz="2700" dirty="0" smtClean="0">
                <a:cs typeface="Symbol" charset="2"/>
              </a:rPr>
              <a:t> dovrebbe cominciare il data </a:t>
            </a:r>
            <a:r>
              <a:rPr lang="it-IT" sz="2700" dirty="0" err="1">
                <a:cs typeface="Symbol" charset="2"/>
              </a:rPr>
              <a:t>taking</a:t>
            </a:r>
            <a:r>
              <a:rPr lang="it-IT" sz="2700" dirty="0">
                <a:cs typeface="Symbol" charset="2"/>
              </a:rPr>
              <a:t> </a:t>
            </a:r>
            <a:r>
              <a:rPr lang="it-IT" sz="2700" dirty="0" smtClean="0">
                <a:cs typeface="Symbol" charset="2"/>
              </a:rPr>
              <a:t>nel </a:t>
            </a:r>
            <a:r>
              <a:rPr lang="it-IT" sz="2700" dirty="0">
                <a:cs typeface="Symbol" charset="2"/>
              </a:rPr>
              <a:t>2020.</a:t>
            </a:r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1829</Words>
  <Application>Microsoft Macintosh PowerPoint</Application>
  <PresentationFormat>Widescreen</PresentationFormat>
  <Paragraphs>134</Paragraphs>
  <Slides>17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0" baseType="lpstr">
      <vt:lpstr>Calibri</vt:lpstr>
      <vt:lpstr>Calibri Light</vt:lpstr>
      <vt:lpstr>Cambria Math</vt:lpstr>
      <vt:lpstr>Comic Sans MS</vt:lpstr>
      <vt:lpstr>MS Mincho</vt:lpstr>
      <vt:lpstr>ＭＳ Ｐゴシック</vt:lpstr>
      <vt:lpstr>ＭＳ ゴシック</vt:lpstr>
      <vt:lpstr>s</vt:lpstr>
      <vt:lpstr>Symbol</vt:lpstr>
      <vt:lpstr>Times New Roman</vt:lpstr>
      <vt:lpstr>Arial</vt:lpstr>
      <vt:lpstr>Tema di Office</vt:lpstr>
      <vt:lpstr>Equation</vt:lpstr>
      <vt:lpstr>Presente e futuro della fisica del neutrino   … tutto ciò che sappiamo, ciò che vorremmo scoprire e quello che forse non sapremo mai sul neutrino</vt:lpstr>
      <vt:lpstr>Cosa conosciamo con certezza </vt:lpstr>
      <vt:lpstr>Cosa conosciamo con certezza (2)</vt:lpstr>
      <vt:lpstr>Cosa vorremmo conoscere meglio    </vt:lpstr>
      <vt:lpstr> Quali sono gli interrogativi più rilevanti della fisica del neutrino per il futuro prossimo e remoto ?</vt:lpstr>
      <vt:lpstr>Problemi aperti: determinazione della gerarchia di massa</vt:lpstr>
      <vt:lpstr>La gerarchia di massa</vt:lpstr>
      <vt:lpstr>Stato attuale della determinazione della gerarchia di massa </vt:lpstr>
      <vt:lpstr>Il futuro della gerarchia di massa</vt:lpstr>
      <vt:lpstr>L’esperimento JUNO</vt:lpstr>
      <vt:lpstr>More about JUNO</vt:lpstr>
      <vt:lpstr>JUNO main goals</vt:lpstr>
      <vt:lpstr>Studio della gerarchia di  massa con JUNO</vt:lpstr>
      <vt:lpstr>La determinazione della gerarchia di massa a JUNO  </vt:lpstr>
      <vt:lpstr>Spectrum dependence upon the Mass Hierarchy</vt:lpstr>
      <vt:lpstr>Milestones of the analysis </vt:lpstr>
      <vt:lpstr>Conclusions about the mass hierarchy determination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 e futuro della fisica del neutrino</dc:title>
  <dc:creator>Utente di Microsoft Office</dc:creator>
  <cp:lastModifiedBy>Utente di Microsoft Office</cp:lastModifiedBy>
  <cp:revision>31</cp:revision>
  <dcterms:created xsi:type="dcterms:W3CDTF">2017-01-20T04:17:50Z</dcterms:created>
  <dcterms:modified xsi:type="dcterms:W3CDTF">2017-02-02T08:40:46Z</dcterms:modified>
</cp:coreProperties>
</file>