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91" r:id="rId2"/>
    <p:sldId id="304" r:id="rId3"/>
    <p:sldId id="305" r:id="rId4"/>
    <p:sldId id="257" r:id="rId5"/>
    <p:sldId id="258" r:id="rId6"/>
    <p:sldId id="317" r:id="rId7"/>
    <p:sldId id="261" r:id="rId8"/>
    <p:sldId id="306" r:id="rId9"/>
    <p:sldId id="262" r:id="rId10"/>
    <p:sldId id="292" r:id="rId11"/>
    <p:sldId id="272" r:id="rId12"/>
    <p:sldId id="273" r:id="rId13"/>
    <p:sldId id="307" r:id="rId14"/>
    <p:sldId id="263" r:id="rId15"/>
    <p:sldId id="278" r:id="rId16"/>
    <p:sldId id="287" r:id="rId17"/>
    <p:sldId id="268" r:id="rId18"/>
    <p:sldId id="269" r:id="rId19"/>
    <p:sldId id="276" r:id="rId20"/>
    <p:sldId id="279" r:id="rId21"/>
    <p:sldId id="270" r:id="rId22"/>
    <p:sldId id="280" r:id="rId23"/>
    <p:sldId id="282" r:id="rId24"/>
    <p:sldId id="309" r:id="rId25"/>
    <p:sldId id="281" r:id="rId26"/>
    <p:sldId id="290" r:id="rId27"/>
    <p:sldId id="288" r:id="rId28"/>
    <p:sldId id="293" r:id="rId29"/>
    <p:sldId id="265" r:id="rId30"/>
    <p:sldId id="310" r:id="rId31"/>
    <p:sldId id="311" r:id="rId32"/>
    <p:sldId id="312" r:id="rId33"/>
    <p:sldId id="301" r:id="rId34"/>
    <p:sldId id="318" r:id="rId35"/>
    <p:sldId id="313" r:id="rId36"/>
    <p:sldId id="315" r:id="rId37"/>
    <p:sldId id="314" r:id="rId38"/>
    <p:sldId id="316" r:id="rId3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80008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1" autoAdjust="0"/>
    <p:restoredTop sz="94599" autoAdjust="0"/>
  </p:normalViewPr>
  <p:slideViewPr>
    <p:cSldViewPr snapToGrid="0" snapToObjects="1">
      <p:cViewPr varScale="1">
        <p:scale>
          <a:sx n="77" d="100"/>
          <a:sy n="77" d="100"/>
        </p:scale>
        <p:origin x="-18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Relationship Id="rId2" Type="http://schemas.openxmlformats.org/officeDocument/2006/relationships/image" Target="../media/image7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2A08B-DA44-E044-BD4B-0CA0A7108545}" type="datetime1">
              <a:rPr lang="it-IT" smtClean="0"/>
              <a:t>22/10/13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A7A9C-0F90-8C4D-B25A-7746DB82FFF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641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E7E91-48B2-E546-A4C2-868CAC707D6B}" type="datetime1">
              <a:rPr lang="it-IT" smtClean="0"/>
              <a:t>22/10/13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81EA1-7954-0049-ADCA-22DCCC7CEF9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071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81EA1-7954-0049-ADCA-22DCCC7CEF9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950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BBBA-546C-704C-832A-9B9B18282C42}" type="datetime1">
              <a:rPr lang="it-IT" smtClean="0"/>
              <a:t>22/10/13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673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273A-DE12-3547-9E42-BEAD18569963}" type="datetime1">
              <a:rPr lang="it-IT" smtClean="0"/>
              <a:t>22/10/13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907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C7F3-A52B-DA49-8C03-0858E15D2D13}" type="datetime1">
              <a:rPr lang="it-IT" smtClean="0"/>
              <a:t>22/10/13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2160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CBD1-66AE-F542-87FD-0DC863EE0211}" type="datetime1">
              <a:rPr lang="it-IT" smtClean="0"/>
              <a:t>22/10/13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05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3D4BE-0898-6845-A41B-210D599F240F}" type="datetime1">
              <a:rPr lang="it-IT" smtClean="0"/>
              <a:t>22/10/13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060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DBA0-F580-0C4C-AE0D-8DCF8A6E23B9}" type="datetime1">
              <a:rPr lang="it-IT" smtClean="0"/>
              <a:t>22/10/13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067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7423-1A7F-CC49-85DB-F1E9BE602695}" type="datetime1">
              <a:rPr lang="it-IT" smtClean="0"/>
              <a:t>22/10/13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9623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05AA-5173-DA4E-892D-9774E5B38839}" type="datetime1">
              <a:rPr lang="it-IT" smtClean="0"/>
              <a:t>22/10/13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65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F5B06-A912-4642-9598-B41E59A1F0DE}" type="datetime1">
              <a:rPr lang="it-IT" smtClean="0"/>
              <a:t>22/10/13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82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68DA3-4263-2E47-BCD2-674CBEF98FA3}" type="datetime1">
              <a:rPr lang="it-IT" smtClean="0"/>
              <a:t>22/10/13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723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E3CF-9FCC-F149-8CA3-A96255EF442A}" type="datetime1">
              <a:rPr lang="it-IT" smtClean="0"/>
              <a:t>22/10/13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779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27840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761B4-F0A1-0347-8207-B33700E03870}" type="datetime1">
              <a:rPr lang="it-IT" smtClean="0"/>
              <a:t>22/10/13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1440" y="6566882"/>
            <a:ext cx="3317811" cy="279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BA002-E1A6-3044-ABD4-F5A9F5D87774}" type="slidenum">
              <a:rPr lang="it-IT" smtClean="0"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546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8.png"/><Relationship Id="rId5" Type="http://schemas.openxmlformats.org/officeDocument/2006/relationships/image" Target="../media/image37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35.emf"/><Relationship Id="rId8" Type="http://schemas.openxmlformats.org/officeDocument/2006/relationships/image" Target="../media/image38.png"/><Relationship Id="rId9" Type="http://schemas.openxmlformats.org/officeDocument/2006/relationships/oleObject" Target="../embeddings/oleObject8.bin"/><Relationship Id="rId10" Type="http://schemas.openxmlformats.org/officeDocument/2006/relationships/image" Target="../media/image3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49.png"/><Relationship Id="rId7" Type="http://schemas.openxmlformats.org/officeDocument/2006/relationships/oleObject" Target="../embeddings/oleObject9.bin"/><Relationship Id="rId8" Type="http://schemas.openxmlformats.org/officeDocument/2006/relationships/image" Target="../media/image5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71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69.e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70.emf"/><Relationship Id="rId9" Type="http://schemas.openxmlformats.org/officeDocument/2006/relationships/image" Target="../media/image7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81.wmf"/><Relationship Id="rId5" Type="http://schemas.openxmlformats.org/officeDocument/2006/relationships/image" Target="../media/image82.png"/><Relationship Id="rId6" Type="http://schemas.openxmlformats.org/officeDocument/2006/relationships/oleObject" Target="../embeddings/oleObject12.bin"/><Relationship Id="rId7" Type="http://schemas.openxmlformats.org/officeDocument/2006/relationships/image" Target="../media/image80.emf"/><Relationship Id="rId8" Type="http://schemas.openxmlformats.org/officeDocument/2006/relationships/image" Target="../media/image83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71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6" Type="http://schemas.openxmlformats.org/officeDocument/2006/relationships/image" Target="../media/image4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6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2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1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</a:t>
            </a:fld>
            <a:endParaRPr lang="it-IT"/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886823" y="2544508"/>
            <a:ext cx="6953401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INTERNATIONAL CONFERENCE ON "Black holes, jets and outflows” Kathmandu, Nepal, October 2013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endParaRPr lang="it-IT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254000" y="466395"/>
            <a:ext cx="8559800" cy="172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Measurements of Ultra High Energy Cosmic Rays with the Pierre Auger Observatory</a:t>
            </a:r>
            <a:r>
              <a:rPr lang="it-I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it-IT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780872" y="4723752"/>
            <a:ext cx="3887788" cy="1368152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Lino Miramonti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Università degli Studi di Milano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Istituto Nazionale di Fisica Nucleare</a:t>
            </a:r>
          </a:p>
        </p:txBody>
      </p:sp>
    </p:spTree>
    <p:extLst>
      <p:ext uri="{BB962C8B-B14F-4D97-AF65-F5344CB8AC3E}">
        <p14:creationId xmlns:p14="http://schemas.microsoft.com/office/powerpoint/2010/main" val="532010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sellaDiTesto 1"/>
          <p:cNvSpPr txBox="1">
            <a:spLocks noChangeArrowheads="1"/>
          </p:cNvSpPr>
          <p:nvPr/>
        </p:nvSpPr>
        <p:spPr bwMode="auto">
          <a:xfrm>
            <a:off x="157749" y="1374484"/>
            <a:ext cx="4374926" cy="44627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dirty="0" smtClean="0"/>
              <a:t>The Surface Detector arrays samples the EAS at ground</a:t>
            </a:r>
          </a:p>
          <a:p>
            <a:pPr algn="just" eaLnBrk="1" hangingPunct="1"/>
            <a:endParaRPr lang="en-US" dirty="0" smtClean="0"/>
          </a:p>
          <a:p>
            <a:pPr algn="just" eaLnBrk="1" hangingPunct="1"/>
            <a:r>
              <a:rPr lang="en-US" dirty="0" smtClean="0"/>
              <a:t> 	- Time of arrival at each station</a:t>
            </a:r>
          </a:p>
          <a:p>
            <a:pPr marL="857250" lvl="3" indent="0" algn="just" eaLnBrk="1" hangingPunct="1"/>
            <a:r>
              <a:rPr lang="en-US" sz="1400" dirty="0">
                <a:solidFill>
                  <a:srgbClr val="3366FF"/>
                </a:solidFill>
              </a:rPr>
              <a:t>Thanks to the time of arrival it is possible to deduce the </a:t>
            </a:r>
            <a:r>
              <a:rPr lang="en-US" sz="1400" b="1" u="sng" dirty="0">
                <a:solidFill>
                  <a:srgbClr val="FF0000"/>
                </a:solidFill>
              </a:rPr>
              <a:t>arrival direction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3366FF"/>
                </a:solidFill>
              </a:rPr>
              <a:t>of </a:t>
            </a:r>
            <a:r>
              <a:rPr lang="en-US" sz="1400" dirty="0">
                <a:solidFill>
                  <a:srgbClr val="3366FF"/>
                </a:solidFill>
              </a:rPr>
              <a:t>primary cosmic ray. </a:t>
            </a:r>
            <a:endParaRPr lang="en-US" sz="1400" dirty="0" smtClean="0">
              <a:solidFill>
                <a:srgbClr val="3366FF"/>
              </a:solidFill>
            </a:endParaRPr>
          </a:p>
          <a:p>
            <a:pPr marL="400050" lvl="2" indent="0" algn="just" eaLnBrk="1" hangingPunct="1"/>
            <a:endParaRPr lang="en-US" dirty="0" smtClean="0">
              <a:solidFill>
                <a:srgbClr val="3366FF"/>
              </a:solidFill>
            </a:endParaRPr>
          </a:p>
          <a:p>
            <a:pPr algn="just" eaLnBrk="1" hangingPunct="1"/>
            <a:r>
              <a:rPr lang="en-US" dirty="0"/>
              <a:t>	- Number of particles</a:t>
            </a:r>
          </a:p>
          <a:p>
            <a:pPr marL="914400" lvl="5" indent="0" algn="just" eaLnBrk="1" hangingPunct="1"/>
            <a:r>
              <a:rPr lang="en-US" sz="1400" dirty="0">
                <a:solidFill>
                  <a:srgbClr val="3366FF"/>
                </a:solidFill>
              </a:rPr>
              <a:t>From the number of secondary particles it is possible to infer the </a:t>
            </a:r>
            <a:r>
              <a:rPr lang="en-US" sz="1400" b="1" u="sng" dirty="0">
                <a:solidFill>
                  <a:srgbClr val="FF0000"/>
                </a:solidFill>
              </a:rPr>
              <a:t>energy</a:t>
            </a:r>
            <a:r>
              <a:rPr lang="en-US" sz="1400" dirty="0">
                <a:solidFill>
                  <a:srgbClr val="3366FF"/>
                </a:solidFill>
              </a:rPr>
              <a:t> of primary cosmic ray.</a:t>
            </a:r>
          </a:p>
          <a:p>
            <a:pPr marL="400050" lvl="2" indent="0" algn="just" eaLnBrk="1" hangingPunct="1"/>
            <a:endParaRPr lang="en-US" dirty="0" smtClean="0"/>
          </a:p>
          <a:p>
            <a:pPr marL="400050" lvl="2" indent="0" algn="just" eaLnBrk="1" hangingPunct="1"/>
            <a:r>
              <a:rPr lang="en-US" dirty="0" smtClean="0"/>
              <a:t>- Muon number and Pulse rise time</a:t>
            </a:r>
            <a:endParaRPr lang="en-US" dirty="0"/>
          </a:p>
          <a:p>
            <a:pPr marL="857250" lvl="3" indent="0" algn="just" eaLnBrk="1" hangingPunct="1"/>
            <a:r>
              <a:rPr lang="en-US" sz="1400" dirty="0">
                <a:solidFill>
                  <a:srgbClr val="3366FF"/>
                </a:solidFill>
              </a:rPr>
              <a:t>Thanks to the </a:t>
            </a:r>
            <a:r>
              <a:rPr lang="en-US" sz="1400" dirty="0" smtClean="0">
                <a:solidFill>
                  <a:srgbClr val="3366FF"/>
                </a:solidFill>
              </a:rPr>
              <a:t>number of muons and the study of the pulse rise time it is possible to measure the </a:t>
            </a:r>
            <a:r>
              <a:rPr lang="en-US" sz="1400" b="1" u="sng" dirty="0" smtClean="0">
                <a:solidFill>
                  <a:srgbClr val="FF0000"/>
                </a:solidFill>
              </a:rPr>
              <a:t>mass</a:t>
            </a:r>
            <a:r>
              <a:rPr lang="en-US" sz="1400" dirty="0" smtClean="0">
                <a:solidFill>
                  <a:srgbClr val="3366FF"/>
                </a:solidFill>
              </a:rPr>
              <a:t> of </a:t>
            </a:r>
            <a:r>
              <a:rPr lang="en-US" sz="1400" dirty="0">
                <a:solidFill>
                  <a:srgbClr val="3366FF"/>
                </a:solidFill>
              </a:rPr>
              <a:t>primary cosmic ray. </a:t>
            </a:r>
          </a:p>
          <a:p>
            <a:pPr marL="857250" lvl="3" indent="0" algn="just" eaLnBrk="1" hangingPunct="1"/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4341" name="CasellaDiTesto 5"/>
          <p:cNvSpPr txBox="1">
            <a:spLocks noChangeArrowheads="1"/>
          </p:cNvSpPr>
          <p:nvPr/>
        </p:nvSpPr>
        <p:spPr bwMode="auto">
          <a:xfrm>
            <a:off x="357189" y="285750"/>
            <a:ext cx="5993017" cy="461665"/>
          </a:xfrm>
          <a:prstGeom prst="rect">
            <a:avLst/>
          </a:prstGeom>
          <a:noFill/>
          <a:ln w="57150" cmpd="sng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400" dirty="0" smtClean="0"/>
              <a:t>Array of surface detectors (</a:t>
            </a:r>
            <a:r>
              <a:rPr lang="en-US" sz="2400" b="1" dirty="0" smtClean="0">
                <a:solidFill>
                  <a:srgbClr val="FF0000"/>
                </a:solidFill>
              </a:rPr>
              <a:t>Lateral profile</a:t>
            </a:r>
            <a:r>
              <a:rPr lang="en-US" sz="2400" dirty="0" smtClean="0"/>
              <a:t>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741" t="10295" r="7815" b="7431"/>
          <a:stretch/>
        </p:blipFill>
        <p:spPr>
          <a:xfrm>
            <a:off x="4918524" y="1270054"/>
            <a:ext cx="4051011" cy="533663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019169" y="5057094"/>
            <a:ext cx="1822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Scintillators or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C</a:t>
            </a:r>
            <a:r>
              <a:rPr lang="en-US" sz="1400" dirty="0" smtClean="0">
                <a:solidFill>
                  <a:srgbClr val="0000FF"/>
                </a:solidFill>
              </a:rPr>
              <a:t>erenkov water tanks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72500" y="97688"/>
            <a:ext cx="0" cy="6322030"/>
          </a:xfrm>
          <a:prstGeom prst="line">
            <a:avLst/>
          </a:prstGeom>
          <a:ln w="76200" cmpd="tri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68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asellaDiTesto 1"/>
          <p:cNvSpPr txBox="1">
            <a:spLocks noChangeArrowheads="1"/>
          </p:cNvSpPr>
          <p:nvPr/>
        </p:nvSpPr>
        <p:spPr bwMode="auto">
          <a:xfrm>
            <a:off x="254426" y="269230"/>
            <a:ext cx="6777517" cy="461665"/>
          </a:xfrm>
          <a:prstGeom prst="rect">
            <a:avLst/>
          </a:prstGeom>
          <a:noFill/>
          <a:ln w="57150" cmpd="sng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400" dirty="0" smtClean="0"/>
              <a:t>Fluorescence telescopes </a:t>
            </a:r>
            <a:r>
              <a:rPr lang="en-US" sz="2400" b="1" dirty="0" smtClean="0">
                <a:solidFill>
                  <a:srgbClr val="0000FF"/>
                </a:solidFill>
              </a:rPr>
              <a:t>(Longitudinal profile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6387" name="CasellaDiTesto 2"/>
          <p:cNvSpPr txBox="1">
            <a:spLocks noChangeArrowheads="1"/>
          </p:cNvSpPr>
          <p:nvPr/>
        </p:nvSpPr>
        <p:spPr bwMode="auto">
          <a:xfrm>
            <a:off x="254426" y="1040220"/>
            <a:ext cx="5584825" cy="50783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dirty="0" smtClean="0"/>
              <a:t>Secondary charged particles </a:t>
            </a:r>
            <a:r>
              <a:rPr lang="en-US" dirty="0" smtClean="0">
                <a:solidFill>
                  <a:srgbClr val="0000FF"/>
                </a:solidFill>
              </a:rPr>
              <a:t>excite nitrogen</a:t>
            </a:r>
            <a:r>
              <a:rPr lang="en-US" dirty="0" smtClean="0"/>
              <a:t> molecules. The de-excitation process occurs in the UV (</a:t>
            </a:r>
            <a:r>
              <a:rPr lang="en-US" dirty="0" smtClean="0">
                <a:solidFill>
                  <a:srgbClr val="0000FF"/>
                </a:solidFill>
              </a:rPr>
              <a:t>fluorescence</a:t>
            </a:r>
            <a:r>
              <a:rPr lang="en-US" dirty="0" smtClean="0"/>
              <a:t>)</a:t>
            </a:r>
          </a:p>
          <a:p>
            <a:pPr algn="just" eaLnBrk="1" hangingPunct="1"/>
            <a:endParaRPr lang="en-US" dirty="0" smtClean="0"/>
          </a:p>
          <a:p>
            <a:pPr algn="just" eaLnBrk="1" hangingPunct="1"/>
            <a:endParaRPr lang="en-US" dirty="0"/>
          </a:p>
          <a:p>
            <a:pPr algn="just" eaLnBrk="1" hangingPunct="1"/>
            <a:endParaRPr lang="en-US" dirty="0" smtClean="0"/>
          </a:p>
          <a:p>
            <a:pPr algn="just" eaLnBrk="1" hangingPunct="1"/>
            <a:endParaRPr lang="en-US" dirty="0" smtClean="0"/>
          </a:p>
          <a:p>
            <a:pPr algn="just" eaLnBrk="1" hangingPunct="1"/>
            <a:endParaRPr lang="en-US" dirty="0"/>
          </a:p>
          <a:p>
            <a:pPr algn="just" eaLnBrk="1" hangingPunct="1"/>
            <a:endParaRPr lang="en-US" dirty="0" smtClean="0"/>
          </a:p>
          <a:p>
            <a:pPr algn="just" eaLnBrk="1" hangingPunct="1"/>
            <a:r>
              <a:rPr lang="en-US" dirty="0" smtClean="0"/>
              <a:t>The fluorescence technique allows to measure the ionization density of the EAS at different altitudes. This enables to detect the </a:t>
            </a:r>
            <a:r>
              <a:rPr lang="en-US" dirty="0" smtClean="0">
                <a:solidFill>
                  <a:srgbClr val="FF0000"/>
                </a:solidFill>
              </a:rPr>
              <a:t>longitudinal development </a:t>
            </a:r>
            <a:r>
              <a:rPr lang="en-US" dirty="0" smtClean="0"/>
              <a:t>of the shower.</a:t>
            </a:r>
          </a:p>
          <a:p>
            <a:pPr algn="just" eaLnBrk="1" hangingPunct="1"/>
            <a:endParaRPr lang="en-US" dirty="0"/>
          </a:p>
          <a:p>
            <a:pPr algn="just" eaLnBrk="1" hangingPunct="1"/>
            <a:endParaRPr lang="en-US" dirty="0" smtClean="0"/>
          </a:p>
          <a:p>
            <a:pPr algn="just" eaLnBrk="1" hangingPunct="1"/>
            <a:endParaRPr lang="en-US" dirty="0"/>
          </a:p>
          <a:p>
            <a:pPr algn="just" eaLnBrk="1" hangingPunct="1"/>
            <a:endParaRPr lang="en-US" dirty="0" smtClean="0"/>
          </a:p>
          <a:p>
            <a:pPr algn="just" eaLnBrk="1" hangingPunct="1"/>
            <a:endParaRPr lang="en-US" dirty="0" smtClean="0"/>
          </a:p>
        </p:txBody>
      </p:sp>
      <p:pic>
        <p:nvPicPr>
          <p:cNvPr id="1639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088" y="2046288"/>
            <a:ext cx="2633662" cy="399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ster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16" y="83523"/>
            <a:ext cx="2096664" cy="146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446" y="1764522"/>
            <a:ext cx="2449870" cy="1777269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11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>
            <a:off x="72500" y="109899"/>
            <a:ext cx="0" cy="6322030"/>
          </a:xfrm>
          <a:prstGeom prst="line">
            <a:avLst/>
          </a:prstGeom>
          <a:ln w="76200" cmpd="tri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594" y="4536275"/>
            <a:ext cx="2193037" cy="150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65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asellaDiTesto 2"/>
          <p:cNvSpPr txBox="1">
            <a:spLocks noChangeArrowheads="1"/>
          </p:cNvSpPr>
          <p:nvPr/>
        </p:nvSpPr>
        <p:spPr bwMode="auto">
          <a:xfrm>
            <a:off x="1504798" y="4871468"/>
            <a:ext cx="588429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dirty="0" smtClean="0"/>
              <a:t>The </a:t>
            </a:r>
            <a:r>
              <a:rPr lang="it-IT" sz="2800" dirty="0" smtClean="0">
                <a:solidFill>
                  <a:srgbClr val="0070C0"/>
                </a:solidFill>
              </a:rPr>
              <a:t>Pierre Auger </a:t>
            </a:r>
            <a:r>
              <a:rPr lang="it-IT" sz="2800" dirty="0" err="1" smtClean="0">
                <a:solidFill>
                  <a:srgbClr val="0070C0"/>
                </a:solidFill>
              </a:rPr>
              <a:t>Observatory</a:t>
            </a:r>
            <a:r>
              <a:rPr lang="it-IT" sz="2800" dirty="0" smtClean="0">
                <a:solidFill>
                  <a:srgbClr val="0070C0"/>
                </a:solidFill>
              </a:rPr>
              <a:t> </a:t>
            </a:r>
          </a:p>
          <a:p>
            <a:pPr algn="ctr" eaLnBrk="1" hangingPunct="1"/>
            <a:r>
              <a:rPr lang="en-US" sz="2800" dirty="0" smtClean="0"/>
              <a:t>is an </a:t>
            </a:r>
            <a:r>
              <a:rPr lang="en-US" sz="2800" dirty="0" smtClean="0">
                <a:solidFill>
                  <a:srgbClr val="00FF00"/>
                </a:solidFill>
              </a:rPr>
              <a:t>Hybrid detector </a:t>
            </a:r>
            <a:r>
              <a:rPr lang="en-US" sz="2800" dirty="0" smtClean="0"/>
              <a:t>that combines the two techniques. </a:t>
            </a:r>
            <a:endParaRPr lang="en-US" dirty="0"/>
          </a:p>
        </p:txBody>
      </p:sp>
      <p:sp>
        <p:nvSpPr>
          <p:cNvPr id="4" name="Freccia in giù 3"/>
          <p:cNvSpPr/>
          <p:nvPr/>
        </p:nvSpPr>
        <p:spPr>
          <a:xfrm>
            <a:off x="4365864" y="3520068"/>
            <a:ext cx="428625" cy="12364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5" name="CasellaDiTesto 1"/>
          <p:cNvSpPr txBox="1">
            <a:spLocks noChangeArrowheads="1"/>
          </p:cNvSpPr>
          <p:nvPr/>
        </p:nvSpPr>
        <p:spPr bwMode="auto">
          <a:xfrm>
            <a:off x="183116" y="269230"/>
            <a:ext cx="67775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400" dirty="0" smtClean="0"/>
              <a:t>Pros and Cons of two techniques</a:t>
            </a:r>
            <a:endParaRPr lang="en-US" sz="2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32437" y="1104459"/>
            <a:ext cx="4082587" cy="273921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</a:rPr>
              <a:t>Array of surface detectors 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>
                <a:solidFill>
                  <a:srgbClr val="008000"/>
                </a:solidFill>
              </a:rPr>
              <a:t>Pros</a:t>
            </a:r>
            <a:r>
              <a:rPr lang="en-US" dirty="0" smtClean="0">
                <a:solidFill>
                  <a:srgbClr val="000000"/>
                </a:solidFill>
              </a:rPr>
              <a:t> Duty cycle almost 100%</a:t>
            </a:r>
            <a:endParaRPr lang="en-US" dirty="0" smtClean="0">
              <a:solidFill>
                <a:srgbClr val="008000"/>
              </a:solidFill>
            </a:endParaRPr>
          </a:p>
          <a:p>
            <a:pPr algn="just"/>
            <a:endParaRPr lang="en-US" dirty="0"/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Cons </a:t>
            </a:r>
            <a:r>
              <a:rPr lang="en-US" dirty="0" smtClean="0"/>
              <a:t>Very strong dependence of nuclear interaction models (</a:t>
            </a:r>
            <a:r>
              <a:rPr lang="en-US" dirty="0" err="1" smtClean="0"/>
              <a:t>MonteCarlo</a:t>
            </a:r>
            <a:r>
              <a:rPr lang="en-US" dirty="0" smtClean="0"/>
              <a:t> simulations). Thus a big incertitude on the determination of the primary cosmic ray energy.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794489" y="1118802"/>
            <a:ext cx="4082587" cy="246221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FF"/>
                </a:solidFill>
              </a:rPr>
              <a:t>Fluorescence telescopes 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>
                <a:solidFill>
                  <a:srgbClr val="008000"/>
                </a:solidFill>
              </a:rPr>
              <a:t>Pros</a:t>
            </a:r>
            <a:r>
              <a:rPr lang="en-US" dirty="0" smtClean="0">
                <a:solidFill>
                  <a:srgbClr val="000000"/>
                </a:solidFill>
              </a:rPr>
              <a:t> Less model dependent</a:t>
            </a:r>
            <a:endParaRPr lang="en-US" dirty="0" smtClean="0">
              <a:solidFill>
                <a:srgbClr val="008000"/>
              </a:solidFill>
            </a:endParaRPr>
          </a:p>
          <a:p>
            <a:pPr algn="just"/>
            <a:endParaRPr lang="en-US" dirty="0"/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Cons</a:t>
            </a:r>
            <a:r>
              <a:rPr lang="en-US" dirty="0" smtClean="0">
                <a:solidFill>
                  <a:srgbClr val="000000"/>
                </a:solidFill>
              </a:rPr>
              <a:t> Duty cycle of about 10-15 % (clear moonless nights)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12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>
            <a:off x="72500" y="109899"/>
            <a:ext cx="0" cy="6322030"/>
          </a:xfrm>
          <a:prstGeom prst="line">
            <a:avLst/>
          </a:prstGeom>
          <a:ln w="76200" cmpd="tri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07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13</a:t>
            </a:fld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10779" y="1153437"/>
            <a:ext cx="7173759" cy="367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 dirty="0" smtClean="0"/>
              <a:t>Outline</a:t>
            </a:r>
          </a:p>
          <a:p>
            <a:pPr>
              <a:spcAft>
                <a:spcPts val="600"/>
              </a:spcAft>
            </a:pPr>
            <a:endParaRPr lang="en-US" sz="32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Ultra High Energy Cosmic Rays (UHECRs)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/>
              <a:t>How to detect </a:t>
            </a:r>
            <a:r>
              <a:rPr lang="en-US" sz="3200" dirty="0" smtClean="0"/>
              <a:t>UHECRs?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The Pierre Auger Observatory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/>
              <a:t>Results of the Pierre Auger </a:t>
            </a:r>
            <a:r>
              <a:rPr lang="en-US" sz="3200" dirty="0" smtClean="0"/>
              <a:t>Observatory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8132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1064" y="7465"/>
            <a:ext cx="4203468" cy="1323439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Pierre Auger Observatory</a:t>
            </a:r>
            <a:endParaRPr lang="en-US" sz="40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88" y="1929194"/>
            <a:ext cx="7219946" cy="318641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948" y="61026"/>
            <a:ext cx="4182877" cy="178114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" y="5280454"/>
            <a:ext cx="9138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</a:rPr>
              <a:t>1600 water Cherenkov tanks </a:t>
            </a:r>
            <a:r>
              <a:rPr lang="en-GB" sz="2200" dirty="0" smtClean="0"/>
              <a:t>(1.5 km distance in a triangular grid) = </a:t>
            </a:r>
            <a:r>
              <a:rPr lang="en-GB" sz="2200" b="1" dirty="0" smtClean="0"/>
              <a:t>3000 km</a:t>
            </a:r>
            <a:r>
              <a:rPr lang="en-GB" sz="2200" b="1" baseline="30000" dirty="0" smtClean="0"/>
              <a:t>2</a:t>
            </a:r>
          </a:p>
          <a:p>
            <a:endParaRPr lang="en-GB" sz="2200" dirty="0" smtClean="0"/>
          </a:p>
          <a:p>
            <a:r>
              <a:rPr lang="en-GB" sz="2200" b="1" dirty="0" smtClean="0">
                <a:solidFill>
                  <a:srgbClr val="3366FF"/>
                </a:solidFill>
              </a:rPr>
              <a:t>24 fluorescence telescopes stations </a:t>
            </a:r>
            <a:r>
              <a:rPr lang="en-GB" sz="2200" dirty="0" smtClean="0"/>
              <a:t>(4 building)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484877" y="2076312"/>
            <a:ext cx="1449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1400m </a:t>
            </a:r>
            <a:r>
              <a:rPr lang="es-ES_tradnl" dirty="0"/>
              <a:t>a.s.l. </a:t>
            </a:r>
            <a:endParaRPr lang="es-ES_tradnl" dirty="0" smtClean="0"/>
          </a:p>
          <a:p>
            <a:r>
              <a:rPr lang="es-ES_tradnl" dirty="0" smtClean="0"/>
              <a:t> </a:t>
            </a:r>
            <a:r>
              <a:rPr lang="es-ES_tradnl" dirty="0"/>
              <a:t>latitude: 35°</a:t>
            </a:r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 rot="16200000">
            <a:off x="6844386" y="3294767"/>
            <a:ext cx="3377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Physics data since 2004, inauguration November 2008</a:t>
            </a: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14</a:t>
            </a:fld>
            <a:endParaRPr lang="it-IT" dirty="0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1846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86473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12379" r="17524"/>
          <a:stretch/>
        </p:blipFill>
        <p:spPr>
          <a:xfrm>
            <a:off x="4908071" y="2475818"/>
            <a:ext cx="4130102" cy="423254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5975"/>
            <a:ext cx="5244672" cy="415235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603" y="5008289"/>
            <a:ext cx="3651494" cy="182574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4969" y="1018437"/>
            <a:ext cx="2474940" cy="2495565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15</a:t>
            </a:fld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3694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86473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CasellaDiTesto 3"/>
          <p:cNvSpPr txBox="1"/>
          <p:nvPr/>
        </p:nvSpPr>
        <p:spPr>
          <a:xfrm>
            <a:off x="322713" y="2229969"/>
            <a:ext cx="5410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The reconstruction of </a:t>
            </a:r>
            <a:r>
              <a:rPr lang="en-US" sz="2000" b="1" dirty="0" smtClean="0">
                <a:solidFill>
                  <a:srgbClr val="FF0000"/>
                </a:solidFill>
              </a:rPr>
              <a:t>arrival direction </a:t>
            </a:r>
            <a:r>
              <a:rPr lang="en-US" sz="2000" dirty="0"/>
              <a:t>o</a:t>
            </a:r>
            <a:r>
              <a:rPr lang="en-US" sz="2000" dirty="0" smtClean="0"/>
              <a:t>f primary cosmic rays is obtained by fitting the </a:t>
            </a:r>
            <a:r>
              <a:rPr lang="en-US" sz="2000" u="sng" dirty="0" smtClean="0">
                <a:solidFill>
                  <a:srgbClr val="3366FF"/>
                </a:solidFill>
              </a:rPr>
              <a:t>arrival </a:t>
            </a:r>
            <a:r>
              <a:rPr lang="en-US" sz="2000" u="sng" dirty="0">
                <a:solidFill>
                  <a:srgbClr val="3366FF"/>
                </a:solidFill>
              </a:rPr>
              <a:t>times sequence</a:t>
            </a:r>
            <a:r>
              <a:rPr lang="en-US" sz="2000" dirty="0"/>
              <a:t> of particles in shower </a:t>
            </a:r>
            <a:r>
              <a:rPr lang="en-US" sz="2000" dirty="0" smtClean="0"/>
              <a:t>front</a:t>
            </a:r>
            <a:r>
              <a:rPr lang="en-US" sz="2000" dirty="0"/>
              <a:t>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84828" y="4153639"/>
            <a:ext cx="5984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“SD only” reconstruction the </a:t>
            </a:r>
            <a:r>
              <a:rPr lang="en-US" b="1" dirty="0" smtClean="0">
                <a:solidFill>
                  <a:srgbClr val="FF0000"/>
                </a:solidFill>
              </a:rPr>
              <a:t>angular resolution </a:t>
            </a:r>
            <a:r>
              <a:rPr lang="en-US" dirty="0" smtClean="0"/>
              <a:t>is: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32589"/>
              </p:ext>
            </p:extLst>
          </p:nvPr>
        </p:nvGraphicFramePr>
        <p:xfrm>
          <a:off x="184828" y="4580104"/>
          <a:ext cx="6096000" cy="11125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{3B4B98B0-60AC-42C2-AFA5-B58CD77FA1E5}</a:tableStyleId>
              </a:tblPr>
              <a:tblGrid>
                <a:gridCol w="2032000"/>
                <a:gridCol w="2269293"/>
                <a:gridCol w="179470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Better than 2.2°</a:t>
                      </a:r>
                      <a:endParaRPr lang="en-US" b="0" dirty="0"/>
                    </a:p>
                  </a:txBody>
                  <a:tcP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3-fold events</a:t>
                      </a:r>
                      <a:endParaRPr lang="en-US" b="0" dirty="0"/>
                    </a:p>
                  </a:txBody>
                  <a:tcP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E &lt; 4 EeV</a:t>
                      </a:r>
                      <a:endParaRPr lang="en-US" b="0" dirty="0"/>
                    </a:p>
                  </a:txBody>
                  <a:tcPr>
                    <a:solidFill>
                      <a:srgbClr val="B7DEE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Better than 1.7°</a:t>
                      </a:r>
                      <a:endParaRPr lang="en-US" dirty="0"/>
                    </a:p>
                  </a:txBody>
                  <a:tcP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4-fold events</a:t>
                      </a:r>
                      <a:endParaRPr lang="en-US" dirty="0"/>
                    </a:p>
                  </a:txBody>
                  <a:tcP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&lt; E &lt; 10 EeV</a:t>
                      </a:r>
                      <a:endParaRPr lang="en-US" dirty="0"/>
                    </a:p>
                  </a:txBody>
                  <a:tcPr>
                    <a:solidFill>
                      <a:srgbClr val="B7DEE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Better than 1.4°</a:t>
                      </a:r>
                      <a:endParaRPr lang="en-US" dirty="0"/>
                    </a:p>
                  </a:txBody>
                  <a:tcP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 higher multiplicity</a:t>
                      </a:r>
                      <a:endParaRPr lang="en-US" dirty="0"/>
                    </a:p>
                  </a:txBody>
                  <a:tcP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 &gt; 8 EeV</a:t>
                      </a:r>
                      <a:endParaRPr lang="en-US" dirty="0"/>
                    </a:p>
                  </a:txBody>
                  <a:tcPr>
                    <a:solidFill>
                      <a:srgbClr val="B7DEE8"/>
                    </a:solidFill>
                  </a:tcPr>
                </a:tc>
              </a:tr>
            </a:tbl>
          </a:graphicData>
        </a:graphic>
      </p:graphicFrame>
      <p:sp>
        <p:nvSpPr>
          <p:cNvPr id="7" name="Rettangolo 6"/>
          <p:cNvSpPr/>
          <p:nvPr/>
        </p:nvSpPr>
        <p:spPr>
          <a:xfrm>
            <a:off x="322714" y="1072089"/>
            <a:ext cx="4281566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 smtClean="0">
                <a:solidFill>
                  <a:srgbClr val="FF0000"/>
                </a:solidFill>
              </a:rPr>
              <a:t>D </a:t>
            </a:r>
            <a:r>
              <a:rPr lang="en-US" sz="2800" b="1" dirty="0" smtClean="0">
                <a:solidFill>
                  <a:srgbClr val="FF0000"/>
                </a:solidFill>
              </a:rPr>
              <a:t>geometry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reconstruction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t="10239" r="8331" b="5514"/>
          <a:stretch/>
        </p:blipFill>
        <p:spPr>
          <a:xfrm>
            <a:off x="6450158" y="993302"/>
            <a:ext cx="2428223" cy="316033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324" y="4370253"/>
            <a:ext cx="2710676" cy="2194684"/>
          </a:xfrm>
          <a:prstGeom prst="rect">
            <a:avLst/>
          </a:prstGeom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16</a:t>
            </a:fld>
            <a:endParaRPr lang="it-IT" dirty="0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771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86473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Rettangolo 3"/>
          <p:cNvSpPr/>
          <p:nvPr/>
        </p:nvSpPr>
        <p:spPr>
          <a:xfrm>
            <a:off x="322714" y="1072089"/>
            <a:ext cx="3835004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SD </a:t>
            </a:r>
            <a:r>
              <a:rPr lang="en-US" sz="2800" b="1" dirty="0" smtClean="0">
                <a:solidFill>
                  <a:srgbClr val="FF0000"/>
                </a:solidFill>
              </a:rPr>
              <a:t>energy</a:t>
            </a:r>
            <a:r>
              <a:rPr lang="en-US" sz="2800" dirty="0" smtClean="0">
                <a:solidFill>
                  <a:srgbClr val="FF0000"/>
                </a:solidFill>
              </a:rPr>
              <a:t> determination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370580" y="1072089"/>
            <a:ext cx="468656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</a:rPr>
              <a:t>Energy estimator</a:t>
            </a:r>
            <a:r>
              <a:rPr lang="en-US" dirty="0"/>
              <a:t>: </a:t>
            </a:r>
            <a:r>
              <a:rPr lang="en-US" sz="2000" b="1" dirty="0">
                <a:solidFill>
                  <a:srgbClr val="FF0000"/>
                </a:solidFill>
              </a:rPr>
              <a:t>S(1000</a:t>
            </a:r>
            <a:r>
              <a:rPr lang="en-US" sz="2000" b="1" dirty="0" smtClean="0">
                <a:solidFill>
                  <a:srgbClr val="FF0000"/>
                </a:solidFill>
              </a:rPr>
              <a:t>) </a:t>
            </a:r>
            <a:r>
              <a:rPr lang="en-US" dirty="0" smtClean="0"/>
              <a:t>that is the</a:t>
            </a:r>
            <a:r>
              <a:rPr lang="en-US" dirty="0"/>
              <a:t> </a:t>
            </a:r>
            <a:r>
              <a:rPr lang="en-US" dirty="0" smtClean="0"/>
              <a:t>particle </a:t>
            </a:r>
            <a:r>
              <a:rPr lang="en-US" dirty="0"/>
              <a:t>density at 1000 m from shower axis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70580" y="3484643"/>
            <a:ext cx="46865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S(1000) </a:t>
            </a:r>
            <a:r>
              <a:rPr lang="en-US" dirty="0" smtClean="0"/>
              <a:t>is converted into </a:t>
            </a:r>
            <a:r>
              <a:rPr lang="en-US" sz="2000" b="1" dirty="0" smtClean="0">
                <a:solidFill>
                  <a:srgbClr val="FF0000"/>
                </a:solidFill>
              </a:rPr>
              <a:t>S38</a:t>
            </a:r>
            <a:r>
              <a:rPr lang="en-US" dirty="0"/>
              <a:t> </a:t>
            </a:r>
            <a:r>
              <a:rPr lang="en-US" dirty="0" smtClean="0"/>
              <a:t>that is the S(1000) </a:t>
            </a:r>
            <a:r>
              <a:rPr lang="en-US" dirty="0"/>
              <a:t>that a shower would have produced </a:t>
            </a:r>
            <a:r>
              <a:rPr lang="en-US" dirty="0" smtClean="0"/>
              <a:t>if </a:t>
            </a:r>
            <a:r>
              <a:rPr lang="en-US" dirty="0"/>
              <a:t>it </a:t>
            </a:r>
            <a:r>
              <a:rPr lang="en-US" dirty="0" smtClean="0"/>
              <a:t>had arrived </a:t>
            </a:r>
            <a:r>
              <a:rPr lang="en-US" dirty="0"/>
              <a:t>with a zenith angle of 38</a:t>
            </a:r>
            <a:r>
              <a:rPr lang="en-US" b="1" dirty="0"/>
              <a:t>°</a:t>
            </a:r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07" y="1936797"/>
            <a:ext cx="4032631" cy="2993768"/>
          </a:xfrm>
          <a:prstGeom prst="rect">
            <a:avLst/>
          </a:prstGeom>
        </p:spPr>
      </p:pic>
      <p:graphicFrame>
        <p:nvGraphicFramePr>
          <p:cNvPr id="9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811176"/>
              </p:ext>
            </p:extLst>
          </p:nvPr>
        </p:nvGraphicFramePr>
        <p:xfrm>
          <a:off x="4754695" y="1936797"/>
          <a:ext cx="3629025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6" name="Equation" r:id="rId6" imgW="2413000" imgH="825500" progId="Equation.3">
                  <p:embed/>
                </p:oleObj>
              </mc:Choice>
              <mc:Fallback>
                <p:oleObj name="Equation" r:id="rId6" imgW="2413000" imgH="825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4695" y="1936797"/>
                        <a:ext cx="3629025" cy="1244600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5265" y="4491847"/>
            <a:ext cx="2859101" cy="203066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7617228" y="5514148"/>
            <a:ext cx="1152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Attenuation</a:t>
            </a:r>
          </a:p>
          <a:p>
            <a:pPr algn="ctr"/>
            <a:r>
              <a:rPr lang="en-US" sz="1400" dirty="0"/>
              <a:t>curve (CIC)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66970" y="4930565"/>
            <a:ext cx="2170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VEM : Vertical Equivalent Muon</a:t>
            </a:r>
            <a:endParaRPr lang="en-US" sz="1200" dirty="0"/>
          </a:p>
        </p:txBody>
      </p:sp>
      <p:graphicFrame>
        <p:nvGraphicFramePr>
          <p:cNvPr id="14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299205"/>
              </p:ext>
            </p:extLst>
          </p:nvPr>
        </p:nvGraphicFramePr>
        <p:xfrm>
          <a:off x="4029753" y="4930565"/>
          <a:ext cx="2195512" cy="147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7" name="Equation" r:id="rId9" imgW="1460500" imgH="977900" progId="Equation.3">
                  <p:embed/>
                </p:oleObj>
              </mc:Choice>
              <mc:Fallback>
                <p:oleObj name="Equation" r:id="rId9" imgW="1460500" imgH="977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9753" y="4930565"/>
                        <a:ext cx="2195512" cy="1474787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166970" y="6139292"/>
            <a:ext cx="3614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SD is full efficient from 3 10</a:t>
            </a:r>
            <a:r>
              <a:rPr lang="en-US" baseline="30000" dirty="0" smtClean="0">
                <a:solidFill>
                  <a:srgbClr val="0000FF"/>
                </a:solidFill>
              </a:rPr>
              <a:t>18</a:t>
            </a:r>
            <a:r>
              <a:rPr lang="en-US" dirty="0" smtClean="0">
                <a:solidFill>
                  <a:srgbClr val="0000FF"/>
                </a:solidFill>
              </a:rPr>
              <a:t> 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17</a:t>
            </a:fld>
            <a:endParaRPr lang="it-IT" dirty="0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685476" y="4622788"/>
            <a:ext cx="1855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Distance from the core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621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47"/>
            <a:ext cx="9144000" cy="877401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7" name="CasellaDiTesto 6"/>
          <p:cNvSpPr txBox="1"/>
          <p:nvPr/>
        </p:nvSpPr>
        <p:spPr>
          <a:xfrm>
            <a:off x="2749567" y="4891718"/>
            <a:ext cx="62238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24 Fluorescence </a:t>
            </a:r>
            <a:r>
              <a:rPr lang="en-US" sz="2000" b="1" dirty="0" smtClean="0">
                <a:solidFill>
                  <a:srgbClr val="FF0000"/>
                </a:solidFill>
              </a:rPr>
              <a:t>telescopes in 4 buildings:</a:t>
            </a:r>
          </a:p>
          <a:p>
            <a:endParaRPr lang="en-US" dirty="0"/>
          </a:p>
          <a:p>
            <a:r>
              <a:rPr lang="en-US" dirty="0"/>
              <a:t>Mirrors: 3.6 m x 3.6 m </a:t>
            </a:r>
            <a:r>
              <a:rPr lang="en-US" dirty="0" smtClean="0"/>
              <a:t>with </a:t>
            </a:r>
            <a:r>
              <a:rPr lang="en-US" dirty="0" smtClean="0">
                <a:solidFill>
                  <a:srgbClr val="0000FF"/>
                </a:solidFill>
              </a:rPr>
              <a:t>field </a:t>
            </a:r>
            <a:r>
              <a:rPr lang="en-US" dirty="0">
                <a:solidFill>
                  <a:srgbClr val="0000FF"/>
                </a:solidFill>
              </a:rPr>
              <a:t>of view </a:t>
            </a:r>
            <a:r>
              <a:rPr lang="en-US" dirty="0" smtClean="0">
                <a:solidFill>
                  <a:srgbClr val="0000FF"/>
                </a:solidFill>
              </a:rPr>
              <a:t>30° </a:t>
            </a:r>
            <a:r>
              <a:rPr lang="en-US" dirty="0">
                <a:solidFill>
                  <a:srgbClr val="0000FF"/>
                </a:solidFill>
              </a:rPr>
              <a:t>x </a:t>
            </a:r>
            <a:r>
              <a:rPr lang="en-US" dirty="0" smtClean="0">
                <a:solidFill>
                  <a:srgbClr val="0000FF"/>
                </a:solidFill>
              </a:rPr>
              <a:t>30° </a:t>
            </a:r>
            <a:r>
              <a:rPr lang="en-US" dirty="0" smtClean="0"/>
              <a:t>from </a:t>
            </a:r>
            <a:r>
              <a:rPr lang="en-US" dirty="0">
                <a:solidFill>
                  <a:srgbClr val="0000FF"/>
                </a:solidFill>
              </a:rPr>
              <a:t>1</a:t>
            </a:r>
            <a:r>
              <a:rPr lang="en-US" dirty="0" smtClean="0">
                <a:solidFill>
                  <a:srgbClr val="0000FF"/>
                </a:solidFill>
              </a:rPr>
              <a:t>° to 31° in elevation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Each telescope </a:t>
            </a:r>
            <a:r>
              <a:rPr lang="en-US" dirty="0"/>
              <a:t>is equipped </a:t>
            </a:r>
            <a:r>
              <a:rPr lang="en-US" dirty="0" smtClean="0"/>
              <a:t>with </a:t>
            </a:r>
            <a:r>
              <a:rPr lang="en-US" dirty="0" smtClean="0">
                <a:solidFill>
                  <a:srgbClr val="FF0000"/>
                </a:solidFill>
              </a:rPr>
              <a:t>440 </a:t>
            </a:r>
            <a:r>
              <a:rPr lang="en-US" dirty="0">
                <a:solidFill>
                  <a:srgbClr val="FF0000"/>
                </a:solidFill>
              </a:rPr>
              <a:t>photomultipliers</a:t>
            </a:r>
            <a:r>
              <a:rPr lang="en-US" dirty="0"/>
              <a:t>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769" y="1165075"/>
            <a:ext cx="1946605" cy="130221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49" y="1045226"/>
            <a:ext cx="5704886" cy="386725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66477" y="1305720"/>
            <a:ext cx="1416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Diaphragm </a:t>
            </a:r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Optical Filter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537503" y="1944790"/>
            <a:ext cx="1228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Camera</a:t>
            </a:r>
          </a:p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(440 PMts)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691781" y="2229050"/>
            <a:ext cx="880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Mirror</a:t>
            </a:r>
          </a:p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(13 m</a:t>
            </a:r>
            <a:r>
              <a:rPr lang="en-US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6456" y="3080215"/>
            <a:ext cx="2266919" cy="166527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048" y="4438305"/>
            <a:ext cx="2171703" cy="2419695"/>
          </a:xfrm>
          <a:prstGeom prst="rect">
            <a:avLst/>
          </a:prstGeom>
        </p:spPr>
      </p:pic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18</a:t>
            </a:fld>
            <a:endParaRPr lang="it-IT" dirty="0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7835" y="2229050"/>
            <a:ext cx="2541482" cy="134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1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47"/>
            <a:ext cx="9144000" cy="877401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104" y="1196572"/>
            <a:ext cx="3904878" cy="293401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15" y="1512219"/>
            <a:ext cx="3636360" cy="272270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438849" y="2476237"/>
            <a:ext cx="1665255" cy="1015663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0000FF"/>
                </a:solidFill>
              </a:rPr>
              <a:t>Shower Detector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</a:rPr>
              <a:t>Plane </a:t>
            </a:r>
            <a:r>
              <a:rPr lang="en-US" sz="1600" b="1" dirty="0">
                <a:solidFill>
                  <a:srgbClr val="0000FF"/>
                </a:solidFill>
              </a:rPr>
              <a:t>(SDP) </a:t>
            </a:r>
            <a:r>
              <a:rPr lang="en-US" sz="1400" dirty="0"/>
              <a:t>using </a:t>
            </a:r>
            <a:r>
              <a:rPr lang="en-US" sz="1400" dirty="0" smtClean="0"/>
              <a:t>the directions </a:t>
            </a:r>
            <a:r>
              <a:rPr lang="en-US" sz="1400" dirty="0"/>
              <a:t>of the triggered pixels</a:t>
            </a:r>
          </a:p>
        </p:txBody>
      </p:sp>
      <p:sp>
        <p:nvSpPr>
          <p:cNvPr id="7" name="Rettangolo 6"/>
          <p:cNvSpPr/>
          <p:nvPr/>
        </p:nvSpPr>
        <p:spPr>
          <a:xfrm>
            <a:off x="322714" y="1072089"/>
            <a:ext cx="4281566" cy="523220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FD </a:t>
            </a:r>
            <a:r>
              <a:rPr lang="en-US" sz="2800" b="1" dirty="0" smtClean="0">
                <a:solidFill>
                  <a:srgbClr val="0000FF"/>
                </a:solidFill>
              </a:rPr>
              <a:t>geometry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</a:rPr>
              <a:t>reconstruction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84" y="4232386"/>
            <a:ext cx="4039896" cy="261609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269" y="4738729"/>
            <a:ext cx="2143648" cy="448303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247396" y="5530912"/>
            <a:ext cx="871700" cy="338554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0000FF"/>
                </a:solidFill>
              </a:rPr>
              <a:t>Time Fit</a:t>
            </a:r>
            <a:endParaRPr lang="en-US" sz="14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4104" y="4332128"/>
            <a:ext cx="2264664" cy="227412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580137" y="4442027"/>
            <a:ext cx="1428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In the PAO the </a:t>
            </a:r>
            <a:r>
              <a:rPr lang="en-US" sz="1400" dirty="0"/>
              <a:t>reconstruction of direction </a:t>
            </a:r>
            <a:r>
              <a:rPr lang="en-US" sz="1400" dirty="0" smtClean="0"/>
              <a:t>is performed in hybrid mode (</a:t>
            </a:r>
            <a:r>
              <a:rPr lang="en-US" sz="1400" u="sng" dirty="0" smtClean="0"/>
              <a:t>see later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19</a:t>
            </a:fld>
            <a:endParaRPr lang="it-IT" dirty="0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7043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</a:t>
            </a:r>
            <a:r>
              <a:rPr lang="en-US" dirty="0" smtClean="0"/>
              <a:t>October</a:t>
            </a:r>
            <a:r>
              <a:rPr lang="it-IT" dirty="0" smtClean="0"/>
              <a:t> 2013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</a:t>
            </a:fld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10779" y="1153437"/>
            <a:ext cx="7173759" cy="367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 dirty="0" smtClean="0"/>
              <a:t>Outline</a:t>
            </a:r>
          </a:p>
          <a:p>
            <a:pPr>
              <a:spcAft>
                <a:spcPts val="600"/>
              </a:spcAft>
            </a:pPr>
            <a:endParaRPr lang="en-US" sz="32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Ultra High Energy Cosmic Rays (UHECRs)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/>
              <a:t>How to detect </a:t>
            </a:r>
            <a:r>
              <a:rPr lang="en-US" sz="3200" dirty="0" smtClean="0"/>
              <a:t>UHECRs?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/>
              <a:t>The Pierre Auger Observatory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/>
              <a:t>Results of the Pierre Auger </a:t>
            </a:r>
            <a:r>
              <a:rPr lang="en-US" sz="3200" dirty="0" smtClean="0"/>
              <a:t>Observatory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32487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47"/>
            <a:ext cx="9144000" cy="877401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4" name="Rettangolo 3"/>
          <p:cNvSpPr/>
          <p:nvPr/>
        </p:nvSpPr>
        <p:spPr>
          <a:xfrm>
            <a:off x="322714" y="1072089"/>
            <a:ext cx="3835004" cy="523220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FD </a:t>
            </a:r>
            <a:r>
              <a:rPr lang="en-US" sz="2800" b="1" dirty="0" smtClean="0">
                <a:solidFill>
                  <a:srgbClr val="0000FF"/>
                </a:solidFill>
              </a:rPr>
              <a:t>energy</a:t>
            </a:r>
            <a:r>
              <a:rPr lang="en-US" sz="2800" dirty="0" smtClean="0">
                <a:solidFill>
                  <a:srgbClr val="0000FF"/>
                </a:solidFill>
              </a:rPr>
              <a:t> determination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259" y="897718"/>
            <a:ext cx="4001637" cy="293941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254889" y="1621585"/>
            <a:ext cx="1273359" cy="584776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Longitudinal profile</a:t>
            </a:r>
            <a:endParaRPr lang="en-US" sz="14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68" y="1722403"/>
            <a:ext cx="4601545" cy="3133567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9" name="CasellaDiTesto 8"/>
          <p:cNvSpPr txBox="1"/>
          <p:nvPr/>
        </p:nvSpPr>
        <p:spPr>
          <a:xfrm>
            <a:off x="4756551" y="3806021"/>
            <a:ext cx="4151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</a:t>
            </a:r>
            <a:r>
              <a:rPr lang="en-US" dirty="0" smtClean="0">
                <a:solidFill>
                  <a:srgbClr val="0000FF"/>
                </a:solidFill>
              </a:rPr>
              <a:t>number of photons </a:t>
            </a:r>
            <a:r>
              <a:rPr lang="en-US" b="1" dirty="0" smtClean="0">
                <a:solidFill>
                  <a:srgbClr val="0000FF"/>
                </a:solidFill>
              </a:rPr>
              <a:t>N</a:t>
            </a:r>
            <a:r>
              <a:rPr lang="en-US" b="1" baseline="-25000" dirty="0" smtClean="0">
                <a:solidFill>
                  <a:srgbClr val="0000FF"/>
                </a:solidFill>
              </a:rPr>
              <a:t>γ</a:t>
            </a:r>
            <a:r>
              <a:rPr lang="en-US" b="1" dirty="0" smtClean="0">
                <a:solidFill>
                  <a:srgbClr val="0000FF"/>
                </a:solidFill>
              </a:rPr>
              <a:t>(λ)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is proportional to the </a:t>
            </a:r>
            <a:r>
              <a:rPr lang="en-US" dirty="0" smtClean="0">
                <a:solidFill>
                  <a:srgbClr val="FF0000"/>
                </a:solidFill>
              </a:rPr>
              <a:t>deposited Energy E</a:t>
            </a:r>
            <a:r>
              <a:rPr lang="en-US" baseline="-25000" dirty="0" smtClean="0">
                <a:solidFill>
                  <a:srgbClr val="FF0000"/>
                </a:solidFill>
              </a:rPr>
              <a:t>dep</a:t>
            </a:r>
            <a:r>
              <a:rPr lang="en-US" dirty="0" smtClean="0"/>
              <a:t> </a:t>
            </a:r>
            <a:r>
              <a:rPr lang="en-US" sz="1400" b="1" i="1" dirty="0" smtClean="0"/>
              <a:t>(from laboratory measurements – Fluorescence yield)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5152" y="4939262"/>
            <a:ext cx="53331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Geometry</a:t>
            </a:r>
            <a:r>
              <a:rPr lang="en-US" sz="1600" dirty="0" smtClean="0"/>
              <a:t> – n° of photons in the FD FOV depend on A/R</a:t>
            </a:r>
            <a:r>
              <a:rPr lang="en-US" sz="1600" baseline="-25000" dirty="0" smtClean="0"/>
              <a:t>i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Atmosphere</a:t>
            </a:r>
            <a:r>
              <a:rPr lang="en-US" sz="1600" dirty="0" smtClean="0"/>
              <a:t>– n° of photons at diaphragm depend on T(λ)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The ADC count depend on Detector Calibration </a:t>
            </a:r>
            <a:endParaRPr lang="en-US" sz="16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083" y="4680066"/>
            <a:ext cx="2816383" cy="2104550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20</a:t>
            </a:fld>
            <a:endParaRPr lang="it-IT" dirty="0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9542" y="6356350"/>
            <a:ext cx="624131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F</a:t>
            </a:r>
            <a:r>
              <a:rPr lang="en-US" sz="1400" b="1" dirty="0" smtClean="0">
                <a:solidFill>
                  <a:srgbClr val="FF0000"/>
                </a:solidFill>
              </a:rPr>
              <a:t>acilities</a:t>
            </a:r>
            <a:r>
              <a:rPr lang="en-US" sz="1400" dirty="0" smtClean="0"/>
              <a:t> in the field to monitor the </a:t>
            </a:r>
            <a:r>
              <a:rPr lang="en-US" sz="1400" b="1" dirty="0" smtClean="0">
                <a:solidFill>
                  <a:srgbClr val="FF0000"/>
                </a:solidFill>
              </a:rPr>
              <a:t>transparency of the air </a:t>
            </a:r>
            <a:r>
              <a:rPr lang="en-US" sz="1400" dirty="0" smtClean="0"/>
              <a:t>and the </a:t>
            </a:r>
            <a:r>
              <a:rPr lang="en-US" sz="1400" b="1" dirty="0" smtClean="0">
                <a:solidFill>
                  <a:srgbClr val="FF0000"/>
                </a:solidFill>
              </a:rPr>
              <a:t>cloud coverage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8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1"/>
            <a:ext cx="9144000" cy="685180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274" y="2139243"/>
            <a:ext cx="3627867" cy="2423724"/>
          </a:xfrm>
          <a:prstGeom prst="rect">
            <a:avLst/>
          </a:prstGeom>
          <a:ln w="38100" cmpd="sng">
            <a:solidFill>
              <a:srgbClr val="00009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277" y="3901618"/>
            <a:ext cx="3196656" cy="2665264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0" y="-341"/>
            <a:ext cx="5129830" cy="830997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/>
              <a:t>The Hybrid Concept</a:t>
            </a:r>
            <a:endParaRPr lang="en-US" sz="4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787" y="-341"/>
            <a:ext cx="2830213" cy="201094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1440" y="1689416"/>
            <a:ext cx="50078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Accurate </a:t>
            </a:r>
            <a:r>
              <a:rPr lang="en-US" u="sng" dirty="0">
                <a:solidFill>
                  <a:srgbClr val="FF0000"/>
                </a:solidFill>
              </a:rPr>
              <a:t>energy</a:t>
            </a:r>
            <a:r>
              <a:rPr lang="en-US" u="sng" dirty="0"/>
              <a:t> </a:t>
            </a:r>
            <a:r>
              <a:rPr lang="en-US" u="sng" dirty="0" smtClean="0"/>
              <a:t>and </a:t>
            </a:r>
            <a:r>
              <a:rPr lang="en-US" u="sng" dirty="0" smtClean="0">
                <a:solidFill>
                  <a:srgbClr val="FF0000"/>
                </a:solidFill>
              </a:rPr>
              <a:t>direction</a:t>
            </a:r>
            <a:r>
              <a:rPr lang="en-US" dirty="0" smtClean="0"/>
              <a:t> measurement </a:t>
            </a:r>
          </a:p>
          <a:p>
            <a:pPr algn="ctr"/>
            <a:r>
              <a:rPr lang="en-US" dirty="0" smtClean="0"/>
              <a:t>and </a:t>
            </a:r>
          </a:p>
          <a:p>
            <a:pPr algn="ctr"/>
            <a:r>
              <a:rPr lang="en-US" u="sng" dirty="0" smtClean="0">
                <a:solidFill>
                  <a:srgbClr val="FF0000"/>
                </a:solidFill>
              </a:rPr>
              <a:t>Mass</a:t>
            </a:r>
            <a:r>
              <a:rPr lang="en-US" dirty="0" smtClean="0"/>
              <a:t> composition </a:t>
            </a:r>
            <a:r>
              <a:rPr lang="en-US" dirty="0"/>
              <a:t>studies </a:t>
            </a:r>
            <a:r>
              <a:rPr lang="en-US" dirty="0" smtClean="0"/>
              <a:t>in a </a:t>
            </a:r>
            <a:r>
              <a:rPr lang="en-US" dirty="0"/>
              <a:t>complementary way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21</a:t>
            </a:fld>
            <a:endParaRPr lang="it-IT" dirty="0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88601" y="945179"/>
            <a:ext cx="4481933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SD and FD combined in the hybrid mode</a:t>
            </a:r>
          </a:p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(i.e. FD + at least 1 SD station)</a:t>
            </a:r>
            <a:endParaRPr lang="en-US" sz="2000" i="1" dirty="0">
              <a:solidFill>
                <a:srgbClr val="FF0000"/>
              </a:solidFill>
            </a:endParaRPr>
          </a:p>
        </p:txBody>
      </p:sp>
      <p:cxnSp>
        <p:nvCxnSpPr>
          <p:cNvPr id="11" name="Connettore 2 10"/>
          <p:cNvCxnSpPr>
            <a:stCxn id="3" idx="1"/>
          </p:cNvCxnSpPr>
          <p:nvPr/>
        </p:nvCxnSpPr>
        <p:spPr>
          <a:xfrm flipH="1" flipV="1">
            <a:off x="3845732" y="3050638"/>
            <a:ext cx="1563542" cy="300467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4" idx="3"/>
          </p:cNvCxnSpPr>
          <p:nvPr/>
        </p:nvCxnSpPr>
        <p:spPr>
          <a:xfrm>
            <a:off x="4343933" y="5234250"/>
            <a:ext cx="1065341" cy="43969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21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>
            <a:off x="3454981" y="4020051"/>
            <a:ext cx="5650603" cy="27014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0" y="-341"/>
            <a:ext cx="5129830" cy="830997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/>
              <a:t>The Hybrid Concept</a:t>
            </a:r>
            <a:endParaRPr lang="en-US" sz="48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444279" y="86635"/>
            <a:ext cx="37112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Energy Calibration for SD events using </a:t>
            </a:r>
            <a:r>
              <a:rPr lang="en-US" sz="1600" i="1" dirty="0" smtClean="0">
                <a:solidFill>
                  <a:srgbClr val="FF0000"/>
                </a:solidFill>
              </a:rPr>
              <a:t>golden hybrid </a:t>
            </a:r>
            <a:r>
              <a:rPr lang="en-US" sz="1600" i="1" dirty="0" smtClean="0"/>
              <a:t>data (FD + ≥ 3 SD stations)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876" y="844847"/>
            <a:ext cx="3525241" cy="307349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27" y="2149079"/>
            <a:ext cx="3091401" cy="411591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014133" y="966733"/>
            <a:ext cx="1648668" cy="600164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100" dirty="0"/>
              <a:t>S</a:t>
            </a:r>
            <a:r>
              <a:rPr lang="en-US" sz="1100" baseline="-25000" dirty="0"/>
              <a:t>38</a:t>
            </a:r>
            <a:r>
              <a:rPr lang="en-US" sz="1100" dirty="0"/>
              <a:t>: SD signal at 1000m </a:t>
            </a:r>
            <a:r>
              <a:rPr lang="en-US" sz="1100" dirty="0" smtClean="0"/>
              <a:t>from the</a:t>
            </a:r>
            <a:r>
              <a:rPr lang="en-US" sz="1100" dirty="0"/>
              <a:t> </a:t>
            </a:r>
            <a:r>
              <a:rPr lang="en-US" sz="1100" dirty="0" smtClean="0"/>
              <a:t>core </a:t>
            </a:r>
            <a:r>
              <a:rPr lang="en-US" sz="1100" dirty="0"/>
              <a:t>if the shower had θ = </a:t>
            </a:r>
            <a:r>
              <a:rPr lang="en-US" sz="1100" dirty="0" smtClean="0"/>
              <a:t>38°</a:t>
            </a:r>
            <a:endParaRPr lang="en-US" sz="11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61524" y="964667"/>
            <a:ext cx="4968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Using hybrid events, the </a:t>
            </a:r>
            <a:r>
              <a:rPr lang="en-US" dirty="0" smtClean="0">
                <a:solidFill>
                  <a:srgbClr val="FF0000"/>
                </a:solidFill>
              </a:rPr>
              <a:t>SD energy </a:t>
            </a:r>
            <a:r>
              <a:rPr lang="en-US" dirty="0">
                <a:solidFill>
                  <a:srgbClr val="FF0000"/>
                </a:solidFill>
              </a:rPr>
              <a:t>estimator </a:t>
            </a:r>
            <a:r>
              <a:rPr lang="en-US" dirty="0" smtClean="0">
                <a:solidFill>
                  <a:srgbClr val="FF0000"/>
                </a:solidFill>
              </a:rPr>
              <a:t>S38</a:t>
            </a:r>
            <a:r>
              <a:rPr lang="en-US" dirty="0" smtClean="0"/>
              <a:t> is </a:t>
            </a:r>
            <a:r>
              <a:rPr lang="en-US" sz="2000" b="1" dirty="0" smtClean="0"/>
              <a:t>calibrated</a:t>
            </a:r>
            <a:r>
              <a:rPr lang="en-US" dirty="0" smtClean="0"/>
              <a:t> without </a:t>
            </a:r>
            <a:r>
              <a:rPr lang="en-US" dirty="0"/>
              <a:t>relying on Monte </a:t>
            </a:r>
            <a:r>
              <a:rPr lang="en-US" dirty="0" smtClean="0"/>
              <a:t>Carlo simulation with an </a:t>
            </a:r>
            <a:r>
              <a:rPr lang="en-US" dirty="0" smtClean="0">
                <a:solidFill>
                  <a:srgbClr val="FF0000"/>
                </a:solidFill>
              </a:rPr>
              <a:t>accuracy of 14%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 rot="16200000">
            <a:off x="-635003" y="2829086"/>
            <a:ext cx="1541580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Valerio </a:t>
            </a:r>
            <a:r>
              <a:rPr lang="en-US" sz="1050" dirty="0" smtClean="0"/>
              <a:t>Verzi – ICRC2013</a:t>
            </a:r>
            <a:endParaRPr lang="en-US" sz="105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366" y="4195896"/>
            <a:ext cx="2369948" cy="2379844"/>
          </a:xfrm>
          <a:prstGeom prst="rect">
            <a:avLst/>
          </a:prstGeom>
        </p:spPr>
      </p:pic>
      <p:graphicFrame>
        <p:nvGraphicFramePr>
          <p:cNvPr id="18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84391"/>
              </p:ext>
            </p:extLst>
          </p:nvPr>
        </p:nvGraphicFramePr>
        <p:xfrm>
          <a:off x="3958993" y="2706402"/>
          <a:ext cx="1485286" cy="879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" name="Equation" r:id="rId7" imgW="1282700" imgH="762000" progId="Equation.3">
                  <p:embed/>
                </p:oleObj>
              </mc:Choice>
              <mc:Fallback>
                <p:oleObj name="Equation" r:id="rId7" imgW="1282700" imgH="762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8993" y="2706402"/>
                        <a:ext cx="1485286" cy="879497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asellaDiTesto 18"/>
          <p:cNvSpPr txBox="1"/>
          <p:nvPr/>
        </p:nvSpPr>
        <p:spPr>
          <a:xfrm>
            <a:off x="6039791" y="4565997"/>
            <a:ext cx="2949753" cy="181588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Thanks to hybrid mode:</a:t>
            </a:r>
          </a:p>
          <a:p>
            <a:endParaRPr lang="en-US" sz="1400" dirty="0"/>
          </a:p>
          <a:p>
            <a:r>
              <a:rPr lang="en-US" sz="1400" dirty="0"/>
              <a:t>T</a:t>
            </a:r>
            <a:r>
              <a:rPr lang="en-US" sz="1400" dirty="0" smtClean="0"/>
              <a:t>he </a:t>
            </a:r>
            <a:r>
              <a:rPr lang="en-US" sz="1400" dirty="0" smtClean="0">
                <a:solidFill>
                  <a:srgbClr val="0000FF"/>
                </a:solidFill>
              </a:rPr>
              <a:t>Hybrid </a:t>
            </a:r>
            <a:r>
              <a:rPr lang="en-US" sz="1400" dirty="0">
                <a:solidFill>
                  <a:srgbClr val="0000FF"/>
                </a:solidFill>
              </a:rPr>
              <a:t>angular resolution </a:t>
            </a:r>
            <a:r>
              <a:rPr lang="en-US" sz="1400" dirty="0" smtClean="0">
                <a:solidFill>
                  <a:srgbClr val="0000FF"/>
                </a:solidFill>
              </a:rPr>
              <a:t>is ≈ 0.6</a:t>
            </a:r>
            <a:r>
              <a:rPr lang="en-US" sz="1400" dirty="0">
                <a:solidFill>
                  <a:srgbClr val="0000FF"/>
                </a:solidFill>
              </a:rPr>
              <a:t>°</a:t>
            </a:r>
          </a:p>
          <a:p>
            <a:endParaRPr lang="en-US" sz="1400" dirty="0" smtClean="0"/>
          </a:p>
          <a:p>
            <a:r>
              <a:rPr lang="en-US" sz="1400" dirty="0" smtClean="0"/>
              <a:t>and</a:t>
            </a:r>
          </a:p>
          <a:p>
            <a:endParaRPr lang="en-US" sz="1400" dirty="0"/>
          </a:p>
          <a:p>
            <a:r>
              <a:rPr lang="en-US" sz="1400" dirty="0" smtClean="0"/>
              <a:t>The </a:t>
            </a:r>
            <a:r>
              <a:rPr lang="en-US" sz="1400" dirty="0" smtClean="0">
                <a:solidFill>
                  <a:srgbClr val="0000FF"/>
                </a:solidFill>
              </a:rPr>
              <a:t>core </a:t>
            </a:r>
            <a:r>
              <a:rPr lang="en-US" sz="1400" dirty="0">
                <a:solidFill>
                  <a:srgbClr val="0000FF"/>
                </a:solidFill>
              </a:rPr>
              <a:t>resolution is ≈ 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50 meters</a:t>
            </a:r>
          </a:p>
          <a:p>
            <a:endParaRPr lang="en-US" sz="14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678930" y="6356350"/>
            <a:ext cx="2133600" cy="365125"/>
          </a:xfrm>
        </p:spPr>
        <p:txBody>
          <a:bodyPr/>
          <a:lstStyle/>
          <a:p>
            <a:fld id="{89DBA002-E1A6-3044-ABD4-F5A9F5D87774}" type="slidenum">
              <a:rPr lang="it-IT" smtClean="0"/>
              <a:t>22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039791" y="4166115"/>
            <a:ext cx="2648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Geometry Reconstruction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15" name="Connettore 2 14"/>
          <p:cNvCxnSpPr>
            <a:endCxn id="16" idx="7"/>
          </p:cNvCxnSpPr>
          <p:nvPr/>
        </p:nvCxnSpPr>
        <p:spPr>
          <a:xfrm flipH="1">
            <a:off x="3177973" y="1887358"/>
            <a:ext cx="145056" cy="41690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e 15"/>
          <p:cNvSpPr/>
          <p:nvPr/>
        </p:nvSpPr>
        <p:spPr>
          <a:xfrm>
            <a:off x="2540081" y="5994443"/>
            <a:ext cx="747337" cy="42304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37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-341"/>
            <a:ext cx="8223525" cy="83099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/>
              <a:t>The Pierre Auger Enhancements</a:t>
            </a:r>
            <a:endParaRPr lang="en-US" sz="4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99451" y="1509970"/>
            <a:ext cx="5556621" cy="107721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T</a:t>
            </a:r>
            <a:r>
              <a:rPr lang="en-US" i="1" dirty="0" smtClean="0"/>
              <a:t>he </a:t>
            </a:r>
            <a:r>
              <a:rPr lang="en-US" i="1" dirty="0"/>
              <a:t>transition from </a:t>
            </a:r>
            <a:r>
              <a:rPr lang="en-US" i="1" dirty="0">
                <a:solidFill>
                  <a:srgbClr val="FF0000"/>
                </a:solidFill>
              </a:rPr>
              <a:t>galactic to extra-galactic </a:t>
            </a:r>
            <a:r>
              <a:rPr lang="en-US" i="1" dirty="0" smtClean="0"/>
              <a:t>cosmic rays </a:t>
            </a:r>
            <a:r>
              <a:rPr lang="en-US" i="1" dirty="0"/>
              <a:t>may occur between 10</a:t>
            </a:r>
            <a:r>
              <a:rPr lang="en-US" i="1" baseline="30000" dirty="0"/>
              <a:t>17</a:t>
            </a:r>
            <a:r>
              <a:rPr lang="en-US" i="1" dirty="0"/>
              <a:t> eV and the </a:t>
            </a:r>
            <a:r>
              <a:rPr lang="en-US" i="1" dirty="0" smtClean="0"/>
              <a:t>ankle (4 10</a:t>
            </a:r>
            <a:r>
              <a:rPr lang="en-US" i="1" baseline="30000" dirty="0" smtClean="0"/>
              <a:t>18</a:t>
            </a:r>
            <a:r>
              <a:rPr lang="en-US" i="1" dirty="0" smtClean="0"/>
              <a:t> </a:t>
            </a:r>
            <a:r>
              <a:rPr lang="en-US" i="1" dirty="0"/>
              <a:t>eV</a:t>
            </a:r>
            <a:r>
              <a:rPr lang="en-US" i="1" dirty="0" smtClean="0"/>
              <a:t>). </a:t>
            </a:r>
          </a:p>
          <a:p>
            <a:pPr algn="just"/>
            <a:r>
              <a:rPr lang="en-US" sz="1400" i="1" dirty="0" smtClean="0">
                <a:solidFill>
                  <a:srgbClr val="FF0000"/>
                </a:solidFill>
              </a:rPr>
              <a:t>A precise </a:t>
            </a:r>
            <a:r>
              <a:rPr lang="en-US" sz="1400" i="1" dirty="0">
                <a:solidFill>
                  <a:srgbClr val="FF0000"/>
                </a:solidFill>
              </a:rPr>
              <a:t>measurement of the flux at energies </a:t>
            </a:r>
            <a:r>
              <a:rPr lang="en-US" sz="1400" i="1" dirty="0" smtClean="0">
                <a:solidFill>
                  <a:srgbClr val="FF0000"/>
                </a:solidFill>
              </a:rPr>
              <a:t>above 10</a:t>
            </a:r>
            <a:r>
              <a:rPr lang="en-US" sz="1400" i="1" baseline="30000" dirty="0" smtClean="0">
                <a:solidFill>
                  <a:srgbClr val="FF0000"/>
                </a:solidFill>
              </a:rPr>
              <a:t>17</a:t>
            </a:r>
            <a:r>
              <a:rPr lang="en-US" sz="1400" i="1" dirty="0" smtClean="0">
                <a:solidFill>
                  <a:srgbClr val="FF0000"/>
                </a:solidFill>
              </a:rPr>
              <a:t> </a:t>
            </a:r>
            <a:r>
              <a:rPr lang="en-US" sz="1400" i="1" dirty="0">
                <a:solidFill>
                  <a:srgbClr val="FF0000"/>
                </a:solidFill>
              </a:rPr>
              <a:t>eV is important for discriminating </a:t>
            </a:r>
            <a:r>
              <a:rPr lang="en-US" sz="1400" i="1" dirty="0" smtClean="0">
                <a:solidFill>
                  <a:srgbClr val="FF0000"/>
                </a:solidFill>
              </a:rPr>
              <a:t>between different </a:t>
            </a:r>
            <a:r>
              <a:rPr lang="en-US" sz="1400" i="1" dirty="0">
                <a:solidFill>
                  <a:srgbClr val="FF0000"/>
                </a:solidFill>
              </a:rPr>
              <a:t>theoretical models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3897" t="1971" r="5147" b="32602"/>
          <a:stretch/>
        </p:blipFill>
        <p:spPr>
          <a:xfrm>
            <a:off x="5826838" y="830656"/>
            <a:ext cx="3332420" cy="231978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11663" y="952458"/>
            <a:ext cx="5544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SD </a:t>
            </a:r>
            <a:r>
              <a:rPr lang="en-US" dirty="0">
                <a:solidFill>
                  <a:srgbClr val="0000FF"/>
                </a:solidFill>
              </a:rPr>
              <a:t>array is fully efficient at energies above </a:t>
            </a:r>
            <a:r>
              <a:rPr lang="en-US" dirty="0" smtClean="0">
                <a:solidFill>
                  <a:srgbClr val="0000FF"/>
                </a:solidFill>
              </a:rPr>
              <a:t>3 10</a:t>
            </a:r>
            <a:r>
              <a:rPr lang="en-US" baseline="30000" dirty="0" smtClean="0">
                <a:solidFill>
                  <a:srgbClr val="0000FF"/>
                </a:solidFill>
              </a:rPr>
              <a:t>18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eV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5488" y="2688465"/>
            <a:ext cx="5556620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49 additional detectors with 750 m spacing have been nested within the 1500 m array to cover an area of </a:t>
            </a:r>
            <a:r>
              <a:rPr lang="en-US" dirty="0" smtClean="0"/>
              <a:t>about 25 km</a:t>
            </a:r>
            <a:r>
              <a:rPr lang="en-US" baseline="30000" dirty="0" smtClean="0"/>
              <a:t>2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INFILL has a full </a:t>
            </a:r>
            <a:r>
              <a:rPr lang="en-US" sz="2000" b="1" dirty="0">
                <a:solidFill>
                  <a:srgbClr val="FF0000"/>
                </a:solidFill>
              </a:rPr>
              <a:t>efficiency above </a:t>
            </a:r>
            <a:r>
              <a:rPr lang="en-US" sz="2000" b="1" dirty="0" smtClean="0">
                <a:solidFill>
                  <a:srgbClr val="FF0000"/>
                </a:solidFill>
              </a:rPr>
              <a:t>3 10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17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eV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381" y="3814614"/>
            <a:ext cx="2630782" cy="237363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180" y="3814614"/>
            <a:ext cx="2861834" cy="237363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0" y="4514804"/>
            <a:ext cx="2625649" cy="1358901"/>
          </a:xfrm>
          <a:prstGeom prst="rect">
            <a:avLst/>
          </a:prstGeom>
          <a:solidFill>
            <a:srgbClr val="CCFFCC"/>
          </a:solidFill>
          <a:ln w="28575" cmpd="sng">
            <a:solidFill>
              <a:srgbClr val="0000FF"/>
            </a:solidFill>
          </a:ln>
        </p:spPr>
      </p:pic>
      <p:sp>
        <p:nvSpPr>
          <p:cNvPr id="11" name="CasellaDiTesto 10"/>
          <p:cNvSpPr txBox="1"/>
          <p:nvPr/>
        </p:nvSpPr>
        <p:spPr>
          <a:xfrm>
            <a:off x="47050" y="3683015"/>
            <a:ext cx="2625649" cy="830997"/>
          </a:xfrm>
          <a:prstGeom prst="rect">
            <a:avLst/>
          </a:prstGeom>
          <a:solidFill>
            <a:srgbClr val="CCFFCC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FF0000"/>
                </a:solidFill>
              </a:rPr>
              <a:t>HEAT</a:t>
            </a:r>
            <a:r>
              <a:rPr lang="en-US" sz="1600" dirty="0" smtClean="0"/>
              <a:t> High </a:t>
            </a:r>
            <a:r>
              <a:rPr lang="en-US" sz="1600" dirty="0"/>
              <a:t>Elevation </a:t>
            </a:r>
            <a:r>
              <a:rPr lang="en-US" sz="1600" dirty="0" smtClean="0"/>
              <a:t>Auger Telescopes (near Coihuecuo)</a:t>
            </a:r>
          </a:p>
          <a:p>
            <a:pPr algn="just"/>
            <a:r>
              <a:rPr lang="en-US" sz="1600" dirty="0" smtClean="0">
                <a:solidFill>
                  <a:srgbClr val="FF0000"/>
                </a:solidFill>
              </a:rPr>
              <a:t>Field of view from 30° to 60°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3" name="Connettore 2 12"/>
          <p:cNvCxnSpPr/>
          <p:nvPr/>
        </p:nvCxnSpPr>
        <p:spPr>
          <a:xfrm flipH="1" flipV="1">
            <a:off x="4106683" y="4637456"/>
            <a:ext cx="2029627" cy="3639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magin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8738" y="5545288"/>
            <a:ext cx="1521352" cy="1021594"/>
          </a:xfrm>
          <a:prstGeom prst="rect">
            <a:avLst/>
          </a:prstGeom>
        </p:spPr>
      </p:pic>
      <p:sp>
        <p:nvSpPr>
          <p:cNvPr id="20" name="Segnaposto numero diapositiva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23</a:t>
            </a:fld>
            <a:endParaRPr lang="it-IT" dirty="0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cxnSp>
        <p:nvCxnSpPr>
          <p:cNvPr id="12" name="Connettore 2 11"/>
          <p:cNvCxnSpPr/>
          <p:nvPr/>
        </p:nvCxnSpPr>
        <p:spPr>
          <a:xfrm>
            <a:off x="2563822" y="4154565"/>
            <a:ext cx="937693" cy="48289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00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24</a:t>
            </a:fld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10779" y="1153437"/>
            <a:ext cx="7173759" cy="367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 dirty="0" smtClean="0"/>
              <a:t>Outline</a:t>
            </a:r>
          </a:p>
          <a:p>
            <a:pPr>
              <a:spcAft>
                <a:spcPts val="600"/>
              </a:spcAft>
            </a:pPr>
            <a:endParaRPr lang="en-US" sz="32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Ultra High Energy Cosmic Rays (UHECRs)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/>
              <a:t>How to detect </a:t>
            </a:r>
            <a:r>
              <a:rPr lang="en-US" sz="3200" dirty="0" smtClean="0"/>
              <a:t>UHECRs?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/>
              <a:t>The Pierre Auger Observatory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Results of the Pierre Auger </a:t>
            </a:r>
            <a:r>
              <a:rPr lang="en-US" sz="3200" b="1" dirty="0" smtClean="0">
                <a:solidFill>
                  <a:srgbClr val="FF0000"/>
                </a:solidFill>
              </a:rPr>
              <a:t>Observatory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16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85486" y="1228148"/>
            <a:ext cx="2774695" cy="54361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85486" y="85540"/>
            <a:ext cx="9058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measurement of the </a:t>
            </a:r>
            <a:r>
              <a:rPr lang="en-US" sz="3200" dirty="0">
                <a:solidFill>
                  <a:srgbClr val="FF0000"/>
                </a:solidFill>
              </a:rPr>
              <a:t>energy spectrum </a:t>
            </a:r>
            <a:r>
              <a:rPr lang="en-US" sz="3200" dirty="0"/>
              <a:t>of cosmic rays above </a:t>
            </a:r>
            <a:r>
              <a:rPr lang="en-US" sz="3200" dirty="0" smtClean="0"/>
              <a:t>3 10</a:t>
            </a:r>
            <a:r>
              <a:rPr lang="en-US" sz="3200" baseline="30000" dirty="0" smtClean="0"/>
              <a:t>17</a:t>
            </a:r>
            <a:r>
              <a:rPr lang="en-US" sz="3200" dirty="0" smtClean="0"/>
              <a:t> eV</a:t>
            </a:r>
            <a:endParaRPr lang="en-US" sz="32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65" y="2116355"/>
            <a:ext cx="2571035" cy="205682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329251" y="1982652"/>
            <a:ext cx="3771441" cy="83099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00" i="1" dirty="0"/>
              <a:t>I</a:t>
            </a:r>
            <a:r>
              <a:rPr lang="en-US" sz="1200" i="1" dirty="0" smtClean="0"/>
              <a:t>ntegrated </a:t>
            </a:r>
            <a:r>
              <a:rPr lang="en-US" sz="1200" i="1" dirty="0"/>
              <a:t>exposure of the different detectors at the Pierre Auger Observatory as a function of energy</a:t>
            </a:r>
            <a:r>
              <a:rPr lang="en-US" sz="1200" i="1" dirty="0" smtClean="0"/>
              <a:t>.</a:t>
            </a:r>
          </a:p>
          <a:p>
            <a:pPr algn="just"/>
            <a:r>
              <a:rPr lang="en-US" sz="1200" i="1" dirty="0" smtClean="0"/>
              <a:t>We have to </a:t>
            </a:r>
            <a:r>
              <a:rPr lang="en-US" sz="1200" i="1" dirty="0"/>
              <a:t>distinguish between vertical events </a:t>
            </a:r>
            <a:r>
              <a:rPr lang="en-US" sz="1200" i="1" dirty="0" smtClean="0"/>
              <a:t>(</a:t>
            </a:r>
            <a:r>
              <a:rPr lang="en-US" sz="1200" i="1" dirty="0"/>
              <a:t>θ &lt; </a:t>
            </a:r>
            <a:r>
              <a:rPr lang="en-US" sz="1200" i="1" dirty="0" smtClean="0"/>
              <a:t>60°) </a:t>
            </a:r>
            <a:r>
              <a:rPr lang="en-US" sz="1200" i="1" dirty="0"/>
              <a:t>and inclined events (</a:t>
            </a:r>
            <a:r>
              <a:rPr lang="en-US" sz="1200" i="1" dirty="0" smtClean="0"/>
              <a:t>62° </a:t>
            </a:r>
            <a:r>
              <a:rPr lang="en-US" sz="1200" i="1" dirty="0"/>
              <a:t>≤ θ &lt; </a:t>
            </a:r>
            <a:r>
              <a:rPr lang="en-US" sz="1200" i="1" dirty="0" smtClean="0"/>
              <a:t>80°)</a:t>
            </a:r>
            <a:endParaRPr lang="en-US" sz="1200" i="1" dirty="0"/>
          </a:p>
        </p:txBody>
      </p:sp>
      <p:cxnSp>
        <p:nvCxnSpPr>
          <p:cNvPr id="12" name="Connettore 4 11"/>
          <p:cNvCxnSpPr>
            <a:stCxn id="10" idx="1"/>
          </p:cNvCxnSpPr>
          <p:nvPr/>
        </p:nvCxnSpPr>
        <p:spPr>
          <a:xfrm rot="10800000" flipV="1">
            <a:off x="2442457" y="2398151"/>
            <a:ext cx="886794" cy="414778"/>
          </a:xfrm>
          <a:prstGeom prst="bentConnector3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334" y="2856297"/>
            <a:ext cx="4208837" cy="1236791"/>
          </a:xfrm>
          <a:prstGeom prst="rect">
            <a:avLst/>
          </a:prstGeom>
        </p:spPr>
      </p:pic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25</a:t>
            </a:fld>
            <a:endParaRPr lang="it-IT" dirty="0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65" y="4328091"/>
            <a:ext cx="2571035" cy="2296413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3134422" y="5149105"/>
            <a:ext cx="2050772" cy="83099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00" i="1" dirty="0">
                <a:solidFill>
                  <a:srgbClr val="000000"/>
                </a:solidFill>
              </a:rPr>
              <a:t>C</a:t>
            </a:r>
            <a:r>
              <a:rPr lang="en-US" sz="1200" i="1" dirty="0" smtClean="0">
                <a:solidFill>
                  <a:srgbClr val="000000"/>
                </a:solidFill>
              </a:rPr>
              <a:t>orrelation </a:t>
            </a:r>
            <a:r>
              <a:rPr lang="en-US" sz="1200" i="1" dirty="0">
                <a:solidFill>
                  <a:srgbClr val="000000"/>
                </a:solidFill>
              </a:rPr>
              <a:t>between the different </a:t>
            </a:r>
            <a:r>
              <a:rPr lang="en-US" sz="1200" i="1" dirty="0" smtClean="0">
                <a:solidFill>
                  <a:srgbClr val="000000"/>
                </a:solidFill>
              </a:rPr>
              <a:t>energy estimators S</a:t>
            </a:r>
            <a:r>
              <a:rPr lang="en-US" sz="1200" i="1" baseline="-25000" dirty="0" smtClean="0">
                <a:solidFill>
                  <a:srgbClr val="000000"/>
                </a:solidFill>
              </a:rPr>
              <a:t>38</a:t>
            </a:r>
            <a:r>
              <a:rPr lang="en-US" sz="1200" i="1" dirty="0">
                <a:solidFill>
                  <a:srgbClr val="000000"/>
                </a:solidFill>
              </a:rPr>
              <a:t>, S</a:t>
            </a:r>
            <a:r>
              <a:rPr lang="en-US" sz="1200" i="1" baseline="-25000" dirty="0">
                <a:solidFill>
                  <a:srgbClr val="000000"/>
                </a:solidFill>
              </a:rPr>
              <a:t>35</a:t>
            </a:r>
            <a:r>
              <a:rPr lang="en-US" sz="1200" i="1" dirty="0">
                <a:solidFill>
                  <a:srgbClr val="000000"/>
                </a:solidFill>
              </a:rPr>
              <a:t> and </a:t>
            </a:r>
            <a:r>
              <a:rPr lang="en-US" sz="1200" i="1" dirty="0" smtClean="0">
                <a:solidFill>
                  <a:srgbClr val="000000"/>
                </a:solidFill>
              </a:rPr>
              <a:t>N</a:t>
            </a:r>
            <a:r>
              <a:rPr lang="en-US" sz="1200" i="1" baseline="-25000" dirty="0" smtClean="0">
                <a:solidFill>
                  <a:srgbClr val="000000"/>
                </a:solidFill>
              </a:rPr>
              <a:t>19</a:t>
            </a:r>
            <a:r>
              <a:rPr lang="en-US" sz="1200" i="1" dirty="0" smtClean="0">
                <a:solidFill>
                  <a:srgbClr val="000000"/>
                </a:solidFill>
              </a:rPr>
              <a:t> and </a:t>
            </a:r>
            <a:r>
              <a:rPr lang="en-US" sz="1200" i="1" dirty="0">
                <a:solidFill>
                  <a:srgbClr val="000000"/>
                </a:solidFill>
              </a:rPr>
              <a:t>the </a:t>
            </a:r>
            <a:r>
              <a:rPr lang="en-US" sz="1200" i="1" dirty="0" smtClean="0">
                <a:solidFill>
                  <a:srgbClr val="000000"/>
                </a:solidFill>
              </a:rPr>
              <a:t>energy determined </a:t>
            </a:r>
            <a:r>
              <a:rPr lang="en-US" sz="1200" i="1" dirty="0">
                <a:solidFill>
                  <a:srgbClr val="000000"/>
                </a:solidFill>
              </a:rPr>
              <a:t>by FD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</a:p>
        </p:txBody>
      </p:sp>
      <p:cxnSp>
        <p:nvCxnSpPr>
          <p:cNvPr id="19" name="Connettore 4 18"/>
          <p:cNvCxnSpPr>
            <a:stCxn id="18" idx="1"/>
          </p:cNvCxnSpPr>
          <p:nvPr/>
        </p:nvCxnSpPr>
        <p:spPr>
          <a:xfrm rot="10800000" flipV="1">
            <a:off x="1400270" y="5564603"/>
            <a:ext cx="1734152" cy="415497"/>
          </a:xfrm>
          <a:prstGeom prst="bentConnector3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>
            <a:off x="5400023" y="4207149"/>
            <a:ext cx="3685717" cy="6771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FF0000"/>
                </a:solidFill>
              </a:rPr>
              <a:t>Energy estimators: S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38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and</a:t>
            </a:r>
            <a:r>
              <a:rPr lang="en-US" sz="1400" b="1" dirty="0" smtClean="0">
                <a:solidFill>
                  <a:srgbClr val="FF0000"/>
                </a:solidFill>
              </a:rPr>
              <a:t> S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35</a:t>
            </a:r>
          </a:p>
          <a:p>
            <a:pPr algn="just"/>
            <a:r>
              <a:rPr lang="en-US" sz="1200" dirty="0" smtClean="0"/>
              <a:t>The equivalent </a:t>
            </a:r>
            <a:r>
              <a:rPr lang="en-US" sz="1200" dirty="0"/>
              <a:t>signal at median zenith </a:t>
            </a:r>
            <a:r>
              <a:rPr lang="en-US" sz="1200" dirty="0" smtClean="0"/>
              <a:t>angle of 38° (35°) </a:t>
            </a:r>
            <a:r>
              <a:rPr lang="en-US" sz="1200" dirty="0"/>
              <a:t>is </a:t>
            </a:r>
            <a:r>
              <a:rPr lang="en-US" sz="1200" dirty="0" smtClean="0"/>
              <a:t>used to </a:t>
            </a:r>
            <a:r>
              <a:rPr lang="en-US" sz="1200" dirty="0"/>
              <a:t>infer the energy for the </a:t>
            </a:r>
            <a:r>
              <a:rPr lang="en-US" sz="1200" dirty="0" smtClean="0"/>
              <a:t>1500 m </a:t>
            </a:r>
            <a:r>
              <a:rPr lang="en-US" sz="1200" dirty="0"/>
              <a:t>(750 m) array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5400023" y="4951038"/>
            <a:ext cx="3685717" cy="16004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FF0000"/>
                </a:solidFill>
              </a:rPr>
              <a:t>Energy estimator for </a:t>
            </a:r>
            <a:r>
              <a:rPr lang="en-US" sz="1400" b="1" dirty="0">
                <a:solidFill>
                  <a:srgbClr val="FF0000"/>
                </a:solidFill>
              </a:rPr>
              <a:t>i</a:t>
            </a:r>
            <a:r>
              <a:rPr lang="en-US" sz="1400" b="1" dirty="0" smtClean="0">
                <a:solidFill>
                  <a:srgbClr val="FF0000"/>
                </a:solidFill>
              </a:rPr>
              <a:t>nclined </a:t>
            </a:r>
            <a:r>
              <a:rPr lang="en-US" sz="1400" b="1" dirty="0">
                <a:solidFill>
                  <a:srgbClr val="FF0000"/>
                </a:solidFill>
              </a:rPr>
              <a:t>air-</a:t>
            </a:r>
            <a:r>
              <a:rPr lang="en-US" sz="1400" b="1" dirty="0" smtClean="0">
                <a:solidFill>
                  <a:srgbClr val="FF0000"/>
                </a:solidFill>
              </a:rPr>
              <a:t>showers:  N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19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1200" dirty="0" smtClean="0"/>
              <a:t>Inclined air-showers are </a:t>
            </a:r>
            <a:r>
              <a:rPr lang="en-US" sz="1200" dirty="0"/>
              <a:t>characterized by </a:t>
            </a:r>
            <a:r>
              <a:rPr lang="en-US" sz="1200" dirty="0" smtClean="0"/>
              <a:t>the dominance</a:t>
            </a:r>
            <a:r>
              <a:rPr lang="en-US" sz="1200" dirty="0"/>
              <a:t> </a:t>
            </a:r>
            <a:r>
              <a:rPr lang="en-US" sz="1200" dirty="0" smtClean="0"/>
              <a:t>of </a:t>
            </a:r>
            <a:r>
              <a:rPr lang="en-US" sz="1200" dirty="0"/>
              <a:t>secondary </a:t>
            </a:r>
            <a:r>
              <a:rPr lang="en-US" sz="1200" u="sng" dirty="0">
                <a:solidFill>
                  <a:srgbClr val="FF0000"/>
                </a:solidFill>
              </a:rPr>
              <a:t>muons at ground</a:t>
            </a:r>
            <a:r>
              <a:rPr lang="en-US" sz="1200" dirty="0"/>
              <a:t>, </a:t>
            </a:r>
            <a:r>
              <a:rPr lang="en-US" sz="1200" dirty="0" smtClean="0"/>
              <a:t>as the </a:t>
            </a:r>
            <a:r>
              <a:rPr lang="en-US" sz="1200" dirty="0"/>
              <a:t>electromagnetic </a:t>
            </a:r>
            <a:r>
              <a:rPr lang="en-US" sz="1200" dirty="0" smtClean="0"/>
              <a:t>component is largely absorbed </a:t>
            </a:r>
            <a:r>
              <a:rPr lang="en-US" sz="1200" dirty="0"/>
              <a:t>in the large atmospheric </a:t>
            </a:r>
            <a:r>
              <a:rPr lang="en-US" sz="1200" dirty="0" smtClean="0"/>
              <a:t>depth traversed </a:t>
            </a:r>
            <a:r>
              <a:rPr lang="en-US" sz="1200" dirty="0"/>
              <a:t>by the </a:t>
            </a:r>
            <a:r>
              <a:rPr lang="en-US" sz="1200" dirty="0" smtClean="0"/>
              <a:t>shower. </a:t>
            </a:r>
          </a:p>
          <a:p>
            <a:pPr algn="just"/>
            <a:r>
              <a:rPr lang="en-US" sz="1200" dirty="0" smtClean="0"/>
              <a:t>The </a:t>
            </a:r>
            <a:r>
              <a:rPr lang="en-US" sz="1200" dirty="0"/>
              <a:t>reconstruction is based </a:t>
            </a:r>
            <a:r>
              <a:rPr lang="en-US" sz="1200" dirty="0" smtClean="0"/>
              <a:t>on the </a:t>
            </a:r>
            <a:r>
              <a:rPr lang="en-US" sz="1200" dirty="0"/>
              <a:t>estimation of the relative </a:t>
            </a:r>
            <a:r>
              <a:rPr lang="en-US" sz="1200" dirty="0">
                <a:solidFill>
                  <a:srgbClr val="FF0000"/>
                </a:solidFill>
              </a:rPr>
              <a:t>muon content N</a:t>
            </a:r>
            <a:r>
              <a:rPr lang="en-US" sz="1200" baseline="-25000" dirty="0">
                <a:solidFill>
                  <a:srgbClr val="FF0000"/>
                </a:solidFill>
              </a:rPr>
              <a:t>19</a:t>
            </a:r>
            <a:r>
              <a:rPr lang="en-US" sz="1200" dirty="0"/>
              <a:t>  with </a:t>
            </a:r>
            <a:r>
              <a:rPr lang="en-US" sz="1200" dirty="0" smtClean="0"/>
              <a:t>respect to </a:t>
            </a:r>
            <a:r>
              <a:rPr lang="en-US" sz="1200" dirty="0"/>
              <a:t>a simulated proton shower with </a:t>
            </a:r>
            <a:r>
              <a:rPr lang="en-US" sz="1200" dirty="0" smtClean="0"/>
              <a:t>energy 10</a:t>
            </a:r>
            <a:r>
              <a:rPr lang="en-US" sz="1200" baseline="30000" dirty="0" smtClean="0"/>
              <a:t>19</a:t>
            </a:r>
            <a:r>
              <a:rPr lang="en-US" sz="1200" dirty="0" smtClean="0"/>
              <a:t> </a:t>
            </a:r>
            <a:r>
              <a:rPr lang="en-US" sz="1200" dirty="0"/>
              <a:t>eV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459964" y="2676345"/>
            <a:ext cx="120571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EXPOSURE</a:t>
            </a:r>
            <a:endParaRPr lang="en-US" b="1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1787086" y="4226789"/>
            <a:ext cx="14890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CALIBRATION</a:t>
            </a:r>
            <a:endParaRPr lang="en-US" b="1" dirty="0"/>
          </a:p>
        </p:txBody>
      </p:sp>
      <p:sp>
        <p:nvSpPr>
          <p:cNvPr id="20" name="Rettangolo 19"/>
          <p:cNvSpPr/>
          <p:nvPr/>
        </p:nvSpPr>
        <p:spPr>
          <a:xfrm>
            <a:off x="3935610" y="735705"/>
            <a:ext cx="5116561" cy="984885"/>
          </a:xfrm>
          <a:prstGeom prst="rect">
            <a:avLst/>
          </a:prstGeom>
          <a:solidFill>
            <a:srgbClr val="CCFFCC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/>
              <a:t>Combining</a:t>
            </a:r>
            <a:r>
              <a:rPr lang="en-US" sz="1400" dirty="0" smtClean="0"/>
              <a:t> the </a:t>
            </a:r>
            <a:r>
              <a:rPr lang="en-US" sz="1400" b="1" dirty="0" smtClean="0"/>
              <a:t>SD regular array data</a:t>
            </a:r>
            <a:r>
              <a:rPr lang="en-US" sz="1400" dirty="0" smtClean="0"/>
              <a:t> and the </a:t>
            </a:r>
            <a:r>
              <a:rPr lang="en-US" sz="1400" b="1" dirty="0" smtClean="0"/>
              <a:t>INFILL array data </a:t>
            </a:r>
            <a:r>
              <a:rPr lang="en-US" sz="1400" dirty="0" smtClean="0"/>
              <a:t>(plus the hybrid ones) it is possible to obtain the </a:t>
            </a:r>
            <a:r>
              <a:rPr lang="en-US" sz="1400" u="sng" dirty="0" smtClean="0"/>
              <a:t>measurement </a:t>
            </a:r>
            <a:r>
              <a:rPr lang="en-US" sz="1400" u="sng" dirty="0"/>
              <a:t>of the </a:t>
            </a:r>
            <a:r>
              <a:rPr lang="en-US" sz="1400" b="1" u="sng" dirty="0" smtClean="0">
                <a:solidFill>
                  <a:srgbClr val="FF0000"/>
                </a:solidFill>
              </a:rPr>
              <a:t>cosmic ray flux </a:t>
            </a:r>
            <a:r>
              <a:rPr lang="en-US" sz="1400" u="sng" dirty="0" smtClean="0"/>
              <a:t>starting from </a:t>
            </a:r>
            <a:r>
              <a:rPr lang="en-US" sz="1400" u="sng" dirty="0"/>
              <a:t>3 10</a:t>
            </a:r>
            <a:r>
              <a:rPr lang="en-US" sz="1400" u="sng" baseline="30000" dirty="0"/>
              <a:t>17</a:t>
            </a:r>
            <a:r>
              <a:rPr lang="en-US" sz="1400" u="sng" dirty="0"/>
              <a:t> </a:t>
            </a:r>
            <a:r>
              <a:rPr lang="en-US" sz="1400" u="sng" dirty="0" smtClean="0"/>
              <a:t>eV</a:t>
            </a:r>
            <a:r>
              <a:rPr lang="en-US" sz="1400" dirty="0" smtClean="0"/>
              <a:t>.</a:t>
            </a:r>
          </a:p>
          <a:p>
            <a:pPr algn="just"/>
            <a:r>
              <a:rPr lang="en-US" sz="1200" i="1" dirty="0" smtClean="0">
                <a:solidFill>
                  <a:srgbClr val="0000FF"/>
                </a:solidFill>
              </a:rPr>
              <a:t>The </a:t>
            </a:r>
            <a:r>
              <a:rPr lang="en-US" sz="1200" i="1" dirty="0">
                <a:solidFill>
                  <a:srgbClr val="0000FF"/>
                </a:solidFill>
              </a:rPr>
              <a:t>dataset extends from 1 January 2004 to 31 December </a:t>
            </a:r>
            <a:r>
              <a:rPr lang="en-US" sz="1200" i="1" dirty="0" smtClean="0">
                <a:solidFill>
                  <a:srgbClr val="0000FF"/>
                </a:solidFill>
              </a:rPr>
              <a:t>2012</a:t>
            </a:r>
            <a:r>
              <a:rPr lang="en-US" sz="1600" i="1" dirty="0" smtClean="0"/>
              <a:t>.</a:t>
            </a:r>
            <a:endParaRPr lang="en-US" sz="1600" i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78865" y="1285358"/>
            <a:ext cx="2571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The </a:t>
            </a:r>
            <a:r>
              <a:rPr lang="en-US" sz="1600" b="1" dirty="0" smtClean="0">
                <a:solidFill>
                  <a:srgbClr val="FF0000"/>
                </a:solidFill>
              </a:rPr>
              <a:t>exposure</a:t>
            </a:r>
            <a:r>
              <a:rPr lang="en-US" sz="1600" dirty="0" smtClean="0"/>
              <a:t> and the </a:t>
            </a:r>
            <a:r>
              <a:rPr lang="en-US" sz="1600" b="1" dirty="0" smtClean="0">
                <a:solidFill>
                  <a:srgbClr val="FF0000"/>
                </a:solidFill>
              </a:rPr>
              <a:t>calibration</a:t>
            </a:r>
            <a:r>
              <a:rPr lang="en-US" sz="1600" dirty="0" smtClean="0"/>
              <a:t> are different for the different data sets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673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486" y="85540"/>
            <a:ext cx="9058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measurement of the </a:t>
            </a:r>
            <a:r>
              <a:rPr lang="en-US" sz="3200" dirty="0">
                <a:solidFill>
                  <a:srgbClr val="FF0000"/>
                </a:solidFill>
              </a:rPr>
              <a:t>energy spectrum </a:t>
            </a:r>
            <a:r>
              <a:rPr lang="en-US" sz="3200" dirty="0"/>
              <a:t>of cosmic rays above </a:t>
            </a:r>
            <a:r>
              <a:rPr lang="en-US" sz="3200" dirty="0" smtClean="0"/>
              <a:t>3 10</a:t>
            </a:r>
            <a:r>
              <a:rPr lang="en-US" sz="3200" baseline="30000" dirty="0" smtClean="0"/>
              <a:t>17</a:t>
            </a:r>
            <a:r>
              <a:rPr lang="en-US" sz="3200" dirty="0" smtClean="0"/>
              <a:t> eV</a:t>
            </a:r>
            <a:endParaRPr lang="en-US" sz="32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053" y="1382633"/>
            <a:ext cx="5125545" cy="386762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Rettangolo 11"/>
          <p:cNvSpPr/>
          <p:nvPr/>
        </p:nvSpPr>
        <p:spPr>
          <a:xfrm>
            <a:off x="4860042" y="4164062"/>
            <a:ext cx="2249710" cy="53091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900" i="1" dirty="0" smtClean="0"/>
              <a:t>The </a:t>
            </a:r>
            <a:r>
              <a:rPr lang="en-US" sz="900" i="1" dirty="0"/>
              <a:t>numbers give the </a:t>
            </a:r>
            <a:r>
              <a:rPr lang="en-US" sz="900" i="1" dirty="0" smtClean="0"/>
              <a:t>total number </a:t>
            </a:r>
            <a:r>
              <a:rPr lang="en-US" sz="900" i="1" dirty="0"/>
              <a:t>of </a:t>
            </a:r>
            <a:r>
              <a:rPr lang="en-US" sz="900" i="1" dirty="0" smtClean="0"/>
              <a:t>events inside </a:t>
            </a:r>
            <a:r>
              <a:rPr lang="en-US" sz="900" i="1" dirty="0"/>
              <a:t>each bin. The last three </a:t>
            </a:r>
            <a:r>
              <a:rPr lang="en-US" sz="900" i="1" dirty="0" smtClean="0"/>
              <a:t>arrows represent</a:t>
            </a:r>
            <a:r>
              <a:rPr lang="en-US" sz="900" i="1" dirty="0"/>
              <a:t> </a:t>
            </a:r>
            <a:r>
              <a:rPr lang="en-US" sz="900" i="1" dirty="0" smtClean="0"/>
              <a:t>upper </a:t>
            </a:r>
            <a:r>
              <a:rPr lang="en-US" sz="900" i="1" dirty="0"/>
              <a:t>limits at 84% C.L</a:t>
            </a:r>
            <a:r>
              <a:rPr lang="en-US" sz="1050" i="1" dirty="0"/>
              <a:t>.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991054" y="736902"/>
            <a:ext cx="5125544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 smtClean="0">
                <a:solidFill>
                  <a:srgbClr val="FF0000"/>
                </a:solidFill>
              </a:rPr>
              <a:t>ombined </a:t>
            </a:r>
            <a:r>
              <a:rPr lang="en-US" b="1" dirty="0">
                <a:solidFill>
                  <a:srgbClr val="FF0000"/>
                </a:solidFill>
              </a:rPr>
              <a:t>energy spectrum of UHECRs </a:t>
            </a:r>
            <a:r>
              <a:rPr lang="en-US" b="1" dirty="0" smtClean="0">
                <a:solidFill>
                  <a:srgbClr val="FF0000"/>
                </a:solidFill>
              </a:rPr>
              <a:t>as measured </a:t>
            </a:r>
            <a:r>
              <a:rPr lang="en-US" b="1" dirty="0">
                <a:solidFill>
                  <a:srgbClr val="FF0000"/>
                </a:solidFill>
              </a:rPr>
              <a:t>at the Pierre Auger Observatory. 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135847" y="1218979"/>
            <a:ext cx="3747666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To </a:t>
            </a:r>
            <a:r>
              <a:rPr lang="en-US" sz="1600" dirty="0"/>
              <a:t>characterize the spectral </a:t>
            </a:r>
            <a:r>
              <a:rPr lang="en-US" sz="1600" dirty="0" smtClean="0"/>
              <a:t>features, data are described with </a:t>
            </a:r>
            <a:r>
              <a:rPr lang="en-US" sz="1600" dirty="0"/>
              <a:t>a </a:t>
            </a:r>
            <a:r>
              <a:rPr lang="en-US" sz="1600" u="sng" dirty="0"/>
              <a:t>power law</a:t>
            </a:r>
            <a:r>
              <a:rPr lang="en-US" sz="1600" dirty="0"/>
              <a:t> below the </a:t>
            </a:r>
            <a:r>
              <a:rPr lang="en-US" sz="1600" dirty="0" smtClean="0"/>
              <a:t>ankle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 smtClean="0"/>
              <a:t>and </a:t>
            </a:r>
            <a:r>
              <a:rPr lang="en-US" sz="1600" dirty="0"/>
              <a:t>a </a:t>
            </a:r>
            <a:r>
              <a:rPr lang="en-US" sz="1600" u="sng" dirty="0" smtClean="0"/>
              <a:t>power law </a:t>
            </a:r>
            <a:r>
              <a:rPr lang="en-US" sz="1600" u="sng" dirty="0"/>
              <a:t>with smooth suppression </a:t>
            </a:r>
            <a:r>
              <a:rPr lang="en-US" sz="1600" dirty="0" smtClean="0"/>
              <a:t>above</a:t>
            </a:r>
          </a:p>
          <a:p>
            <a:pPr algn="just"/>
            <a:endParaRPr lang="en-US" sz="1600" dirty="0" smtClean="0"/>
          </a:p>
          <a:p>
            <a:pPr algn="just"/>
            <a:endParaRPr lang="en-US" sz="1600" dirty="0"/>
          </a:p>
          <a:p>
            <a:pPr algn="just"/>
            <a:endParaRPr lang="en-US" sz="1600" dirty="0" smtClean="0"/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γ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, γ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are </a:t>
            </a:r>
            <a:r>
              <a:rPr lang="en-US" sz="1600" dirty="0"/>
              <a:t>the spectral indices below/above the ankle at E</a:t>
            </a:r>
            <a:r>
              <a:rPr lang="en-US" sz="1600" baseline="-25000" dirty="0"/>
              <a:t>a</a:t>
            </a:r>
            <a:r>
              <a:rPr lang="en-US" sz="1600" dirty="0"/>
              <a:t>.</a:t>
            </a:r>
          </a:p>
          <a:p>
            <a:pPr algn="just"/>
            <a:r>
              <a:rPr lang="en-US" sz="1600" dirty="0" smtClean="0"/>
              <a:t>E</a:t>
            </a:r>
            <a:r>
              <a:rPr lang="en-US" sz="1600" baseline="-25000" dirty="0" smtClean="0"/>
              <a:t>½</a:t>
            </a:r>
            <a:r>
              <a:rPr lang="en-US" sz="1600" dirty="0" smtClean="0"/>
              <a:t> </a:t>
            </a:r>
            <a:r>
              <a:rPr lang="en-US" sz="1600" dirty="0"/>
              <a:t>is the energy at which the flux has dropped to </a:t>
            </a:r>
            <a:r>
              <a:rPr lang="en-US" sz="1600" dirty="0" smtClean="0"/>
              <a:t>half of </a:t>
            </a:r>
            <a:r>
              <a:rPr lang="en-US" sz="1600" dirty="0"/>
              <a:t>its peak value before the suppression, the steepness </a:t>
            </a:r>
            <a:r>
              <a:rPr lang="en-US" sz="1600" dirty="0" smtClean="0"/>
              <a:t>of which </a:t>
            </a:r>
            <a:r>
              <a:rPr lang="en-US" sz="1600" dirty="0"/>
              <a:t>is described with log</a:t>
            </a:r>
            <a:r>
              <a:rPr lang="en-US" sz="1600" baseline="-25000" dirty="0"/>
              <a:t>10</a:t>
            </a:r>
            <a:r>
              <a:rPr lang="en-US" sz="1600" dirty="0"/>
              <a:t>W</a:t>
            </a:r>
            <a:r>
              <a:rPr lang="en-US" sz="1600" baseline="-25000" dirty="0"/>
              <a:t>c</a:t>
            </a:r>
            <a:r>
              <a:rPr lang="en-US" sz="1600" dirty="0" smtClean="0"/>
              <a:t>.</a:t>
            </a:r>
          </a:p>
        </p:txBody>
      </p:sp>
      <p:graphicFrame>
        <p:nvGraphicFramePr>
          <p:cNvPr id="14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092670"/>
              </p:ext>
            </p:extLst>
          </p:nvPr>
        </p:nvGraphicFramePr>
        <p:xfrm>
          <a:off x="1240595" y="1899377"/>
          <a:ext cx="901838" cy="304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" name="Equation" r:id="rId5" imgW="749300" imgH="254000" progId="Equation.3">
                  <p:embed/>
                </p:oleObj>
              </mc:Choice>
              <mc:Fallback>
                <p:oleObj name="Equation" r:id="rId5" imgW="7493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0595" y="1899377"/>
                        <a:ext cx="901838" cy="304657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383102"/>
              </p:ext>
            </p:extLst>
          </p:nvPr>
        </p:nvGraphicFramePr>
        <p:xfrm>
          <a:off x="245058" y="2833874"/>
          <a:ext cx="3637283" cy="740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6" name="Equation" r:id="rId7" imgW="3048000" imgH="622300" progId="Equation.3">
                  <p:embed/>
                </p:oleObj>
              </mc:Choice>
              <mc:Fallback>
                <p:oleObj name="Equation" r:id="rId7" imgW="30480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058" y="2833874"/>
                        <a:ext cx="3637283" cy="740285"/>
                      </a:xfrm>
                      <a:prstGeom prst="rect">
                        <a:avLst/>
                      </a:prstGeom>
                      <a:solidFill>
                        <a:srgbClr val="DCE6F2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26</a:t>
            </a:fld>
            <a:endParaRPr lang="it-IT" dirty="0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7305909" y="1046013"/>
            <a:ext cx="1774845" cy="307777"/>
          </a:xfrm>
          <a:prstGeom prst="rect">
            <a:avLst/>
          </a:prstGeom>
          <a:solidFill>
            <a:srgbClr val="CCC1DA"/>
          </a:solidFill>
        </p:spPr>
        <p:txBody>
          <a:bodyPr wrap="none">
            <a:spAutoFit/>
          </a:bodyPr>
          <a:lstStyle/>
          <a:p>
            <a:r>
              <a:rPr lang="en-US" sz="1400" dirty="0" smtClean="0"/>
              <a:t>A. Schulz @ ICRC2013</a:t>
            </a:r>
            <a:endParaRPr lang="en-US" sz="1400" dirty="0"/>
          </a:p>
        </p:txBody>
      </p:sp>
      <p:sp>
        <p:nvSpPr>
          <p:cNvPr id="19" name="Rettangolo 18"/>
          <p:cNvSpPr/>
          <p:nvPr/>
        </p:nvSpPr>
        <p:spPr>
          <a:xfrm>
            <a:off x="135847" y="5433020"/>
            <a:ext cx="8944907" cy="92333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dirty="0" smtClean="0"/>
              <a:t>The </a:t>
            </a:r>
            <a:r>
              <a:rPr lang="en-US" b="1" dirty="0">
                <a:solidFill>
                  <a:srgbClr val="558ED5"/>
                </a:solidFill>
              </a:rPr>
              <a:t>ankle</a:t>
            </a:r>
            <a:r>
              <a:rPr lang="en-US" dirty="0"/>
              <a:t> has been clearly </a:t>
            </a:r>
            <a:r>
              <a:rPr lang="en-US" dirty="0" smtClean="0"/>
              <a:t>seen</a:t>
            </a:r>
          </a:p>
          <a:p>
            <a:pPr marL="342900" indent="-342900">
              <a:buFont typeface="+mj-lt"/>
              <a:buAutoNum type="alphaUcPeriod"/>
            </a:pPr>
            <a:endParaRPr lang="en-US" dirty="0" smtClean="0"/>
          </a:p>
          <a:p>
            <a:pPr marL="342900" indent="-342900">
              <a:buFont typeface="+mj-lt"/>
              <a:buAutoNum type="alphaUcPeriod"/>
            </a:pPr>
            <a:r>
              <a:rPr lang="en-US" dirty="0" smtClean="0"/>
              <a:t>The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suppression</a:t>
            </a:r>
            <a:r>
              <a:rPr lang="en-US" dirty="0" smtClean="0"/>
              <a:t> </a:t>
            </a:r>
            <a:r>
              <a:rPr lang="en-US" dirty="0"/>
              <a:t>in the flux of UHECRs </a:t>
            </a:r>
            <a:r>
              <a:rPr lang="en-US" dirty="0" smtClean="0"/>
              <a:t>has been </a:t>
            </a:r>
            <a:r>
              <a:rPr lang="en-US" dirty="0"/>
              <a:t>firmly established with </a:t>
            </a:r>
            <a:r>
              <a:rPr lang="en-US" dirty="0" smtClean="0"/>
              <a:t>(</a:t>
            </a:r>
            <a:r>
              <a:rPr lang="en-US" dirty="0"/>
              <a:t>&gt;20 σ)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8766" y="3040224"/>
            <a:ext cx="2177143" cy="10242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FF0000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7801429" y="2191939"/>
            <a:ext cx="1255660" cy="30777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130000 events</a:t>
            </a:r>
            <a:endParaRPr lang="en-US" sz="1400" dirty="0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1378857" y="2921533"/>
            <a:ext cx="5085672" cy="2618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1606248" y="3217333"/>
            <a:ext cx="6328228" cy="2862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56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6396" y="4847924"/>
            <a:ext cx="4964015" cy="18269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27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85486" y="85540"/>
            <a:ext cx="9058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measurements of the depth of shower maximum </a:t>
            </a:r>
            <a:r>
              <a:rPr lang="en-US" sz="3200" dirty="0" smtClean="0"/>
              <a:t>for the </a:t>
            </a:r>
            <a:r>
              <a:rPr lang="en-US" sz="3200" dirty="0" smtClean="0">
                <a:solidFill>
                  <a:srgbClr val="FF0000"/>
                </a:solidFill>
              </a:rPr>
              <a:t>study of mass composition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152600" y="1663227"/>
            <a:ext cx="4906733" cy="12157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BBE0E3"/>
            </a:solidFill>
          </a:ln>
          <a:effectLst>
            <a:softEdge rad="88900"/>
          </a:effectLst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u="sng" dirty="0"/>
              <a:t>Superposition </a:t>
            </a:r>
            <a:r>
              <a:rPr lang="en-US" sz="1400" b="1" u="sng" dirty="0" smtClean="0"/>
              <a:t>principle:</a:t>
            </a:r>
            <a:endParaRPr lang="en-US" sz="1400" b="1" u="sng" dirty="0"/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FF"/>
                </a:solidFill>
              </a:rPr>
              <a:t>I</a:t>
            </a:r>
            <a:r>
              <a:rPr lang="en-US" sz="1400" dirty="0" smtClean="0">
                <a:solidFill>
                  <a:srgbClr val="0000FF"/>
                </a:solidFill>
              </a:rPr>
              <a:t>ron </a:t>
            </a:r>
            <a:r>
              <a:rPr lang="en-US" sz="1400" dirty="0">
                <a:solidFill>
                  <a:srgbClr val="0000FF"/>
                </a:solidFill>
              </a:rPr>
              <a:t>shower of energy E </a:t>
            </a:r>
            <a:r>
              <a:rPr lang="en-US" sz="1400" dirty="0" smtClean="0"/>
              <a:t>“is equal to” </a:t>
            </a:r>
            <a:r>
              <a:rPr lang="en-US" sz="1400" dirty="0" smtClean="0">
                <a:solidFill>
                  <a:srgbClr val="FF0000"/>
                </a:solidFill>
              </a:rPr>
              <a:t>56 </a:t>
            </a:r>
            <a:r>
              <a:rPr lang="en-US" sz="1400" dirty="0">
                <a:solidFill>
                  <a:srgbClr val="FF0000"/>
                </a:solidFill>
              </a:rPr>
              <a:t>proton showers of E/56</a:t>
            </a:r>
          </a:p>
          <a:p>
            <a:pPr>
              <a:spcAft>
                <a:spcPts val="300"/>
              </a:spcAft>
            </a:pPr>
            <a:endParaRPr lang="en-US" sz="600" dirty="0" smtClean="0"/>
          </a:p>
          <a:p>
            <a:pPr>
              <a:spcAft>
                <a:spcPts val="300"/>
              </a:spcAft>
            </a:pPr>
            <a:r>
              <a:rPr lang="en-US" sz="1400" dirty="0" smtClean="0"/>
              <a:t>• </a:t>
            </a:r>
            <a:r>
              <a:rPr lang="en-US" sz="1400" i="1" dirty="0" smtClean="0">
                <a:solidFill>
                  <a:srgbClr val="FF0000"/>
                </a:solidFill>
              </a:rPr>
              <a:t>proton </a:t>
            </a:r>
            <a:r>
              <a:rPr lang="en-US" sz="1400" i="1" dirty="0">
                <a:solidFill>
                  <a:srgbClr val="FF0000"/>
                </a:solidFill>
              </a:rPr>
              <a:t>showers </a:t>
            </a:r>
            <a:r>
              <a:rPr lang="en-US" sz="1400" i="1" dirty="0"/>
              <a:t>penetrate </a:t>
            </a:r>
            <a:r>
              <a:rPr lang="en-US" sz="1400" i="1" dirty="0" smtClean="0"/>
              <a:t>deeper </a:t>
            </a:r>
            <a:r>
              <a:rPr lang="en-US" sz="1400" i="1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i="1" dirty="0" smtClean="0"/>
              <a:t>  higher X</a:t>
            </a:r>
            <a:r>
              <a:rPr lang="en-US" sz="1400" i="1" baseline="-25000" dirty="0" smtClean="0"/>
              <a:t>max</a:t>
            </a:r>
            <a:endParaRPr lang="en-US" sz="1400" i="1" baseline="-25000" dirty="0"/>
          </a:p>
          <a:p>
            <a:pPr>
              <a:spcAft>
                <a:spcPts val="300"/>
              </a:spcAft>
            </a:pPr>
            <a:r>
              <a:rPr lang="en-US" sz="1400" i="1" dirty="0"/>
              <a:t>• </a:t>
            </a:r>
            <a:r>
              <a:rPr lang="en-US" sz="1400" i="1" dirty="0">
                <a:solidFill>
                  <a:srgbClr val="0000FF"/>
                </a:solidFill>
              </a:rPr>
              <a:t>iron showers </a:t>
            </a:r>
            <a:r>
              <a:rPr lang="en-US" sz="1400" i="1" dirty="0"/>
              <a:t>have less fluctuations </a:t>
            </a:r>
            <a:r>
              <a:rPr lang="en-US" sz="1400" i="1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1400" i="1" dirty="0" smtClean="0"/>
              <a:t>smaller RMS(X</a:t>
            </a:r>
            <a:r>
              <a:rPr lang="en-US" sz="1400" i="1" baseline="-25000" dirty="0" smtClean="0"/>
              <a:t>max</a:t>
            </a:r>
            <a:r>
              <a:rPr lang="en-US" sz="1400" i="1" dirty="0"/>
              <a:t>)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485" y="4018500"/>
            <a:ext cx="2622389" cy="2653241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5866189" y="701093"/>
            <a:ext cx="3193144" cy="830997"/>
          </a:xfrm>
          <a:prstGeom prst="rect">
            <a:avLst/>
          </a:prstGeom>
          <a:solidFill>
            <a:srgbClr val="CCFFCC"/>
          </a:solidFill>
          <a:ln>
            <a:solidFill>
              <a:srgbClr val="4F81BD"/>
            </a:solidFill>
          </a:ln>
          <a:effectLst>
            <a:softEdge rad="101600"/>
          </a:effectLst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Mass determination is mandatory </a:t>
            </a:r>
            <a:r>
              <a:rPr lang="en-US" sz="1600" dirty="0" smtClean="0"/>
              <a:t>to reach </a:t>
            </a:r>
            <a:r>
              <a:rPr lang="en-US" sz="1600" dirty="0"/>
              <a:t>reliable conclusion on </a:t>
            </a:r>
            <a:r>
              <a:rPr lang="en-US" sz="1600" dirty="0" smtClean="0"/>
              <a:t>energy spectrum</a:t>
            </a:r>
            <a:r>
              <a:rPr lang="en-US" sz="1600" dirty="0"/>
              <a:t>, sources and acceleration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t="17117"/>
          <a:stretch/>
        </p:blipFill>
        <p:spPr>
          <a:xfrm>
            <a:off x="85486" y="5017174"/>
            <a:ext cx="2536241" cy="156135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97138" y="4783800"/>
            <a:ext cx="2519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Data selection and Quality Cuts</a:t>
            </a:r>
            <a:endParaRPr lang="en-US" sz="1400" b="1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528" y="5017173"/>
            <a:ext cx="2157758" cy="1561359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78702" y="1364323"/>
            <a:ext cx="3973898" cy="2862323"/>
          </a:xfrm>
          <a:prstGeom prst="rect">
            <a:avLst/>
          </a:prstGeom>
          <a:solidFill>
            <a:srgbClr val="B7DEE8"/>
          </a:solidFill>
          <a:ln>
            <a:solidFill>
              <a:srgbClr val="4F81BD"/>
            </a:solidFill>
          </a:ln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There are </a:t>
            </a:r>
            <a:r>
              <a:rPr lang="en-US" u="sng" dirty="0" smtClean="0"/>
              <a:t>several ways to study the composition</a:t>
            </a:r>
            <a:r>
              <a:rPr lang="en-US" dirty="0" smtClean="0"/>
              <a:t> of the primary cosmic rays: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a) X</a:t>
            </a:r>
            <a:r>
              <a:rPr lang="en-US" baseline="-25000" dirty="0" smtClean="0"/>
              <a:t>max</a:t>
            </a:r>
            <a:r>
              <a:rPr lang="en-US" dirty="0" smtClean="0"/>
              <a:t> measurement</a:t>
            </a:r>
          </a:p>
          <a:p>
            <a:pPr algn="just"/>
            <a:r>
              <a:rPr lang="en-US" dirty="0" smtClean="0"/>
              <a:t>b</a:t>
            </a:r>
            <a:r>
              <a:rPr lang="en-US" dirty="0"/>
              <a:t>) muon production </a:t>
            </a:r>
            <a:r>
              <a:rPr lang="en-US" dirty="0" smtClean="0"/>
              <a:t>depth</a:t>
            </a:r>
          </a:p>
          <a:p>
            <a:pPr algn="just"/>
            <a:r>
              <a:rPr lang="en-US" dirty="0" smtClean="0"/>
              <a:t>c</a:t>
            </a:r>
            <a:r>
              <a:rPr lang="en-US" dirty="0"/>
              <a:t>) rise-time asymmetry </a:t>
            </a:r>
            <a:r>
              <a:rPr lang="en-US" dirty="0" smtClean="0"/>
              <a:t>measurements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best way </a:t>
            </a:r>
            <a:r>
              <a:rPr lang="en-US" sz="1400" dirty="0" smtClean="0"/>
              <a:t>(</a:t>
            </a:r>
            <a:r>
              <a:rPr lang="en-US" sz="1400" dirty="0"/>
              <a:t>smallest systematic </a:t>
            </a:r>
            <a:r>
              <a:rPr lang="en-US" sz="1400" dirty="0" smtClean="0"/>
              <a:t>uncertainties)</a:t>
            </a:r>
            <a:r>
              <a:rPr lang="en-US" dirty="0" smtClean="0"/>
              <a:t> is to </a:t>
            </a:r>
            <a:r>
              <a:rPr lang="en-US" b="1" dirty="0" smtClean="0">
                <a:solidFill>
                  <a:srgbClr val="0000FF"/>
                </a:solidFill>
              </a:rPr>
              <a:t>measure the </a:t>
            </a:r>
            <a:r>
              <a:rPr lang="en-US" b="1" dirty="0">
                <a:solidFill>
                  <a:srgbClr val="0000FF"/>
                </a:solidFill>
              </a:rPr>
              <a:t>X</a:t>
            </a:r>
            <a:r>
              <a:rPr lang="en-US" b="1" baseline="-25000" dirty="0">
                <a:solidFill>
                  <a:srgbClr val="0000FF"/>
                </a:solidFill>
              </a:rPr>
              <a:t>max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dirty="0"/>
              <a:t>distribution using </a:t>
            </a:r>
            <a:r>
              <a:rPr lang="en-US" b="1" u="sng" dirty="0">
                <a:solidFill>
                  <a:srgbClr val="0000FF"/>
                </a:solidFill>
              </a:rPr>
              <a:t>fluorescence telescopes</a:t>
            </a:r>
            <a:r>
              <a:rPr lang="en-US" u="sng" dirty="0">
                <a:solidFill>
                  <a:srgbClr val="0000FF"/>
                </a:solidFill>
              </a:rPr>
              <a:t> in hybrid </a:t>
            </a:r>
            <a:r>
              <a:rPr lang="en-US" u="sng" dirty="0" smtClean="0">
                <a:solidFill>
                  <a:srgbClr val="0000FF"/>
                </a:solidFill>
              </a:rPr>
              <a:t>mode</a:t>
            </a:r>
            <a:r>
              <a:rPr lang="en-US" dirty="0" smtClean="0"/>
              <a:t>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620" y="2855644"/>
            <a:ext cx="1987669" cy="1571040"/>
          </a:xfrm>
          <a:prstGeom prst="rect">
            <a:avLst/>
          </a:prstGeom>
        </p:spPr>
      </p:pic>
      <p:cxnSp>
        <p:nvCxnSpPr>
          <p:cNvPr id="16" name="Connettore 2 15"/>
          <p:cNvCxnSpPr/>
          <p:nvPr/>
        </p:nvCxnSpPr>
        <p:spPr>
          <a:xfrm>
            <a:off x="7469008" y="2539892"/>
            <a:ext cx="278866" cy="5359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7469008" y="2809040"/>
            <a:ext cx="0" cy="8027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98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28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85486" y="85540"/>
            <a:ext cx="9058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measurements of the depth of shower maximum </a:t>
            </a:r>
            <a:r>
              <a:rPr lang="en-US" sz="3200" dirty="0" smtClean="0"/>
              <a:t>for the </a:t>
            </a:r>
            <a:r>
              <a:rPr lang="en-US" sz="3200" dirty="0" smtClean="0">
                <a:solidFill>
                  <a:srgbClr val="FF0000"/>
                </a:solidFill>
              </a:rPr>
              <a:t>study of mass composition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8243" r="41490"/>
          <a:stretch/>
        </p:blipFill>
        <p:spPr>
          <a:xfrm>
            <a:off x="239796" y="1159905"/>
            <a:ext cx="3522855" cy="538636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553200" y="663298"/>
            <a:ext cx="2178238" cy="307777"/>
          </a:xfrm>
          <a:prstGeom prst="rect">
            <a:avLst/>
          </a:prstGeom>
          <a:solidFill>
            <a:srgbClr val="CCC1DA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Vitor de </a:t>
            </a:r>
            <a:r>
              <a:rPr lang="en-US" sz="1400" dirty="0" smtClean="0"/>
              <a:t>Souza @ ICRC2013</a:t>
            </a:r>
            <a:endParaRPr lang="en-US" sz="14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610" y="1162758"/>
            <a:ext cx="4455530" cy="288687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904855" y="4143929"/>
            <a:ext cx="4769850" cy="2369880"/>
          </a:xfrm>
          <a:prstGeom prst="rect">
            <a:avLst/>
          </a:prstGeom>
          <a:solidFill>
            <a:srgbClr val="B7DEE8">
              <a:alpha val="66000"/>
            </a:srgb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ü"/>
            </a:pPr>
            <a:r>
              <a:rPr lang="en-US" sz="1600" dirty="0" smtClean="0"/>
              <a:t>At </a:t>
            </a:r>
            <a:r>
              <a:rPr lang="en-US" sz="1600" dirty="0">
                <a:solidFill>
                  <a:srgbClr val="FF0000"/>
                </a:solidFill>
              </a:rPr>
              <a:t>low energy </a:t>
            </a:r>
            <a:r>
              <a:rPr lang="en-US" sz="1600" dirty="0"/>
              <a:t>data is compatible with a significant fraction of </a:t>
            </a:r>
            <a:r>
              <a:rPr lang="en-US" sz="1600" dirty="0">
                <a:solidFill>
                  <a:srgbClr val="FF0000"/>
                </a:solidFill>
              </a:rPr>
              <a:t>protons</a:t>
            </a:r>
          </a:p>
          <a:p>
            <a:pPr marL="285750" indent="-285750" algn="just">
              <a:buFont typeface="Wingdings" charset="2"/>
              <a:buChar char="ü"/>
            </a:pPr>
            <a:endParaRPr lang="en-US" sz="1600" dirty="0" smtClean="0"/>
          </a:p>
          <a:p>
            <a:pPr marL="285750" indent="-285750" algn="just">
              <a:buFont typeface="Wingdings" charset="2"/>
              <a:buChar char="ü"/>
            </a:pPr>
            <a:r>
              <a:rPr lang="en-US" sz="1600" u="sng" dirty="0" smtClean="0"/>
              <a:t>Break</a:t>
            </a:r>
            <a:r>
              <a:rPr lang="en-US" sz="1600" dirty="0" smtClean="0"/>
              <a:t> </a:t>
            </a:r>
            <a:r>
              <a:rPr lang="en-US" sz="1600" dirty="0"/>
              <a:t>on the elongation rate slope seems to </a:t>
            </a:r>
            <a:r>
              <a:rPr lang="en-US" sz="1600" u="sng" dirty="0"/>
              <a:t>indicate a change in composition</a:t>
            </a:r>
            <a:r>
              <a:rPr lang="en-US" sz="1600" dirty="0"/>
              <a:t> towards a predominance of heavier nuclei at higher </a:t>
            </a:r>
            <a:r>
              <a:rPr lang="en-US" sz="1600" dirty="0" smtClean="0"/>
              <a:t>energies</a:t>
            </a:r>
          </a:p>
          <a:p>
            <a:pPr marL="285750" indent="-285750" algn="just">
              <a:buFont typeface="Wingdings" charset="2"/>
              <a:buChar char="ü"/>
            </a:pPr>
            <a:endParaRPr lang="en-US" sz="1600" dirty="0"/>
          </a:p>
          <a:p>
            <a:pPr marL="285750" indent="-285750" algn="just">
              <a:buFont typeface="Wingdings" charset="2"/>
              <a:buChar char="ü"/>
            </a:pPr>
            <a:r>
              <a:rPr lang="en-US" sz="1600" dirty="0"/>
              <a:t>&lt; X</a:t>
            </a:r>
            <a:r>
              <a:rPr lang="en-US" sz="1600" baseline="-25000" dirty="0"/>
              <a:t>max</a:t>
            </a:r>
            <a:r>
              <a:rPr lang="en-US" sz="1600" dirty="0"/>
              <a:t> &gt; and RMS(X</a:t>
            </a:r>
            <a:r>
              <a:rPr lang="en-US" sz="1600" baseline="-25000" dirty="0"/>
              <a:t>max</a:t>
            </a:r>
            <a:r>
              <a:rPr lang="en-US" sz="1600" dirty="0"/>
              <a:t>) show similar trends towards </a:t>
            </a:r>
            <a:r>
              <a:rPr lang="en-US" sz="1600" dirty="0">
                <a:solidFill>
                  <a:srgbClr val="0000FF"/>
                </a:solidFill>
              </a:rPr>
              <a:t>heavy-like showers at high </a:t>
            </a:r>
            <a:r>
              <a:rPr lang="en-US" sz="1600" dirty="0" smtClean="0">
                <a:solidFill>
                  <a:srgbClr val="0000FF"/>
                </a:solidFill>
              </a:rPr>
              <a:t>energies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7003141" y="2353287"/>
            <a:ext cx="2068286" cy="52322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dirty="0"/>
              <a:t>Composition </a:t>
            </a:r>
            <a:r>
              <a:rPr lang="en-US" sz="1400" dirty="0" smtClean="0"/>
              <a:t>becomes heavier with </a:t>
            </a:r>
            <a:r>
              <a:rPr lang="en-US" sz="1400" dirty="0"/>
              <a:t>increasing E</a:t>
            </a:r>
          </a:p>
        </p:txBody>
      </p:sp>
      <p:cxnSp>
        <p:nvCxnSpPr>
          <p:cNvPr id="11" name="Connettore 1 10"/>
          <p:cNvCxnSpPr/>
          <p:nvPr/>
        </p:nvCxnSpPr>
        <p:spPr>
          <a:xfrm>
            <a:off x="1901515" y="1159905"/>
            <a:ext cx="0" cy="51608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1569121" y="3605267"/>
            <a:ext cx="71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Ankle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3074735" y="1162758"/>
            <a:ext cx="0" cy="51560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2611771" y="360335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Cut off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07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85486" y="85540"/>
            <a:ext cx="905851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Anisotropy studies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1704" y="1027157"/>
            <a:ext cx="4410971" cy="45858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/>
              <a:t>If</a:t>
            </a:r>
            <a:r>
              <a:rPr lang="en-US" sz="1600" dirty="0" smtClean="0"/>
              <a:t> the observed cosmic ray flux </a:t>
            </a:r>
            <a:r>
              <a:rPr lang="en-US" sz="1600" u="sng" dirty="0" smtClean="0">
                <a:solidFill>
                  <a:srgbClr val="000090"/>
                </a:solidFill>
              </a:rPr>
              <a:t>suppression</a:t>
            </a:r>
            <a:r>
              <a:rPr lang="en-US" sz="1600" dirty="0" smtClean="0"/>
              <a:t> is interpreted in term of </a:t>
            </a:r>
            <a:r>
              <a:rPr lang="en-US" sz="1600" u="sng" dirty="0" smtClean="0">
                <a:solidFill>
                  <a:srgbClr val="000090"/>
                </a:solidFill>
              </a:rPr>
              <a:t>GZK-effect</a:t>
            </a:r>
            <a:r>
              <a:rPr lang="en-US" sz="1600" dirty="0" smtClean="0"/>
              <a:t> than the closest sources of UHECRs are situated within the </a:t>
            </a:r>
            <a:r>
              <a:rPr lang="en-US" sz="1600" b="1" dirty="0" smtClean="0">
                <a:solidFill>
                  <a:srgbClr val="FF0000"/>
                </a:solidFill>
              </a:rPr>
              <a:t>GZK Volume </a:t>
            </a:r>
            <a:r>
              <a:rPr lang="en-US" sz="1600" dirty="0" smtClean="0"/>
              <a:t>of </a:t>
            </a:r>
            <a:r>
              <a:rPr lang="en-US" sz="1600" b="1" dirty="0" smtClean="0">
                <a:solidFill>
                  <a:srgbClr val="FF0000"/>
                </a:solidFill>
              </a:rPr>
              <a:t>d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GZK</a:t>
            </a:r>
            <a:r>
              <a:rPr lang="en-US" sz="1600" b="1" dirty="0" smtClean="0">
                <a:solidFill>
                  <a:srgbClr val="FF0000"/>
                </a:solidFill>
              </a:rPr>
              <a:t> &lt; 100 Mpc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400" i="1" dirty="0" smtClean="0"/>
              <a:t>(Within the GZK VOLUME the matter distribution in the Universe is inhomogeneous, and so must be the distribution of the UHECR sources)</a:t>
            </a:r>
          </a:p>
          <a:p>
            <a:pPr marL="285750" indent="-285750" algn="just">
              <a:buFont typeface="Wingdings" charset="2"/>
              <a:buChar char="Ø"/>
            </a:pPr>
            <a:endParaRPr lang="en-US" sz="1600" dirty="0" smtClean="0"/>
          </a:p>
          <a:p>
            <a:pPr marL="285750" indent="-285750" algn="just">
              <a:buFont typeface="Wingdings" charset="2"/>
              <a:buChar char="Ø"/>
            </a:pPr>
            <a:endParaRPr lang="en-US" sz="1600" dirty="0"/>
          </a:p>
          <a:p>
            <a:pPr marL="285750" indent="-285750" algn="just">
              <a:buFont typeface="Wingdings" charset="2"/>
              <a:buChar char="Ø"/>
            </a:pPr>
            <a:endParaRPr lang="en-US" sz="1600" dirty="0" smtClean="0"/>
          </a:p>
          <a:p>
            <a:pPr marL="285750" indent="-285750" algn="just">
              <a:buFont typeface="Wingdings" charset="2"/>
              <a:buChar char="Ø"/>
            </a:pPr>
            <a:endParaRPr lang="en-US" sz="1600" dirty="0" smtClean="0"/>
          </a:p>
          <a:p>
            <a:pPr marL="285750" indent="-285750" algn="just">
              <a:buFont typeface="Wingdings" charset="2"/>
              <a:buChar char="Ø"/>
            </a:pPr>
            <a:endParaRPr lang="en-US" sz="1600" dirty="0"/>
          </a:p>
          <a:p>
            <a:pPr marL="285750" indent="-285750" algn="just">
              <a:buFont typeface="Wingdings" charset="2"/>
              <a:buChar char="Ø"/>
            </a:pPr>
            <a:endParaRPr lang="en-US" sz="1600" dirty="0" smtClean="0"/>
          </a:p>
          <a:p>
            <a:pPr marL="285750" indent="-285750" algn="just">
              <a:buFont typeface="Wingdings" charset="2"/>
              <a:buChar char="Ø"/>
            </a:pPr>
            <a:endParaRPr lang="en-US" sz="1600" dirty="0" smtClean="0"/>
          </a:p>
          <a:p>
            <a:pPr marL="285750" indent="-285750" algn="just">
              <a:buFont typeface="Wingdings" charset="2"/>
              <a:buChar char="Ø"/>
            </a:pPr>
            <a:endParaRPr lang="en-US" sz="1600" dirty="0"/>
          </a:p>
          <a:p>
            <a:pPr algn="just"/>
            <a:r>
              <a:rPr lang="en-US" sz="3600" b="1" dirty="0" smtClean="0"/>
              <a:t>If</a:t>
            </a:r>
            <a:r>
              <a:rPr lang="en-US" sz="1600" dirty="0" smtClean="0"/>
              <a:t> </a:t>
            </a:r>
            <a:r>
              <a:rPr lang="en-US" sz="1600" u="sng" dirty="0" smtClean="0">
                <a:solidFill>
                  <a:srgbClr val="000090"/>
                </a:solidFill>
              </a:rPr>
              <a:t>propagation</a:t>
            </a:r>
            <a:r>
              <a:rPr lang="en-US" sz="1600" dirty="0" smtClean="0"/>
              <a:t> of UHECRs at these distances is </a:t>
            </a:r>
            <a:r>
              <a:rPr lang="en-US" sz="1600" u="sng" dirty="0" smtClean="0">
                <a:solidFill>
                  <a:srgbClr val="000090"/>
                </a:solidFill>
              </a:rPr>
              <a:t>quasi-rectilinear</a:t>
            </a:r>
            <a:endParaRPr lang="en-US" sz="16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516" y="4252962"/>
            <a:ext cx="2104604" cy="1919914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4747289" y="1027157"/>
            <a:ext cx="1899127" cy="18517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>
            <a:glow rad="381000">
              <a:schemeClr val="accent2">
                <a:lumMod val="40000"/>
                <a:lumOff val="6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5673114" y="1298339"/>
            <a:ext cx="695181" cy="65469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5835810" y="171586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baseline="-25000" dirty="0" smtClean="0">
                <a:solidFill>
                  <a:srgbClr val="FF0000"/>
                </a:solidFill>
              </a:rPr>
              <a:t>GZK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Immagine 1" descr="superammassi di galassie[4]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316" y="85540"/>
            <a:ext cx="1890130" cy="176854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750710" y="3331064"/>
            <a:ext cx="42968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smtClean="0">
                <a:sym typeface="Wingdings"/>
              </a:rPr>
              <a:t>Then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anisotropies </a:t>
            </a:r>
            <a:r>
              <a:rPr lang="en-US" dirty="0"/>
              <a:t>would be expected.</a:t>
            </a:r>
          </a:p>
        </p:txBody>
      </p:sp>
    </p:spTree>
    <p:extLst>
      <p:ext uri="{BB962C8B-B14F-4D97-AF65-F5344CB8AC3E}">
        <p14:creationId xmlns:p14="http://schemas.microsoft.com/office/powerpoint/2010/main" val="151846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</a:t>
            </a:fld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10779" y="1153437"/>
            <a:ext cx="7314823" cy="367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 dirty="0" smtClean="0"/>
              <a:t>Outline</a:t>
            </a:r>
          </a:p>
          <a:p>
            <a:pPr>
              <a:spcAft>
                <a:spcPts val="600"/>
              </a:spcAft>
            </a:pPr>
            <a:endParaRPr lang="en-US" sz="32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Ultra High Energy Cosmic Rays (UHECRs)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/>
              <a:t>How to detect </a:t>
            </a:r>
            <a:r>
              <a:rPr lang="en-US" sz="3200" dirty="0" smtClean="0"/>
              <a:t>UHECRs?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/>
              <a:t>The Pierre Auger Observatory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/>
              <a:t>Results of the Pierre Auger </a:t>
            </a:r>
            <a:r>
              <a:rPr lang="en-US" sz="3200" dirty="0" smtClean="0"/>
              <a:t>Observatory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8132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30</a:t>
            </a:fld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38549" y="381055"/>
            <a:ext cx="618160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In 2007, the Pierre Auger Collaboration reported directional correlations of UHECRs at </a:t>
            </a:r>
            <a:r>
              <a:rPr lang="en-US" dirty="0" smtClean="0">
                <a:solidFill>
                  <a:srgbClr val="FF0000"/>
                </a:solidFill>
              </a:rPr>
              <a:t>E&gt;55 EeV </a:t>
            </a:r>
            <a:r>
              <a:rPr lang="en-US" dirty="0" smtClean="0"/>
              <a:t>with AGN from the Véron-Cetty-Véron catalog within </a:t>
            </a:r>
            <a:r>
              <a:rPr lang="en-US" dirty="0" smtClean="0">
                <a:solidFill>
                  <a:srgbClr val="FF0000"/>
                </a:solidFill>
              </a:rPr>
              <a:t>75 Mpc </a:t>
            </a:r>
            <a:r>
              <a:rPr lang="en-US" dirty="0" smtClean="0"/>
              <a:t>on an angular scale of </a:t>
            </a:r>
            <a:r>
              <a:rPr lang="en-US" dirty="0" smtClean="0">
                <a:solidFill>
                  <a:srgbClr val="FF0000"/>
                </a:solidFill>
              </a:rPr>
              <a:t>3.1°</a:t>
            </a:r>
            <a:r>
              <a:rPr lang="en-US" dirty="0" smtClean="0"/>
              <a:t> at 99% CL.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3085"/>
            <a:ext cx="1320717" cy="175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197" y="870463"/>
            <a:ext cx="1955803" cy="100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38549" y="1927058"/>
            <a:ext cx="886195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400" dirty="0" smtClean="0"/>
              <a:t>From the 27 events collected up to July 2007 with energy greater than 55 </a:t>
            </a:r>
            <a:r>
              <a:rPr lang="en-US" sz="1400" dirty="0" err="1" smtClean="0"/>
              <a:t>EeV</a:t>
            </a:r>
            <a:endParaRPr lang="en-US" sz="1400" dirty="0" smtClean="0"/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(</a:t>
            </a:r>
            <a:r>
              <a:rPr lang="en-US" sz="1400" i="1" dirty="0"/>
              <a:t>Period I</a:t>
            </a:r>
            <a:r>
              <a:rPr lang="en-US" sz="1400" dirty="0"/>
              <a:t>) </a:t>
            </a:r>
            <a:r>
              <a:rPr lang="en-US" sz="1400" dirty="0" smtClean="0"/>
              <a:t>the firsts </a:t>
            </a:r>
            <a:r>
              <a:rPr lang="en-US" sz="1400" dirty="0" smtClean="0">
                <a:solidFill>
                  <a:srgbClr val="800080"/>
                </a:solidFill>
              </a:rPr>
              <a:t>14 events </a:t>
            </a:r>
            <a:r>
              <a:rPr lang="en-US" sz="1400" dirty="0" smtClean="0"/>
              <a:t>were used as </a:t>
            </a:r>
            <a:r>
              <a:rPr lang="en-US" sz="1400" b="1" dirty="0" smtClean="0">
                <a:solidFill>
                  <a:srgbClr val="660066"/>
                </a:solidFill>
              </a:rPr>
              <a:t>exploratory </a:t>
            </a:r>
            <a:r>
              <a:rPr lang="en-US" sz="1400" b="1" dirty="0">
                <a:solidFill>
                  <a:srgbClr val="660066"/>
                </a:solidFill>
              </a:rPr>
              <a:t>scan </a:t>
            </a:r>
            <a:r>
              <a:rPr lang="en-US" sz="1400" dirty="0" smtClean="0"/>
              <a:t>in order to determine the optimal parameters.</a:t>
            </a: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(</a:t>
            </a:r>
            <a:r>
              <a:rPr lang="en-US" sz="1400" i="1" dirty="0"/>
              <a:t>Period II</a:t>
            </a:r>
            <a:r>
              <a:rPr lang="en-US" sz="1400" dirty="0"/>
              <a:t>) </a:t>
            </a:r>
            <a:r>
              <a:rPr lang="en-US" sz="1400" dirty="0" smtClean="0"/>
              <a:t>among the remaining </a:t>
            </a:r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13 events </a:t>
            </a:r>
            <a:r>
              <a:rPr lang="en-US" sz="1400" dirty="0" smtClean="0"/>
              <a:t>9 events correlating with AGNs </a:t>
            </a:r>
            <a:r>
              <a:rPr lang="en-US" sz="1400" i="1" dirty="0" smtClean="0"/>
              <a:t>(to be compared with 2.7 events if they had been isotropic) </a:t>
            </a:r>
            <a:r>
              <a:rPr lang="en-US" sz="1400" dirty="0" smtClean="0"/>
              <a:t>corresponding to a </a:t>
            </a:r>
            <a:r>
              <a:rPr lang="en-US" sz="1400" dirty="0" smtClean="0">
                <a:solidFill>
                  <a:srgbClr val="FFFF00"/>
                </a:solidFill>
              </a:rPr>
              <a:t>correlation of (69</a:t>
            </a:r>
            <a:r>
              <a:rPr lang="en-US" sz="1400" baseline="30000" dirty="0" smtClean="0">
                <a:solidFill>
                  <a:srgbClr val="FFFF00"/>
                </a:solidFill>
              </a:rPr>
              <a:t>+13</a:t>
            </a:r>
            <a:r>
              <a:rPr lang="en-US" sz="1400" baseline="-25000" dirty="0" smtClean="0">
                <a:solidFill>
                  <a:srgbClr val="FFFF00"/>
                </a:solidFill>
              </a:rPr>
              <a:t>-11</a:t>
            </a:r>
            <a:r>
              <a:rPr lang="en-US" sz="1400" dirty="0" smtClean="0">
                <a:solidFill>
                  <a:srgbClr val="FFFF00"/>
                </a:solidFill>
              </a:rPr>
              <a:t>)%</a:t>
            </a:r>
            <a:r>
              <a:rPr lang="en-US" sz="1400" dirty="0" smtClean="0"/>
              <a:t>.</a:t>
            </a:r>
            <a:r>
              <a:rPr lang="en-US" sz="1400" dirty="0"/>
              <a:t> </a:t>
            </a:r>
            <a:endParaRPr lang="en-US" sz="1400" dirty="0" smtClean="0"/>
          </a:p>
          <a:p>
            <a:pPr algn="just">
              <a:spcBef>
                <a:spcPts val="600"/>
              </a:spcBef>
            </a:pPr>
            <a:r>
              <a:rPr lang="en-US" sz="1400" dirty="0" smtClean="0"/>
              <a:t>Being the</a:t>
            </a:r>
            <a:r>
              <a:rPr lang="en-US" sz="1400" b="1" dirty="0">
                <a:solidFill>
                  <a:srgbClr val="CCFFCC"/>
                </a:solidFill>
              </a:rPr>
              <a:t> </a:t>
            </a:r>
            <a:r>
              <a:rPr lang="en-US" sz="1400" b="1" dirty="0" smtClean="0">
                <a:solidFill>
                  <a:srgbClr val="CCFFCC"/>
                </a:solidFill>
              </a:rPr>
              <a:t>chance correlation </a:t>
            </a:r>
            <a:r>
              <a:rPr lang="en-US" sz="1400" b="1" dirty="0" err="1" smtClean="0">
                <a:solidFill>
                  <a:srgbClr val="CCFFCC"/>
                </a:solidFill>
              </a:rPr>
              <a:t>p</a:t>
            </a:r>
            <a:r>
              <a:rPr lang="en-US" sz="1400" b="1" baseline="-25000" dirty="0" err="1" smtClean="0">
                <a:solidFill>
                  <a:srgbClr val="CCFFCC"/>
                </a:solidFill>
              </a:rPr>
              <a:t>iso</a:t>
            </a:r>
            <a:r>
              <a:rPr lang="en-US" sz="1400" b="1" dirty="0" smtClean="0">
                <a:solidFill>
                  <a:srgbClr val="CCFFCC"/>
                </a:solidFill>
              </a:rPr>
              <a:t>= 21%  </a:t>
            </a:r>
            <a:r>
              <a:rPr lang="en-US" sz="1400" dirty="0" smtClean="0"/>
              <a:t>the </a:t>
            </a:r>
            <a:r>
              <a:rPr lang="en-US" sz="1400" b="1" dirty="0">
                <a:solidFill>
                  <a:srgbClr val="000090"/>
                </a:solidFill>
              </a:rPr>
              <a:t>chance probability of observing such a </a:t>
            </a:r>
            <a:r>
              <a:rPr lang="en-US" sz="1400" b="1" dirty="0" smtClean="0">
                <a:solidFill>
                  <a:srgbClr val="000090"/>
                </a:solidFill>
              </a:rPr>
              <a:t>correlation is 1.7 10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-3</a:t>
            </a:r>
            <a:r>
              <a:rPr lang="en-US" sz="1400" b="1" dirty="0" smtClean="0">
                <a:solidFill>
                  <a:srgbClr val="000090"/>
                </a:solidFill>
              </a:rPr>
              <a:t>.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048828" y="113085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July 2007</a:t>
            </a:r>
          </a:p>
          <a:p>
            <a:r>
              <a:rPr lang="en-US" dirty="0" smtClean="0"/>
              <a:t>27 events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38547" y="3697622"/>
            <a:ext cx="8693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The latest update including data up to June 2011 which yields a total of 28 </a:t>
            </a:r>
            <a:r>
              <a:rPr lang="en-US" sz="1400" dirty="0"/>
              <a:t>AGNs </a:t>
            </a:r>
            <a:r>
              <a:rPr lang="en-US" sz="1400" i="1" dirty="0"/>
              <a:t>(to be compared with </a:t>
            </a:r>
            <a:r>
              <a:rPr lang="en-US" sz="1400" i="1" dirty="0" smtClean="0"/>
              <a:t>17.6 </a:t>
            </a:r>
            <a:r>
              <a:rPr lang="en-US" sz="1400" i="1" dirty="0"/>
              <a:t>events if they had been isotropic) </a:t>
            </a:r>
            <a:r>
              <a:rPr lang="en-US" sz="1400" dirty="0" smtClean="0"/>
              <a:t>of 84 events (</a:t>
            </a:r>
            <a:r>
              <a:rPr lang="en-US" sz="1400" i="1" dirty="0" smtClean="0"/>
              <a:t>Period II+III+IV</a:t>
            </a:r>
            <a:r>
              <a:rPr lang="en-US" sz="1400" dirty="0" smtClean="0"/>
              <a:t>) shows a </a:t>
            </a:r>
            <a:r>
              <a:rPr lang="en-US" sz="1400" dirty="0" smtClean="0">
                <a:solidFill>
                  <a:srgbClr val="FFFF00"/>
                </a:solidFill>
              </a:rPr>
              <a:t>correlation of (33±5)%</a:t>
            </a:r>
            <a:r>
              <a:rPr lang="en-US" sz="1400" dirty="0" smtClean="0"/>
              <a:t>.  </a:t>
            </a:r>
          </a:p>
          <a:p>
            <a:pPr algn="just"/>
            <a:r>
              <a:rPr lang="en-US" sz="1400" dirty="0" smtClean="0"/>
              <a:t>The </a:t>
            </a:r>
            <a:r>
              <a:rPr lang="en-US" sz="1400" b="1" dirty="0" smtClean="0">
                <a:solidFill>
                  <a:srgbClr val="000090"/>
                </a:solidFill>
              </a:rPr>
              <a:t>chance probability of observing such a correlation remain below 1%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graphicFrame>
        <p:nvGraphicFramePr>
          <p:cNvPr id="15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9375060"/>
              </p:ext>
            </p:extLst>
          </p:nvPr>
        </p:nvGraphicFramePr>
        <p:xfrm>
          <a:off x="143415" y="4795736"/>
          <a:ext cx="5802313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2" name="Equation" r:id="rId6" imgW="7543800" imgH="1371600" progId="Equation.3">
                  <p:embed/>
                </p:oleObj>
              </mc:Choice>
              <mc:Fallback>
                <p:oleObj name="Equation" r:id="rId6" imgW="754380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415" y="4795736"/>
                        <a:ext cx="5802313" cy="1466850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Immagin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6177" y="4668360"/>
            <a:ext cx="2985682" cy="1731612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3383287" y="6379986"/>
            <a:ext cx="441554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Inconclusive </a:t>
            </a:r>
            <a:r>
              <a:rPr lang="en-US" b="1" dirty="0" smtClean="0">
                <a:solidFill>
                  <a:srgbClr val="FF0000"/>
                </a:solidFill>
              </a:rPr>
              <a:t>evidence with </a:t>
            </a:r>
            <a:r>
              <a:rPr lang="en-US" b="1" dirty="0">
                <a:solidFill>
                  <a:srgbClr val="FF0000"/>
                </a:solidFill>
              </a:rPr>
              <a:t>current statistics</a:t>
            </a:r>
          </a:p>
        </p:txBody>
      </p:sp>
    </p:spTree>
    <p:extLst>
      <p:ext uri="{BB962C8B-B14F-4D97-AF65-F5344CB8AC3E}">
        <p14:creationId xmlns:p14="http://schemas.microsoft.com/office/powerpoint/2010/main" val="3589895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31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8243" r="41490"/>
          <a:stretch/>
        </p:blipFill>
        <p:spPr>
          <a:xfrm>
            <a:off x="387079" y="2832687"/>
            <a:ext cx="1683205" cy="2573582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>
            <a:off x="1740162" y="2832687"/>
            <a:ext cx="0" cy="24635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351643" y="5321604"/>
            <a:ext cx="7186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</a:rPr>
              <a:t>Cut off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298097" y="2870936"/>
            <a:ext cx="2781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The </a:t>
            </a:r>
            <a:r>
              <a:rPr lang="en-US" sz="1600" b="1" dirty="0" smtClean="0">
                <a:solidFill>
                  <a:srgbClr val="0000FF"/>
                </a:solidFill>
              </a:rPr>
              <a:t>Fluorescence Detector</a:t>
            </a:r>
            <a:r>
              <a:rPr lang="en-US" sz="1600" b="1" dirty="0" smtClean="0"/>
              <a:t> </a:t>
            </a:r>
            <a:r>
              <a:rPr lang="en-US" sz="1600" dirty="0" smtClean="0"/>
              <a:t>has a </a:t>
            </a:r>
            <a:r>
              <a:rPr lang="en-US" sz="1600" u="sng" dirty="0" smtClean="0"/>
              <a:t>very low statistic</a:t>
            </a:r>
            <a:r>
              <a:rPr lang="en-US" sz="1600" dirty="0" smtClean="0"/>
              <a:t> and </a:t>
            </a:r>
            <a:r>
              <a:rPr lang="en-US" sz="1600" dirty="0"/>
              <a:t>“sees” </a:t>
            </a:r>
            <a:r>
              <a:rPr lang="en-US" sz="1600" dirty="0" smtClean="0"/>
              <a:t>only the </a:t>
            </a:r>
            <a:r>
              <a:rPr lang="en-US" sz="1600" dirty="0" err="1" smtClean="0"/>
              <a:t>e.m</a:t>
            </a:r>
            <a:r>
              <a:rPr lang="en-US" sz="1600" dirty="0" smtClean="0"/>
              <a:t>. component of the shower.</a:t>
            </a:r>
            <a:endParaRPr lang="en-US" sz="1600" dirty="0"/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1814286" y="3403127"/>
            <a:ext cx="1490775" cy="254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4186523" y="3869172"/>
            <a:ext cx="2781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The </a:t>
            </a:r>
            <a:r>
              <a:rPr lang="en-US" sz="1600" b="1" dirty="0" smtClean="0">
                <a:solidFill>
                  <a:srgbClr val="FF0000"/>
                </a:solidFill>
              </a:rPr>
              <a:t>Surface Detector</a:t>
            </a:r>
            <a:r>
              <a:rPr lang="en-US" sz="1600" b="1" dirty="0" smtClean="0"/>
              <a:t> </a:t>
            </a:r>
            <a:r>
              <a:rPr lang="en-US" sz="1600" dirty="0" smtClean="0"/>
              <a:t>is not optimized to study the mass composition:</a:t>
            </a:r>
          </a:p>
          <a:p>
            <a:pPr algn="just"/>
            <a:endParaRPr lang="en-US" sz="1600" dirty="0" smtClean="0"/>
          </a:p>
          <a:p>
            <a:r>
              <a:rPr lang="en-US" sz="1600" b="1" dirty="0" smtClean="0">
                <a:solidFill>
                  <a:srgbClr val="FF0000"/>
                </a:solidFill>
              </a:rPr>
              <a:t>Rise</a:t>
            </a:r>
            <a:r>
              <a:rPr lang="en-US" sz="1600" b="1" dirty="0">
                <a:solidFill>
                  <a:srgbClr val="FF0000"/>
                </a:solidFill>
              </a:rPr>
              <a:t>-</a:t>
            </a:r>
            <a:r>
              <a:rPr lang="en-US" sz="1600" b="1" dirty="0" smtClean="0">
                <a:solidFill>
                  <a:srgbClr val="FF0000"/>
                </a:solidFill>
              </a:rPr>
              <a:t>time measurements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7241" y="2700809"/>
            <a:ext cx="2079478" cy="257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Connettore 2 16"/>
          <p:cNvCxnSpPr/>
          <p:nvPr/>
        </p:nvCxnSpPr>
        <p:spPr>
          <a:xfrm flipV="1">
            <a:off x="6472522" y="4649738"/>
            <a:ext cx="1052286" cy="3779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5950856" y="781677"/>
            <a:ext cx="3193144" cy="830997"/>
          </a:xfrm>
          <a:prstGeom prst="rect">
            <a:avLst/>
          </a:prstGeom>
          <a:solidFill>
            <a:srgbClr val="CCFFCC"/>
          </a:solidFill>
          <a:ln>
            <a:solidFill>
              <a:srgbClr val="4F81BD"/>
            </a:solidFill>
          </a:ln>
          <a:effectLst>
            <a:softEdge rad="101600"/>
          </a:effectLst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Mass determination is mandatory </a:t>
            </a:r>
            <a:r>
              <a:rPr lang="en-US" sz="1600" dirty="0" smtClean="0"/>
              <a:t>to reach </a:t>
            </a:r>
            <a:r>
              <a:rPr lang="en-US" sz="1600" dirty="0"/>
              <a:t>reliable conclusion on </a:t>
            </a:r>
            <a:r>
              <a:rPr lang="en-US" sz="1600" dirty="0" smtClean="0"/>
              <a:t>energy spectrum</a:t>
            </a:r>
            <a:r>
              <a:rPr lang="en-US" sz="1600" dirty="0"/>
              <a:t>, sources and acceleration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50140" y="5788382"/>
            <a:ext cx="764050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e.m</a:t>
            </a:r>
            <a:r>
              <a:rPr lang="en-US" dirty="0" smtClean="0"/>
              <a:t>. component and the </a:t>
            </a:r>
            <a:r>
              <a:rPr lang="en-US" dirty="0" err="1" smtClean="0"/>
              <a:t>muonic</a:t>
            </a:r>
            <a:r>
              <a:rPr lang="en-US" dirty="0" smtClean="0"/>
              <a:t> component have to measured separately!</a:t>
            </a:r>
            <a:endParaRPr lang="en-US" dirty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78" y="721399"/>
            <a:ext cx="2563398" cy="193428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829" y="721399"/>
            <a:ext cx="2600360" cy="150813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</p:pic>
      <p:sp>
        <p:nvSpPr>
          <p:cNvPr id="23" name="Ovale 22"/>
          <p:cNvSpPr/>
          <p:nvPr/>
        </p:nvSpPr>
        <p:spPr>
          <a:xfrm>
            <a:off x="2298097" y="949332"/>
            <a:ext cx="701523" cy="17016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sellaDiTesto 23"/>
          <p:cNvSpPr txBox="1"/>
          <p:nvPr/>
        </p:nvSpPr>
        <p:spPr>
          <a:xfrm>
            <a:off x="2375567" y="1238066"/>
            <a:ext cx="541209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?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27" name="Connettore 1 26"/>
          <p:cNvCxnSpPr>
            <a:stCxn id="22" idx="1"/>
          </p:cNvCxnSpPr>
          <p:nvPr/>
        </p:nvCxnSpPr>
        <p:spPr>
          <a:xfrm flipH="1">
            <a:off x="2999620" y="1475467"/>
            <a:ext cx="266209" cy="10281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5452627" y="135708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 Cosmic Ray Astronomy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58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32</a:t>
            </a:fld>
            <a:endParaRPr lang="it-IT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767" y="1137300"/>
            <a:ext cx="2527185" cy="198002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158093" y="2855718"/>
            <a:ext cx="2502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MARTA</a:t>
            </a:r>
          </a:p>
          <a:p>
            <a:pPr algn="ctr"/>
            <a:r>
              <a:rPr lang="en-US" sz="1400" dirty="0" smtClean="0"/>
              <a:t>Muon Auger RPC for Tank Array</a:t>
            </a:r>
            <a:endParaRPr lang="en-US" sz="1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9428" y="1445793"/>
            <a:ext cx="2479523" cy="14099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3410856" y="2855718"/>
            <a:ext cx="2201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Proposal for a Segmented Water Cherenkov Array</a:t>
            </a:r>
            <a:endParaRPr lang="en-US" sz="14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8116" y="4053775"/>
            <a:ext cx="28765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4039" y="4053775"/>
            <a:ext cx="4744474" cy="166220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1511903" y="3684443"/>
            <a:ext cx="5273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Plastic Scintillators such as </a:t>
            </a:r>
            <a:r>
              <a:rPr lang="en-US" sz="1400" b="1" dirty="0" smtClean="0"/>
              <a:t>AMIGA</a:t>
            </a:r>
            <a:r>
              <a:rPr lang="en-US" sz="1400" dirty="0" smtClean="0"/>
              <a:t> or </a:t>
            </a:r>
            <a:r>
              <a:rPr lang="en-US" sz="1400" b="1" dirty="0" err="1" smtClean="0"/>
              <a:t>MuScint</a:t>
            </a:r>
            <a:endParaRPr lang="en-US" sz="1400" b="1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08951" y="2964719"/>
            <a:ext cx="3121252" cy="71972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5" name="Rettangolo 14"/>
          <p:cNvSpPr/>
          <p:nvPr/>
        </p:nvSpPr>
        <p:spPr>
          <a:xfrm>
            <a:off x="33072" y="98548"/>
            <a:ext cx="2957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Muon-E.M.  </a:t>
            </a:r>
            <a:r>
              <a:rPr lang="en-US" sz="2400" dirty="0" smtClean="0"/>
              <a:t>Detectors</a:t>
            </a:r>
            <a:endParaRPr lang="en-US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33768" y="5881146"/>
            <a:ext cx="8835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Collaboration is working to chose the best solution in term of performances and cost.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9464" y="213970"/>
            <a:ext cx="2560446" cy="2920682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329251" y="30899"/>
            <a:ext cx="4293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There are several solutions </a:t>
            </a:r>
            <a:r>
              <a:rPr lang="en-US" b="1" u="sng" dirty="0" smtClean="0"/>
              <a:t>to measure separately</a:t>
            </a:r>
            <a:r>
              <a:rPr lang="en-US" dirty="0" smtClean="0"/>
              <a:t> the </a:t>
            </a:r>
            <a:r>
              <a:rPr lang="en-US" dirty="0" err="1" smtClean="0">
                <a:solidFill>
                  <a:srgbClr val="FF0000"/>
                </a:solidFill>
              </a:rPr>
              <a:t>e.m</a:t>
            </a:r>
            <a:r>
              <a:rPr lang="en-US" dirty="0" smtClean="0">
                <a:solidFill>
                  <a:srgbClr val="FF0000"/>
                </a:solidFill>
              </a:rPr>
              <a:t>. component</a:t>
            </a:r>
            <a:r>
              <a:rPr lang="en-US" dirty="0" smtClean="0"/>
              <a:t> from the </a:t>
            </a:r>
            <a:r>
              <a:rPr lang="en-US" dirty="0" err="1" smtClean="0">
                <a:solidFill>
                  <a:srgbClr val="000090"/>
                </a:solidFill>
              </a:rPr>
              <a:t>muonic</a:t>
            </a:r>
            <a:r>
              <a:rPr lang="en-US" dirty="0" smtClean="0">
                <a:solidFill>
                  <a:srgbClr val="000090"/>
                </a:solidFill>
              </a:rPr>
              <a:t> component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432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33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847162" y="2967335"/>
            <a:ext cx="3449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Thanks</a:t>
            </a:r>
            <a:r>
              <a:rPr lang="it-IT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</a:t>
            </a:r>
            <a:endParaRPr lang="it-IT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1353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 - Kathmandu 14-18 October 2013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34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2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 - Kathmandu 14-18 October 2013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35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76200"/>
            <a:ext cx="9003369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9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 - Kathmandu 14-18 October 2013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36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7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 - Kathmandu 14-18 October 2013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37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-1" b="-4433"/>
          <a:stretch/>
        </p:blipFill>
        <p:spPr>
          <a:xfrm>
            <a:off x="0" y="0"/>
            <a:ext cx="9138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1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 - Kathmandu 14-18 October 2013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38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21411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63562" y="214523"/>
            <a:ext cx="7957527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/>
              <a:t>Upper Limits to the PHOT0N FLUX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227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586754" y="871371"/>
            <a:ext cx="4100046" cy="22929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dirty="0" smtClean="0">
                <a:solidFill>
                  <a:srgbClr val="FF0000"/>
                </a:solidFill>
              </a:rPr>
              <a:t>OPEN QUESTIONS:</a:t>
            </a:r>
          </a:p>
          <a:p>
            <a:pPr algn="just">
              <a:spcAft>
                <a:spcPts val="1800"/>
              </a:spcAft>
            </a:pPr>
            <a:r>
              <a:rPr lang="en-US" sz="1600" u="sng" dirty="0" smtClean="0"/>
              <a:t>Where</a:t>
            </a:r>
            <a:r>
              <a:rPr lang="en-US" sz="1600" dirty="0" smtClean="0"/>
              <a:t> and </a:t>
            </a:r>
            <a:r>
              <a:rPr lang="en-US" sz="1600" u="sng" dirty="0" smtClean="0"/>
              <a:t>how</a:t>
            </a:r>
            <a:r>
              <a:rPr lang="en-US" sz="1600" dirty="0" smtClean="0"/>
              <a:t> these cosmic rays are accelerated to these energies</a:t>
            </a:r>
          </a:p>
          <a:p>
            <a:pPr algn="just">
              <a:spcAft>
                <a:spcPts val="1800"/>
              </a:spcAft>
            </a:pPr>
            <a:r>
              <a:rPr lang="en-US" sz="1600" dirty="0" smtClean="0"/>
              <a:t>Which are the </a:t>
            </a:r>
            <a:r>
              <a:rPr lang="en-US" sz="1600" u="sng" dirty="0" smtClean="0"/>
              <a:t>sources</a:t>
            </a:r>
            <a:r>
              <a:rPr lang="en-US" sz="1600" dirty="0" smtClean="0"/>
              <a:t> that generated these cosmic rays</a:t>
            </a:r>
          </a:p>
          <a:p>
            <a:pPr algn="just">
              <a:spcAft>
                <a:spcPts val="1800"/>
              </a:spcAft>
            </a:pPr>
            <a:r>
              <a:rPr lang="en-US" sz="1600" dirty="0" smtClean="0"/>
              <a:t>The </a:t>
            </a:r>
            <a:r>
              <a:rPr lang="en-US" sz="1600" u="sng" dirty="0"/>
              <a:t>c</a:t>
            </a:r>
            <a:r>
              <a:rPr lang="en-US" sz="1600" u="sng" dirty="0" smtClean="0"/>
              <a:t>hemical composition</a:t>
            </a:r>
            <a:r>
              <a:rPr lang="en-US" sz="1600" dirty="0" smtClean="0"/>
              <a:t> is unknown</a:t>
            </a:r>
            <a:endParaRPr lang="en-US" sz="16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894263" y="3739547"/>
            <a:ext cx="3590925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u="sng" dirty="0" smtClean="0">
                <a:solidFill>
                  <a:srgbClr val="FF0000"/>
                </a:solidFill>
              </a:rPr>
              <a:t>From a </a:t>
            </a:r>
            <a:r>
              <a:rPr lang="en-US" sz="1600" b="1" u="sng" dirty="0" smtClean="0">
                <a:solidFill>
                  <a:srgbClr val="0000FF"/>
                </a:solidFill>
              </a:rPr>
              <a:t>Particle Physics</a:t>
            </a:r>
            <a:r>
              <a:rPr lang="en-US" sz="1600" u="sng" dirty="0" smtClean="0">
                <a:solidFill>
                  <a:srgbClr val="0000FF"/>
                </a:solidFill>
              </a:rPr>
              <a:t> </a:t>
            </a:r>
            <a:r>
              <a:rPr lang="en-US" sz="1600" u="sng" dirty="0" smtClean="0">
                <a:solidFill>
                  <a:srgbClr val="FF0000"/>
                </a:solidFill>
              </a:rPr>
              <a:t>point of view</a:t>
            </a:r>
            <a:r>
              <a:rPr lang="en-US" sz="1600" dirty="0" smtClean="0"/>
              <a:t>:</a:t>
            </a:r>
          </a:p>
          <a:p>
            <a:pPr algn="just"/>
            <a:r>
              <a:rPr lang="en-US" sz="1600" dirty="0" smtClean="0"/>
              <a:t>UHE Cosmic Rays probe physics at energies out of reach of any man made accelerator</a:t>
            </a:r>
            <a:endParaRPr lang="en-US" sz="16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970345" y="37381"/>
            <a:ext cx="59703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UHECRs: CRs with E&gt; 10</a:t>
            </a:r>
            <a:r>
              <a:rPr lang="en-US" sz="3200" u="sng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18</a:t>
            </a:r>
            <a:r>
              <a:rPr lang="en-US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eV</a:t>
            </a:r>
            <a:endParaRPr lang="en-US" sz="32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72" y="681507"/>
            <a:ext cx="3712950" cy="4455540"/>
          </a:xfrm>
          <a:prstGeom prst="rect">
            <a:avLst/>
          </a:prstGeom>
        </p:spPr>
      </p:pic>
      <p:sp>
        <p:nvSpPr>
          <p:cNvPr id="11" name="Ovale 10"/>
          <p:cNvSpPr/>
          <p:nvPr/>
        </p:nvSpPr>
        <p:spPr>
          <a:xfrm>
            <a:off x="3008300" y="3908366"/>
            <a:ext cx="786002" cy="1077218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4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graphicFrame>
        <p:nvGraphicFramePr>
          <p:cNvPr id="10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185372"/>
              </p:ext>
            </p:extLst>
          </p:nvPr>
        </p:nvGraphicFramePr>
        <p:xfrm>
          <a:off x="4894263" y="4838700"/>
          <a:ext cx="3590925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1" name="Equation" r:id="rId4" imgW="2286000" imgH="508000" progId="Equation.3">
                  <p:embed/>
                </p:oleObj>
              </mc:Choice>
              <mc:Fallback>
                <p:oleObj name="Equation" r:id="rId4" imgW="22860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4263" y="4838700"/>
                        <a:ext cx="3590925" cy="766763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tangolo 1"/>
          <p:cNvSpPr/>
          <p:nvPr/>
        </p:nvSpPr>
        <p:spPr>
          <a:xfrm>
            <a:off x="326046" y="5300562"/>
            <a:ext cx="39735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Nearly </a:t>
            </a:r>
            <a:r>
              <a:rPr lang="en-US" dirty="0"/>
              <a:t>uniform </a:t>
            </a:r>
            <a:r>
              <a:rPr lang="en-US" b="1" dirty="0">
                <a:solidFill>
                  <a:srgbClr val="FF0000"/>
                </a:solidFill>
              </a:rPr>
              <a:t>power-</a:t>
            </a:r>
            <a:r>
              <a:rPr lang="en-US" b="1" dirty="0" smtClean="0">
                <a:solidFill>
                  <a:srgbClr val="FF0000"/>
                </a:solidFill>
              </a:rPr>
              <a:t>law spectrum E</a:t>
            </a:r>
            <a:r>
              <a:rPr lang="en-US" b="1" baseline="30000" dirty="0" smtClean="0">
                <a:solidFill>
                  <a:srgbClr val="FF0000"/>
                </a:solidFill>
              </a:rPr>
              <a:t>-γ</a:t>
            </a:r>
            <a:r>
              <a:rPr lang="en-US" dirty="0" smtClean="0"/>
              <a:t>: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sz="1600" dirty="0" smtClean="0"/>
              <a:t>10 </a:t>
            </a:r>
            <a:r>
              <a:rPr lang="en-US" sz="1600" dirty="0"/>
              <a:t>orders </a:t>
            </a:r>
            <a:r>
              <a:rPr lang="en-US" sz="1600" dirty="0" smtClean="0"/>
              <a:t>of magnitude </a:t>
            </a:r>
            <a:r>
              <a:rPr lang="en-US" sz="1600" dirty="0"/>
              <a:t>in </a:t>
            </a:r>
            <a:r>
              <a:rPr lang="en-US" sz="1600" dirty="0" smtClean="0"/>
              <a:t>Energy 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sz="1600" dirty="0" smtClean="0"/>
              <a:t>32 </a:t>
            </a:r>
            <a:r>
              <a:rPr lang="en-US" sz="1600" dirty="0"/>
              <a:t>orders of magnitude </a:t>
            </a:r>
            <a:r>
              <a:rPr lang="en-US" sz="1600" dirty="0" smtClean="0"/>
              <a:t>in flux</a:t>
            </a:r>
            <a:endParaRPr lang="en-US" sz="1600" dirty="0"/>
          </a:p>
        </p:txBody>
      </p:sp>
      <p:cxnSp>
        <p:nvCxnSpPr>
          <p:cNvPr id="12" name="Connettore 2 11"/>
          <p:cNvCxnSpPr>
            <a:endCxn id="11" idx="0"/>
          </p:cNvCxnSpPr>
          <p:nvPr/>
        </p:nvCxnSpPr>
        <p:spPr>
          <a:xfrm>
            <a:off x="2836821" y="622157"/>
            <a:ext cx="564480" cy="32862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38" y="5674830"/>
            <a:ext cx="2228064" cy="77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5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1" y="6955"/>
            <a:ext cx="62777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Possible UHECR Sources: </a:t>
            </a:r>
            <a:r>
              <a:rPr lang="en-US" sz="3200" b="1" dirty="0" smtClean="0">
                <a:solidFill>
                  <a:srgbClr val="FF0000"/>
                </a:solidFill>
              </a:rPr>
              <a:t>2 scenarios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3268" y="3569614"/>
            <a:ext cx="4983557" cy="2677656"/>
          </a:xfrm>
          <a:prstGeom prst="rect">
            <a:avLst/>
          </a:prstGeom>
          <a:solidFill>
            <a:srgbClr val="DCE6F2"/>
          </a:solidFill>
          <a:ln>
            <a:solidFill>
              <a:srgbClr val="E6E0E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</a:rPr>
              <a:t>Top–Down </a:t>
            </a:r>
            <a:r>
              <a:rPr lang="en-US" sz="2400" dirty="0" smtClean="0"/>
              <a:t>Decay</a:t>
            </a:r>
          </a:p>
          <a:p>
            <a:pPr algn="just"/>
            <a:r>
              <a:rPr lang="en-US" b="1" i="1" u="sng" dirty="0" smtClean="0"/>
              <a:t>(</a:t>
            </a:r>
            <a:r>
              <a:rPr lang="en-US" i="1" u="sng" dirty="0" smtClean="0"/>
              <a:t>Physics Beyond the Standard Model)</a:t>
            </a:r>
            <a:endParaRPr lang="en-US" i="1" u="sng" dirty="0"/>
          </a:p>
          <a:p>
            <a:pPr algn="just"/>
            <a:endParaRPr lang="en-US" dirty="0" smtClean="0"/>
          </a:p>
          <a:p>
            <a:pPr lvl="1" algn="just"/>
            <a:r>
              <a:rPr lang="en-US" dirty="0" smtClean="0"/>
              <a:t>Decay of topological defects</a:t>
            </a:r>
          </a:p>
          <a:p>
            <a:pPr lvl="1" algn="just"/>
            <a:r>
              <a:rPr lang="en-US" dirty="0" smtClean="0"/>
              <a:t>Monopoles Relics</a:t>
            </a:r>
          </a:p>
          <a:p>
            <a:pPr lvl="1" algn="just"/>
            <a:r>
              <a:rPr lang="en-US" dirty="0" smtClean="0"/>
              <a:t>Supersymmetric particles</a:t>
            </a:r>
          </a:p>
          <a:p>
            <a:pPr lvl="1" algn="just"/>
            <a:r>
              <a:rPr lang="en-US" dirty="0" smtClean="0"/>
              <a:t>Strongly interacting neutrinos</a:t>
            </a:r>
          </a:p>
          <a:p>
            <a:pPr lvl="1" algn="just"/>
            <a:r>
              <a:rPr lang="en-US" dirty="0" smtClean="0"/>
              <a:t>Decay of massive new long lived particles</a:t>
            </a:r>
          </a:p>
          <a:p>
            <a:pPr lvl="1" algn="just"/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8" name="Rettangolo 7"/>
          <p:cNvSpPr/>
          <p:nvPr/>
        </p:nvSpPr>
        <p:spPr>
          <a:xfrm>
            <a:off x="5649391" y="2691669"/>
            <a:ext cx="3423608" cy="1077218"/>
          </a:xfrm>
          <a:prstGeom prst="rect">
            <a:avLst/>
          </a:prstGeom>
          <a:ln>
            <a:solidFill>
              <a:srgbClr val="E6E0EC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Experimental evidence: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ü"/>
            </a:pPr>
            <a:r>
              <a:rPr lang="en-US" dirty="0" smtClean="0"/>
              <a:t>anisotropy in arrival directions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ü"/>
            </a:pPr>
            <a:r>
              <a:rPr lang="en-US" dirty="0" smtClean="0"/>
              <a:t>Photons &lt; ≈1%</a:t>
            </a:r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674345" y="4588364"/>
            <a:ext cx="3188925" cy="1077218"/>
          </a:xfrm>
          <a:prstGeom prst="rect">
            <a:avLst/>
          </a:prstGeom>
          <a:noFill/>
          <a:ln>
            <a:solidFill>
              <a:srgbClr val="E6E0EC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Experimental evidence: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ü"/>
            </a:pPr>
            <a:r>
              <a:rPr lang="en-US" dirty="0" smtClean="0"/>
              <a:t>isotropy in arrival directions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ü"/>
            </a:pPr>
            <a:r>
              <a:rPr lang="en-US" dirty="0" smtClean="0"/>
              <a:t>Photons &gt; ≈10%</a:t>
            </a:r>
            <a:endParaRPr lang="en-US" dirty="0"/>
          </a:p>
        </p:txBody>
      </p:sp>
      <p:sp>
        <p:nvSpPr>
          <p:cNvPr id="11" name="Freccia destra 10"/>
          <p:cNvSpPr/>
          <p:nvPr/>
        </p:nvSpPr>
        <p:spPr>
          <a:xfrm>
            <a:off x="4848709" y="5006689"/>
            <a:ext cx="800682" cy="2208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1" b="710"/>
          <a:stretch/>
        </p:blipFill>
        <p:spPr>
          <a:xfrm>
            <a:off x="6377121" y="38050"/>
            <a:ext cx="2720302" cy="2625352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5</a:t>
            </a:fld>
            <a:endParaRPr lang="it-IT" dirty="0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93268" y="1190021"/>
            <a:ext cx="4983556" cy="18466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</a:rPr>
              <a:t>Bottom-Up </a:t>
            </a:r>
            <a:r>
              <a:rPr lang="en-US" sz="2400" dirty="0" smtClean="0"/>
              <a:t>Acceleration</a:t>
            </a:r>
          </a:p>
          <a:p>
            <a:pPr algn="just"/>
            <a:r>
              <a:rPr lang="en-US" b="1" i="1" u="sng" dirty="0" smtClean="0"/>
              <a:t>(</a:t>
            </a:r>
            <a:r>
              <a:rPr lang="en-US" i="1" u="sng" dirty="0" smtClean="0"/>
              <a:t>Astrophysical Acceleration Mechanisms)</a:t>
            </a:r>
          </a:p>
          <a:p>
            <a:pPr algn="just"/>
            <a:endParaRPr lang="en-US" i="1" u="sng" dirty="0" smtClean="0"/>
          </a:p>
          <a:p>
            <a:pPr lvl="1" algn="just"/>
            <a:r>
              <a:rPr lang="en-US" dirty="0" smtClean="0"/>
              <a:t>UHECR’s are accelerated in </a:t>
            </a:r>
            <a:r>
              <a:rPr lang="en-US" u="sng" dirty="0" smtClean="0"/>
              <a:t>extended objects</a:t>
            </a:r>
            <a:r>
              <a:rPr lang="en-US" dirty="0" smtClean="0"/>
              <a:t> or </a:t>
            </a:r>
            <a:r>
              <a:rPr lang="en-US" u="sng" dirty="0" smtClean="0"/>
              <a:t>catastrophic events</a:t>
            </a:r>
            <a:r>
              <a:rPr lang="en-US" dirty="0" smtClean="0"/>
              <a:t> (</a:t>
            </a:r>
            <a:r>
              <a:rPr lang="en-US" dirty="0"/>
              <a:t>supernova remnants, rotating neutron stars, AGNs, radio galaxies</a:t>
            </a:r>
            <a:r>
              <a:rPr lang="en-US" dirty="0" smtClean="0"/>
              <a:t>)</a:t>
            </a:r>
            <a:endParaRPr lang="en-US" u="sng" dirty="0" smtClean="0"/>
          </a:p>
        </p:txBody>
      </p:sp>
      <p:sp>
        <p:nvSpPr>
          <p:cNvPr id="10" name="Freccia destra 9"/>
          <p:cNvSpPr/>
          <p:nvPr/>
        </p:nvSpPr>
        <p:spPr>
          <a:xfrm>
            <a:off x="4849757" y="2865050"/>
            <a:ext cx="800682" cy="2208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 rot="18915884">
            <a:off x="3488461" y="4074556"/>
            <a:ext cx="23616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Now disfavored</a:t>
            </a:r>
          </a:p>
          <a:p>
            <a:pPr algn="ctr"/>
            <a:r>
              <a:rPr lang="en-US" sz="1400" dirty="0">
                <a:solidFill>
                  <a:srgbClr val="000090"/>
                </a:solidFill>
              </a:rPr>
              <a:t>f</a:t>
            </a:r>
            <a:r>
              <a:rPr lang="en-US" sz="1400" dirty="0" smtClean="0">
                <a:solidFill>
                  <a:srgbClr val="000090"/>
                </a:solidFill>
              </a:rPr>
              <a:t>rom the measurement of the </a:t>
            </a:r>
            <a:r>
              <a:rPr lang="en-US" sz="1400" b="1" dirty="0" smtClean="0">
                <a:solidFill>
                  <a:srgbClr val="000090"/>
                </a:solidFill>
              </a:rPr>
              <a:t>photon flux </a:t>
            </a:r>
            <a:r>
              <a:rPr lang="en-US" sz="1400" dirty="0" smtClean="0">
                <a:solidFill>
                  <a:srgbClr val="000090"/>
                </a:solidFill>
              </a:rPr>
              <a:t>with the PAO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3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112" y="29956"/>
            <a:ext cx="2291088" cy="225001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2212" y="2411899"/>
            <a:ext cx="6387063" cy="4062651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b="1" i="1" dirty="0" smtClean="0">
                <a:solidFill>
                  <a:srgbClr val="0000FF"/>
                </a:solidFill>
              </a:rPr>
              <a:t>propagation scenario</a:t>
            </a:r>
          </a:p>
          <a:p>
            <a:pPr lvl="1" algn="just"/>
            <a:r>
              <a:rPr lang="en-US" sz="1600" dirty="0"/>
              <a:t>t</a:t>
            </a:r>
            <a:r>
              <a:rPr lang="en-US" sz="1600" dirty="0" smtClean="0"/>
              <a:t>he interaction </a:t>
            </a:r>
            <a:r>
              <a:rPr lang="en-US" sz="1600" dirty="0"/>
              <a:t>with Cosmic Microwave Background (CBM</a:t>
            </a:r>
            <a:r>
              <a:rPr lang="en-US" sz="1600" dirty="0" smtClean="0"/>
              <a:t>)</a:t>
            </a:r>
          </a:p>
          <a:p>
            <a:pPr lvl="1" algn="just"/>
            <a:endParaRPr lang="en-US" sz="1400" dirty="0"/>
          </a:p>
          <a:p>
            <a:pPr lvl="2" algn="just"/>
            <a:endParaRPr lang="en-US" sz="1400" dirty="0" smtClean="0"/>
          </a:p>
          <a:p>
            <a:pPr lvl="2" algn="just"/>
            <a:endParaRPr lang="en-US" sz="1400" dirty="0"/>
          </a:p>
          <a:p>
            <a:pPr lvl="2" algn="just"/>
            <a:endParaRPr lang="en-US" sz="1400" dirty="0" smtClean="0"/>
          </a:p>
          <a:p>
            <a:pPr lvl="2" algn="just"/>
            <a:endParaRPr lang="en-US" sz="1400" dirty="0"/>
          </a:p>
          <a:p>
            <a:pPr lvl="2" algn="just"/>
            <a:endParaRPr lang="en-US" sz="1400" dirty="0" smtClean="0"/>
          </a:p>
          <a:p>
            <a:pPr lvl="2" algn="just"/>
            <a:endParaRPr lang="en-US" sz="1400" dirty="0" smtClean="0"/>
          </a:p>
          <a:p>
            <a:pPr lvl="1" algn="just"/>
            <a:r>
              <a:rPr lang="en-US" sz="1600" dirty="0"/>
              <a:t>a</a:t>
            </a:r>
            <a:r>
              <a:rPr lang="en-US" sz="1600" dirty="0" smtClean="0"/>
              <a:t>s </a:t>
            </a:r>
            <a:r>
              <a:rPr lang="en-US" sz="1600" dirty="0" err="1" smtClean="0"/>
              <a:t>forseen</a:t>
            </a:r>
            <a:r>
              <a:rPr lang="en-US" sz="1600" dirty="0" smtClean="0"/>
              <a:t> by Greisen, </a:t>
            </a:r>
            <a:r>
              <a:rPr lang="en-US" sz="1600" dirty="0" err="1" smtClean="0"/>
              <a:t>Zatsepin</a:t>
            </a:r>
            <a:r>
              <a:rPr lang="en-US" sz="1600" dirty="0"/>
              <a:t>, </a:t>
            </a:r>
            <a:r>
              <a:rPr lang="en-US" sz="1600" dirty="0" err="1"/>
              <a:t>Kuzmin</a:t>
            </a:r>
            <a:r>
              <a:rPr lang="en-US" sz="1600" dirty="0"/>
              <a:t> </a:t>
            </a:r>
            <a:r>
              <a:rPr lang="en-US" sz="1600" dirty="0" smtClean="0"/>
              <a:t>in 1966 (the </a:t>
            </a:r>
            <a:r>
              <a:rPr lang="en-US" sz="1600" b="1" dirty="0">
                <a:solidFill>
                  <a:srgbClr val="FF0000"/>
                </a:solidFill>
              </a:rPr>
              <a:t>GZK </a:t>
            </a:r>
            <a:r>
              <a:rPr lang="en-US" sz="1600" b="1" dirty="0" smtClean="0">
                <a:solidFill>
                  <a:srgbClr val="FF0000"/>
                </a:solidFill>
              </a:rPr>
              <a:t>cutoff</a:t>
            </a:r>
            <a:r>
              <a:rPr lang="en-US" sz="1600" dirty="0" smtClean="0"/>
              <a:t>)</a:t>
            </a:r>
          </a:p>
          <a:p>
            <a:pPr lvl="1" algn="just"/>
            <a:endParaRPr lang="en-US" sz="1600" dirty="0" smtClean="0"/>
          </a:p>
          <a:p>
            <a:pPr lvl="1" algn="just"/>
            <a:r>
              <a:rPr lang="en-US" sz="1400" i="1" dirty="0" smtClean="0"/>
              <a:t>The </a:t>
            </a:r>
            <a:r>
              <a:rPr lang="en-US" sz="1400" b="1" i="1" u="sng" dirty="0" smtClean="0"/>
              <a:t>Universe </a:t>
            </a:r>
            <a:r>
              <a:rPr lang="en-US" sz="1400" b="1" i="1" u="sng" dirty="0"/>
              <a:t>is opaque</a:t>
            </a:r>
            <a:r>
              <a:rPr lang="en-US" sz="1400" dirty="0"/>
              <a:t> </a:t>
            </a:r>
            <a:r>
              <a:rPr lang="en-US" sz="1400" i="1" dirty="0" smtClean="0"/>
              <a:t>for </a:t>
            </a:r>
            <a:r>
              <a:rPr lang="en-US" sz="1400" i="1" dirty="0"/>
              <a:t>protons </a:t>
            </a:r>
            <a:r>
              <a:rPr lang="en-US" sz="1400" i="1" dirty="0" smtClean="0"/>
              <a:t>with </a:t>
            </a:r>
            <a:r>
              <a:rPr lang="en-US" sz="1400" i="1" dirty="0"/>
              <a:t>energy &gt; 6 10</a:t>
            </a:r>
            <a:r>
              <a:rPr lang="en-US" sz="1400" i="1" baseline="30000" dirty="0"/>
              <a:t>19</a:t>
            </a:r>
            <a:r>
              <a:rPr lang="en-US" sz="1400" i="1" dirty="0"/>
              <a:t> </a:t>
            </a:r>
            <a:r>
              <a:rPr lang="en-US" sz="1400" i="1" dirty="0" smtClean="0"/>
              <a:t>eV </a:t>
            </a:r>
          </a:p>
          <a:p>
            <a:pPr lvl="1" algn="just"/>
            <a:r>
              <a:rPr lang="en-US" sz="1400" i="1" dirty="0" smtClean="0"/>
              <a:t> </a:t>
            </a:r>
            <a:r>
              <a:rPr lang="en-US" sz="1600" u="sng" dirty="0" smtClean="0">
                <a:solidFill>
                  <a:srgbClr val="008000"/>
                </a:solidFill>
              </a:rPr>
              <a:t>“</a:t>
            </a:r>
            <a:r>
              <a:rPr lang="en-US" sz="1600" b="1" u="sng" dirty="0" smtClean="0">
                <a:solidFill>
                  <a:srgbClr val="008000"/>
                </a:solidFill>
              </a:rPr>
              <a:t>horizon</a:t>
            </a:r>
            <a:r>
              <a:rPr lang="en-US" sz="1600" u="sng" dirty="0" smtClean="0">
                <a:solidFill>
                  <a:srgbClr val="008000"/>
                </a:solidFill>
              </a:rPr>
              <a:t>” </a:t>
            </a:r>
            <a:r>
              <a:rPr lang="en-US" sz="1600" u="sng" dirty="0" smtClean="0"/>
              <a:t>(p and nuclei) </a:t>
            </a:r>
            <a:r>
              <a:rPr lang="en-US" sz="1600" u="sng" dirty="0" smtClean="0">
                <a:solidFill>
                  <a:srgbClr val="008000"/>
                </a:solidFill>
              </a:rPr>
              <a:t>≈100 Mpc </a:t>
            </a:r>
            <a:r>
              <a:rPr lang="en-US" sz="1600" u="sng" dirty="0" smtClean="0"/>
              <a:t>(≈10</a:t>
            </a:r>
            <a:r>
              <a:rPr lang="en-US" sz="1600" u="sng" baseline="30000" dirty="0" smtClean="0"/>
              <a:t>20</a:t>
            </a:r>
            <a:r>
              <a:rPr lang="en-US" sz="1600" u="sng" dirty="0" smtClean="0"/>
              <a:t> eV )</a:t>
            </a:r>
          </a:p>
          <a:p>
            <a:pPr marL="285750" indent="-285750" algn="just">
              <a:buFont typeface="Wingdings" charset="0"/>
              <a:buChar char="è"/>
            </a:pPr>
            <a:endParaRPr lang="en-US" sz="14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n-US" b="1" i="1" dirty="0" smtClean="0">
                <a:solidFill>
                  <a:srgbClr val="0000FF"/>
                </a:solidFill>
              </a:rPr>
              <a:t>source scenario</a:t>
            </a:r>
          </a:p>
          <a:p>
            <a:pPr algn="just"/>
            <a:r>
              <a:rPr lang="en-US" sz="1400" dirty="0" smtClean="0"/>
              <a:t>	</a:t>
            </a:r>
            <a:r>
              <a:rPr lang="en-US" sz="1600" dirty="0" smtClean="0"/>
              <a:t>to </a:t>
            </a:r>
            <a:r>
              <a:rPr lang="en-US" sz="1600" dirty="0"/>
              <a:t>the reach of </a:t>
            </a:r>
            <a:r>
              <a:rPr lang="en-US" sz="1600" dirty="0" smtClean="0"/>
              <a:t>the maximum energy </a:t>
            </a:r>
            <a:r>
              <a:rPr lang="en-US" sz="1600" dirty="0"/>
              <a:t>in the </a:t>
            </a:r>
            <a:r>
              <a:rPr lang="en-US" sz="1600" dirty="0" smtClean="0"/>
              <a:t>celestial accelerators:</a:t>
            </a:r>
          </a:p>
          <a:p>
            <a:pPr algn="just"/>
            <a:r>
              <a:rPr lang="en-US" sz="1600" dirty="0" smtClean="0"/>
              <a:t> 	</a:t>
            </a:r>
            <a:r>
              <a:rPr lang="en-US" sz="1600" b="1" dirty="0">
                <a:solidFill>
                  <a:srgbClr val="FF0000"/>
                </a:solidFill>
              </a:rPr>
              <a:t>“source exhaustion</a:t>
            </a:r>
            <a:r>
              <a:rPr lang="en-US" sz="1600" b="1" dirty="0" smtClean="0">
                <a:solidFill>
                  <a:srgbClr val="FF0000"/>
                </a:solidFill>
              </a:rPr>
              <a:t>” </a:t>
            </a:r>
            <a:r>
              <a:rPr lang="en-US" sz="1600" dirty="0" smtClean="0"/>
              <a:t>(i.e. maximum </a:t>
            </a:r>
            <a:r>
              <a:rPr lang="en-US" sz="1600" dirty="0"/>
              <a:t>injection </a:t>
            </a:r>
            <a:r>
              <a:rPr lang="en-US" sz="1600" dirty="0" smtClean="0"/>
              <a:t>energy)</a:t>
            </a:r>
            <a:endParaRPr lang="en-US" sz="16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9706" y="27422"/>
            <a:ext cx="4419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End to the cosmic ray spectrum?</a:t>
            </a:r>
            <a:endParaRPr lang="en-US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l="5109"/>
          <a:stretch/>
        </p:blipFill>
        <p:spPr>
          <a:xfrm>
            <a:off x="6718162" y="12095"/>
            <a:ext cx="2413742" cy="295123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390" y="3981730"/>
            <a:ext cx="2732515" cy="2769275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7681567" y="2335429"/>
            <a:ext cx="136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Size of the </a:t>
            </a:r>
            <a:r>
              <a:rPr lang="en-US" sz="900" dirty="0" smtClean="0"/>
              <a:t>observable Universe </a:t>
            </a:r>
            <a:r>
              <a:rPr lang="de-DE" sz="900" dirty="0" smtClean="0"/>
              <a:t>≈ </a:t>
            </a:r>
            <a:r>
              <a:rPr lang="de-DE" sz="900" dirty="0"/>
              <a:t>4.000 MPc</a:t>
            </a:r>
            <a:endParaRPr lang="en-US" sz="9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6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graphicFrame>
        <p:nvGraphicFramePr>
          <p:cNvPr id="15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1408543"/>
              </p:ext>
            </p:extLst>
          </p:nvPr>
        </p:nvGraphicFramePr>
        <p:xfrm>
          <a:off x="1095337" y="3112204"/>
          <a:ext cx="4352421" cy="1133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1" name="Equation" r:id="rId6" imgW="5143500" imgH="1333500" progId="Equation.3">
                  <p:embed/>
                </p:oleObj>
              </mc:Choice>
              <mc:Fallback>
                <p:oleObj name="Equation" r:id="rId6" imgW="5143500" imgH="1333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37" y="3112204"/>
                        <a:ext cx="4352421" cy="1133006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84956"/>
              </p:ext>
            </p:extLst>
          </p:nvPr>
        </p:nvGraphicFramePr>
        <p:xfrm>
          <a:off x="5041732" y="6132128"/>
          <a:ext cx="10318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2" name="Equation" r:id="rId8" imgW="838200" imgH="254000" progId="Equation.3">
                  <p:embed/>
                </p:oleObj>
              </mc:Choice>
              <mc:Fallback>
                <p:oleObj name="Equation" r:id="rId8" imgW="838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732" y="6132128"/>
                        <a:ext cx="1031875" cy="314325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tangolo 1"/>
          <p:cNvSpPr/>
          <p:nvPr/>
        </p:nvSpPr>
        <p:spPr>
          <a:xfrm>
            <a:off x="7034077" y="3283158"/>
            <a:ext cx="1976874" cy="738664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I</a:t>
            </a:r>
            <a:r>
              <a:rPr lang="en-US" sz="1400" dirty="0" smtClean="0"/>
              <a:t>ntermediate </a:t>
            </a:r>
            <a:r>
              <a:rPr lang="en-US" sz="1400" dirty="0"/>
              <a:t>nuclei disappear at </a:t>
            </a:r>
            <a:r>
              <a:rPr lang="en-US" sz="1400" dirty="0" smtClean="0"/>
              <a:t>UHE: </a:t>
            </a:r>
            <a:r>
              <a:rPr lang="en-US" sz="1400" dirty="0"/>
              <a:t>mostly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/>
              <a:t> and </a:t>
            </a:r>
            <a:r>
              <a:rPr lang="en-US" sz="1400" dirty="0">
                <a:solidFill>
                  <a:srgbClr val="FF0000"/>
                </a:solidFill>
              </a:rPr>
              <a:t>Fe</a:t>
            </a:r>
          </a:p>
        </p:txBody>
      </p:sp>
      <p:cxnSp>
        <p:nvCxnSpPr>
          <p:cNvPr id="7" name="Connettore 2 6"/>
          <p:cNvCxnSpPr/>
          <p:nvPr/>
        </p:nvCxnSpPr>
        <p:spPr>
          <a:xfrm>
            <a:off x="7765648" y="4018015"/>
            <a:ext cx="180923" cy="1255508"/>
          </a:xfrm>
          <a:prstGeom prst="straightConnector1">
            <a:avLst/>
          </a:prstGeom>
          <a:ln w="952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2930925" y="2243096"/>
            <a:ext cx="1735571" cy="46166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GZK or E</a:t>
            </a:r>
            <a:r>
              <a:rPr lang="en-US" sz="2400" baseline="-25000" dirty="0" smtClean="0"/>
              <a:t>max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34336" y="708236"/>
            <a:ext cx="3981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Before AUGER it wasn’t know if there were an end to the CR spectrum or not.</a:t>
            </a:r>
          </a:p>
          <a:p>
            <a:pPr algn="just"/>
            <a:r>
              <a:rPr lang="en-US" sz="1600" dirty="0" smtClean="0"/>
              <a:t>Now, we know (see later) that there is a suppression but we do not know its nature.</a:t>
            </a:r>
          </a:p>
          <a:p>
            <a:pPr algn="just"/>
            <a:r>
              <a:rPr lang="en-US" sz="1600" dirty="0" smtClean="0"/>
              <a:t>The suppression may be due to: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003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6495"/>
            <a:ext cx="79377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Influence of the </a:t>
            </a:r>
            <a:r>
              <a:rPr lang="en-US" sz="3200" dirty="0" smtClean="0">
                <a:solidFill>
                  <a:srgbClr val="008000"/>
                </a:solidFill>
              </a:rPr>
              <a:t>Magnetic Field </a:t>
            </a:r>
            <a:r>
              <a:rPr lang="en-US" sz="3200" dirty="0" smtClean="0"/>
              <a:t>on propagation</a:t>
            </a:r>
            <a:endParaRPr lang="en-US" sz="3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30" y="1233749"/>
            <a:ext cx="4394535" cy="381253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253" y="1206137"/>
            <a:ext cx="4301476" cy="3924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38393" y="5379826"/>
            <a:ext cx="353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Above 10</a:t>
            </a:r>
            <a:r>
              <a:rPr lang="en-US" baseline="30000" dirty="0" smtClean="0"/>
              <a:t>20</a:t>
            </a:r>
            <a:r>
              <a:rPr lang="en-US" dirty="0" smtClean="0"/>
              <a:t> eV Δφ &lt; 2° that is larger than the experimental resolution!</a:t>
            </a:r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269619" y="6171165"/>
            <a:ext cx="4003523" cy="369332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 window to </a:t>
            </a:r>
            <a:r>
              <a:rPr lang="it-IT" b="1" dirty="0" smtClean="0">
                <a:solidFill>
                  <a:srgbClr val="FF0000"/>
                </a:solidFill>
              </a:rPr>
              <a:t>Cosmic Rays Astronomy</a:t>
            </a:r>
            <a:r>
              <a:rPr lang="it-IT" b="1" dirty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7</a:t>
            </a:fld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graphicFrame>
        <p:nvGraphicFramePr>
          <p:cNvPr id="10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7019713"/>
              </p:ext>
            </p:extLst>
          </p:nvPr>
        </p:nvGraphicFramePr>
        <p:xfrm>
          <a:off x="984017" y="1552750"/>
          <a:ext cx="129857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4" name="Equation" r:id="rId5" imgW="863600" imgH="317500" progId="Equation.3">
                  <p:embed/>
                </p:oleObj>
              </mc:Choice>
              <mc:Fallback>
                <p:oleObj name="Equation" r:id="rId5" imgW="8636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017" y="1552750"/>
                        <a:ext cx="1298575" cy="479425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306585"/>
              </p:ext>
            </p:extLst>
          </p:nvPr>
        </p:nvGraphicFramePr>
        <p:xfrm>
          <a:off x="5486400" y="1529023"/>
          <a:ext cx="13176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5" name="Equation" r:id="rId7" imgW="876300" imgH="317500" progId="Equation.3">
                  <p:embed/>
                </p:oleObj>
              </mc:Choice>
              <mc:Fallback>
                <p:oleObj name="Equation" r:id="rId7" imgW="8763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529023"/>
                        <a:ext cx="1317625" cy="479425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116109"/>
              </p:ext>
            </p:extLst>
          </p:nvPr>
        </p:nvGraphicFramePr>
        <p:xfrm>
          <a:off x="3972378" y="4317620"/>
          <a:ext cx="1871663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6" name="Equation" r:id="rId9" imgW="1244600" imgH="482600" progId="Equation.3">
                  <p:embed/>
                </p:oleObj>
              </mc:Choice>
              <mc:Fallback>
                <p:oleObj name="Equation" r:id="rId9" imgW="12446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2378" y="4317620"/>
                        <a:ext cx="1871663" cy="728662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685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8</a:t>
            </a:fld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10779" y="1153437"/>
            <a:ext cx="7173759" cy="367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 dirty="0" smtClean="0"/>
              <a:t>Outline</a:t>
            </a:r>
          </a:p>
          <a:p>
            <a:pPr>
              <a:spcAft>
                <a:spcPts val="600"/>
              </a:spcAft>
            </a:pPr>
            <a:endParaRPr lang="en-US" sz="32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Ultra High Energy Cosmic Rays (UHECRs)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How to detect </a:t>
            </a:r>
            <a:r>
              <a:rPr lang="en-US" sz="3200" b="1" dirty="0" smtClean="0">
                <a:solidFill>
                  <a:srgbClr val="FF0000"/>
                </a:solidFill>
              </a:rPr>
              <a:t>UHECRs?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/>
              <a:t>The Pierre Auger Observatory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/>
              <a:t>Results of the Pierre Auger </a:t>
            </a:r>
            <a:r>
              <a:rPr lang="en-US" sz="3200" dirty="0" smtClean="0"/>
              <a:t>Observatory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8132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40" y="24103"/>
            <a:ext cx="41663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How to detect UHECRs?</a:t>
            </a:r>
            <a:endParaRPr lang="en-US" sz="3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86449" y="926272"/>
            <a:ext cx="333326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000" b="1" dirty="0" smtClean="0"/>
              <a:t>Up to 10</a:t>
            </a:r>
            <a:r>
              <a:rPr lang="en-US" sz="2000" b="1" baseline="30000" dirty="0" smtClean="0"/>
              <a:t>14</a:t>
            </a:r>
            <a:r>
              <a:rPr lang="en-US" sz="2000" b="1" dirty="0" smtClean="0"/>
              <a:t> eV </a:t>
            </a:r>
            <a:r>
              <a:rPr lang="en-US" sz="2000" dirty="0" smtClean="0"/>
              <a:t>it is possible to detect CR </a:t>
            </a:r>
            <a:r>
              <a:rPr lang="en-US" sz="2000" b="1" u="sng" dirty="0" smtClean="0"/>
              <a:t>directly</a:t>
            </a:r>
            <a:r>
              <a:rPr lang="en-US" sz="2000" dirty="0" smtClean="0"/>
              <a:t> putting detectors on </a:t>
            </a:r>
            <a:r>
              <a:rPr lang="en-US" sz="2000" dirty="0" smtClean="0">
                <a:solidFill>
                  <a:srgbClr val="008000"/>
                </a:solidFill>
              </a:rPr>
              <a:t>balloons</a:t>
            </a:r>
            <a:r>
              <a:rPr lang="en-US" sz="2000" dirty="0" smtClean="0"/>
              <a:t> or </a:t>
            </a:r>
            <a:r>
              <a:rPr lang="en-US" sz="2000" dirty="0" smtClean="0">
                <a:solidFill>
                  <a:srgbClr val="008000"/>
                </a:solidFill>
              </a:rPr>
              <a:t>satellites</a:t>
            </a:r>
          </a:p>
          <a:p>
            <a:pPr marL="342900" indent="-342900" algn="just">
              <a:buFont typeface="Arial"/>
              <a:buChar char="•"/>
            </a:pPr>
            <a:endParaRPr lang="en-US" sz="2000" dirty="0" smtClean="0"/>
          </a:p>
          <a:p>
            <a:pPr marL="342900" indent="-342900" algn="just">
              <a:buFont typeface="Arial"/>
              <a:buChar char="•"/>
            </a:pPr>
            <a:endParaRPr lang="en-US" sz="2000" dirty="0"/>
          </a:p>
          <a:p>
            <a:pPr marL="342900" indent="-342900" algn="just">
              <a:buFont typeface="Arial"/>
              <a:buChar char="•"/>
            </a:pPr>
            <a:r>
              <a:rPr lang="en-US" sz="2000" b="1" dirty="0" smtClean="0"/>
              <a:t>For higher energy </a:t>
            </a:r>
            <a:r>
              <a:rPr lang="en-US" sz="2000" dirty="0" smtClean="0"/>
              <a:t>the flux is too poor and we have to study the </a:t>
            </a:r>
            <a:r>
              <a:rPr lang="en-US" sz="2000" b="1" u="sng" dirty="0" smtClean="0"/>
              <a:t>showers</a:t>
            </a:r>
            <a:r>
              <a:rPr lang="en-US" sz="2000" dirty="0" smtClean="0"/>
              <a:t> (</a:t>
            </a:r>
            <a:r>
              <a:rPr lang="en-US" sz="2000" b="1" dirty="0" smtClean="0"/>
              <a:t>EAS</a:t>
            </a:r>
            <a:r>
              <a:rPr lang="en-US" sz="2000" dirty="0" smtClean="0"/>
              <a:t>) generated by primary CRs</a:t>
            </a:r>
          </a:p>
          <a:p>
            <a:pPr algn="just"/>
            <a:endParaRPr lang="en-US" sz="200" dirty="0" smtClean="0"/>
          </a:p>
          <a:p>
            <a:pPr lvl="1" algn="just"/>
            <a:r>
              <a:rPr lang="en-US" sz="1200" i="1" dirty="0" smtClean="0">
                <a:solidFill>
                  <a:srgbClr val="0000FF"/>
                </a:solidFill>
              </a:rPr>
              <a:t>The UHECR flux is less than 1 particle per km</a:t>
            </a:r>
            <a:r>
              <a:rPr lang="en-US" sz="1200" i="1" baseline="30000" dirty="0" smtClean="0">
                <a:solidFill>
                  <a:srgbClr val="0000FF"/>
                </a:solidFill>
              </a:rPr>
              <a:t>2</a:t>
            </a:r>
            <a:r>
              <a:rPr lang="en-US" sz="1200" i="1" dirty="0" smtClean="0">
                <a:solidFill>
                  <a:srgbClr val="0000FF"/>
                </a:solidFill>
              </a:rPr>
              <a:t> per century</a:t>
            </a:r>
            <a:endParaRPr lang="en-US" sz="1200" i="1" dirty="0">
              <a:solidFill>
                <a:srgbClr val="0000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86448" y="4938381"/>
            <a:ext cx="8899540" cy="1477328"/>
          </a:xfrm>
          <a:prstGeom prst="rect">
            <a:avLst/>
          </a:prstGeom>
          <a:solidFill>
            <a:srgbClr val="DCE6F2"/>
          </a:solidFill>
          <a:ln>
            <a:solidFill>
              <a:srgbClr val="E6E0E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</a:t>
            </a:r>
            <a:r>
              <a:rPr lang="en-US" b="1" dirty="0" smtClean="0"/>
              <a:t>two main techniques </a:t>
            </a:r>
            <a:r>
              <a:rPr lang="en-US" dirty="0" smtClean="0"/>
              <a:t>to detect EAS from UHECRs:</a:t>
            </a:r>
          </a:p>
          <a:p>
            <a:endParaRPr lang="en-US" dirty="0"/>
          </a:p>
          <a:p>
            <a:r>
              <a:rPr lang="en-US" dirty="0" smtClean="0"/>
              <a:t>	A) To sample the EAS at ground with an </a:t>
            </a:r>
            <a:r>
              <a:rPr lang="en-US" b="1" dirty="0" smtClean="0">
                <a:solidFill>
                  <a:srgbClr val="FF0000"/>
                </a:solidFill>
              </a:rPr>
              <a:t>Array of surface detectors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FF0000"/>
                </a:solidFill>
              </a:rPr>
              <a:t>Lateral profile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B) To detect the fluorescence light with </a:t>
            </a:r>
            <a:r>
              <a:rPr lang="en-US" b="1" dirty="0" smtClean="0">
                <a:solidFill>
                  <a:srgbClr val="0000FF"/>
                </a:solidFill>
              </a:rPr>
              <a:t>Fluorescence telescopes (Longitudinal profile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446" y="24103"/>
            <a:ext cx="4237905" cy="3978705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9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 - Kathmandu 14-18 October 2013</a:t>
            </a:r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>
            <a:off x="72500" y="109899"/>
            <a:ext cx="0" cy="6322030"/>
          </a:xfrm>
          <a:prstGeom prst="line">
            <a:avLst/>
          </a:prstGeom>
          <a:ln w="76200" cmpd="tri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4" y="109899"/>
            <a:ext cx="829076" cy="12438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0227" y="934255"/>
            <a:ext cx="958955" cy="71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3149" y="1918621"/>
            <a:ext cx="1360286" cy="2858993"/>
          </a:xfrm>
          <a:prstGeom prst="rect">
            <a:avLst/>
          </a:prstGeom>
        </p:spPr>
      </p:pic>
      <p:cxnSp>
        <p:nvCxnSpPr>
          <p:cNvPr id="13" name="Connettore 2 12"/>
          <p:cNvCxnSpPr/>
          <p:nvPr/>
        </p:nvCxnSpPr>
        <p:spPr>
          <a:xfrm>
            <a:off x="3329251" y="3713238"/>
            <a:ext cx="456559" cy="2895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85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27333</TotalTime>
  <Words>2719</Words>
  <Application>Microsoft Macintosh PowerPoint</Application>
  <PresentationFormat>Presentazione su schermo (4:3)</PresentationFormat>
  <Paragraphs>398</Paragraphs>
  <Slides>38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0" baseType="lpstr">
      <vt:lpstr>Tema di Office</vt:lpstr>
      <vt:lpstr>Equation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Measurements of Ultra High Energy Cosmic Rays with the Pierre Auger Observatory </dc:title>
  <dc:creator>Lino Miramonti</dc:creator>
  <cp:lastModifiedBy>Lino Miramonti</cp:lastModifiedBy>
  <cp:revision>442</cp:revision>
  <cp:lastPrinted>2013-10-16T04:50:30Z</cp:lastPrinted>
  <dcterms:created xsi:type="dcterms:W3CDTF">2013-04-29T10:15:41Z</dcterms:created>
  <dcterms:modified xsi:type="dcterms:W3CDTF">2013-10-22T07:55:17Z</dcterms:modified>
</cp:coreProperties>
</file>