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62" r:id="rId3"/>
    <p:sldId id="267" r:id="rId4"/>
    <p:sldId id="318" r:id="rId5"/>
    <p:sldId id="319" r:id="rId6"/>
    <p:sldId id="317" r:id="rId7"/>
    <p:sldId id="325" r:id="rId8"/>
    <p:sldId id="309" r:id="rId9"/>
    <p:sldId id="324" r:id="rId10"/>
    <p:sldId id="321" r:id="rId11"/>
    <p:sldId id="306" r:id="rId12"/>
    <p:sldId id="307" r:id="rId13"/>
    <p:sldId id="330" r:id="rId14"/>
    <p:sldId id="291" r:id="rId15"/>
    <p:sldId id="280" r:id="rId16"/>
    <p:sldId id="292" r:id="rId17"/>
    <p:sldId id="328" r:id="rId18"/>
    <p:sldId id="265" r:id="rId19"/>
    <p:sldId id="283" r:id="rId20"/>
    <p:sldId id="284" r:id="rId21"/>
    <p:sldId id="32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A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09"/>
  </p:normalViewPr>
  <p:slideViewPr>
    <p:cSldViewPr snapToGrid="0" snapToObjects="1">
      <p:cViewPr varScale="1">
        <p:scale>
          <a:sx n="93" d="100"/>
          <a:sy n="93" d="100"/>
        </p:scale>
        <p:origin x="166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Relationship Id="rId4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C77A4-84B0-6642-A385-3812D75FC081}" type="datetimeFigureOut">
              <a:rPr lang="it-IT" smtClean="0"/>
              <a:t>11/01/20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A8D79-23F4-0541-ACE5-F3348B38E3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34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A386-AAC8-D447-94B7-683EE8FE50A9}" type="datetime1">
              <a:rPr lang="it-IT" smtClean="0"/>
              <a:t>11/01/20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0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EB852-B7E4-5543-A595-14056730DC15}" type="datetime1">
              <a:rPr lang="it-IT" smtClean="0"/>
              <a:t>11/01/20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41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07E11-B38E-4645-9B46-349A1FCC862C}" type="datetime1">
              <a:rPr lang="it-IT" smtClean="0"/>
              <a:t>11/01/20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89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474-7F6F-5B44-8344-AF8CC1769E74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11/01/20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027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9462-28BB-744E-A461-DBB1EF54CA60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11/01/20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539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1674-D57C-3B42-B743-3C5523DCF99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11/01/20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4794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E5303-020F-5341-A6D5-16479060424A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11/01/20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501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40F1-5944-E842-8BE0-8F02F9B33C44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11/01/20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598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505F0-8F4B-EF4F-9E5A-E6A61AC2F689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11/01/20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349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9D585-6F43-B849-B1A1-1414EEE457F3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11/01/20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7019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64F63-70EA-E146-8475-4BAE3E5C607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11/01/20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84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CB03F-6523-FA4E-9E7C-2129BD7CA54E}" type="datetime1">
              <a:rPr lang="it-IT" smtClean="0"/>
              <a:t>11/01/20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6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217-76F4-5545-919D-09276BD1FAAD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11/01/20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253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40187-329D-274A-A7FD-3C3EB6AE6B0B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11/01/20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6226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434D-6BD3-054F-B708-157203DEF2FE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11/01/20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00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9BEB2-0F86-5F48-ACA8-AD5C34098A4D}" type="datetime1">
              <a:rPr lang="it-IT" smtClean="0"/>
              <a:t>11/01/20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99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8EBE-29E2-DB46-B131-A755BB803A02}" type="datetime1">
              <a:rPr lang="it-IT" smtClean="0"/>
              <a:t>11/01/20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7E86E-7DE1-2646-86C9-441AFB4BE4E1}" type="datetime1">
              <a:rPr lang="it-IT" smtClean="0"/>
              <a:t>11/01/20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7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CF7A-FDB6-5445-83EB-364E574F0507}" type="datetime1">
              <a:rPr lang="it-IT" smtClean="0"/>
              <a:t>11/01/20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5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F9D4-823F-1E4F-9F1D-773BF99FCE77}" type="datetime1">
              <a:rPr lang="it-IT" smtClean="0"/>
              <a:t>11/01/20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6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0FFFF-65D8-1F4A-90F5-F4B4226736CB}" type="datetime1">
              <a:rPr lang="it-IT" smtClean="0"/>
              <a:t>11/01/20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2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82F8D-B691-C745-8CBC-50B9DA89E3C0}" type="datetime1">
              <a:rPr lang="it-IT" smtClean="0"/>
              <a:t>11/01/20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8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82944-096F-084A-A521-66BA61A910C1}" type="datetime1">
              <a:rPr lang="it-IT" smtClean="0"/>
              <a:t>11/01/20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8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6E095-8697-4042-B31E-BEEE4F9BD95B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11/01/20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722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3.jpeg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7.emf"/><Relationship Id="rId5" Type="http://schemas.openxmlformats.org/officeDocument/2006/relationships/image" Target="../media/image34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n.wikipedia.org/wiki/Abundance_of_the_chemical_elements" TargetMode="External"/><Relationship Id="rId4" Type="http://schemas.openxmlformats.org/officeDocument/2006/relationships/hyperlink" Target="https://en.wikipedia.org/wiki/Astronomy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1.emf"/><Relationship Id="rId10" Type="http://schemas.openxmlformats.org/officeDocument/2006/relationships/image" Target="../media/image13.png"/><Relationship Id="rId4" Type="http://schemas.openxmlformats.org/officeDocument/2006/relationships/image" Target="../media/image7.wmf"/><Relationship Id="rId9" Type="http://schemas.openxmlformats.org/officeDocument/2006/relationships/image" Target="../media/image12.png"/><Relationship Id="rId1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6.jpe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3347" y="4395658"/>
            <a:ext cx="3895234" cy="12003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/>
              <a:t>Lino Miramonti </a:t>
            </a:r>
            <a:r>
              <a:rPr lang="en-US" sz="1600" i="1" dirty="0"/>
              <a:t>on behalf of the </a:t>
            </a:r>
            <a:r>
              <a:rPr lang="en-US" sz="1600" b="1" i="1" dirty="0" err="1"/>
              <a:t>Borexino</a:t>
            </a:r>
            <a:r>
              <a:rPr lang="en-US" sz="1600" b="1" i="1" dirty="0"/>
              <a:t> Collaboration</a:t>
            </a:r>
            <a:br>
              <a:rPr lang="en-US" sz="2000" i="1" dirty="0"/>
            </a:br>
            <a:r>
              <a:rPr lang="en-US" sz="1600" i="1" dirty="0"/>
              <a:t>Dipartimento di Fisica, </a:t>
            </a:r>
            <a:r>
              <a:rPr lang="en-US" sz="1600" i="1" dirty="0" err="1"/>
              <a:t>Università</a:t>
            </a:r>
            <a:r>
              <a:rPr lang="en-US" sz="1600" i="1" dirty="0"/>
              <a:t> degli Studi di Milano &amp; INFN-Sezione di Milano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6995" y="2228671"/>
            <a:ext cx="7467236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Results and perspectives in solar neutrino detection with </a:t>
            </a:r>
            <a:r>
              <a:rPr lang="en-US" sz="3600" dirty="0" err="1"/>
              <a:t>Borexino</a:t>
            </a:r>
            <a:endParaRPr lang="en-US" sz="5400" b="1" dirty="0">
              <a:solidFill>
                <a:srgbClr val="00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64DE32E-95A5-294E-AA02-54048E623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059"/>
            <a:ext cx="9144000" cy="139755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ED11436C-600D-7D48-A9D9-6CFBDB69A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552" y="3713017"/>
            <a:ext cx="3937101" cy="281921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C409242-EAAB-3F41-86CB-A46D2A56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83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5003" y="891805"/>
            <a:ext cx="8113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Simulated energy spectrum - </a:t>
            </a:r>
            <a:r>
              <a:rPr lang="en-US" sz="2400" u="sng" dirty="0">
                <a:solidFill>
                  <a:srgbClr val="20FFFF"/>
                </a:solidFill>
              </a:rPr>
              <a:t>solar neutrino</a:t>
            </a:r>
            <a:r>
              <a:rPr lang="en-US" sz="2400" dirty="0">
                <a:solidFill>
                  <a:srgbClr val="20FF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signals and main </a:t>
            </a:r>
            <a:r>
              <a:rPr lang="en-US" sz="2400" u="sng" dirty="0">
                <a:solidFill>
                  <a:srgbClr val="21FF06"/>
                </a:solidFill>
              </a:rPr>
              <a:t>ba</a:t>
            </a:r>
            <a:r>
              <a:rPr lang="en-US" sz="2400" u="sng" dirty="0">
                <a:solidFill>
                  <a:srgbClr val="FFFF00"/>
                </a:solidFill>
              </a:rPr>
              <a:t>ckg</a:t>
            </a:r>
            <a:r>
              <a:rPr lang="en-US" sz="2400" u="sng" dirty="0">
                <a:solidFill>
                  <a:srgbClr val="FC02FF"/>
                </a:solidFill>
              </a:rPr>
              <a:t>ro</a:t>
            </a:r>
            <a:r>
              <a:rPr lang="en-US" sz="2400" u="sng" dirty="0">
                <a:solidFill>
                  <a:srgbClr val="0000FF"/>
                </a:solidFill>
              </a:rPr>
              <a:t>und</a:t>
            </a:r>
            <a:r>
              <a:rPr lang="en-US" sz="2400" dirty="0">
                <a:solidFill>
                  <a:srgbClr val="0000FF"/>
                </a:solidFill>
              </a:rPr>
              <a:t> component in Borexino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3" y="1870629"/>
            <a:ext cx="8561134" cy="4518000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6484471" y="5067953"/>
            <a:ext cx="627529" cy="524113"/>
          </a:xfrm>
          <a:prstGeom prst="hexagon">
            <a:avLst/>
          </a:prstGeom>
          <a:noFill/>
          <a:ln w="38100" cmpd="sng">
            <a:solidFill>
              <a:srgbClr val="2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Hexagon 15"/>
          <p:cNvSpPr/>
          <p:nvPr/>
        </p:nvSpPr>
        <p:spPr>
          <a:xfrm>
            <a:off x="3499224" y="4264117"/>
            <a:ext cx="627529" cy="524113"/>
          </a:xfrm>
          <a:prstGeom prst="hexagon">
            <a:avLst/>
          </a:prstGeom>
          <a:noFill/>
          <a:ln w="38100" cmpd="sng">
            <a:solidFill>
              <a:srgbClr val="2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Hexagon 16"/>
          <p:cNvSpPr/>
          <p:nvPr/>
        </p:nvSpPr>
        <p:spPr>
          <a:xfrm>
            <a:off x="1258048" y="4928414"/>
            <a:ext cx="627529" cy="524113"/>
          </a:xfrm>
          <a:prstGeom prst="hexagon">
            <a:avLst/>
          </a:prstGeom>
          <a:noFill/>
          <a:ln w="38100" cmpd="sng">
            <a:solidFill>
              <a:srgbClr val="2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Hexagon 17"/>
          <p:cNvSpPr/>
          <p:nvPr/>
        </p:nvSpPr>
        <p:spPr>
          <a:xfrm>
            <a:off x="4246281" y="5071075"/>
            <a:ext cx="627529" cy="524113"/>
          </a:xfrm>
          <a:prstGeom prst="hexagon">
            <a:avLst/>
          </a:prstGeom>
          <a:noFill/>
          <a:ln w="38100" cmpd="sng">
            <a:solidFill>
              <a:srgbClr val="2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Hexagon 18"/>
          <p:cNvSpPr/>
          <p:nvPr/>
        </p:nvSpPr>
        <p:spPr>
          <a:xfrm>
            <a:off x="1975223" y="3307882"/>
            <a:ext cx="627529" cy="524113"/>
          </a:xfrm>
          <a:prstGeom prst="hexagon">
            <a:avLst/>
          </a:prstGeom>
          <a:noFill/>
          <a:ln w="38100" cmpd="sng">
            <a:solidFill>
              <a:srgbClr val="2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250824" y="42186"/>
            <a:ext cx="8701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How to extract the neutrino signal: </a:t>
            </a:r>
            <a:r>
              <a:rPr lang="en-US" sz="2000" b="1" dirty="0"/>
              <a:t>example of pp, </a:t>
            </a:r>
            <a:r>
              <a:rPr lang="en-US" sz="2000" b="1" baseline="30000" dirty="0"/>
              <a:t>7</a:t>
            </a:r>
            <a:r>
              <a:rPr lang="en-US" sz="2000" b="1" dirty="0"/>
              <a:t>Be and pep-</a:t>
            </a:r>
            <a:r>
              <a:rPr lang="en-US" sz="2000" dirty="0"/>
              <a:t>ν</a:t>
            </a:r>
            <a:endParaRPr lang="en-US" sz="28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10</a:t>
            </a:fld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2989200" y="2616957"/>
            <a:ext cx="2629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62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9" y="1579584"/>
            <a:ext cx="6620961" cy="3703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1106" y="5309507"/>
            <a:ext cx="2300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500 Npmts_dt1 ≈ 1 MeV</a:t>
            </a:r>
          </a:p>
        </p:txBody>
      </p:sp>
      <p:sp>
        <p:nvSpPr>
          <p:cNvPr id="7" name="Rectangle 6"/>
          <p:cNvSpPr/>
          <p:nvPr/>
        </p:nvSpPr>
        <p:spPr>
          <a:xfrm>
            <a:off x="6704610" y="4039651"/>
            <a:ext cx="2315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 err="1">
                <a:solidFill>
                  <a:srgbClr val="FF0000"/>
                </a:solidFill>
              </a:rPr>
              <a:t>Fiducial</a:t>
            </a:r>
            <a:r>
              <a:rPr lang="it-IT" sz="1400" b="1" dirty="0">
                <a:solidFill>
                  <a:srgbClr val="FF0000"/>
                </a:solidFill>
              </a:rPr>
              <a:t> Volume </a:t>
            </a:r>
            <a:r>
              <a:rPr lang="it-IT" sz="1400" b="1" dirty="0" err="1">
                <a:solidFill>
                  <a:srgbClr val="FF0000"/>
                </a:solidFill>
              </a:rPr>
              <a:t>cut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dirty="0"/>
              <a:t>for </a:t>
            </a:r>
            <a:r>
              <a:rPr lang="it-IT" sz="1400" dirty="0" err="1"/>
              <a:t>removing</a:t>
            </a:r>
            <a:r>
              <a:rPr lang="it-IT" sz="1400" dirty="0"/>
              <a:t> </a:t>
            </a:r>
            <a:r>
              <a:rPr lang="it-IT" sz="1400" dirty="0" err="1"/>
              <a:t>external</a:t>
            </a:r>
            <a:r>
              <a:rPr lang="it-IT" sz="1400" dirty="0"/>
              <a:t> background </a:t>
            </a:r>
          </a:p>
          <a:p>
            <a:pPr algn="ctr"/>
            <a:r>
              <a:rPr lang="it-IT" sz="1200" dirty="0"/>
              <a:t>(</a:t>
            </a:r>
            <a:r>
              <a:rPr lang="it-IT" sz="1200" dirty="0" err="1"/>
              <a:t>R</a:t>
            </a:r>
            <a:r>
              <a:rPr lang="it-IT" sz="1200" dirty="0"/>
              <a:t>&lt;2.8 m and -1.8&lt;</a:t>
            </a:r>
            <a:r>
              <a:rPr lang="it-IT" sz="1200" dirty="0" err="1"/>
              <a:t>z</a:t>
            </a:r>
            <a:r>
              <a:rPr lang="it-IT" sz="1200" dirty="0"/>
              <a:t>&lt;2.2 m) 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97" y="1378814"/>
            <a:ext cx="1912902" cy="2356037"/>
          </a:xfrm>
          <a:prstGeom prst="rect">
            <a:avLst/>
          </a:prstGeom>
          <a:noFill/>
          <a:ln w="28575" cmpd="sng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200588" y="886371"/>
            <a:ext cx="29434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 err="1">
                <a:solidFill>
                  <a:srgbClr val="0000FF"/>
                </a:solidFill>
              </a:rPr>
              <a:t>External</a:t>
            </a:r>
            <a:r>
              <a:rPr lang="it-IT" sz="1400" b="1" dirty="0">
                <a:solidFill>
                  <a:srgbClr val="0000FF"/>
                </a:solidFill>
              </a:rPr>
              <a:t> and </a:t>
            </a:r>
            <a:r>
              <a:rPr lang="it-IT" sz="1400" b="1" dirty="0" err="1">
                <a:solidFill>
                  <a:srgbClr val="0000FF"/>
                </a:solidFill>
              </a:rPr>
              <a:t>internal</a:t>
            </a:r>
            <a:r>
              <a:rPr lang="it-IT" sz="1400" b="1" dirty="0">
                <a:solidFill>
                  <a:srgbClr val="0000FF"/>
                </a:solidFill>
              </a:rPr>
              <a:t> </a:t>
            </a:r>
            <a:r>
              <a:rPr lang="it-IT" sz="1400" b="1" dirty="0" err="1">
                <a:solidFill>
                  <a:srgbClr val="0000FF"/>
                </a:solidFill>
              </a:rPr>
              <a:t>muon</a:t>
            </a:r>
            <a:r>
              <a:rPr lang="it-IT" sz="1400" b="1" dirty="0">
                <a:solidFill>
                  <a:srgbClr val="0000FF"/>
                </a:solidFill>
              </a:rPr>
              <a:t> veto</a:t>
            </a:r>
          </a:p>
          <a:p>
            <a:pPr algn="ctr"/>
            <a:r>
              <a:rPr lang="it-IT" sz="1200" dirty="0"/>
              <a:t>(veto of 300 </a:t>
            </a:r>
            <a:r>
              <a:rPr lang="it-IT" sz="1200" dirty="0" err="1"/>
              <a:t>ms</a:t>
            </a:r>
            <a:r>
              <a:rPr lang="it-IT" sz="1200" dirty="0"/>
              <a:t> </a:t>
            </a:r>
            <a:r>
              <a:rPr lang="it-IT" sz="1200" dirty="0" err="1"/>
              <a:t>after</a:t>
            </a:r>
            <a:r>
              <a:rPr lang="it-IT" sz="1200" dirty="0"/>
              <a:t> a </a:t>
            </a:r>
            <a:r>
              <a:rPr lang="it-IT" sz="1200" dirty="0" err="1"/>
              <a:t>muon</a:t>
            </a:r>
            <a:r>
              <a:rPr lang="it-IT" sz="1200" dirty="0"/>
              <a:t> in OD)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472176" y="298824"/>
            <a:ext cx="1104059" cy="3436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624576" y="451224"/>
            <a:ext cx="1104059" cy="3436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776976" y="603624"/>
            <a:ext cx="1104059" cy="3436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50884" y="32462"/>
            <a:ext cx="4102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μ</a:t>
            </a:r>
            <a:endParaRPr lang="it-IT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Immagin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327" y="4962981"/>
            <a:ext cx="1817684" cy="1662773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23749" y="298824"/>
            <a:ext cx="8478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From </a:t>
            </a:r>
            <a:r>
              <a:rPr lang="en-US" sz="2800" b="1" dirty="0"/>
              <a:t>raw data </a:t>
            </a:r>
            <a:r>
              <a:rPr lang="en-US" sz="2800" b="1" dirty="0">
                <a:solidFill>
                  <a:srgbClr val="0000FF"/>
                </a:solidFill>
              </a:rPr>
              <a:t>to neutrino signal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071786" y="5731271"/>
            <a:ext cx="4859861" cy="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06824" y="5731271"/>
            <a:ext cx="1090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8000"/>
                </a:solidFill>
              </a:rPr>
              <a:t>190 keV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47343" y="5762215"/>
            <a:ext cx="1090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8000"/>
                </a:solidFill>
              </a:rPr>
              <a:t>2930 keV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5931647" y="4968892"/>
            <a:ext cx="0" cy="79332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078754" y="4912845"/>
            <a:ext cx="0" cy="79332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 flipH="1">
            <a:off x="5945502" y="3734851"/>
            <a:ext cx="1034680" cy="62933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 flipH="1" flipV="1">
            <a:off x="5945502" y="4853386"/>
            <a:ext cx="995105" cy="1095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7472176" y="5423647"/>
            <a:ext cx="836706" cy="806824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TextBox 37"/>
          <p:cNvSpPr txBox="1"/>
          <p:nvPr/>
        </p:nvSpPr>
        <p:spPr>
          <a:xfrm>
            <a:off x="7622579" y="5558119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FV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11</a:t>
            </a:fld>
            <a:endParaRPr lang="it-IT" dirty="0"/>
          </a:p>
        </p:txBody>
      </p:sp>
      <p:sp>
        <p:nvSpPr>
          <p:cNvPr id="25" name="TextBox 24"/>
          <p:cNvSpPr txBox="1"/>
          <p:nvPr/>
        </p:nvSpPr>
        <p:spPr>
          <a:xfrm>
            <a:off x="2331107" y="1938084"/>
            <a:ext cx="1286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699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6612" y="135159"/>
            <a:ext cx="8537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</a:rPr>
              <a:t>Analysis procedure: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985" y="871387"/>
            <a:ext cx="4797342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In order to </a:t>
            </a:r>
            <a:r>
              <a:rPr lang="en-US" sz="2000" b="1" i="1" u="sng" dirty="0"/>
              <a:t>maximize the signal-to-background ratio</a:t>
            </a:r>
            <a:r>
              <a:rPr lang="en-US" sz="2000" i="1" dirty="0"/>
              <a:t> </a:t>
            </a:r>
            <a:r>
              <a:rPr lang="en-US" sz="2000" dirty="0"/>
              <a:t>we apply a </a:t>
            </a:r>
            <a:r>
              <a:rPr lang="en-US" sz="2000" dirty="0">
                <a:solidFill>
                  <a:srgbClr val="0000FF"/>
                </a:solidFill>
              </a:rPr>
              <a:t>different set of cuts </a:t>
            </a:r>
            <a:r>
              <a:rPr lang="en-US" sz="2000" dirty="0"/>
              <a:t>in </a:t>
            </a:r>
            <a:r>
              <a:rPr lang="en-US" sz="2000" dirty="0">
                <a:solidFill>
                  <a:srgbClr val="FF0000"/>
                </a:solidFill>
              </a:rPr>
              <a:t>3 energy regions.</a:t>
            </a:r>
            <a:endParaRPr lang="en-US" sz="20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50FEB99-4146-C142-A37A-DCB871D316BF}"/>
              </a:ext>
            </a:extLst>
          </p:cNvPr>
          <p:cNvSpPr/>
          <p:nvPr/>
        </p:nvSpPr>
        <p:spPr>
          <a:xfrm>
            <a:off x="5218982" y="759873"/>
            <a:ext cx="3685175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to measure the </a:t>
            </a:r>
            <a:r>
              <a:rPr lang="en-US" sz="1400" b="1" dirty="0">
                <a:solidFill>
                  <a:srgbClr val="FF0000"/>
                </a:solidFill>
              </a:rPr>
              <a:t>pp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  <a:r>
              <a:rPr lang="en-US" sz="1400" b="1" baseline="30000" dirty="0">
                <a:solidFill>
                  <a:srgbClr val="FF0000"/>
                </a:solidFill>
              </a:rPr>
              <a:t>7</a:t>
            </a:r>
            <a:r>
              <a:rPr lang="en-US" sz="1400" b="1" dirty="0">
                <a:solidFill>
                  <a:srgbClr val="FF0000"/>
                </a:solidFill>
              </a:rPr>
              <a:t>Be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  <a:r>
              <a:rPr lang="en-US" sz="1400" b="1" dirty="0">
                <a:solidFill>
                  <a:srgbClr val="FF0000"/>
                </a:solidFill>
              </a:rPr>
              <a:t>pep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neutrinos</a:t>
            </a:r>
          </a:p>
          <a:p>
            <a:pPr algn="just"/>
            <a:r>
              <a:rPr lang="en-US" sz="1400" b="1" dirty="0">
                <a:solidFill>
                  <a:srgbClr val="00B050"/>
                </a:solidFill>
              </a:rPr>
              <a:t>1) Low-Energy Region </a:t>
            </a:r>
            <a:r>
              <a:rPr lang="en-US" sz="1400" dirty="0">
                <a:solidFill>
                  <a:srgbClr val="00B050"/>
                </a:solidFill>
              </a:rPr>
              <a:t>(</a:t>
            </a:r>
            <a:r>
              <a:rPr lang="en-US" sz="1400" b="1" dirty="0">
                <a:solidFill>
                  <a:srgbClr val="00B050"/>
                </a:solidFill>
              </a:rPr>
              <a:t>LER</a:t>
            </a:r>
            <a:r>
              <a:rPr lang="en-US" sz="1400" dirty="0">
                <a:solidFill>
                  <a:srgbClr val="00B050"/>
                </a:solidFill>
              </a:rPr>
              <a:t>) </a:t>
            </a:r>
            <a:r>
              <a:rPr lang="en-US" sz="1400" b="1" dirty="0"/>
              <a:t>[0.19–2.93 MeV] </a:t>
            </a:r>
            <a:endParaRPr lang="en-US" sz="1400" dirty="0"/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to measure </a:t>
            </a:r>
            <a:r>
              <a:rPr lang="en-US" sz="1400" b="1" baseline="30000" dirty="0">
                <a:solidFill>
                  <a:srgbClr val="FF0000"/>
                </a:solidFill>
              </a:rPr>
              <a:t>8</a:t>
            </a:r>
            <a:r>
              <a:rPr lang="en-US" sz="1400" b="1" dirty="0">
                <a:solidFill>
                  <a:srgbClr val="FF0000"/>
                </a:solidFill>
              </a:rPr>
              <a:t>B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neutrinos</a:t>
            </a:r>
          </a:p>
          <a:p>
            <a:pPr algn="just"/>
            <a:r>
              <a:rPr lang="en-US" sz="1400" b="1" dirty="0">
                <a:solidFill>
                  <a:srgbClr val="00B050"/>
                </a:solidFill>
              </a:rPr>
              <a:t>2) High-Energy Region I </a:t>
            </a:r>
            <a:r>
              <a:rPr lang="en-US" sz="1400" dirty="0">
                <a:solidFill>
                  <a:srgbClr val="00B050"/>
                </a:solidFill>
              </a:rPr>
              <a:t>(</a:t>
            </a:r>
            <a:r>
              <a:rPr lang="en-US" sz="1400" b="1" dirty="0">
                <a:solidFill>
                  <a:srgbClr val="00B050"/>
                </a:solidFill>
              </a:rPr>
              <a:t>HER-I</a:t>
            </a:r>
            <a:r>
              <a:rPr lang="en-US" sz="1400" dirty="0">
                <a:solidFill>
                  <a:srgbClr val="00B050"/>
                </a:solidFill>
              </a:rPr>
              <a:t>) </a:t>
            </a:r>
            <a:r>
              <a:rPr lang="en-US" sz="1400" b="1" dirty="0"/>
              <a:t>[3.2–5.7 MeV] </a:t>
            </a:r>
          </a:p>
          <a:p>
            <a:pPr algn="just"/>
            <a:r>
              <a:rPr lang="en-US" sz="1400" b="1" dirty="0">
                <a:solidFill>
                  <a:srgbClr val="00B050"/>
                </a:solidFill>
              </a:rPr>
              <a:t>3) High-Energy Region II </a:t>
            </a:r>
            <a:r>
              <a:rPr lang="en-US" sz="1400" dirty="0">
                <a:solidFill>
                  <a:srgbClr val="00B050"/>
                </a:solidFill>
              </a:rPr>
              <a:t>(</a:t>
            </a:r>
            <a:r>
              <a:rPr lang="en-US" sz="1400" b="1" dirty="0">
                <a:solidFill>
                  <a:srgbClr val="00B050"/>
                </a:solidFill>
              </a:rPr>
              <a:t>HER-II</a:t>
            </a:r>
            <a:r>
              <a:rPr lang="en-US" sz="1400" dirty="0">
                <a:solidFill>
                  <a:srgbClr val="00B050"/>
                </a:solidFill>
              </a:rPr>
              <a:t>) </a:t>
            </a:r>
            <a:r>
              <a:rPr lang="en-US" sz="1400" b="1" dirty="0"/>
              <a:t>[5.7–16 MeV]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D4425D-E801-5241-BC9E-F5FF23C9E2C7}"/>
              </a:ext>
            </a:extLst>
          </p:cNvPr>
          <p:cNvSpPr/>
          <p:nvPr/>
        </p:nvSpPr>
        <p:spPr>
          <a:xfrm>
            <a:off x="225987" y="2401783"/>
            <a:ext cx="8692025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In order to </a:t>
            </a:r>
            <a:r>
              <a:rPr lang="en-US" sz="2000" u="sng" dirty="0"/>
              <a:t>extract the </a:t>
            </a:r>
            <a:r>
              <a:rPr lang="en-US" sz="2000" b="1" u="sng" dirty="0"/>
              <a:t>neutrino signal</a:t>
            </a:r>
            <a:r>
              <a:rPr lang="en-US" sz="2000" u="sng" dirty="0"/>
              <a:t> from </a:t>
            </a:r>
            <a:r>
              <a:rPr lang="en-US" sz="2000" b="1" u="sng" dirty="0"/>
              <a:t>backgrounds</a:t>
            </a:r>
            <a:r>
              <a:rPr lang="en-US" sz="2000" dirty="0"/>
              <a:t> we adopt </a:t>
            </a:r>
            <a:r>
              <a:rPr lang="en-US" sz="2000" dirty="0">
                <a:solidFill>
                  <a:srgbClr val="FF0000"/>
                </a:solidFill>
              </a:rPr>
              <a:t>2</a:t>
            </a:r>
            <a:r>
              <a:rPr lang="en-US" sz="2000" dirty="0"/>
              <a:t> different </a:t>
            </a:r>
            <a:r>
              <a:rPr lang="en-US" sz="2000" dirty="0">
                <a:solidFill>
                  <a:srgbClr val="FF0000"/>
                </a:solidFill>
              </a:rPr>
              <a:t>fitting strategies</a:t>
            </a:r>
            <a:r>
              <a:rPr lang="en-US" sz="2000" dirty="0"/>
              <a:t> for the LER and the HER:</a:t>
            </a:r>
          </a:p>
          <a:p>
            <a:pPr marL="342900" indent="-342900" algn="just">
              <a:buFont typeface="+mj-lt"/>
              <a:buAutoNum type="alphaUcPeriod"/>
            </a:pPr>
            <a:endParaRPr lang="en-US" sz="1400" dirty="0"/>
          </a:p>
          <a:p>
            <a:pPr marL="457200" indent="-457200" algn="just">
              <a:buFont typeface="+mj-lt"/>
              <a:buAutoNum type="alphaUcPeriod"/>
            </a:pPr>
            <a:r>
              <a:rPr lang="en-US" sz="1400" dirty="0"/>
              <a:t>For </a:t>
            </a:r>
            <a:r>
              <a:rPr lang="en-US" sz="1400" dirty="0">
                <a:solidFill>
                  <a:srgbClr val="FF0000"/>
                </a:solidFill>
              </a:rPr>
              <a:t>LER</a:t>
            </a:r>
            <a:r>
              <a:rPr lang="en-US" sz="1400" dirty="0"/>
              <a:t> analysis we follow a </a:t>
            </a:r>
            <a:r>
              <a:rPr lang="en-US" sz="1400" b="1" dirty="0">
                <a:solidFill>
                  <a:srgbClr val="FF0000"/>
                </a:solidFill>
              </a:rPr>
              <a:t>multivariate approach</a:t>
            </a:r>
            <a:r>
              <a:rPr lang="en-US" sz="1400" dirty="0"/>
              <a:t>, in which we simultaneously fit the </a:t>
            </a:r>
            <a:r>
              <a:rPr lang="en-US" sz="1400" u="sng" dirty="0">
                <a:solidFill>
                  <a:srgbClr val="008000"/>
                </a:solidFill>
              </a:rPr>
              <a:t>energy spectrum</a:t>
            </a:r>
            <a:r>
              <a:rPr lang="en-US" sz="1400" dirty="0"/>
              <a:t>, the </a:t>
            </a:r>
            <a:r>
              <a:rPr lang="en-US" sz="1400" u="sng" dirty="0">
                <a:solidFill>
                  <a:srgbClr val="008000"/>
                </a:solidFill>
              </a:rPr>
              <a:t>spatial distribution</a:t>
            </a:r>
            <a:r>
              <a:rPr lang="en-US" sz="1400" dirty="0"/>
              <a:t> and the </a:t>
            </a:r>
            <a:r>
              <a:rPr lang="en-US" sz="1400" u="sng" dirty="0">
                <a:solidFill>
                  <a:srgbClr val="008000"/>
                </a:solidFill>
              </a:rPr>
              <a:t>pulse-shape estimator distribution</a:t>
            </a:r>
            <a:r>
              <a:rPr lang="en-US" sz="1400" dirty="0"/>
              <a:t>.</a:t>
            </a:r>
          </a:p>
          <a:p>
            <a:pPr marL="228600" indent="-228600" algn="just">
              <a:buFont typeface="+mj-lt"/>
              <a:buAutoNum type="alphaUcPeriod"/>
            </a:pPr>
            <a:endParaRPr lang="en-US" sz="900" dirty="0"/>
          </a:p>
          <a:p>
            <a:pPr marL="457200" indent="-457200" algn="just">
              <a:buFont typeface="+mj-lt"/>
              <a:buAutoNum type="alphaUcPeriod"/>
            </a:pPr>
            <a:r>
              <a:rPr lang="en-US" sz="1400" dirty="0"/>
              <a:t>For </a:t>
            </a:r>
            <a:r>
              <a:rPr lang="en-US" sz="1400" dirty="0">
                <a:solidFill>
                  <a:srgbClr val="FF0000"/>
                </a:solidFill>
              </a:rPr>
              <a:t>HER-I</a:t>
            </a:r>
            <a:r>
              <a:rPr lang="en-US" sz="1400" dirty="0"/>
              <a:t> and </a:t>
            </a:r>
            <a:r>
              <a:rPr lang="en-US" sz="1400" dirty="0">
                <a:solidFill>
                  <a:srgbClr val="FF0000"/>
                </a:solidFill>
              </a:rPr>
              <a:t>HER-II</a:t>
            </a:r>
            <a:r>
              <a:rPr lang="en-US" sz="1400" dirty="0"/>
              <a:t> we perform a </a:t>
            </a:r>
            <a:r>
              <a:rPr lang="en-US" sz="1400" b="1" dirty="0">
                <a:solidFill>
                  <a:srgbClr val="FF0000"/>
                </a:solidFill>
              </a:rPr>
              <a:t>radial distribution</a:t>
            </a:r>
            <a:r>
              <a:rPr lang="en-US" sz="1400" b="1" dirty="0"/>
              <a:t> </a:t>
            </a:r>
            <a:r>
              <a:rPr lang="en-US" sz="1400" dirty="0"/>
              <a:t>fit in order to separate the </a:t>
            </a:r>
            <a:r>
              <a:rPr lang="en-US" sz="1400" baseline="30000" dirty="0"/>
              <a:t>8</a:t>
            </a:r>
            <a:r>
              <a:rPr lang="en-US" sz="1400" dirty="0"/>
              <a:t>B neutrino signal (uniformly distributed in the scintillator) from the external background</a:t>
            </a:r>
            <a:r>
              <a:rPr lang="en-US" sz="1600" dirty="0"/>
              <a:t>. 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E5DE3E94-E869-1747-A40A-2B049CC83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52"/>
          <a:stretch/>
        </p:blipFill>
        <p:spPr>
          <a:xfrm>
            <a:off x="1167495" y="4610675"/>
            <a:ext cx="2850323" cy="1707455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B8FB7A18-A50B-9042-8116-9FDB143FC1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62"/>
          <a:stretch/>
        </p:blipFill>
        <p:spPr>
          <a:xfrm>
            <a:off x="5684037" y="4600638"/>
            <a:ext cx="2897812" cy="1742799"/>
          </a:xfrm>
          <a:prstGeom prst="rect">
            <a:avLst/>
          </a:prstGeom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AE8F6D10-64EF-C449-A2B7-B37D90945AE1}"/>
              </a:ext>
            </a:extLst>
          </p:cNvPr>
          <p:cNvSpPr/>
          <p:nvPr/>
        </p:nvSpPr>
        <p:spPr>
          <a:xfrm>
            <a:off x="273422" y="6331934"/>
            <a:ext cx="439556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E</a:t>
            </a:r>
            <a:r>
              <a:rPr lang="en-US" sz="1400" kern="1200" dirty="0"/>
              <a:t>nergy spectrum with suppressed </a:t>
            </a:r>
            <a:r>
              <a:rPr lang="en-US" sz="1400" kern="1200" baseline="30000" dirty="0"/>
              <a:t>11</a:t>
            </a:r>
            <a:r>
              <a:rPr lang="en-US" sz="1400" kern="1200" dirty="0"/>
              <a:t>C background in LER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F3F6131F-9A64-324A-9553-4EACE0517867}"/>
              </a:ext>
            </a:extLst>
          </p:cNvPr>
          <p:cNvSpPr/>
          <p:nvPr/>
        </p:nvSpPr>
        <p:spPr>
          <a:xfrm>
            <a:off x="5713866" y="6331934"/>
            <a:ext cx="319029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kern="1200" dirty="0"/>
              <a:t>Radial distribution of events in HER-I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8EF9934-F933-4B49-9DB2-66EDE1B0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28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783"/>
          <a:stretch/>
        </p:blipFill>
        <p:spPr>
          <a:xfrm>
            <a:off x="332646" y="2617911"/>
            <a:ext cx="8658685" cy="3925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067" y="124020"/>
            <a:ext cx="684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Borexino experimental solar-neutrino results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3966" y="982300"/>
            <a:ext cx="1951717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/>
              <a:t>Upper limit on the </a:t>
            </a:r>
          </a:p>
          <a:p>
            <a:pPr marL="285750" indent="-285750" algn="just">
              <a:spcAft>
                <a:spcPts val="600"/>
              </a:spcAft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</a:rPr>
              <a:t>CNO</a:t>
            </a:r>
            <a:r>
              <a:rPr lang="en-US" dirty="0"/>
              <a:t> flux</a:t>
            </a:r>
          </a:p>
          <a:p>
            <a:pPr marL="285750" indent="-285750" algn="just">
              <a:spcAft>
                <a:spcPts val="600"/>
              </a:spcAft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hep</a:t>
            </a:r>
            <a:r>
              <a:rPr lang="en-US" dirty="0"/>
              <a:t> flux</a:t>
            </a:r>
          </a:p>
        </p:txBody>
      </p:sp>
      <p:sp>
        <p:nvSpPr>
          <p:cNvPr id="5" name="Rectangle 4"/>
          <p:cNvSpPr/>
          <p:nvPr/>
        </p:nvSpPr>
        <p:spPr>
          <a:xfrm>
            <a:off x="344565" y="740023"/>
            <a:ext cx="2916455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/>
              <a:t>The total uncertainty of the </a:t>
            </a:r>
          </a:p>
          <a:p>
            <a:pPr marL="742950" lvl="1" indent="-285750" algn="just">
              <a:spcAft>
                <a:spcPts val="600"/>
              </a:spcAft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pp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≈10%</a:t>
            </a:r>
            <a:endParaRPr lang="en-US" dirty="0"/>
          </a:p>
          <a:p>
            <a:pPr marL="742950" lvl="1" indent="-285750" algn="just">
              <a:spcAft>
                <a:spcPts val="600"/>
              </a:spcAft>
              <a:buFont typeface="Arial"/>
              <a:buChar char="•"/>
            </a:pPr>
            <a:r>
              <a:rPr lang="en-US" b="1" baseline="30000" dirty="0">
                <a:solidFill>
                  <a:srgbClr val="FF0000"/>
                </a:solidFill>
              </a:rPr>
              <a:t>7</a:t>
            </a:r>
            <a:r>
              <a:rPr lang="en-US" b="1" dirty="0">
                <a:solidFill>
                  <a:srgbClr val="FF0000"/>
                </a:solidFill>
              </a:rPr>
              <a:t>Be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≈2.7%</a:t>
            </a:r>
            <a:endParaRPr lang="en-US" dirty="0"/>
          </a:p>
          <a:p>
            <a:pPr marL="742950" lvl="1" indent="-285750" algn="just">
              <a:spcAft>
                <a:spcPts val="600"/>
              </a:spcAft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pep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≈16%</a:t>
            </a:r>
            <a:endParaRPr lang="en-US" dirty="0"/>
          </a:p>
          <a:p>
            <a:pPr marL="742950" lvl="1" indent="-285750" algn="just">
              <a:spcAft>
                <a:spcPts val="600"/>
              </a:spcAft>
              <a:buFont typeface="Arial"/>
              <a:buChar char="•"/>
            </a:pPr>
            <a:r>
              <a:rPr lang="en-US" b="1" baseline="30000" dirty="0">
                <a:solidFill>
                  <a:srgbClr val="FF0000"/>
                </a:solidFill>
              </a:rPr>
              <a:t>8</a:t>
            </a:r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dirty="0"/>
              <a:t>   </a:t>
            </a:r>
            <a:r>
              <a:rPr lang="en-US" dirty="0">
                <a:solidFill>
                  <a:srgbClr val="FF0000"/>
                </a:solidFill>
              </a:rPr>
              <a:t>≈8%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881" y="589130"/>
            <a:ext cx="3251450" cy="1558325"/>
          </a:xfrm>
          <a:prstGeom prst="rect">
            <a:avLst/>
          </a:prstGeom>
        </p:spPr>
      </p:pic>
      <p:sp>
        <p:nvSpPr>
          <p:cNvPr id="10" name="Oval 57">
            <a:extLst>
              <a:ext uri="{FF2B5EF4-FFF2-40B4-BE49-F238E27FC236}">
                <a16:creationId xmlns:a16="http://schemas.microsoft.com/office/drawing/2014/main" id="{C32AF316-A237-674E-BBAA-DF8E6DF49348}"/>
              </a:ext>
            </a:extLst>
          </p:cNvPr>
          <p:cNvSpPr/>
          <p:nvPr/>
        </p:nvSpPr>
        <p:spPr>
          <a:xfrm>
            <a:off x="4366787" y="5557772"/>
            <a:ext cx="1479831" cy="507202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B85AC3-6B3E-EA4D-9906-642F55B6988A}"/>
              </a:ext>
            </a:extLst>
          </p:cNvPr>
          <p:cNvSpPr txBox="1"/>
          <p:nvPr/>
        </p:nvSpPr>
        <p:spPr>
          <a:xfrm>
            <a:off x="7218215" y="2147455"/>
            <a:ext cx="159069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HZ &amp; LZ (High &amp; Low Metallicity) – see later</a:t>
            </a:r>
          </a:p>
        </p:txBody>
      </p:sp>
      <p:cxnSp>
        <p:nvCxnSpPr>
          <p:cNvPr id="12" name="Connettore 4 11">
            <a:extLst>
              <a:ext uri="{FF2B5EF4-FFF2-40B4-BE49-F238E27FC236}">
                <a16:creationId xmlns:a16="http://schemas.microsoft.com/office/drawing/2014/main" id="{F4E7C412-FCA5-0E40-B202-DD5CB9448198}"/>
              </a:ext>
            </a:extLst>
          </p:cNvPr>
          <p:cNvCxnSpPr>
            <a:cxnSpLocks/>
          </p:cNvCxnSpPr>
          <p:nvPr/>
        </p:nvCxnSpPr>
        <p:spPr>
          <a:xfrm>
            <a:off x="8822764" y="2362899"/>
            <a:ext cx="30017" cy="2217675"/>
          </a:xfrm>
          <a:prstGeom prst="bentConnector3">
            <a:avLst>
              <a:gd name="adj1" fmla="val 861568"/>
            </a:avLst>
          </a:prstGeom>
          <a:ln w="63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C4D4397-4F89-1F41-8549-C3FC1C073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34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611" y="363229"/>
            <a:ext cx="8292907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</a:rPr>
              <a:t>Electron neutrino survival probability</a:t>
            </a:r>
          </a:p>
          <a:p>
            <a:pPr algn="just"/>
            <a:endParaRPr lang="en-US" dirty="0"/>
          </a:p>
          <a:p>
            <a:pPr algn="just"/>
            <a:r>
              <a:rPr lang="en-US" b="1" dirty="0"/>
              <a:t>We obtain the electron neutrino survival probabilities </a:t>
            </a:r>
            <a:r>
              <a:rPr lang="en-US" dirty="0"/>
              <a:t>for each solar-neutrino component </a:t>
            </a:r>
            <a:r>
              <a:rPr lang="en-US" sz="1600" i="1" dirty="0"/>
              <a:t>(assuming the HZ-SSM fluxes and standard neutrino-electron cross-sections)</a:t>
            </a:r>
            <a:r>
              <a:rPr lang="en-US" dirty="0"/>
              <a:t>:</a:t>
            </a:r>
          </a:p>
          <a:p>
            <a:pPr algn="just"/>
            <a:endParaRPr lang="en-US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r>
              <a:rPr lang="it-IT" dirty="0"/>
              <a:t> 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r>
              <a:rPr lang="en-US" dirty="0">
                <a:solidFill>
                  <a:srgbClr val="FF0000"/>
                </a:solidFill>
              </a:rPr>
              <a:t>Borexino</a:t>
            </a:r>
            <a:r>
              <a:rPr lang="en-US" dirty="0"/>
              <a:t> is the only experiment that </a:t>
            </a:r>
            <a:r>
              <a:rPr lang="en-US" dirty="0">
                <a:solidFill>
                  <a:srgbClr val="FF0000"/>
                </a:solidFill>
              </a:rPr>
              <a:t>can </a:t>
            </a:r>
            <a:r>
              <a:rPr lang="en-US" u="sng" dirty="0">
                <a:solidFill>
                  <a:srgbClr val="FF0000"/>
                </a:solidFill>
              </a:rPr>
              <a:t>at the same time</a:t>
            </a:r>
            <a:r>
              <a:rPr lang="en-US" dirty="0">
                <a:solidFill>
                  <a:srgbClr val="FF0000"/>
                </a:solidFill>
              </a:rPr>
              <a:t> test neutrino </a:t>
            </a:r>
            <a:r>
              <a:rPr lang="en-US" dirty="0" err="1">
                <a:solidFill>
                  <a:srgbClr val="FF0000"/>
                </a:solidFill>
              </a:rPr>
              <a:t>flavour</a:t>
            </a:r>
            <a:r>
              <a:rPr lang="en-US" dirty="0">
                <a:solidFill>
                  <a:srgbClr val="FF0000"/>
                </a:solidFill>
              </a:rPr>
              <a:t> conversion</a:t>
            </a:r>
            <a:r>
              <a:rPr lang="en-US" dirty="0"/>
              <a:t> both in the </a:t>
            </a:r>
            <a:r>
              <a:rPr lang="en-US" u="sng" dirty="0">
                <a:solidFill>
                  <a:srgbClr val="FF0000"/>
                </a:solidFill>
              </a:rPr>
              <a:t>vacuum</a:t>
            </a:r>
            <a:r>
              <a:rPr lang="en-US" dirty="0"/>
              <a:t> and in the </a:t>
            </a:r>
            <a:r>
              <a:rPr lang="en-US" u="sng" dirty="0">
                <a:solidFill>
                  <a:srgbClr val="FF0000"/>
                </a:solidFill>
              </a:rPr>
              <a:t>matter</a:t>
            </a:r>
            <a:r>
              <a:rPr lang="en-US" dirty="0"/>
              <a:t>-dominated regime. </a:t>
            </a:r>
          </a:p>
        </p:txBody>
      </p:sp>
      <p:pic>
        <p:nvPicPr>
          <p:cNvPr id="10" name="Picture 9" descr="41586_2018_624_Fig3_HTM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404" y="1909981"/>
            <a:ext cx="6082640" cy="35963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84780" y="4540250"/>
            <a:ext cx="3329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</a:t>
            </a:r>
            <a:r>
              <a:rPr lang="en-US" sz="1200" b="1" dirty="0">
                <a:solidFill>
                  <a:srgbClr val="FD66FF"/>
                </a:solidFill>
              </a:rPr>
              <a:t>pink band </a:t>
            </a:r>
            <a:r>
              <a:rPr lang="en-US" sz="1200" dirty="0"/>
              <a:t>is the ±1σ prediction of MSW-LMA</a:t>
            </a:r>
          </a:p>
          <a:p>
            <a:r>
              <a:rPr lang="en-US" sz="1200" dirty="0"/>
              <a:t>The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grey band </a:t>
            </a:r>
            <a:r>
              <a:rPr lang="en-US" sz="1200" dirty="0"/>
              <a:t>is the vacuum-LMA case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825852"/>
              </p:ext>
            </p:extLst>
          </p:nvPr>
        </p:nvGraphicFramePr>
        <p:xfrm>
          <a:off x="211685" y="3948542"/>
          <a:ext cx="2247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95" name="Equation" r:id="rId4" imgW="2247900" imgH="838200" progId="Equation.3">
                  <p:embed/>
                </p:oleObj>
              </mc:Choice>
              <mc:Fallback>
                <p:oleObj name="Equation" r:id="rId4" imgW="22479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685" y="3948542"/>
                        <a:ext cx="2247900" cy="838200"/>
                      </a:xfrm>
                      <a:prstGeom prst="rect">
                        <a:avLst/>
                      </a:prstGeom>
                      <a:solidFill>
                        <a:srgbClr val="E6E0E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813194"/>
              </p:ext>
            </p:extLst>
          </p:nvPr>
        </p:nvGraphicFramePr>
        <p:xfrm>
          <a:off x="6294266" y="1891927"/>
          <a:ext cx="22733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96" name="Equation" r:id="rId6" imgW="2273300" imgH="889000" progId="Equation.3">
                  <p:embed/>
                </p:oleObj>
              </mc:Choice>
              <mc:Fallback>
                <p:oleObj name="Equation" r:id="rId6" imgW="22733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94266" y="1891927"/>
                        <a:ext cx="2273300" cy="889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1C616A7-F299-1D48-8F2B-3F4C12E32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92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pp ch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0" y="4318352"/>
            <a:ext cx="3135155" cy="23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8907" y="58301"/>
            <a:ext cx="8782524" cy="415498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</a:rPr>
              <a:t>Total power generated by nuclear reactions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 </a:t>
            </a:r>
            <a:r>
              <a:rPr lang="en-US" u="sng" dirty="0"/>
              <a:t>neutrino fluxes</a:t>
            </a:r>
            <a:r>
              <a:rPr lang="en-US" dirty="0"/>
              <a:t> determined experimentally can be used </a:t>
            </a:r>
            <a:r>
              <a:rPr lang="en-US" u="sng" dirty="0"/>
              <a:t>to derive the total power</a:t>
            </a:r>
            <a:r>
              <a:rPr lang="en-US" dirty="0"/>
              <a:t> generated by nuclear reactions in the Sun’s core</a:t>
            </a:r>
            <a:r>
              <a:rPr lang="en-US" sz="2000" dirty="0"/>
              <a:t>.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We find </a:t>
            </a:r>
          </a:p>
          <a:p>
            <a:pPr algn="just"/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agreement </a:t>
            </a:r>
            <a:r>
              <a:rPr lang="en-US" dirty="0"/>
              <a:t>with the luminosity calculated using the well measured photon output</a:t>
            </a:r>
          </a:p>
          <a:p>
            <a:pPr algn="just"/>
            <a:endParaRPr lang="en-US" dirty="0"/>
          </a:p>
          <a:p>
            <a:pPr marL="342900" indent="-342900" algn="just">
              <a:buFont typeface="Arial"/>
              <a:buChar char="•"/>
            </a:pPr>
            <a:endParaRPr lang="en-US" dirty="0"/>
          </a:p>
          <a:p>
            <a:pPr marL="342900" indent="-342900" algn="just">
              <a:buFont typeface="Wingdings" charset="2"/>
              <a:buChar char="ü"/>
            </a:pPr>
            <a:r>
              <a:rPr lang="en-US" dirty="0"/>
              <a:t>This </a:t>
            </a:r>
            <a:r>
              <a:rPr lang="en-US" u="sng" dirty="0"/>
              <a:t>confirms experimentally the nuclear origin of the solar power</a:t>
            </a:r>
            <a:r>
              <a:rPr lang="en-US" dirty="0"/>
              <a:t> with the best precision obtained by a single solar-neutrino experiment. 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n-US" dirty="0"/>
              <a:t>Considering that it takes around 10</a:t>
            </a:r>
            <a:r>
              <a:rPr lang="en-US" baseline="30000" dirty="0"/>
              <a:t>5</a:t>
            </a:r>
            <a:r>
              <a:rPr lang="en-US" dirty="0"/>
              <a:t> years for radiation to flow from the energy-producing region to the surface of the Sun, this comparison proves also that the </a:t>
            </a:r>
            <a:r>
              <a:rPr lang="en-US" u="sng" dirty="0"/>
              <a:t>Sun has been in </a:t>
            </a:r>
            <a:r>
              <a:rPr lang="en-US" u="sng" dirty="0">
                <a:solidFill>
                  <a:srgbClr val="FF0000"/>
                </a:solidFill>
              </a:rPr>
              <a:t>thermodynamic equilibrium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over </a:t>
            </a:r>
            <a:r>
              <a:rPr lang="en-US" dirty="0">
                <a:solidFill>
                  <a:srgbClr val="FF0000"/>
                </a:solidFill>
              </a:rPr>
              <a:t>100 thousands years</a:t>
            </a:r>
            <a:r>
              <a:rPr lang="en-US" dirty="0"/>
              <a:t>.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690465"/>
              </p:ext>
            </p:extLst>
          </p:nvPr>
        </p:nvGraphicFramePr>
        <p:xfrm>
          <a:off x="1342667" y="1521951"/>
          <a:ext cx="34147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9" name="Equation" r:id="rId4" imgW="2184400" imgH="292100" progId="Equation.3">
                  <p:embed/>
                </p:oleObj>
              </mc:Choice>
              <mc:Fallback>
                <p:oleObj name="Equation" r:id="rId4" imgW="2184400" imgH="29210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42667" y="1521951"/>
                        <a:ext cx="3414713" cy="4572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625850" y="2227707"/>
          <a:ext cx="398462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0" name="Equation" r:id="rId6" imgW="2438400" imgH="292100" progId="Equation.3">
                  <p:embed/>
                </p:oleObj>
              </mc:Choice>
              <mc:Fallback>
                <p:oleObj name="Equation" r:id="rId6" imgW="2438400" imgH="2921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25850" y="2227707"/>
                        <a:ext cx="3984625" cy="4778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98907" y="4237978"/>
            <a:ext cx="5653253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</a:rPr>
              <a:t>Ratio R</a:t>
            </a:r>
            <a:r>
              <a:rPr lang="en-US" sz="2800" b="1" baseline="-25000" dirty="0">
                <a:solidFill>
                  <a:srgbClr val="0000FF"/>
                </a:solidFill>
              </a:rPr>
              <a:t>PPI/PPII </a:t>
            </a:r>
            <a:endParaRPr lang="en-US" sz="2800" b="1" dirty="0">
              <a:solidFill>
                <a:srgbClr val="0000FF"/>
              </a:solidFill>
            </a:endParaRPr>
          </a:p>
          <a:p>
            <a:pPr algn="just"/>
            <a:endParaRPr lang="en-US" dirty="0"/>
          </a:p>
          <a:p>
            <a:pPr algn="just"/>
            <a:r>
              <a:rPr lang="en-US" dirty="0"/>
              <a:t>We derive the ratio R</a:t>
            </a:r>
            <a:r>
              <a:rPr lang="en-US" baseline="-25000" dirty="0"/>
              <a:t>I/II </a:t>
            </a:r>
            <a:r>
              <a:rPr lang="en-US" dirty="0"/>
              <a:t>between the </a:t>
            </a:r>
            <a:r>
              <a:rPr lang="en-US" b="1" baseline="30000" dirty="0"/>
              <a:t>3</a:t>
            </a:r>
            <a:r>
              <a:rPr lang="en-US" b="1" dirty="0"/>
              <a:t>He–</a:t>
            </a:r>
            <a:r>
              <a:rPr lang="en-US" b="1" baseline="30000" dirty="0"/>
              <a:t>4</a:t>
            </a:r>
            <a:r>
              <a:rPr lang="en-US" b="1" dirty="0"/>
              <a:t>He (PPI) </a:t>
            </a:r>
            <a:r>
              <a:rPr lang="en-US" dirty="0"/>
              <a:t>and the </a:t>
            </a:r>
            <a:r>
              <a:rPr lang="en-US" b="1" baseline="30000" dirty="0"/>
              <a:t>3</a:t>
            </a:r>
            <a:r>
              <a:rPr lang="en-US" b="1" dirty="0"/>
              <a:t>He–</a:t>
            </a:r>
            <a:r>
              <a:rPr lang="en-US" b="1" baseline="30000" dirty="0"/>
              <a:t>3</a:t>
            </a:r>
            <a:r>
              <a:rPr lang="en-US" b="1" dirty="0"/>
              <a:t>He (PPII) </a:t>
            </a:r>
            <a:r>
              <a:rPr lang="en-US" dirty="0"/>
              <a:t>fusion rates, which quantifies the relative intensity of the two primary terminations of the pp chain</a:t>
            </a:r>
            <a:endParaRPr lang="en-US" strike="sngStrike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318896" y="4382653"/>
          <a:ext cx="15367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1" name="Equation" r:id="rId8" imgW="1536700" imgH="520700" progId="Equation.3">
                  <p:embed/>
                </p:oleObj>
              </mc:Choice>
              <mc:Fallback>
                <p:oleObj name="Equation" r:id="rId8" imgW="1536700" imgH="5207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18896" y="4382653"/>
                        <a:ext cx="15367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113094" y="6005635"/>
          <a:ext cx="1493424" cy="387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2" name="Equation" r:id="rId10" imgW="1028700" imgH="266700" progId="Equation.3">
                  <p:embed/>
                </p:oleObj>
              </mc:Choice>
              <mc:Fallback>
                <p:oleObj name="Equation" r:id="rId10" imgW="1028700" imgH="2667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13094" y="6005635"/>
                        <a:ext cx="1493424" cy="38718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98907" y="4308102"/>
            <a:ext cx="8782524" cy="2343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8905" y="6005635"/>
            <a:ext cx="864364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We find                         </a:t>
            </a:r>
            <a:r>
              <a:rPr lang="en-US" i="1" dirty="0">
                <a:solidFill>
                  <a:srgbClr val="FF0000"/>
                </a:solidFill>
              </a:rPr>
              <a:t>      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agreement</a:t>
            </a:r>
            <a:r>
              <a:rPr lang="en-US" dirty="0"/>
              <a:t> with the predicted  </a:t>
            </a:r>
          </a:p>
          <a:p>
            <a:pPr algn="just"/>
            <a:r>
              <a:rPr lang="en-US" dirty="0"/>
              <a:t>values of </a:t>
            </a:r>
            <a:r>
              <a:rPr lang="en-US" i="1" dirty="0"/>
              <a:t>R</a:t>
            </a:r>
            <a:r>
              <a:rPr lang="en-US" baseline="-25000" dirty="0"/>
              <a:t>I/II </a:t>
            </a:r>
            <a:r>
              <a:rPr lang="en-US" dirty="0"/>
              <a:t> = 0.180±0.011 (HZ) and 0.161±0.010 (LZ) 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ECD05E80-A179-A841-8B7B-AB75F294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12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0824" y="42186"/>
            <a:ext cx="8113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/>
              </a:rPr>
              <a:t>The Solar Metallicity Problem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73" y="3524562"/>
            <a:ext cx="4363389" cy="2850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745" y="3992799"/>
            <a:ext cx="3947750" cy="1993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1037" y="1125404"/>
            <a:ext cx="8636987" cy="2246769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Calibri"/>
              </a:rPr>
              <a:t>Measurements in 2009 (</a:t>
            </a:r>
            <a:r>
              <a:rPr lang="en-US" sz="2000" dirty="0">
                <a:solidFill>
                  <a:srgbClr val="FF0000"/>
                </a:solidFill>
                <a:latin typeface="Calibri"/>
              </a:rPr>
              <a:t>AGS09 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Low-Z</a:t>
            </a:r>
            <a:r>
              <a:rPr lang="en-US" sz="2000" dirty="0">
                <a:latin typeface="Calibri"/>
              </a:rPr>
              <a:t>)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suggest that the solar metallicity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(*)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might be lower than previously assumed (</a:t>
            </a:r>
            <a:r>
              <a:rPr lang="en-US" sz="2000" dirty="0">
                <a:solidFill>
                  <a:srgbClr val="0432FF"/>
                </a:solidFill>
                <a:latin typeface="Calibri"/>
              </a:rPr>
              <a:t>GS98 </a:t>
            </a:r>
            <a:r>
              <a:rPr lang="en-US" sz="2000" b="1" dirty="0">
                <a:solidFill>
                  <a:srgbClr val="0432FF"/>
                </a:solidFill>
                <a:latin typeface="Calibri"/>
              </a:rPr>
              <a:t>High-Z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). </a:t>
            </a:r>
          </a:p>
          <a:p>
            <a:pPr algn="just"/>
            <a:r>
              <a:rPr lang="en-US" sz="2000" dirty="0">
                <a:solidFill>
                  <a:prstClr val="black"/>
                </a:solidFill>
                <a:latin typeface="Calibri"/>
              </a:rPr>
              <a:t>With this assumption SSMs are </a:t>
            </a:r>
            <a:r>
              <a:rPr lang="en-US" sz="2000" u="sng" dirty="0">
                <a:solidFill>
                  <a:prstClr val="black"/>
                </a:solidFill>
                <a:latin typeface="Calibri"/>
              </a:rPr>
              <a:t>less in agreement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with helioseismology.</a:t>
            </a:r>
            <a:endParaRPr lang="en-US" sz="2800" b="1" dirty="0">
              <a:solidFill>
                <a:srgbClr val="FF0000"/>
              </a:solidFill>
              <a:latin typeface="Calibri"/>
            </a:endParaRPr>
          </a:p>
          <a:p>
            <a:pPr algn="just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algn="just"/>
            <a:r>
              <a:rPr lang="en-US" sz="2000" b="1" dirty="0">
                <a:solidFill>
                  <a:srgbClr val="0000FF"/>
                </a:solidFill>
              </a:rPr>
              <a:t>								Solar Metallicity Problem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algn="just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algn="just"/>
            <a:r>
              <a:rPr lang="en-US" sz="2000" dirty="0">
                <a:solidFill>
                  <a:prstClr val="black"/>
                </a:solidFill>
                <a:latin typeface="Calibri"/>
              </a:rPr>
              <a:t>Solar neutrino measurements could provide a solution of this problem!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56426" y="3623467"/>
            <a:ext cx="771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alibri"/>
              </a:rPr>
              <a:t>High </a:t>
            </a:r>
            <a:r>
              <a:rPr lang="it-IT" dirty="0" err="1">
                <a:solidFill>
                  <a:srgbClr val="0000FF"/>
                </a:solidFill>
                <a:latin typeface="Calibri"/>
              </a:rPr>
              <a:t>Z</a:t>
            </a:r>
            <a:endParaRPr lang="it-IT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1509" y="3624967"/>
            <a:ext cx="72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alibri"/>
              </a:rPr>
              <a:t>Low</a:t>
            </a:r>
            <a:r>
              <a:rPr lang="it-IT" dirty="0">
                <a:solidFill>
                  <a:srgbClr val="FF0000"/>
                </a:solidFill>
                <a:latin typeface="Calibri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/>
              </a:rPr>
              <a:t>Z</a:t>
            </a:r>
            <a:endParaRPr lang="it-IT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4156" y="4252645"/>
            <a:ext cx="72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alibri"/>
              </a:rPr>
              <a:t>Low</a:t>
            </a:r>
            <a:r>
              <a:rPr lang="it-IT" dirty="0">
                <a:solidFill>
                  <a:srgbClr val="FF0000"/>
                </a:solidFill>
                <a:latin typeface="Calibri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/>
              </a:rPr>
              <a:t>Z</a:t>
            </a:r>
            <a:endParaRPr lang="it-IT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9668" y="5146966"/>
            <a:ext cx="771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alibri"/>
              </a:rPr>
              <a:t>High </a:t>
            </a:r>
            <a:r>
              <a:rPr lang="it-IT" dirty="0" err="1">
                <a:solidFill>
                  <a:srgbClr val="0000FF"/>
                </a:solidFill>
                <a:latin typeface="Calibri"/>
              </a:rPr>
              <a:t>Z</a:t>
            </a:r>
            <a:endParaRPr lang="it-IT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-916234" y="4701834"/>
            <a:ext cx="2662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/>
              </a:rPr>
              <a:t>Fractional sound speed difference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2618" y="6295268"/>
            <a:ext cx="3379678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900" dirty="0">
                <a:solidFill>
                  <a:prstClr val="black"/>
                </a:solidFill>
                <a:latin typeface="Calibri"/>
              </a:rPr>
              <a:t>New Generation of Standard Solar </a:t>
            </a:r>
            <a:r>
              <a:rPr lang="it-IT" sz="900" dirty="0" err="1">
                <a:solidFill>
                  <a:prstClr val="black"/>
                </a:solidFill>
                <a:latin typeface="Calibri"/>
              </a:rPr>
              <a:t>Models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r>
              <a:rPr lang="it-IT" sz="900" dirty="0" err="1">
                <a:solidFill>
                  <a:prstClr val="black"/>
                </a:solidFill>
                <a:latin typeface="Calibri"/>
              </a:rPr>
              <a:t>N.Vinyoles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 et al. The </a:t>
            </a:r>
            <a:r>
              <a:rPr lang="it-IT" sz="900" dirty="0" err="1">
                <a:solidFill>
                  <a:prstClr val="black"/>
                </a:solidFill>
                <a:latin typeface="Calibri"/>
              </a:rPr>
              <a:t>Astrophysical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 Journal, 835:202, 2017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0291754-FEBB-3245-AF9D-B42612A495AB}"/>
              </a:ext>
            </a:extLst>
          </p:cNvPr>
          <p:cNvSpPr/>
          <p:nvPr/>
        </p:nvSpPr>
        <p:spPr>
          <a:xfrm>
            <a:off x="5929744" y="203726"/>
            <a:ext cx="2963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i="1" u="sng" dirty="0">
                <a:solidFill>
                  <a:srgbClr val="0070C0"/>
                </a:solidFill>
              </a:rPr>
              <a:t>(*) In </a:t>
            </a:r>
            <a:r>
              <a:rPr lang="en-US" sz="1200" i="1" u="sng" dirty="0">
                <a:solidFill>
                  <a:srgbClr val="0070C0"/>
                </a:solidFill>
                <a:hlinkClick r:id="rId4" tooltip="Astronom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astronomy</a:t>
            </a:r>
            <a:r>
              <a:rPr lang="en-US" sz="1200" i="1" u="sng" dirty="0">
                <a:solidFill>
                  <a:srgbClr val="0070C0"/>
                </a:solidFill>
              </a:rPr>
              <a:t>, metallicity is used to describe the </a:t>
            </a:r>
            <a:r>
              <a:rPr lang="en-US" sz="1200" i="1" u="sng" dirty="0">
                <a:solidFill>
                  <a:srgbClr val="0070C0"/>
                </a:solidFill>
                <a:hlinkClick r:id="rId5" tooltip="Abundance of the chemical elemen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abundance</a:t>
            </a:r>
            <a:r>
              <a:rPr lang="en-US" sz="1200" i="1" u="sng" dirty="0">
                <a:solidFill>
                  <a:srgbClr val="0070C0"/>
                </a:solidFill>
              </a:rPr>
              <a:t> of elements present in an object that are heavier than Lithium</a:t>
            </a:r>
          </a:p>
        </p:txBody>
      </p:sp>
      <p:sp>
        <p:nvSpPr>
          <p:cNvPr id="15" name="Freccia destra 14">
            <a:extLst>
              <a:ext uri="{FF2B5EF4-FFF2-40B4-BE49-F238E27FC236}">
                <a16:creationId xmlns:a16="http://schemas.microsoft.com/office/drawing/2014/main" id="{0A55558D-0CF6-3D40-9B89-14AB423905A4}"/>
              </a:ext>
            </a:extLst>
          </p:cNvPr>
          <p:cNvSpPr/>
          <p:nvPr/>
        </p:nvSpPr>
        <p:spPr>
          <a:xfrm>
            <a:off x="2744952" y="2483087"/>
            <a:ext cx="978408" cy="121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9996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3207" y="105629"/>
            <a:ext cx="87720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kern="1200" dirty="0">
                <a:solidFill>
                  <a:srgbClr val="0000FF"/>
                </a:solidFill>
              </a:rPr>
              <a:t>Study the solar metallicity with </a:t>
            </a:r>
            <a:r>
              <a:rPr lang="en-US" sz="2800" b="1" kern="1200" baseline="30000" dirty="0">
                <a:solidFill>
                  <a:srgbClr val="0000FF"/>
                </a:solidFill>
              </a:rPr>
              <a:t>7</a:t>
            </a:r>
            <a:r>
              <a:rPr lang="en-US" sz="2800" b="1" kern="1200" dirty="0">
                <a:solidFill>
                  <a:srgbClr val="0000FF"/>
                </a:solidFill>
              </a:rPr>
              <a:t>Be and </a:t>
            </a:r>
            <a:r>
              <a:rPr lang="en-US" sz="2800" b="1" kern="1200" baseline="30000" dirty="0">
                <a:solidFill>
                  <a:srgbClr val="0000FF"/>
                </a:solidFill>
              </a:rPr>
              <a:t>8</a:t>
            </a:r>
            <a:r>
              <a:rPr lang="en-US" sz="2800" b="1" kern="1200" dirty="0">
                <a:solidFill>
                  <a:srgbClr val="0000FF"/>
                </a:solidFill>
              </a:rPr>
              <a:t>B fluxes</a:t>
            </a:r>
            <a:endParaRPr lang="en-US" sz="2800" kern="12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273" y="5507932"/>
            <a:ext cx="8943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kern="1200" dirty="0"/>
              <a:t>The </a:t>
            </a:r>
            <a:r>
              <a:rPr lang="en-US" b="1" u="sng" kern="1200" dirty="0">
                <a:solidFill>
                  <a:srgbClr val="008000"/>
                </a:solidFill>
              </a:rPr>
              <a:t>Borexino results</a:t>
            </a:r>
            <a:r>
              <a:rPr lang="en-US" kern="1200" dirty="0"/>
              <a:t> are </a:t>
            </a:r>
            <a:r>
              <a:rPr lang="en-US" u="sng" kern="1200" dirty="0"/>
              <a:t>compatible with</a:t>
            </a:r>
            <a:r>
              <a:rPr lang="en-US" kern="1200" dirty="0"/>
              <a:t> the temperature profiles predicted by </a:t>
            </a:r>
            <a:r>
              <a:rPr lang="en-US" u="sng" kern="1200" dirty="0"/>
              <a:t>both High-Metallicity and Low-</a:t>
            </a:r>
            <a:r>
              <a:rPr lang="en-US" u="sng" kern="1200" dirty="0" err="1"/>
              <a:t>Metaliccity</a:t>
            </a:r>
            <a:r>
              <a:rPr lang="en-US" u="sng" kern="1200" dirty="0"/>
              <a:t> SSMs</a:t>
            </a:r>
            <a:r>
              <a:rPr lang="en-US" kern="1200" dirty="0"/>
              <a:t>. However, the </a:t>
            </a:r>
            <a:r>
              <a:rPr lang="en-US" kern="1200" baseline="30000" dirty="0"/>
              <a:t>7</a:t>
            </a:r>
            <a:r>
              <a:rPr lang="en-US" kern="1200" dirty="0"/>
              <a:t>Be and </a:t>
            </a:r>
            <a:r>
              <a:rPr lang="en-US" kern="1200" baseline="30000" dirty="0"/>
              <a:t>8</a:t>
            </a:r>
            <a:r>
              <a:rPr lang="en-US" kern="1200" dirty="0"/>
              <a:t>B solar-neutrino fluxes measured by </a:t>
            </a:r>
            <a:r>
              <a:rPr lang="en-US" kern="1200" dirty="0">
                <a:solidFill>
                  <a:srgbClr val="0070C0"/>
                </a:solidFill>
              </a:rPr>
              <a:t>Borexino provide an interesting </a:t>
            </a:r>
            <a:r>
              <a:rPr lang="en-US" sz="2000" b="1" u="sng" kern="1200" dirty="0">
                <a:solidFill>
                  <a:srgbClr val="0070C0"/>
                </a:solidFill>
              </a:rPr>
              <a:t>hint</a:t>
            </a:r>
            <a:r>
              <a:rPr lang="en-US" kern="1200" dirty="0">
                <a:solidFill>
                  <a:srgbClr val="0070C0"/>
                </a:solidFill>
              </a:rPr>
              <a:t> in favor of the </a:t>
            </a:r>
            <a:r>
              <a:rPr lang="en-US" sz="2000" b="1" u="sng" kern="1200" dirty="0">
                <a:solidFill>
                  <a:srgbClr val="0070C0"/>
                </a:solidFill>
              </a:rPr>
              <a:t>High-Metallicity SSM</a:t>
            </a:r>
            <a:r>
              <a:rPr lang="en-US" sz="2000" b="1" kern="1200" dirty="0">
                <a:solidFill>
                  <a:srgbClr val="0070C0"/>
                </a:solidFill>
              </a:rPr>
              <a:t> </a:t>
            </a:r>
            <a:r>
              <a:rPr lang="en-US" kern="1200" dirty="0">
                <a:solidFill>
                  <a:srgbClr val="0070C0"/>
                </a:solidFill>
              </a:rPr>
              <a:t>prediction</a:t>
            </a:r>
            <a:r>
              <a:rPr lang="en-US" kern="1200" dirty="0"/>
              <a:t>. </a:t>
            </a:r>
          </a:p>
        </p:txBody>
      </p:sp>
      <p:pic>
        <p:nvPicPr>
          <p:cNvPr id="12" name="Picture 11" descr="41586_2018_624_Fig4_HTM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66" y="1233944"/>
            <a:ext cx="6254173" cy="38072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15360" y="1290252"/>
            <a:ext cx="2774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kern="1200" dirty="0"/>
              <a:t>We performed a </a:t>
            </a: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</a:rPr>
              <a:t>global</a:t>
            </a:r>
            <a:r>
              <a:rPr lang="en-US" sz="1200" kern="1200" dirty="0"/>
              <a:t> fit including the results presented in this work together with all the other solar + KamLAND data.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83BAB41-2B43-EB42-9032-0A611AC5B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83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824" y="42186"/>
            <a:ext cx="8478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Toward the CNO neutrino detection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78376" y="965564"/>
            <a:ext cx="7833224" cy="240065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Motivations:</a:t>
            </a:r>
          </a:p>
          <a:p>
            <a:pPr marL="285750" indent="-285750" algn="just">
              <a:buFont typeface="Arial"/>
              <a:buChar char="•"/>
            </a:pPr>
            <a:endParaRPr lang="en-US" dirty="0"/>
          </a:p>
          <a:p>
            <a:pPr marL="285750" indent="-285750" algn="just">
              <a:buFont typeface="Arial"/>
              <a:buChar char="•"/>
            </a:pPr>
            <a:r>
              <a:rPr lang="en-US" sz="2000" dirty="0"/>
              <a:t>CNO neutrinos have </a:t>
            </a:r>
            <a:r>
              <a:rPr lang="en-US" sz="2000" dirty="0">
                <a:solidFill>
                  <a:srgbClr val="0000FF"/>
                </a:solidFill>
              </a:rPr>
              <a:t>never been detected </a:t>
            </a:r>
          </a:p>
          <a:p>
            <a:pPr lvl="1" algn="just"/>
            <a:r>
              <a:rPr lang="en-US" sz="1400" i="1" dirty="0"/>
              <a:t>According to </a:t>
            </a:r>
            <a:r>
              <a:rPr lang="en-US" sz="1400" i="1" dirty="0" err="1"/>
              <a:t>astrophisical</a:t>
            </a:r>
            <a:r>
              <a:rPr lang="en-US" sz="1400" i="1" dirty="0"/>
              <a:t> models, CNO cycle is responsible of </a:t>
            </a:r>
            <a:r>
              <a:rPr lang="en-US" sz="1400" i="1" dirty="0">
                <a:solidFill>
                  <a:srgbClr val="0000FF"/>
                </a:solidFill>
              </a:rPr>
              <a:t>~1% of the solar luminosity</a:t>
            </a:r>
            <a:r>
              <a:rPr lang="en-US" sz="1400" i="1" dirty="0"/>
              <a:t> and it is the main mechanism of energy </a:t>
            </a:r>
            <a:r>
              <a:rPr lang="en-US" sz="1400" i="1" dirty="0">
                <a:solidFill>
                  <a:srgbClr val="0000FF"/>
                </a:solidFill>
              </a:rPr>
              <a:t>generation in massive stars</a:t>
            </a:r>
            <a:r>
              <a:rPr lang="en-US" sz="1400" i="1" dirty="0"/>
              <a:t>. This would complete the demonstration of energy production mechanism in main sequence stars.</a:t>
            </a:r>
            <a:endParaRPr lang="en-US" sz="1600" i="1" dirty="0"/>
          </a:p>
          <a:p>
            <a:pPr algn="just"/>
            <a:endParaRPr lang="en-US" dirty="0"/>
          </a:p>
          <a:p>
            <a:pPr marL="285750" indent="-285750" algn="just">
              <a:buFont typeface="Arial"/>
              <a:buChar char="•"/>
            </a:pPr>
            <a:r>
              <a:rPr lang="en-US" sz="2000" dirty="0"/>
              <a:t>A solution for the </a:t>
            </a:r>
            <a:r>
              <a:rPr lang="en-US" sz="2000" dirty="0">
                <a:solidFill>
                  <a:srgbClr val="0000FF"/>
                </a:solidFill>
              </a:rPr>
              <a:t>solar </a:t>
            </a:r>
            <a:r>
              <a:rPr lang="en-US" sz="2000" dirty="0" err="1">
                <a:solidFill>
                  <a:srgbClr val="0000FF"/>
                </a:solidFill>
              </a:rPr>
              <a:t>metallicity</a:t>
            </a:r>
            <a:r>
              <a:rPr lang="en-US" sz="2000" dirty="0">
                <a:solidFill>
                  <a:srgbClr val="0000FF"/>
                </a:solidFill>
              </a:rPr>
              <a:t> problem</a:t>
            </a:r>
            <a:r>
              <a:rPr lang="en-US" sz="2000" dirty="0"/>
              <a:t>. </a:t>
            </a:r>
          </a:p>
          <a:p>
            <a:pPr lvl="1" algn="just"/>
            <a:r>
              <a:rPr lang="en-US" sz="1400" i="1" dirty="0"/>
              <a:t>Relative species predicted by nuclear physics absolute abundance still unknown.</a:t>
            </a:r>
          </a:p>
        </p:txBody>
      </p:sp>
      <p:sp>
        <p:nvSpPr>
          <p:cNvPr id="5" name="Rectangle 4"/>
          <p:cNvSpPr/>
          <p:nvPr/>
        </p:nvSpPr>
        <p:spPr>
          <a:xfrm>
            <a:off x="578377" y="3817207"/>
            <a:ext cx="3451812" cy="20313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Experimental challenges: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Low rate</a:t>
            </a:r>
            <a:r>
              <a:rPr lang="en-US" dirty="0"/>
              <a:t> expected in </a:t>
            </a:r>
            <a:r>
              <a:rPr lang="en-US" dirty="0" err="1"/>
              <a:t>Borexino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~5 </a:t>
            </a:r>
            <a:r>
              <a:rPr lang="en-US" dirty="0" err="1">
                <a:solidFill>
                  <a:srgbClr val="FF0000"/>
                </a:solidFill>
              </a:rPr>
              <a:t>cpd</a:t>
            </a:r>
            <a:r>
              <a:rPr lang="en-US" dirty="0">
                <a:solidFill>
                  <a:srgbClr val="FF0000"/>
                </a:solidFill>
              </a:rPr>
              <a:t>/100t (HZ) </a:t>
            </a:r>
            <a:r>
              <a:rPr lang="en-US" dirty="0"/>
              <a:t>or</a:t>
            </a:r>
          </a:p>
          <a:p>
            <a:pPr lvl="1"/>
            <a:r>
              <a:rPr lang="en-US" dirty="0"/>
              <a:t> ~3 </a:t>
            </a:r>
            <a:r>
              <a:rPr lang="en-US" dirty="0" err="1"/>
              <a:t>cpd</a:t>
            </a:r>
            <a:r>
              <a:rPr lang="en-US" dirty="0"/>
              <a:t>/100t (LZ)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to </a:t>
            </a:r>
            <a:r>
              <a:rPr lang="en-US" b="1" baseline="30000" dirty="0">
                <a:solidFill>
                  <a:srgbClr val="00FA00"/>
                </a:solidFill>
              </a:rPr>
              <a:t>210</a:t>
            </a:r>
            <a:r>
              <a:rPr lang="en-US" b="1" dirty="0">
                <a:solidFill>
                  <a:srgbClr val="00FA00"/>
                </a:solidFill>
              </a:rPr>
              <a:t>Bi</a:t>
            </a:r>
            <a:r>
              <a:rPr lang="en-US" dirty="0">
                <a:solidFill>
                  <a:srgbClr val="00FA00"/>
                </a:solidFill>
              </a:rPr>
              <a:t> beta spectrum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18</a:t>
            </a:fld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38CAB2A-8282-B940-A31A-84C80693C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586" y="3682029"/>
            <a:ext cx="4205014" cy="239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14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52" y="2324075"/>
            <a:ext cx="2942174" cy="18838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0" y="3469019"/>
            <a:ext cx="4386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– Total rate </a:t>
            </a:r>
            <a:r>
              <a:rPr lang="en-US" dirty="0" err="1"/>
              <a:t>R</a:t>
            </a:r>
            <a:r>
              <a:rPr lang="en-US" baseline="-25000" dirty="0" err="1"/>
              <a:t>Po</a:t>
            </a:r>
            <a:endParaRPr lang="en-US" dirty="0"/>
          </a:p>
          <a:p>
            <a:pPr algn="just"/>
            <a:r>
              <a:rPr lang="en-US" dirty="0">
                <a:solidFill>
                  <a:srgbClr val="FF0000"/>
                </a:solidFill>
              </a:rPr>
              <a:t>– A is Unsupported </a:t>
            </a:r>
            <a:r>
              <a:rPr lang="en-US" baseline="30000" dirty="0">
                <a:solidFill>
                  <a:srgbClr val="FF0000"/>
                </a:solidFill>
              </a:rPr>
              <a:t>210</a:t>
            </a:r>
            <a:r>
              <a:rPr lang="en-US" dirty="0">
                <a:solidFill>
                  <a:srgbClr val="FF0000"/>
                </a:solidFill>
              </a:rPr>
              <a:t>Po out of equilibrium</a:t>
            </a:r>
          </a:p>
          <a:p>
            <a:pPr algn="just"/>
            <a:r>
              <a:rPr lang="en-US" dirty="0">
                <a:solidFill>
                  <a:srgbClr val="0000FF"/>
                </a:solidFill>
              </a:rPr>
              <a:t>– B </a:t>
            </a:r>
            <a:r>
              <a:rPr lang="en-US" baseline="30000" dirty="0">
                <a:solidFill>
                  <a:srgbClr val="0000FF"/>
                </a:solidFill>
              </a:rPr>
              <a:t>210</a:t>
            </a:r>
            <a:r>
              <a:rPr lang="en-US" dirty="0">
                <a:solidFill>
                  <a:srgbClr val="0000FF"/>
                </a:solidFill>
              </a:rPr>
              <a:t>Bi-supported </a:t>
            </a:r>
            <a:r>
              <a:rPr lang="en-US" baseline="30000" dirty="0">
                <a:solidFill>
                  <a:srgbClr val="0000FF"/>
                </a:solidFill>
              </a:rPr>
              <a:t>210</a:t>
            </a:r>
            <a:r>
              <a:rPr lang="en-US" dirty="0">
                <a:solidFill>
                  <a:srgbClr val="0000FF"/>
                </a:solidFill>
              </a:rPr>
              <a:t>Po bound to </a:t>
            </a:r>
            <a:r>
              <a:rPr lang="en-US" baseline="30000" dirty="0">
                <a:solidFill>
                  <a:srgbClr val="0000FF"/>
                </a:solidFill>
              </a:rPr>
              <a:t>210</a:t>
            </a:r>
            <a:r>
              <a:rPr lang="en-US" dirty="0">
                <a:solidFill>
                  <a:srgbClr val="0000FF"/>
                </a:solidFill>
              </a:rPr>
              <a:t>Bi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054" y="354111"/>
            <a:ext cx="3699496" cy="199927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75889" y="314500"/>
            <a:ext cx="1320205" cy="967146"/>
          </a:xfrm>
          <a:prstGeom prst="ellipse">
            <a:avLst/>
          </a:prstGeom>
          <a:noFill/>
          <a:ln>
            <a:solidFill>
              <a:srgbClr val="00F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A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793165" y="308802"/>
            <a:ext cx="1320205" cy="96714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19</a:t>
            </a:fld>
            <a:endParaRPr lang="it-IT" dirty="0"/>
          </a:p>
        </p:txBody>
      </p:sp>
      <p:sp>
        <p:nvSpPr>
          <p:cNvPr id="15" name="Rectangle 14"/>
          <p:cNvSpPr/>
          <p:nvPr/>
        </p:nvSpPr>
        <p:spPr>
          <a:xfrm>
            <a:off x="223681" y="4884496"/>
            <a:ext cx="8583788" cy="101566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In order to determine the </a:t>
            </a:r>
            <a:r>
              <a:rPr lang="en-US" b="1" u="sng" baseline="30000" dirty="0">
                <a:solidFill>
                  <a:srgbClr val="7030A0"/>
                </a:solidFill>
              </a:rPr>
              <a:t>210</a:t>
            </a:r>
            <a:r>
              <a:rPr lang="en-US" b="1" u="sng" dirty="0">
                <a:solidFill>
                  <a:srgbClr val="7030A0"/>
                </a:solidFill>
              </a:rPr>
              <a:t>Po </a:t>
            </a:r>
            <a:r>
              <a:rPr lang="en-US" u="sng" dirty="0">
                <a:solidFill>
                  <a:srgbClr val="7030A0"/>
                </a:solidFill>
              </a:rPr>
              <a:t>rate</a:t>
            </a:r>
            <a:r>
              <a:rPr lang="en-US" dirty="0"/>
              <a:t> the </a:t>
            </a:r>
            <a:r>
              <a:rPr lang="en-US" b="1" u="sng" dirty="0"/>
              <a:t>contaminants</a:t>
            </a:r>
            <a:r>
              <a:rPr lang="en-US" u="sng" dirty="0"/>
              <a:t> must be </a:t>
            </a:r>
            <a:r>
              <a:rPr lang="en-US" b="1" u="sng" dirty="0"/>
              <a:t>homogeneous distributed in the vessel</a:t>
            </a:r>
            <a:r>
              <a:rPr lang="en-US" dirty="0"/>
              <a:t> and we have to have </a:t>
            </a:r>
            <a:r>
              <a:rPr lang="en-US" b="1" u="sng" dirty="0"/>
              <a:t>no motions</a:t>
            </a:r>
            <a:r>
              <a:rPr lang="en-US" dirty="0"/>
              <a:t> of the contaminants (due to convention  motions) -&gt; </a:t>
            </a:r>
            <a:r>
              <a:rPr lang="en-US" sz="2400" b="1" dirty="0">
                <a:solidFill>
                  <a:srgbClr val="FF0000"/>
                </a:solidFill>
              </a:rPr>
              <a:t>stable temperature 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055767BC-6FA4-5547-B3A5-78D6F1A290BC}"/>
                  </a:ext>
                </a:extLst>
              </p:cNvPr>
              <p:cNvSpPr txBox="1"/>
              <p:nvPr/>
            </p:nvSpPr>
            <p:spPr>
              <a:xfrm>
                <a:off x="4192907" y="2343644"/>
                <a:ext cx="4765963" cy="5790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𝑃𝑜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𝑃𝑜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055767BC-6FA4-5547-B3A5-78D6F1A29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907" y="2343644"/>
                <a:ext cx="4765963" cy="579005"/>
              </a:xfrm>
              <a:prstGeom prst="rect">
                <a:avLst/>
              </a:prstGeom>
              <a:blipFill>
                <a:blip r:embed="rId4"/>
                <a:stretch>
                  <a:fillRect t="-2174" b="-217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2">
            <a:extLst>
              <a:ext uri="{FF2B5EF4-FFF2-40B4-BE49-F238E27FC236}">
                <a16:creationId xmlns:a16="http://schemas.microsoft.com/office/drawing/2014/main" id="{0F03C37A-53BC-9044-AB95-5FD4E5CD7501}"/>
              </a:ext>
            </a:extLst>
          </p:cNvPr>
          <p:cNvSpPr/>
          <p:nvPr/>
        </p:nvSpPr>
        <p:spPr>
          <a:xfrm>
            <a:off x="223681" y="568062"/>
            <a:ext cx="47659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000" dirty="0"/>
              <a:t>It is possible to infer the </a:t>
            </a:r>
            <a:r>
              <a:rPr lang="en-US" sz="2000" b="1" u="sng" baseline="30000" dirty="0">
                <a:solidFill>
                  <a:srgbClr val="00FA00"/>
                </a:solidFill>
              </a:rPr>
              <a:t>210</a:t>
            </a:r>
            <a:r>
              <a:rPr lang="en-US" sz="2000" b="1" u="sng" dirty="0">
                <a:solidFill>
                  <a:srgbClr val="00FA00"/>
                </a:solidFill>
              </a:rPr>
              <a:t>Bi rate</a:t>
            </a:r>
            <a:r>
              <a:rPr lang="en-US" sz="2000" dirty="0">
                <a:solidFill>
                  <a:srgbClr val="00FA00"/>
                </a:solidFill>
              </a:rPr>
              <a:t> </a:t>
            </a:r>
            <a:r>
              <a:rPr lang="en-US" sz="2000" dirty="0"/>
              <a:t>studying the 𝝰 particles from  </a:t>
            </a:r>
            <a:r>
              <a:rPr lang="en-US" sz="2000" b="1" u="sng" baseline="30000" dirty="0">
                <a:solidFill>
                  <a:srgbClr val="7030A0"/>
                </a:solidFill>
              </a:rPr>
              <a:t>210</a:t>
            </a:r>
            <a:r>
              <a:rPr lang="en-US" sz="2000" b="1" u="sng" dirty="0">
                <a:solidFill>
                  <a:srgbClr val="7030A0"/>
                </a:solidFill>
              </a:rPr>
              <a:t>Po.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9805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 ch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95" y="2650706"/>
            <a:ext cx="5237079" cy="36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923708" y="2947142"/>
            <a:ext cx="1032367" cy="27653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2000" b="1" dirty="0">
                <a:solidFill>
                  <a:prstClr val="black"/>
                </a:solidFill>
                <a:sym typeface="Symbol" charset="0"/>
              </a:rPr>
              <a:t></a:t>
            </a:r>
            <a:r>
              <a:rPr lang="en-US" sz="2000" b="1" baseline="-25000" dirty="0">
                <a:solidFill>
                  <a:prstClr val="black"/>
                </a:solidFill>
                <a:sym typeface="Symbol" charset="0"/>
              </a:rPr>
              <a:t>e</a:t>
            </a:r>
            <a:r>
              <a:rPr lang="en-US" sz="2000" b="1" dirty="0">
                <a:solidFill>
                  <a:prstClr val="black"/>
                </a:solidFill>
                <a:sym typeface="Symbol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sym typeface="Symbol" charset="0"/>
              </a:rPr>
              <a:t>from: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endParaRPr lang="en-US" sz="1600" dirty="0">
              <a:solidFill>
                <a:prstClr val="black"/>
              </a:solidFill>
              <a:sym typeface="Symbol" charset="0"/>
            </a:endParaRP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800" dirty="0">
                <a:solidFill>
                  <a:srgbClr val="FF0000"/>
                </a:solidFill>
                <a:sym typeface="Symbol" charset="0"/>
              </a:rPr>
              <a:t>pp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800" dirty="0">
                <a:solidFill>
                  <a:srgbClr val="20FFFF"/>
                </a:solidFill>
                <a:sym typeface="Symbol" charset="0"/>
              </a:rPr>
              <a:t>pep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800" baseline="30000" dirty="0">
                <a:solidFill>
                  <a:srgbClr val="0000FF"/>
                </a:solidFill>
                <a:sym typeface="Symbol" charset="0"/>
              </a:rPr>
              <a:t>7</a:t>
            </a:r>
            <a:r>
              <a:rPr lang="en-US" sz="1800" dirty="0">
                <a:solidFill>
                  <a:srgbClr val="0000FF"/>
                </a:solidFill>
                <a:sym typeface="Symbol" charset="0"/>
              </a:rPr>
              <a:t>Be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800" baseline="30000" dirty="0">
                <a:solidFill>
                  <a:srgbClr val="00B050"/>
                </a:solidFill>
                <a:sym typeface="Symbol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sym typeface="Symbol" charset="0"/>
              </a:rPr>
              <a:t>B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800" dirty="0">
                <a:sym typeface="Symbol" charset="0"/>
              </a:rPr>
              <a:t>hep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0825" y="42186"/>
            <a:ext cx="514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/>
              </a:rPr>
              <a:t>Solar neutrinos fluxes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49720" y="638559"/>
            <a:ext cx="523708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00FF"/>
                </a:solidFill>
              </a:rPr>
              <a:t>Electron neutrinos (</a:t>
            </a:r>
            <a:r>
              <a:rPr lang="en-US" b="1" dirty="0" err="1">
                <a:solidFill>
                  <a:srgbClr val="0000FF"/>
                </a:solidFill>
              </a:rPr>
              <a:t>ν</a:t>
            </a:r>
            <a:r>
              <a:rPr lang="en-US" b="1" baseline="-25000" dirty="0" err="1">
                <a:solidFill>
                  <a:srgbClr val="0000FF"/>
                </a:solidFill>
              </a:rPr>
              <a:t>e</a:t>
            </a:r>
            <a:r>
              <a:rPr lang="en-US" b="1" dirty="0">
                <a:solidFill>
                  <a:srgbClr val="0000FF"/>
                </a:solidFill>
              </a:rPr>
              <a:t>)</a:t>
            </a:r>
            <a:r>
              <a:rPr lang="en-US" dirty="0">
                <a:solidFill>
                  <a:prstClr val="black"/>
                </a:solidFill>
              </a:rPr>
              <a:t> are copiously produced by </a:t>
            </a:r>
            <a:r>
              <a:rPr lang="en-US" dirty="0">
                <a:solidFill>
                  <a:srgbClr val="FF0000"/>
                </a:solidFill>
              </a:rPr>
              <a:t>thermonuclear processes</a:t>
            </a:r>
            <a:r>
              <a:rPr lang="en-US" dirty="0">
                <a:solidFill>
                  <a:prstClr val="black"/>
                </a:solidFill>
              </a:rPr>
              <a:t> that power the </a:t>
            </a:r>
            <a:r>
              <a:rPr lang="en-US" b="1" dirty="0">
                <a:solidFill>
                  <a:srgbClr val="0000FF"/>
                </a:solidFill>
              </a:rPr>
              <a:t>Stars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890053DE-E65F-2A42-B264-CF4B188A3823}"/>
              </a:ext>
            </a:extLst>
          </p:cNvPr>
          <p:cNvSpPr/>
          <p:nvPr/>
        </p:nvSpPr>
        <p:spPr>
          <a:xfrm>
            <a:off x="308395" y="1727843"/>
            <a:ext cx="5237079" cy="646331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In the S</a:t>
            </a:r>
            <a:r>
              <a:rPr lang="en-US" dirty="0">
                <a:solidFill>
                  <a:prstClr val="black"/>
                </a:solidFill>
              </a:rPr>
              <a:t>un about 99 % of  of the energy is produced in the </a:t>
            </a:r>
            <a:r>
              <a:rPr lang="en-US" b="1" dirty="0">
                <a:solidFill>
                  <a:srgbClr val="FF0000"/>
                </a:solidFill>
              </a:rPr>
              <a:t>pp chain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196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823" y="219012"/>
            <a:ext cx="8638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The thermal insulation and temperature active control system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0822" y="911030"/>
            <a:ext cx="47910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Since the end of </a:t>
            </a:r>
            <a:r>
              <a:rPr lang="en-US" dirty="0">
                <a:solidFill>
                  <a:srgbClr val="FF0000"/>
                </a:solidFill>
              </a:rPr>
              <a:t>2015</a:t>
            </a:r>
            <a:r>
              <a:rPr lang="en-US" dirty="0"/>
              <a:t> the detector is surrounded by a </a:t>
            </a:r>
            <a:r>
              <a:rPr lang="en-US" dirty="0">
                <a:solidFill>
                  <a:srgbClr val="0000FF"/>
                </a:solidFill>
              </a:rPr>
              <a:t>thick layer of </a:t>
            </a:r>
            <a:r>
              <a:rPr lang="en-US" sz="2000" b="1" dirty="0">
                <a:solidFill>
                  <a:srgbClr val="FF0000"/>
                </a:solidFill>
              </a:rPr>
              <a:t>rock wool</a:t>
            </a:r>
            <a:r>
              <a:rPr lang="en-US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51" y="960760"/>
            <a:ext cx="3832398" cy="17547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0822" y="1940902"/>
            <a:ext cx="347804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dome of Borexino is equipped with a </a:t>
            </a:r>
            <a:r>
              <a:rPr lang="en-US" sz="2000" b="1" dirty="0">
                <a:solidFill>
                  <a:srgbClr val="3366FF"/>
                </a:solidFill>
              </a:rPr>
              <a:t>water coil </a:t>
            </a:r>
            <a:r>
              <a:rPr lang="en-US" dirty="0"/>
              <a:t>able to provide heat for compensating the heat sink from the bottom (rock at ~6°C)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715" y="1735463"/>
            <a:ext cx="1339754" cy="2370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88" y="3685993"/>
            <a:ext cx="3633711" cy="27196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20</a:t>
            </a:fld>
            <a:endParaRPr lang="it-IT" dirty="0"/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3249482" y="1426917"/>
            <a:ext cx="4188848" cy="3638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2072448" y="2418965"/>
            <a:ext cx="2790497" cy="7530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57B02F5-00A2-1348-9BD0-8424FAA15A96}"/>
              </a:ext>
            </a:extLst>
          </p:cNvPr>
          <p:cNvSpPr txBox="1"/>
          <p:nvPr/>
        </p:nvSpPr>
        <p:spPr>
          <a:xfrm>
            <a:off x="4532284" y="4572083"/>
            <a:ext cx="4124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Thanks to a more </a:t>
            </a:r>
            <a:r>
              <a:rPr lang="en-US" dirty="0">
                <a:solidFill>
                  <a:srgbClr val="FF0000"/>
                </a:solidFill>
              </a:rPr>
              <a:t>stable temperature condition</a:t>
            </a:r>
            <a:r>
              <a:rPr lang="en-US" dirty="0"/>
              <a:t>  the </a:t>
            </a:r>
            <a:r>
              <a:rPr lang="en-US" dirty="0" err="1"/>
              <a:t>Borexino</a:t>
            </a:r>
            <a:r>
              <a:rPr lang="en-US" dirty="0"/>
              <a:t> Collaboration will fix the </a:t>
            </a:r>
            <a:r>
              <a:rPr lang="en-US" b="1" u="sng" baseline="30000" dirty="0">
                <a:solidFill>
                  <a:srgbClr val="00FA00"/>
                </a:solidFill>
              </a:rPr>
              <a:t>210</a:t>
            </a:r>
            <a:r>
              <a:rPr lang="en-US" b="1" u="sng" dirty="0">
                <a:solidFill>
                  <a:srgbClr val="00FA00"/>
                </a:solidFill>
              </a:rPr>
              <a:t>Bi rate</a:t>
            </a:r>
            <a:r>
              <a:rPr lang="en-US" dirty="0"/>
              <a:t> and will try  to extract the </a:t>
            </a:r>
            <a:r>
              <a:rPr lang="en-US" b="1" dirty="0"/>
              <a:t>CNO neutrino flux</a:t>
            </a:r>
            <a:r>
              <a:rPr lang="en-US" dirty="0"/>
              <a:t>.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0B55E423-1182-4F44-962C-CFA8652800C6}"/>
              </a:ext>
            </a:extLst>
          </p:cNvPr>
          <p:cNvSpPr/>
          <p:nvPr/>
        </p:nvSpPr>
        <p:spPr>
          <a:xfrm>
            <a:off x="1837443" y="4106245"/>
            <a:ext cx="1739023" cy="1840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Straight Arrow Connector 10">
            <a:extLst>
              <a:ext uri="{FF2B5EF4-FFF2-40B4-BE49-F238E27FC236}">
                <a16:creationId xmlns:a16="http://schemas.microsoft.com/office/drawing/2014/main" id="{20990EE7-7C50-9D4B-8B8D-DC426C3D4FB3}"/>
              </a:ext>
            </a:extLst>
          </p:cNvPr>
          <p:cNvCxnSpPr>
            <a:cxnSpLocks/>
            <a:endCxn id="15" idx="6"/>
          </p:cNvCxnSpPr>
          <p:nvPr/>
        </p:nvCxnSpPr>
        <p:spPr>
          <a:xfrm flipH="1" flipV="1">
            <a:off x="3576466" y="5026608"/>
            <a:ext cx="1013128" cy="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44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470393" y="3206926"/>
            <a:ext cx="1454400" cy="2051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600" b="1" dirty="0">
                <a:sym typeface="Symbol" charset="0"/>
              </a:rPr>
              <a:t></a:t>
            </a:r>
            <a:r>
              <a:rPr lang="en-US" sz="1600" b="1" baseline="-25000" dirty="0">
                <a:sym typeface="Symbol" charset="0"/>
              </a:rPr>
              <a:t>e</a:t>
            </a:r>
            <a:r>
              <a:rPr lang="en-US" sz="1600" b="1" dirty="0">
                <a:sym typeface="Symbol" charset="0"/>
              </a:rPr>
              <a:t> </a:t>
            </a:r>
            <a:r>
              <a:rPr lang="en-US" sz="1600" dirty="0">
                <a:sym typeface="Symbol" charset="0"/>
              </a:rPr>
              <a:t>from: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endParaRPr lang="en-US" sz="2000" dirty="0">
              <a:sym typeface="Symbol" charset="0"/>
            </a:endParaRP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800" baseline="30000" dirty="0">
                <a:solidFill>
                  <a:srgbClr val="FFC000"/>
                </a:solidFill>
                <a:sym typeface="Symbol" charset="0"/>
              </a:rPr>
              <a:t>13</a:t>
            </a:r>
            <a:r>
              <a:rPr lang="en-US" sz="1800" dirty="0">
                <a:solidFill>
                  <a:srgbClr val="FFC000"/>
                </a:solidFill>
                <a:sym typeface="Symbol" charset="0"/>
              </a:rPr>
              <a:t>N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800" baseline="30000" dirty="0">
                <a:solidFill>
                  <a:srgbClr val="FFC000"/>
                </a:solidFill>
                <a:sym typeface="Symbol" charset="0"/>
              </a:rPr>
              <a:t>15</a:t>
            </a:r>
            <a:r>
              <a:rPr lang="en-US" sz="1800" dirty="0">
                <a:solidFill>
                  <a:srgbClr val="FFC000"/>
                </a:solidFill>
                <a:sym typeface="Symbol" charset="0"/>
              </a:rPr>
              <a:t>O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en-US" sz="1800" baseline="30000" dirty="0">
                <a:solidFill>
                  <a:srgbClr val="FFC000"/>
                </a:solidFill>
                <a:sym typeface="Symbol" charset="0"/>
              </a:rPr>
              <a:t>17</a:t>
            </a:r>
            <a:r>
              <a:rPr lang="en-US" sz="1800" dirty="0">
                <a:solidFill>
                  <a:srgbClr val="FFC000"/>
                </a:solidFill>
                <a:sym typeface="Symbol" charset="0"/>
              </a:rPr>
              <a:t>F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3095" y="916362"/>
            <a:ext cx="5148480" cy="646331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/>
              </a:rPr>
              <a:t>Beside the pp chain there is also the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CNO cycle </a:t>
            </a:r>
            <a:r>
              <a:rPr lang="en-US" dirty="0">
                <a:latin typeface="Calibri"/>
              </a:rPr>
              <a:t>which represents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∼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1-2 % of the Sun energy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0825" y="42186"/>
            <a:ext cx="514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/>
              </a:rPr>
              <a:t>Solar neutrinos fluxes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6" y="4435060"/>
            <a:ext cx="609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45000"/>
              </a:spcBef>
            </a:pPr>
            <a:r>
              <a:rPr lang="en-US" dirty="0">
                <a:solidFill>
                  <a:srgbClr val="FFC000"/>
                </a:solidFill>
                <a:latin typeface="Calibri"/>
                <a:sym typeface="Symbol" charset="0"/>
              </a:rPr>
              <a:t>CNO</a:t>
            </a:r>
          </a:p>
        </p:txBody>
      </p:sp>
      <p:sp>
        <p:nvSpPr>
          <p:cNvPr id="9" name="Right Brace 8"/>
          <p:cNvSpPr/>
          <p:nvPr/>
        </p:nvSpPr>
        <p:spPr>
          <a:xfrm>
            <a:off x="6960016" y="4084353"/>
            <a:ext cx="339418" cy="1081435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  <a:highlight>
                <a:srgbClr val="FFFF00"/>
              </a:highlight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80FD5223-DC5A-B741-A8E0-683AA8C0A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57" y="1831834"/>
            <a:ext cx="5237079" cy="336816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7B79E0B-9E39-C643-A86F-26027576F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645" y="271491"/>
            <a:ext cx="2763530" cy="1933379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3D3BF02F-2986-D541-BD01-019B09639B48}"/>
              </a:ext>
            </a:extLst>
          </p:cNvPr>
          <p:cNvSpPr/>
          <p:nvPr/>
        </p:nvSpPr>
        <p:spPr>
          <a:xfrm>
            <a:off x="532859" y="5941638"/>
            <a:ext cx="549386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So far </a:t>
            </a:r>
            <a:r>
              <a:rPr lang="en-US" sz="2400" dirty="0">
                <a:solidFill>
                  <a:srgbClr val="FFC000"/>
                </a:solidFill>
              </a:rPr>
              <a:t>CNO </a:t>
            </a:r>
            <a:r>
              <a:rPr lang="en-US" sz="2400" dirty="0" err="1">
                <a:solidFill>
                  <a:srgbClr val="FFC000"/>
                </a:solidFill>
              </a:rPr>
              <a:t>ν</a:t>
            </a:r>
            <a:r>
              <a:rPr lang="en-US" sz="2400" baseline="-25000" dirty="0" err="1">
                <a:solidFill>
                  <a:srgbClr val="FFC000"/>
                </a:solidFill>
              </a:rPr>
              <a:t>e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/>
              <a:t>have </a:t>
            </a:r>
            <a:r>
              <a:rPr lang="en-US" sz="2400" b="1" dirty="0">
                <a:solidFill>
                  <a:srgbClr val="FF0000"/>
                </a:solidFill>
              </a:rPr>
              <a:t>never been detected!</a:t>
            </a: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1B862445-C489-3E42-A15B-AC854BC7BDAC}"/>
              </a:ext>
            </a:extLst>
          </p:cNvPr>
          <p:cNvSpPr/>
          <p:nvPr/>
        </p:nvSpPr>
        <p:spPr>
          <a:xfrm>
            <a:off x="6129645" y="2347729"/>
            <a:ext cx="276353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C000"/>
                </a:solidFill>
              </a:rPr>
              <a:t>CNO cycle </a:t>
            </a:r>
            <a:r>
              <a:rPr lang="en-US" dirty="0"/>
              <a:t>is important for </a:t>
            </a:r>
            <a:r>
              <a:rPr lang="en-US" dirty="0">
                <a:solidFill>
                  <a:srgbClr val="0070C0"/>
                </a:solidFill>
              </a:rPr>
              <a:t>massive stars</a:t>
            </a:r>
          </a:p>
        </p:txBody>
      </p:sp>
    </p:spTree>
    <p:extLst>
      <p:ext uri="{BB962C8B-B14F-4D97-AF65-F5344CB8AC3E}">
        <p14:creationId xmlns:p14="http://schemas.microsoft.com/office/powerpoint/2010/main" val="308924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50825" y="42186"/>
            <a:ext cx="514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/>
              </a:rPr>
              <a:t>Solar neutrinos fluxes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48778417-33C3-5D48-B5C1-4276F15875C3}"/>
              </a:ext>
            </a:extLst>
          </p:cNvPr>
          <p:cNvSpPr/>
          <p:nvPr/>
        </p:nvSpPr>
        <p:spPr>
          <a:xfrm>
            <a:off x="1094509" y="5700507"/>
            <a:ext cx="7218218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prstClr val="black"/>
                </a:solidFill>
                <a:latin typeface="Calibri"/>
              </a:rPr>
              <a:t>In the middle of ’60s a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solar neutrino detector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was built in order </a:t>
            </a:r>
            <a:r>
              <a:rPr lang="en-US" u="sng" dirty="0">
                <a:solidFill>
                  <a:prstClr val="black"/>
                </a:solidFill>
                <a:latin typeface="Calibri"/>
              </a:rPr>
              <a:t>to test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the validity of the </a:t>
            </a:r>
            <a:r>
              <a:rPr lang="en-US" u="sng" dirty="0">
                <a:solidFill>
                  <a:srgbClr val="0000FF"/>
                </a:solidFill>
                <a:latin typeface="Calibri"/>
              </a:rPr>
              <a:t>Standard Solar Model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(SSM).</a:t>
            </a:r>
          </a:p>
        </p:txBody>
      </p:sp>
      <p:pic>
        <p:nvPicPr>
          <p:cNvPr id="23" name="Picture 1" descr="page4image27335168">
            <a:extLst>
              <a:ext uri="{FF2B5EF4-FFF2-40B4-BE49-F238E27FC236}">
                <a16:creationId xmlns:a16="http://schemas.microsoft.com/office/drawing/2014/main" id="{0D78C153-C840-2847-AE1D-7F6D949D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825" y="750072"/>
            <a:ext cx="8178799" cy="46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572000" y="1010067"/>
            <a:ext cx="3691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/>
              </a:rPr>
              <a:t>Expected </a:t>
            </a:r>
            <a:r>
              <a:rPr lang="en-US" sz="2400" b="1" dirty="0">
                <a:latin typeface="Calibri"/>
                <a:sym typeface="Symbol" charset="0"/>
              </a:rPr>
              <a:t> </a:t>
            </a:r>
            <a:r>
              <a:rPr lang="en-US" sz="2400" b="1" dirty="0">
                <a:latin typeface="Calibri"/>
              </a:rPr>
              <a:t>fluxes </a:t>
            </a:r>
            <a:r>
              <a:rPr lang="en-US" sz="2400" dirty="0">
                <a:latin typeface="Calibri"/>
              </a:rPr>
              <a:t>from the Standard Solar Model (</a:t>
            </a:r>
            <a:r>
              <a:rPr lang="en-US" sz="2400" b="1" dirty="0">
                <a:latin typeface="Calibri"/>
              </a:rPr>
              <a:t>SSM)</a:t>
            </a:r>
          </a:p>
        </p:txBody>
      </p:sp>
    </p:spTree>
    <p:extLst>
      <p:ext uri="{BB962C8B-B14F-4D97-AF65-F5344CB8AC3E}">
        <p14:creationId xmlns:p14="http://schemas.microsoft.com/office/powerpoint/2010/main" val="63545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A301B0-33C5-8546-898D-71BF714424E6}"/>
              </a:ext>
            </a:extLst>
          </p:cNvPr>
          <p:cNvSpPr txBox="1"/>
          <p:nvPr/>
        </p:nvSpPr>
        <p:spPr>
          <a:xfrm>
            <a:off x="239541" y="696696"/>
            <a:ext cx="533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two ways to detect solar neutrinos:</a:t>
            </a:r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CD54E6F3-C157-B146-BD1A-E76644CAF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2" y="1079764"/>
            <a:ext cx="3841745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lvl="2" indent="0" eaLnBrk="1" hangingPunct="1">
              <a:defRPr/>
            </a:pPr>
            <a:r>
              <a:rPr lang="en-US" sz="1800" dirty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radiochemical experiments</a:t>
            </a:r>
          </a:p>
          <a:p>
            <a:pPr marL="914400" lvl="2" indent="0" eaLnBrk="1" hangingPunct="1">
              <a:defRPr/>
            </a:pPr>
            <a:r>
              <a:rPr lang="en-US" sz="1000" dirty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(Inverse Beta Decay)</a:t>
            </a:r>
          </a:p>
          <a:p>
            <a:pPr marL="914400" lvl="2" indent="0" eaLnBrk="1" hangingPunct="1">
              <a:defRPr/>
            </a:pPr>
            <a:endParaRPr lang="en-US" sz="1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914400" lvl="2" indent="0" eaLnBrk="1" hangingPunct="1">
              <a:defRPr/>
            </a:pPr>
            <a:r>
              <a:rPr lang="en-US" sz="1800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real time experiments</a:t>
            </a:r>
          </a:p>
          <a:p>
            <a:pPr marL="914400" lvl="2" indent="0" eaLnBrk="1" hangingPunct="1">
              <a:defRPr/>
            </a:pPr>
            <a:r>
              <a:rPr lang="en-US" sz="900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(Elastic Scattering)</a:t>
            </a:r>
            <a:endParaRPr lang="en-US" sz="9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5" name="Object 41">
            <a:extLst>
              <a:ext uri="{FF2B5EF4-FFF2-40B4-BE49-F238E27FC236}">
                <a16:creationId xmlns:a16="http://schemas.microsoft.com/office/drawing/2014/main" id="{D9E2232D-06C0-2A41-ADB9-880FC3DFDF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487037"/>
              </p:ext>
            </p:extLst>
          </p:nvPr>
        </p:nvGraphicFramePr>
        <p:xfrm>
          <a:off x="4030388" y="1093619"/>
          <a:ext cx="237648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6" name="Equation" r:id="rId3" imgW="1308100" imgH="241300" progId="Equation.3">
                  <p:embed/>
                </p:oleObj>
              </mc:Choice>
              <mc:Fallback>
                <p:oleObj name="Equation" r:id="rId3" imgW="1308100" imgH="241300" progId="Equation.3">
                  <p:embed/>
                  <p:pic>
                    <p:nvPicPr>
                      <p:cNvPr id="44038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388" y="1093619"/>
                        <a:ext cx="2376488" cy="438150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9">
            <a:extLst>
              <a:ext uri="{FF2B5EF4-FFF2-40B4-BE49-F238E27FC236}">
                <a16:creationId xmlns:a16="http://schemas.microsoft.com/office/drawing/2014/main" id="{2CA08BDA-E448-FA4C-AB9F-B696902EB0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811591"/>
              </p:ext>
            </p:extLst>
          </p:nvPr>
        </p:nvGraphicFramePr>
        <p:xfrm>
          <a:off x="4030388" y="1767441"/>
          <a:ext cx="208915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7" name="Equation" r:id="rId5" imgW="1104900" imgH="241300" progId="Equation.3">
                  <p:embed/>
                </p:oleObj>
              </mc:Choice>
              <mc:Fallback>
                <p:oleObj name="Equation" r:id="rId5" imgW="1104900" imgH="241300" progId="Equation.3">
                  <p:embed/>
                  <p:pic>
                    <p:nvPicPr>
                      <p:cNvPr id="44039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388" y="1767441"/>
                        <a:ext cx="2089150" cy="454025"/>
                      </a:xfrm>
                      <a:prstGeom prst="rect">
                        <a:avLst/>
                      </a:prstGeom>
                      <a:solidFill>
                        <a:srgbClr val="72BFC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1">
            <a:extLst>
              <a:ext uri="{FF2B5EF4-FFF2-40B4-BE49-F238E27FC236}">
                <a16:creationId xmlns:a16="http://schemas.microsoft.com/office/drawing/2014/main" id="{1E442583-748C-B54B-A661-BEE8809154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575078"/>
              </p:ext>
            </p:extLst>
          </p:nvPr>
        </p:nvGraphicFramePr>
        <p:xfrm>
          <a:off x="6494809" y="1725876"/>
          <a:ext cx="847725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8" name="Equation" r:id="rId7" imgW="825500" imgH="495300" progId="Equation.3">
                  <p:embed/>
                </p:oleObj>
              </mc:Choice>
              <mc:Fallback>
                <p:oleObj name="Equation" r:id="rId7" imgW="825500" imgH="495300" progId="Equation.3">
                  <p:embed/>
                  <p:pic>
                    <p:nvPicPr>
                      <p:cNvPr id="13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4809" y="1725876"/>
                        <a:ext cx="847725" cy="50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09AFFC4-CFC4-034C-95D0-D31E706B1136}"/>
              </a:ext>
            </a:extLst>
          </p:cNvPr>
          <p:cNvSpPr txBox="1"/>
          <p:nvPr/>
        </p:nvSpPr>
        <p:spPr>
          <a:xfrm>
            <a:off x="205270" y="2339879"/>
            <a:ext cx="8735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More than 40 years of solar neutrino experiments have successfully detected solar neutrinos and validate the SSM.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8D363A8-0865-F940-8C0E-CC44BC3C9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27" y="3107985"/>
            <a:ext cx="2674029" cy="98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48006732-7429-3B44-8852-67950D0107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630" y="4562966"/>
            <a:ext cx="2529338" cy="2139281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D4BE978C-3384-1E43-BB50-FF5624C7F240}"/>
              </a:ext>
            </a:extLst>
          </p:cNvPr>
          <p:cNvSpPr/>
          <p:nvPr/>
        </p:nvSpPr>
        <p:spPr>
          <a:xfrm>
            <a:off x="936976" y="4623528"/>
            <a:ext cx="1754169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</a:rPr>
              <a:t>NuFIT 3.2 (2018)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664E0CE2-6AE4-A34C-848A-FCFBB7DCB10E}"/>
              </a:ext>
            </a:extLst>
          </p:cNvPr>
          <p:cNvSpPr/>
          <p:nvPr/>
        </p:nvSpPr>
        <p:spPr>
          <a:xfrm>
            <a:off x="726761" y="4396757"/>
            <a:ext cx="19643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Global 3ν oscillation analysis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2190F920-17C3-FB43-902B-BA002927FCFA}"/>
              </a:ext>
            </a:extLst>
          </p:cNvPr>
          <p:cNvSpPr/>
          <p:nvPr/>
        </p:nvSpPr>
        <p:spPr>
          <a:xfrm>
            <a:off x="1764055" y="5792085"/>
            <a:ext cx="12812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Calibri"/>
              </a:rPr>
              <a:t>regions at 1σ, 90%, 2σ, 99%, 3σ CL </a:t>
            </a:r>
          </a:p>
        </p:txBody>
      </p:sp>
      <p:pic>
        <p:nvPicPr>
          <p:cNvPr id="18" name="Picture 9" descr="lma.png">
            <a:extLst>
              <a:ext uri="{FF2B5EF4-FFF2-40B4-BE49-F238E27FC236}">
                <a16:creationId xmlns:a16="http://schemas.microsoft.com/office/drawing/2014/main" id="{426F571C-BCDE-F24A-893A-DA73A109A8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76" y="4685351"/>
            <a:ext cx="2735174" cy="18532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C2D452-B83F-D940-9574-C97D9740057B}"/>
              </a:ext>
            </a:extLst>
          </p:cNvPr>
          <p:cNvSpPr txBox="1"/>
          <p:nvPr/>
        </p:nvSpPr>
        <p:spPr>
          <a:xfrm>
            <a:off x="221673" y="56079"/>
            <a:ext cx="8735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/>
              </a:rPr>
              <a:t>Solar neutrinos detection – SSM and Neutrino Oscillations</a:t>
            </a:r>
          </a:p>
        </p:txBody>
      </p:sp>
      <p:graphicFrame>
        <p:nvGraphicFramePr>
          <p:cNvPr id="20" name="Object 33">
            <a:extLst>
              <a:ext uri="{FF2B5EF4-FFF2-40B4-BE49-F238E27FC236}">
                <a16:creationId xmlns:a16="http://schemas.microsoft.com/office/drawing/2014/main" id="{6A5E0CF2-775C-A340-B435-A9C347B857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215656"/>
              </p:ext>
            </p:extLst>
          </p:nvPr>
        </p:nvGraphicFramePr>
        <p:xfrm>
          <a:off x="6151231" y="4479297"/>
          <a:ext cx="2854325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9" name="Equation" r:id="rId12" imgW="2222500" imgH="406400" progId="Equation.3">
                  <p:embed/>
                </p:oleObj>
              </mc:Choice>
              <mc:Fallback>
                <p:oleObj name="Equation" r:id="rId12" imgW="2222500" imgH="406400" progId="Equation.3">
                  <p:embed/>
                  <p:pic>
                    <p:nvPicPr>
                      <p:cNvPr id="16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1231" y="4479297"/>
                        <a:ext cx="2854325" cy="522287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33">
            <a:extLst>
              <a:ext uri="{FF2B5EF4-FFF2-40B4-BE49-F238E27FC236}">
                <a16:creationId xmlns:a16="http://schemas.microsoft.com/office/drawing/2014/main" id="{28899D0A-D2DA-F743-BF92-6BED156EED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627430"/>
              </p:ext>
            </p:extLst>
          </p:nvPr>
        </p:nvGraphicFramePr>
        <p:xfrm>
          <a:off x="5992139" y="5159834"/>
          <a:ext cx="3013417" cy="156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0" name="Equation" r:id="rId14" imgW="2984500" imgH="1219200" progId="Equation.3">
                  <p:embed/>
                </p:oleObj>
              </mc:Choice>
              <mc:Fallback>
                <p:oleObj name="Equation" r:id="rId14" imgW="2984500" imgH="1219200" progId="Equation.3">
                  <p:embed/>
                  <p:pic>
                    <p:nvPicPr>
                      <p:cNvPr id="17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2139" y="5159834"/>
                        <a:ext cx="3013417" cy="1566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FDB38C1-F85F-0A41-A73C-14C6DEDE9521}"/>
              </a:ext>
            </a:extLst>
          </p:cNvPr>
          <p:cNvSpPr txBox="1"/>
          <p:nvPr/>
        </p:nvSpPr>
        <p:spPr>
          <a:xfrm>
            <a:off x="239541" y="3080566"/>
            <a:ext cx="5911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We know that solar </a:t>
            </a:r>
            <a:r>
              <a:rPr lang="en-US" b="1" dirty="0"/>
              <a:t>neutrinos oscillates</a:t>
            </a:r>
            <a:r>
              <a:rPr lang="en-US" dirty="0"/>
              <a:t> in vacuum at low energy and for </a:t>
            </a:r>
            <a:r>
              <a:rPr lang="en-US" dirty="0">
                <a:solidFill>
                  <a:prstClr val="black"/>
                </a:solidFill>
              </a:rPr>
              <a:t>high energy (multi-MeV) the conversion is enhanced by the high electron density in the core of the Sun (</a:t>
            </a:r>
            <a:r>
              <a:rPr lang="en-US" dirty="0">
                <a:solidFill>
                  <a:srgbClr val="0000FF"/>
                </a:solidFill>
              </a:rPr>
              <a:t>MSW effect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</a:t>
            </a:r>
            <a:r>
              <a:rPr lang="en-US" dirty="0" err="1">
                <a:solidFill>
                  <a:prstClr val="black"/>
                </a:solidFill>
              </a:rPr>
              <a:t>ikheyev</a:t>
            </a:r>
            <a:r>
              <a:rPr lang="en-US" dirty="0">
                <a:solidFill>
                  <a:prstClr val="black"/>
                </a:solidFill>
              </a:rPr>
              <a:t>-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>
                <a:solidFill>
                  <a:prstClr val="black"/>
                </a:solidFill>
              </a:rPr>
              <a:t>mirnov-</a:t>
            </a:r>
            <a:r>
              <a:rPr lang="en-US" dirty="0">
                <a:solidFill>
                  <a:srgbClr val="0000FF"/>
                </a:solidFill>
              </a:rPr>
              <a:t>W</a:t>
            </a:r>
            <a:r>
              <a:rPr lang="en-US" dirty="0">
                <a:solidFill>
                  <a:prstClr val="black"/>
                </a:solidFill>
              </a:rPr>
              <a:t>olfenstein).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3796C88-B9FF-3541-9C48-5CE7FFDAD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10F77C1E-EA32-774B-8996-D129A2CD5605}"/>
                  </a:ext>
                </a:extLst>
              </p:cNvPr>
              <p:cNvSpPr txBox="1"/>
              <p:nvPr/>
            </p:nvSpPr>
            <p:spPr>
              <a:xfrm>
                <a:off x="6918671" y="1079764"/>
                <a:ext cx="1925782" cy="4985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sPre>
                      <m:r>
                        <m:rPr>
                          <m:nor/>
                        </m:rPr>
                        <a:rPr lang="it-IT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1600" b="0" i="0" smtClean="0">
                          <a:latin typeface="Cambria Math" panose="02040503050406030204" pitchFamily="18" charset="0"/>
                        </a:rPr>
                        <m:t>radioactive</m:t>
                      </m:r>
                      <m:r>
                        <m:rPr>
                          <m:nor/>
                        </m:rPr>
                        <a:rPr lang="it-IT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dirty="0"/>
                        <m:t>daughter</m:t>
                      </m:r>
                      <m:r>
                        <m:rPr>
                          <m:nor/>
                        </m:rPr>
                        <a:rPr lang="en-US" sz="1600" dirty="0"/>
                        <m:t> </m:t>
                      </m:r>
                      <m:r>
                        <m:rPr>
                          <m:nor/>
                        </m:rPr>
                        <a:rPr lang="en-US" sz="1600" dirty="0"/>
                        <m:t>isotope</m:t>
                      </m:r>
                      <m:r>
                        <m:rPr>
                          <m:nor/>
                        </m:rPr>
                        <a:rPr lang="en-US" sz="1600" dirty="0">
                          <a:solidFill>
                            <a:srgbClr val="000000"/>
                          </a:solidFill>
                          <a:latin typeface="Droid Serif"/>
                        </a:rPr>
                        <m:t>.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Droid Serif"/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10F77C1E-EA32-774B-8996-D129A2CD5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71" y="1079764"/>
                <a:ext cx="1925782" cy="498534"/>
              </a:xfrm>
              <a:prstGeom prst="rect">
                <a:avLst/>
              </a:prstGeom>
              <a:blipFill>
                <a:blip r:embed="rId1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5270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e 25">
            <a:extLst>
              <a:ext uri="{FF2B5EF4-FFF2-40B4-BE49-F238E27FC236}">
                <a16:creationId xmlns:a16="http://schemas.microsoft.com/office/drawing/2014/main" id="{4C52006B-2939-7147-9A86-426BF748692D}"/>
              </a:ext>
            </a:extLst>
          </p:cNvPr>
          <p:cNvSpPr/>
          <p:nvPr/>
        </p:nvSpPr>
        <p:spPr>
          <a:xfrm>
            <a:off x="346350" y="800102"/>
            <a:ext cx="1468597" cy="291422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865D28FB-A62E-EF4A-92D5-9C782AA184F8}"/>
              </a:ext>
            </a:extLst>
          </p:cNvPr>
          <p:cNvSpPr/>
          <p:nvPr/>
        </p:nvSpPr>
        <p:spPr>
          <a:xfrm>
            <a:off x="1814948" y="1465120"/>
            <a:ext cx="1066800" cy="291422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Picture 1" descr="page4image27335168">
            <a:extLst>
              <a:ext uri="{FF2B5EF4-FFF2-40B4-BE49-F238E27FC236}">
                <a16:creationId xmlns:a16="http://schemas.microsoft.com/office/drawing/2014/main" id="{BD7DAE26-D19B-6D41-A476-95AC9B5DB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9724" y="908118"/>
            <a:ext cx="3796790" cy="21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824" y="42186"/>
            <a:ext cx="8113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Solar Spectroscopy with Borexino from 200 keV</a:t>
            </a:r>
          </a:p>
        </p:txBody>
      </p:sp>
      <p:sp>
        <p:nvSpPr>
          <p:cNvPr id="7" name="CasellaDiTesto 22"/>
          <p:cNvSpPr txBox="1">
            <a:spLocks noChangeArrowheads="1"/>
          </p:cNvSpPr>
          <p:nvPr/>
        </p:nvSpPr>
        <p:spPr bwMode="auto">
          <a:xfrm>
            <a:off x="250824" y="788488"/>
            <a:ext cx="4043866" cy="1446550"/>
          </a:xfrm>
          <a:prstGeom prst="rect">
            <a:avLst/>
          </a:prstGeom>
          <a:noFill/>
          <a:ln w="9525">
            <a:solidFill>
              <a:schemeClr val="accent1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n-US" sz="1600" b="1" dirty="0">
                <a:solidFill>
                  <a:srgbClr val="FF0000"/>
                </a:solidFill>
              </a:rPr>
              <a:t>Radiochemical experiments </a:t>
            </a:r>
            <a:r>
              <a:rPr lang="en-US" sz="1400" dirty="0"/>
              <a:t>(</a:t>
            </a:r>
            <a:r>
              <a:rPr lang="en-US" sz="1400" i="1" dirty="0">
                <a:solidFill>
                  <a:srgbClr val="FF0000"/>
                </a:solidFill>
              </a:rPr>
              <a:t>Homestake, Gallex, SAGE</a:t>
            </a:r>
            <a:r>
              <a:rPr lang="en-US" sz="1400" dirty="0"/>
              <a:t>) integrate in </a:t>
            </a:r>
            <a:r>
              <a:rPr lang="en-US" sz="1400" u="sng" dirty="0"/>
              <a:t>time</a:t>
            </a:r>
            <a:r>
              <a:rPr lang="en-US" sz="1400" dirty="0"/>
              <a:t> and </a:t>
            </a:r>
            <a:r>
              <a:rPr lang="en-US" sz="1400" u="sng" dirty="0"/>
              <a:t>energy</a:t>
            </a:r>
            <a:r>
              <a:rPr lang="en-US" sz="1400" dirty="0"/>
              <a:t>.</a:t>
            </a:r>
          </a:p>
          <a:p>
            <a:pPr marL="285750" indent="-285750" algn="just" eaLnBrk="1" hangingPunct="1">
              <a:buFont typeface="Arial"/>
              <a:buChar char="•"/>
              <a:defRPr/>
            </a:pPr>
            <a:endParaRPr lang="en-US" sz="1400" dirty="0"/>
          </a:p>
          <a:p>
            <a:pPr algn="just" eaLnBrk="1" hangingPunct="1">
              <a:defRPr/>
            </a:pPr>
            <a:r>
              <a:rPr lang="en-US" sz="1600" b="1" dirty="0">
                <a:solidFill>
                  <a:srgbClr val="FF0000"/>
                </a:solidFill>
              </a:rPr>
              <a:t>Water based real time experiments </a:t>
            </a:r>
            <a:r>
              <a:rPr lang="en-US" sz="1400" dirty="0"/>
              <a:t>(</a:t>
            </a:r>
            <a:r>
              <a:rPr lang="en-US" sz="1400" i="1" dirty="0">
                <a:solidFill>
                  <a:srgbClr val="FF0000"/>
                </a:solidFill>
              </a:rPr>
              <a:t>Kamiokande, SuperK, SNO</a:t>
            </a:r>
            <a:r>
              <a:rPr lang="en-US" sz="1400" dirty="0"/>
              <a:t>) can detect solar neutrinos starting from about </a:t>
            </a:r>
            <a:r>
              <a:rPr lang="en-US" sz="1400" u="sng" dirty="0"/>
              <a:t>3-4 MeV</a:t>
            </a:r>
            <a:r>
              <a:rPr lang="en-US" sz="1400" dirty="0"/>
              <a:t>.</a:t>
            </a:r>
          </a:p>
        </p:txBody>
      </p:sp>
      <p:sp>
        <p:nvSpPr>
          <p:cNvPr id="8" name="CasellaDiTesto 22"/>
          <p:cNvSpPr txBox="1">
            <a:spLocks noChangeArrowheads="1"/>
          </p:cNvSpPr>
          <p:nvPr/>
        </p:nvSpPr>
        <p:spPr bwMode="auto">
          <a:xfrm>
            <a:off x="250823" y="2711676"/>
            <a:ext cx="4043865" cy="1231106"/>
          </a:xfrm>
          <a:prstGeom prst="rect">
            <a:avLst/>
          </a:prstGeom>
          <a:noFill/>
          <a:ln w="9525">
            <a:solidFill>
              <a:srgbClr val="1E46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2000" dirty="0"/>
              <a:t>With a </a:t>
            </a:r>
            <a:r>
              <a:rPr lang="en-US" sz="1800" b="1" dirty="0">
                <a:solidFill>
                  <a:srgbClr val="FF0000"/>
                </a:solidFill>
              </a:rPr>
              <a:t>Liquid Scintillator Detector</a:t>
            </a:r>
            <a:r>
              <a:rPr lang="en-US" sz="2000" dirty="0"/>
              <a:t> </a:t>
            </a:r>
            <a:r>
              <a:rPr lang="en-US" sz="1800" dirty="0"/>
              <a:t>is possible to measure solar neutrinos in </a:t>
            </a:r>
            <a:r>
              <a:rPr lang="en-US" sz="1800" dirty="0">
                <a:solidFill>
                  <a:srgbClr val="0000FF"/>
                </a:solidFill>
              </a:rPr>
              <a:t>real time </a:t>
            </a:r>
            <a:r>
              <a:rPr lang="en-US" sz="1800" dirty="0"/>
              <a:t>with a </a:t>
            </a:r>
            <a:r>
              <a:rPr lang="en-US" sz="1800" dirty="0">
                <a:solidFill>
                  <a:srgbClr val="0000FF"/>
                </a:solidFill>
              </a:rPr>
              <a:t>low energy threshold</a:t>
            </a:r>
            <a:r>
              <a:rPr lang="en-US" sz="1800" dirty="0"/>
              <a:t>. </a:t>
            </a:r>
          </a:p>
        </p:txBody>
      </p:sp>
      <p:sp>
        <p:nvSpPr>
          <p:cNvPr id="9" name="Freccia giù 1"/>
          <p:cNvSpPr/>
          <p:nvPr/>
        </p:nvSpPr>
        <p:spPr>
          <a:xfrm>
            <a:off x="2047880" y="2245383"/>
            <a:ext cx="134324" cy="452663"/>
          </a:xfrm>
          <a:prstGeom prst="down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/>
              <a:t>6</a:t>
            </a:fld>
            <a:endParaRPr lang="it-IT" dirty="0"/>
          </a:p>
        </p:txBody>
      </p:sp>
      <p:sp>
        <p:nvSpPr>
          <p:cNvPr id="49" name="CasellaDiTesto 2"/>
          <p:cNvSpPr txBox="1"/>
          <p:nvPr/>
        </p:nvSpPr>
        <p:spPr>
          <a:xfrm>
            <a:off x="290214" y="4174126"/>
            <a:ext cx="4004473" cy="738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400" dirty="0"/>
              <a:t>It is </a:t>
            </a:r>
            <a:r>
              <a:rPr lang="en-GB" sz="1400" u="sng" dirty="0"/>
              <a:t>impossible to disentangle</a:t>
            </a:r>
            <a:r>
              <a:rPr lang="en-GB" sz="1400" dirty="0"/>
              <a:t> electrons from beta decay (</a:t>
            </a:r>
            <a:r>
              <a:rPr lang="en-GB" sz="1400" b="1" dirty="0"/>
              <a:t>BKG</a:t>
            </a:r>
            <a:r>
              <a:rPr lang="en-GB" sz="1400" dirty="0"/>
              <a:t>)	from scattered electrons induced by solar neutrinos (</a:t>
            </a:r>
            <a:r>
              <a:rPr lang="en-GB" sz="1400" b="1" dirty="0"/>
              <a:t>Signal</a:t>
            </a:r>
            <a:r>
              <a:rPr lang="en-GB" sz="1400" dirty="0"/>
              <a:t>).</a:t>
            </a:r>
            <a:endParaRPr lang="en-US" sz="1400" dirty="0"/>
          </a:p>
        </p:txBody>
      </p:sp>
      <p:graphicFrame>
        <p:nvGraphicFramePr>
          <p:cNvPr id="50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838505"/>
              </p:ext>
            </p:extLst>
          </p:nvPr>
        </p:nvGraphicFramePr>
        <p:xfrm>
          <a:off x="5547418" y="3582817"/>
          <a:ext cx="1515623" cy="330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7" name="Equation" r:id="rId4" imgW="1104900" imgH="241300" progId="Equation.3">
                  <p:embed/>
                </p:oleObj>
              </mc:Choice>
              <mc:Fallback>
                <p:oleObj name="Equation" r:id="rId4" imgW="1104900" imgH="241300" progId="Equation.3">
                  <p:embed/>
                  <p:pic>
                    <p:nvPicPr>
                      <p:cNvPr id="5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7418" y="3582817"/>
                        <a:ext cx="1515623" cy="33088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CasellaDiTesto 2"/>
          <p:cNvSpPr txBox="1"/>
          <p:nvPr/>
        </p:nvSpPr>
        <p:spPr>
          <a:xfrm>
            <a:off x="4451193" y="3237594"/>
            <a:ext cx="4211967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400" b="1" u="sng" kern="0" dirty="0"/>
              <a:t>Detection principle</a:t>
            </a:r>
            <a:r>
              <a:rPr lang="en-GB" sz="1400" b="1" kern="0" dirty="0"/>
              <a:t>:</a:t>
            </a:r>
            <a:r>
              <a:rPr lang="en-GB" sz="1400" b="1" dirty="0"/>
              <a:t> elastic scattering (ES) on electrons</a:t>
            </a:r>
          </a:p>
        </p:txBody>
      </p:sp>
      <p:pic>
        <p:nvPicPr>
          <p:cNvPr id="52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114" y="3993778"/>
            <a:ext cx="3458172" cy="231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CasellaDiTesto 8"/>
          <p:cNvSpPr txBox="1"/>
          <p:nvPr/>
        </p:nvSpPr>
        <p:spPr>
          <a:xfrm>
            <a:off x="6195466" y="777123"/>
            <a:ext cx="2359941" cy="338554"/>
          </a:xfrm>
          <a:prstGeom prst="rect">
            <a:avLst/>
          </a:prstGeom>
          <a:solidFill>
            <a:srgbClr val="BADDE1"/>
          </a:solidFill>
          <a:effectLst>
            <a:softEdge rad="647700"/>
          </a:effectLst>
          <a:scene3d>
            <a:camera prst="orthographicFront"/>
            <a:lightRig rig="threePt" dir="t">
              <a:rot lat="0" lon="0" rev="21240000"/>
            </a:lightRig>
          </a:scene3d>
          <a:sp3d extrusionH="50800" contourW="57150">
            <a:bevelT w="57150" h="95250"/>
            <a:bevelB w="57150" h="1143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ν flux as predicted by SSM</a:t>
            </a:r>
          </a:p>
        </p:txBody>
      </p:sp>
      <p:sp>
        <p:nvSpPr>
          <p:cNvPr id="54" name="CasellaDiTesto 9"/>
          <p:cNvSpPr txBox="1"/>
          <p:nvPr/>
        </p:nvSpPr>
        <p:spPr>
          <a:xfrm>
            <a:off x="6735147" y="4735840"/>
            <a:ext cx="1793279" cy="338554"/>
          </a:xfrm>
          <a:prstGeom prst="rect">
            <a:avLst/>
          </a:prstGeom>
          <a:solidFill>
            <a:srgbClr val="BADDE1"/>
          </a:solidFill>
          <a:effectLst>
            <a:softEdge rad="647700"/>
          </a:effectLst>
          <a:scene3d>
            <a:camera prst="orthographicFront"/>
            <a:lightRig rig="threePt" dir="t">
              <a:rot lat="0" lon="0" rev="21240000"/>
            </a:lightRig>
          </a:scene3d>
          <a:sp3d extrusionH="50800" contourW="57150">
            <a:bevelT w="57150" h="95250"/>
            <a:bevelB w="57150" h="1143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ν signal in Borexino</a:t>
            </a:r>
          </a:p>
        </p:txBody>
      </p:sp>
      <p:sp>
        <p:nvSpPr>
          <p:cNvPr id="55" name="Rectangle 54"/>
          <p:cNvSpPr/>
          <p:nvPr/>
        </p:nvSpPr>
        <p:spPr>
          <a:xfrm rot="16200000">
            <a:off x="5368613" y="2181752"/>
            <a:ext cx="17748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aseline="30000" dirty="0">
                <a:solidFill>
                  <a:srgbClr val="0000FF"/>
                </a:solidFill>
              </a:rPr>
              <a:t>7</a:t>
            </a:r>
            <a:r>
              <a:rPr lang="en-US" sz="800" dirty="0">
                <a:solidFill>
                  <a:srgbClr val="0000FF"/>
                </a:solidFill>
              </a:rPr>
              <a:t>Be monochromatic line at 0.862 MeV</a:t>
            </a:r>
          </a:p>
        </p:txBody>
      </p:sp>
      <p:sp>
        <p:nvSpPr>
          <p:cNvPr id="56" name="Oval 55"/>
          <p:cNvSpPr/>
          <p:nvPr/>
        </p:nvSpPr>
        <p:spPr>
          <a:xfrm>
            <a:off x="6128624" y="1207623"/>
            <a:ext cx="319146" cy="198788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5429515" y="5804848"/>
            <a:ext cx="14157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Maximum ES of e</a:t>
            </a:r>
            <a:r>
              <a:rPr lang="en-US" sz="800" baseline="30000" dirty="0">
                <a:solidFill>
                  <a:srgbClr val="FF0000"/>
                </a:solidFill>
              </a:rPr>
              <a:t>-</a:t>
            </a:r>
            <a:r>
              <a:rPr lang="en-US" sz="800" dirty="0">
                <a:solidFill>
                  <a:srgbClr val="FF0000"/>
                </a:solidFill>
              </a:rPr>
              <a:t> 0.662 MeV</a:t>
            </a:r>
            <a:endParaRPr lang="en-US" sz="800" dirty="0"/>
          </a:p>
        </p:txBody>
      </p:sp>
      <p:sp>
        <p:nvSpPr>
          <p:cNvPr id="58" name="Oval 57"/>
          <p:cNvSpPr/>
          <p:nvPr/>
        </p:nvSpPr>
        <p:spPr>
          <a:xfrm>
            <a:off x="4907114" y="4199781"/>
            <a:ext cx="1370831" cy="1544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5912003" y="3913699"/>
            <a:ext cx="946807" cy="3549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5749486" y="3217143"/>
            <a:ext cx="514029" cy="4657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rved Left Arrow 4"/>
          <p:cNvSpPr/>
          <p:nvPr/>
        </p:nvSpPr>
        <p:spPr>
          <a:xfrm>
            <a:off x="8542566" y="908119"/>
            <a:ext cx="543045" cy="4116614"/>
          </a:xfrm>
          <a:prstGeom prst="curvedLef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2978" y="4715392"/>
            <a:ext cx="774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Compton shoulder</a:t>
            </a:r>
          </a:p>
        </p:txBody>
      </p:sp>
      <p:graphicFrame>
        <p:nvGraphicFramePr>
          <p:cNvPr id="31" name="Object 19">
            <a:extLst>
              <a:ext uri="{FF2B5EF4-FFF2-40B4-BE49-F238E27FC236}">
                <a16:creationId xmlns:a16="http://schemas.microsoft.com/office/drawing/2014/main" id="{38BCE1B0-29D2-DC4E-9A14-78B2AAA3DC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509556"/>
              </p:ext>
            </p:extLst>
          </p:nvPr>
        </p:nvGraphicFramePr>
        <p:xfrm>
          <a:off x="1073365" y="5249376"/>
          <a:ext cx="1483164" cy="485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8" name="Equation" r:id="rId7" imgW="1079500" imgH="495300" progId="Equation.3">
                  <p:embed/>
                </p:oleObj>
              </mc:Choice>
              <mc:Fallback>
                <p:oleObj name="Equation" r:id="rId7" imgW="1079500" imgH="495300" progId="Equation.3">
                  <p:embed/>
                  <p:pic>
                    <p:nvPicPr>
                      <p:cNvPr id="67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365" y="5249376"/>
                        <a:ext cx="1483164" cy="485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65">
            <a:extLst>
              <a:ext uri="{FF2B5EF4-FFF2-40B4-BE49-F238E27FC236}">
                <a16:creationId xmlns:a16="http://schemas.microsoft.com/office/drawing/2014/main" id="{FC1974DD-5CD3-1947-8F57-273FA19FFD5D}"/>
              </a:ext>
            </a:extLst>
          </p:cNvPr>
          <p:cNvSpPr txBox="1"/>
          <p:nvPr/>
        </p:nvSpPr>
        <p:spPr>
          <a:xfrm>
            <a:off x="2847483" y="5177057"/>
            <a:ext cx="110305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432FF"/>
                </a:solidFill>
              </a:rPr>
              <a:t>10 orders of magnitude!</a:t>
            </a:r>
          </a:p>
        </p:txBody>
      </p:sp>
      <p:sp>
        <p:nvSpPr>
          <p:cNvPr id="33" name="CasellaDiTesto 2">
            <a:extLst>
              <a:ext uri="{FF2B5EF4-FFF2-40B4-BE49-F238E27FC236}">
                <a16:creationId xmlns:a16="http://schemas.microsoft.com/office/drawing/2014/main" id="{90DBF805-72E1-0542-A7AA-3CE59329A086}"/>
              </a:ext>
            </a:extLst>
          </p:cNvPr>
          <p:cNvSpPr txBox="1"/>
          <p:nvPr/>
        </p:nvSpPr>
        <p:spPr>
          <a:xfrm>
            <a:off x="250822" y="6069512"/>
            <a:ext cx="4043865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Ex. The concentration of </a:t>
            </a:r>
            <a:r>
              <a:rPr lang="en-US" sz="1000" i="1" baseline="30000" dirty="0">
                <a:solidFill>
                  <a:srgbClr val="0432FF"/>
                </a:solidFill>
                <a:latin typeface="Arial"/>
                <a:cs typeface="Arial"/>
              </a:rPr>
              <a:t>238</a:t>
            </a:r>
            <a:r>
              <a:rPr lang="en-US" sz="1000" i="1" dirty="0">
                <a:solidFill>
                  <a:srgbClr val="0432FF"/>
                </a:solidFill>
                <a:latin typeface="Arial"/>
                <a:cs typeface="Arial"/>
              </a:rPr>
              <a:t>U </a:t>
            </a: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in standard materials is of the order of ppm (10</a:t>
            </a:r>
            <a:r>
              <a:rPr lang="en-US" sz="1000" i="1" baseline="30000" dirty="0">
                <a:solidFill>
                  <a:srgbClr val="000000"/>
                </a:solidFill>
                <a:latin typeface="Arial"/>
                <a:cs typeface="Arial"/>
              </a:rPr>
              <a:t>-6</a:t>
            </a: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 g/g) and we have to reach at least </a:t>
            </a:r>
            <a:r>
              <a:rPr lang="en-US" sz="1000" i="1" dirty="0">
                <a:solidFill>
                  <a:srgbClr val="0432FF"/>
                </a:solidFill>
                <a:latin typeface="Arial"/>
                <a:cs typeface="Arial"/>
              </a:rPr>
              <a:t>10</a:t>
            </a:r>
            <a:r>
              <a:rPr lang="en-US" sz="1000" i="1" baseline="30000" dirty="0">
                <a:solidFill>
                  <a:srgbClr val="0432FF"/>
                </a:solidFill>
                <a:latin typeface="Arial"/>
                <a:cs typeface="Arial"/>
              </a:rPr>
              <a:t>-16</a:t>
            </a:r>
            <a:r>
              <a:rPr lang="en-US" sz="1000" i="1" dirty="0">
                <a:solidFill>
                  <a:srgbClr val="0432FF"/>
                </a:solidFill>
                <a:latin typeface="Arial"/>
                <a:cs typeface="Arial"/>
              </a:rPr>
              <a:t> g/g</a:t>
            </a: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822788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CasellaDiTesto 7"/>
          <p:cNvSpPr txBox="1">
            <a:spLocks noChangeArrowheads="1"/>
          </p:cNvSpPr>
          <p:nvPr/>
        </p:nvSpPr>
        <p:spPr bwMode="auto">
          <a:xfrm>
            <a:off x="66385" y="1456745"/>
            <a:ext cx="517063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i="1" dirty="0"/>
              <a:t>In order to reach such a low radioactivity level </a:t>
            </a:r>
            <a:r>
              <a:rPr lang="en-US" sz="1800" b="1" i="1" u="sng" dirty="0"/>
              <a:t>several techniques </a:t>
            </a:r>
          </a:p>
          <a:p>
            <a:pPr eaLnBrk="1" hangingPunct="1">
              <a:defRPr/>
            </a:pPr>
            <a:r>
              <a:rPr lang="en-US" sz="1800" i="1" dirty="0"/>
              <a:t>have been developed </a:t>
            </a:r>
          </a:p>
          <a:p>
            <a:pPr eaLnBrk="1" hangingPunct="1">
              <a:defRPr/>
            </a:pPr>
            <a:r>
              <a:rPr lang="en-US" sz="1800" i="1" dirty="0"/>
              <a:t>and applied:</a:t>
            </a:r>
          </a:p>
          <a:p>
            <a:pPr eaLnBrk="1" hangingPunct="1">
              <a:defRPr/>
            </a:pPr>
            <a:endParaRPr lang="en-US" sz="1800" i="1" dirty="0"/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b="1" i="1" dirty="0">
                <a:solidFill>
                  <a:srgbClr val="FF0000"/>
                </a:solidFill>
              </a:rPr>
              <a:t>Distillation</a:t>
            </a:r>
            <a:r>
              <a:rPr lang="en-US" sz="1800" b="1" i="1" dirty="0"/>
              <a:t>, 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b="1" i="1" dirty="0">
                <a:solidFill>
                  <a:srgbClr val="000090"/>
                </a:solidFill>
              </a:rPr>
              <a:t>Water extraction</a:t>
            </a:r>
            <a:r>
              <a:rPr lang="en-US" sz="1800" b="1" i="1" dirty="0"/>
              <a:t>, 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b="1" i="1" dirty="0">
                <a:solidFill>
                  <a:srgbClr val="008000"/>
                </a:solidFill>
              </a:rPr>
              <a:t>Nitrogen stripping</a:t>
            </a:r>
            <a:r>
              <a:rPr lang="en-US" sz="1800" b="1" i="1" dirty="0"/>
              <a:t>, 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b="1" i="1" dirty="0" err="1"/>
              <a:t>ecc</a:t>
            </a:r>
            <a:r>
              <a:rPr lang="en-US" sz="1800" b="1" i="1" dirty="0"/>
              <a:t>….</a:t>
            </a:r>
            <a:r>
              <a:rPr lang="en-US" sz="1800" i="1" dirty="0"/>
              <a:t>.</a:t>
            </a:r>
          </a:p>
        </p:txBody>
      </p:sp>
      <p:sp>
        <p:nvSpPr>
          <p:cNvPr id="5" name="Ovale 4"/>
          <p:cNvSpPr/>
          <p:nvPr/>
        </p:nvSpPr>
        <p:spPr>
          <a:xfrm>
            <a:off x="6958012" y="161560"/>
            <a:ext cx="1728788" cy="158432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≈270 tons</a:t>
            </a:r>
          </a:p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Liq. </a:t>
            </a:r>
            <a:r>
              <a:rPr lang="en-US" sz="2000" dirty="0" err="1">
                <a:solidFill>
                  <a:schemeClr val="tx1"/>
                </a:solidFill>
              </a:rPr>
              <a:t>Scint</a:t>
            </a:r>
            <a:r>
              <a:rPr lang="en-US" sz="2000" dirty="0">
                <a:solidFill>
                  <a:schemeClr val="tx1"/>
                </a:solidFill>
              </a:rPr>
              <a:t>. PC+PPO</a:t>
            </a:r>
          </a:p>
        </p:txBody>
      </p:sp>
      <p:sp>
        <p:nvSpPr>
          <p:cNvPr id="69640" name="CasellaDiTesto 3"/>
          <p:cNvSpPr txBox="1">
            <a:spLocks noChangeArrowheads="1"/>
          </p:cNvSpPr>
          <p:nvPr/>
        </p:nvSpPr>
        <p:spPr bwMode="auto">
          <a:xfrm>
            <a:off x="261793" y="4737544"/>
            <a:ext cx="2133600" cy="92333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rgbClr val="FF0000"/>
                </a:solidFill>
              </a:rPr>
              <a:t>Unprecedented low levels of background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A9E8B8E-B835-844A-985E-7C32B7079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936497"/>
            <a:ext cx="6422081" cy="4419853"/>
          </a:xfrm>
          <a:prstGeom prst="rect">
            <a:avLst/>
          </a:prstGeom>
        </p:spPr>
      </p:pic>
      <p:sp>
        <p:nvSpPr>
          <p:cNvPr id="9" name="CasellaDiTesto 3">
            <a:extLst>
              <a:ext uri="{FF2B5EF4-FFF2-40B4-BE49-F238E27FC236}">
                <a16:creationId xmlns:a16="http://schemas.microsoft.com/office/drawing/2014/main" id="{8E241D31-1E04-BD4D-B067-C6AE1E7DB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30" y="317586"/>
            <a:ext cx="5905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600" dirty="0"/>
              <a:t>The </a:t>
            </a:r>
            <a:r>
              <a:rPr lang="en-US" sz="1600" b="1" dirty="0">
                <a:solidFill>
                  <a:srgbClr val="FF0000"/>
                </a:solidFill>
              </a:rPr>
              <a:t>target mass </a:t>
            </a:r>
            <a:r>
              <a:rPr lang="en-US" sz="1600" dirty="0"/>
              <a:t>consists in </a:t>
            </a:r>
            <a:r>
              <a:rPr lang="en-US" sz="1600" b="1" dirty="0">
                <a:solidFill>
                  <a:srgbClr val="FF0000"/>
                </a:solidFill>
              </a:rPr>
              <a:t>about 270 tons</a:t>
            </a:r>
            <a:r>
              <a:rPr lang="en-US" sz="1600" dirty="0"/>
              <a:t> of </a:t>
            </a:r>
            <a:r>
              <a:rPr lang="en-US" sz="1600" b="1" dirty="0"/>
              <a:t>liquid scintillator</a:t>
            </a:r>
            <a:r>
              <a:rPr lang="en-US" sz="1600" dirty="0"/>
              <a:t> composed by </a:t>
            </a:r>
            <a:r>
              <a:rPr lang="en-US" sz="1600" dirty="0" err="1"/>
              <a:t>pseuducumene</a:t>
            </a:r>
            <a:r>
              <a:rPr lang="en-US" sz="1600" dirty="0"/>
              <a:t> </a:t>
            </a:r>
            <a:r>
              <a:rPr lang="en-US" sz="1600" b="1" u="sng" dirty="0">
                <a:solidFill>
                  <a:srgbClr val="FF0000"/>
                </a:solidFill>
              </a:rPr>
              <a:t>PC</a:t>
            </a:r>
            <a:r>
              <a:rPr lang="en-US" sz="1600" u="sng" dirty="0"/>
              <a:t> as solvent</a:t>
            </a:r>
            <a:r>
              <a:rPr lang="en-US" sz="1600" dirty="0"/>
              <a:t> and </a:t>
            </a:r>
            <a:r>
              <a:rPr lang="en-US" sz="1600" b="1" u="sng" dirty="0">
                <a:solidFill>
                  <a:srgbClr val="FF0000"/>
                </a:solidFill>
              </a:rPr>
              <a:t>PPO </a:t>
            </a:r>
            <a:r>
              <a:rPr lang="en-US" sz="1600" u="sng" dirty="0"/>
              <a:t>as solute</a:t>
            </a:r>
            <a:r>
              <a:rPr lang="en-US" sz="1600" dirty="0"/>
              <a:t> (1.5 g/l) to enhance the scintillation properties. 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E016510-B2FB-1B4C-84C4-F2F3A36E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3676-3EAD-684F-9C21-6DF7C63E8DB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11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6048" y="0"/>
            <a:ext cx="9340048" cy="6850894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13"/>
          <a:stretch/>
        </p:blipFill>
        <p:spPr>
          <a:xfrm flipH="1">
            <a:off x="-196051" y="0"/>
            <a:ext cx="9340050" cy="6850894"/>
          </a:xfrm>
          <a:prstGeom prst="rect">
            <a:avLst/>
          </a:prstGeom>
        </p:spPr>
      </p:pic>
      <p:sp>
        <p:nvSpPr>
          <p:cNvPr id="16" name="CasellaDiTesto 17"/>
          <p:cNvSpPr txBox="1">
            <a:spLocks noChangeArrowheads="1"/>
          </p:cNvSpPr>
          <p:nvPr/>
        </p:nvSpPr>
        <p:spPr bwMode="auto">
          <a:xfrm>
            <a:off x="-189803" y="3915145"/>
            <a:ext cx="3573032" cy="9728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858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Laboratori</a:t>
            </a:r>
            <a:r>
              <a:rPr lang="en-US" sz="4000" b="1" i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i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Nazionali</a:t>
            </a:r>
            <a:r>
              <a:rPr lang="en-US" sz="4000" b="1" i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 defTabSz="6858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del </a:t>
            </a:r>
          </a:p>
          <a:p>
            <a:pPr algn="ctr" defTabSz="6858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Gran </a:t>
            </a:r>
            <a:r>
              <a:rPr lang="en-US" sz="4000" b="1" i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Sasso</a:t>
            </a:r>
            <a:endParaRPr lang="en-US" sz="4000" b="1" i="1" kern="1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213" y="-7107"/>
            <a:ext cx="4301461" cy="3189918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3009" name="Picture 1" descr="page2image12392544">
            <a:extLst>
              <a:ext uri="{FF2B5EF4-FFF2-40B4-BE49-F238E27FC236}">
                <a16:creationId xmlns:a16="http://schemas.microsoft.com/office/drawing/2014/main" id="{F5C8A224-EB3D-DB47-B429-0E1DE524CE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" b="-3"/>
          <a:stretch/>
        </p:blipFill>
        <p:spPr bwMode="auto">
          <a:xfrm>
            <a:off x="329848" y="-15077"/>
            <a:ext cx="4059658" cy="3069017"/>
          </a:xfrm>
          <a:custGeom>
            <a:avLst/>
            <a:gdLst>
              <a:gd name="connsiteX0" fmla="*/ 288818 w 4063868"/>
              <a:gd name="connsiteY0" fmla="*/ 0 h 3072200"/>
              <a:gd name="connsiteX1" fmla="*/ 3775050 w 4063868"/>
              <a:gd name="connsiteY1" fmla="*/ 0 h 3072200"/>
              <a:gd name="connsiteX2" fmla="*/ 3818625 w 4063868"/>
              <a:gd name="connsiteY2" fmla="*/ 71726 h 3072200"/>
              <a:gd name="connsiteX3" fmla="*/ 4063868 w 4063868"/>
              <a:gd name="connsiteY3" fmla="*/ 1040266 h 3072200"/>
              <a:gd name="connsiteX4" fmla="*/ 2031934 w 4063868"/>
              <a:gd name="connsiteY4" fmla="*/ 3072200 h 3072200"/>
              <a:gd name="connsiteX5" fmla="*/ 0 w 4063868"/>
              <a:gd name="connsiteY5" fmla="*/ 1040266 h 3072200"/>
              <a:gd name="connsiteX6" fmla="*/ 245244 w 4063868"/>
              <a:gd name="connsiteY6" fmla="*/ 71726 h 30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2327" y="1420882"/>
            <a:ext cx="4501673" cy="5437119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0" name="Picture 8" descr="img125lino4">
            <a:extLst>
              <a:ext uri="{FF2B5EF4-FFF2-40B4-BE49-F238E27FC236}">
                <a16:creationId xmlns:a16="http://schemas.microsoft.com/office/drawing/2014/main" id="{3FBBE432-42DB-8242-A17D-58787F883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r="38278" b="-1"/>
          <a:stretch/>
        </p:blipFill>
        <p:spPr bwMode="auto">
          <a:xfrm>
            <a:off x="4797277" y="1575831"/>
            <a:ext cx="4346723" cy="5282169"/>
          </a:xfrm>
          <a:custGeom>
            <a:avLst/>
            <a:gdLst>
              <a:gd name="connsiteX0" fmla="*/ 2879389 w 4351232"/>
              <a:gd name="connsiteY0" fmla="*/ 0 h 5287648"/>
              <a:gd name="connsiteX1" fmla="*/ 4251877 w 4351232"/>
              <a:gd name="connsiteY1" fmla="*/ 347527 h 5287648"/>
              <a:gd name="connsiteX2" fmla="*/ 4351232 w 4351232"/>
              <a:gd name="connsiteY2" fmla="*/ 407886 h 5287648"/>
              <a:gd name="connsiteX3" fmla="*/ 4351232 w 4351232"/>
              <a:gd name="connsiteY3" fmla="*/ 5287648 h 5287648"/>
              <a:gd name="connsiteX4" fmla="*/ 1303444 w 4351232"/>
              <a:gd name="connsiteY4" fmla="*/ 5287648 h 5287648"/>
              <a:gd name="connsiteX5" fmla="*/ 1269495 w 4351232"/>
              <a:gd name="connsiteY5" fmla="*/ 5267024 h 5287648"/>
              <a:gd name="connsiteX6" fmla="*/ 0 w 4351232"/>
              <a:gd name="connsiteY6" fmla="*/ 2879389 h 5287648"/>
              <a:gd name="connsiteX7" fmla="*/ 2879389 w 4351232"/>
              <a:gd name="connsiteY7" fmla="*/ 0 h 528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23308" y="6584207"/>
            <a:ext cx="428046" cy="2355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B1A3676-3EAD-684F-9C21-6DF7C63E8DB1}" type="slidenum">
              <a:rPr lang="en-US" sz="825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8</a:t>
            </a:fld>
            <a:endParaRPr lang="en-US" sz="825">
              <a:solidFill>
                <a:srgbClr val="FFFFFF"/>
              </a:solidFill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879B2170-C878-0B42-8C62-6F16522F16F2}"/>
              </a:ext>
            </a:extLst>
          </p:cNvPr>
          <p:cNvSpPr/>
          <p:nvPr/>
        </p:nvSpPr>
        <p:spPr>
          <a:xfrm>
            <a:off x="2632364" y="2050473"/>
            <a:ext cx="1094509" cy="10034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8B9CC1E0-4484-084E-8D32-C2F4B72E5130}"/>
              </a:ext>
            </a:extLst>
          </p:cNvPr>
          <p:cNvCxnSpPr>
            <a:cxnSpLocks/>
            <a:stCxn id="2" idx="5"/>
          </p:cNvCxnSpPr>
          <p:nvPr/>
        </p:nvCxnSpPr>
        <p:spPr>
          <a:xfrm>
            <a:off x="3566586" y="2906986"/>
            <a:ext cx="1187910" cy="6397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789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EEAF6FFC-A364-9544-8DF5-0F9AF521A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4" y="2251075"/>
            <a:ext cx="4770631" cy="4346575"/>
          </a:xfrm>
          <a:prstGeom prst="rect">
            <a:avLst/>
          </a:prstGeom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5292725" y="333376"/>
            <a:ext cx="3600450" cy="647700"/>
          </a:xfrm>
          <a:prstGeom prst="wedgeRoundRectCallout">
            <a:avLst>
              <a:gd name="adj1" fmla="val -127522"/>
              <a:gd name="adj2" fmla="val 44788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accent2"/>
                </a:solidFill>
                <a:latin typeface="Times New Roman" charset="0"/>
              </a:rPr>
              <a:t>Core of the detector</a:t>
            </a:r>
            <a:r>
              <a:rPr lang="en-US" sz="1200" dirty="0">
                <a:latin typeface="Times New Roman" charset="0"/>
              </a:rPr>
              <a:t>: 270 tons of liquid scintillator (PC+PPO)</a:t>
            </a:r>
            <a:r>
              <a:rPr lang="en-US" sz="1200" b="1" dirty="0">
                <a:latin typeface="Times New Roman" charset="0"/>
              </a:rPr>
              <a:t> </a:t>
            </a:r>
            <a:r>
              <a:rPr lang="en-US" sz="1200" dirty="0">
                <a:latin typeface="Times New Roman" charset="0"/>
              </a:rPr>
              <a:t>contained in a nylon vessel of 8.5 m diameter. The thickness of nylon is 125 </a:t>
            </a:r>
            <a:r>
              <a:rPr lang="en-US" sz="1200" dirty="0">
                <a:latin typeface="Times New Roman" charset="0"/>
                <a:cs typeface="Times New Roman" charset="0"/>
              </a:rPr>
              <a:t>µm.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5292725" y="1135381"/>
            <a:ext cx="3600450" cy="647700"/>
          </a:xfrm>
          <a:prstGeom prst="wedgeRoundRectCallout">
            <a:avLst>
              <a:gd name="adj1" fmla="val -112174"/>
              <a:gd name="adj2" fmla="val 33933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accent2"/>
                </a:solidFill>
                <a:latin typeface="Times New Roman" charset="0"/>
              </a:rPr>
              <a:t>1st shield</a:t>
            </a:r>
            <a:r>
              <a:rPr lang="en-US" sz="1200" dirty="0">
                <a:latin typeface="Times New Roman" charset="0"/>
              </a:rPr>
              <a:t>: 1000 tons of ultra-pure buffer liquid (PC+DMP) contained in a stainless steel sphere of 13.7 m diameter (SSS).</a:t>
            </a:r>
            <a:endParaRPr lang="it-IT" sz="1200" dirty="0">
              <a:latin typeface="Times New Roman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292725" y="1983151"/>
            <a:ext cx="3600450" cy="535848"/>
          </a:xfrm>
          <a:prstGeom prst="wedgeRoundRectCallout">
            <a:avLst>
              <a:gd name="adj1" fmla="val -105281"/>
              <a:gd name="adj2" fmla="val 26744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FF3300"/>
                </a:solidFill>
                <a:latin typeface="Times New Roman" charset="0"/>
              </a:rPr>
              <a:t>2200 photomultiplier tubes</a:t>
            </a:r>
            <a:r>
              <a:rPr lang="en-US" sz="1200" dirty="0">
                <a:latin typeface="Times New Roman" charset="0"/>
              </a:rPr>
              <a:t> pointing towards the center to view the light emitted by the scintillator.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292725" y="2731707"/>
            <a:ext cx="3600450" cy="463640"/>
          </a:xfrm>
          <a:prstGeom prst="wedgeRoundRectCallout">
            <a:avLst>
              <a:gd name="adj1" fmla="val -101026"/>
              <a:gd name="adj2" fmla="val 28716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accent2"/>
                </a:solidFill>
                <a:latin typeface="Times New Roman" charset="0"/>
              </a:rPr>
              <a:t>2nd shield</a:t>
            </a:r>
            <a:r>
              <a:rPr lang="en-US" sz="1200" dirty="0">
                <a:latin typeface="Times New Roman" charset="0"/>
              </a:rPr>
              <a:t>: 2400 tons of ultra-pure water contained in a cylindrical dome.</a:t>
            </a:r>
            <a:endParaRPr lang="it-IT" sz="1200" dirty="0">
              <a:latin typeface="Times New Roman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292725" y="3387725"/>
            <a:ext cx="3600450" cy="657225"/>
          </a:xfrm>
          <a:prstGeom prst="wedgeRoundRectCallout">
            <a:avLst>
              <a:gd name="adj1" fmla="val -101587"/>
              <a:gd name="adj2" fmla="val 28066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FF3300"/>
                </a:solidFill>
                <a:latin typeface="Times New Roman" charset="0"/>
              </a:rPr>
              <a:t>200 photomultiplier tubes</a:t>
            </a:r>
            <a:r>
              <a:rPr lang="en-US" sz="1200" dirty="0">
                <a:latin typeface="Times New Roman" charset="0"/>
              </a:rPr>
              <a:t> mounted on the SSS pointing outwards to detect Cerenkov light emitted in the water by </a:t>
            </a:r>
            <a:r>
              <a:rPr lang="en-US" sz="1200" dirty="0" err="1">
                <a:latin typeface="Times New Roman" charset="0"/>
              </a:rPr>
              <a:t>muons</a:t>
            </a:r>
            <a:r>
              <a:rPr lang="en-US" sz="1200" dirty="0">
                <a:latin typeface="Times New Roman" charset="0"/>
              </a:rPr>
              <a:t>.</a:t>
            </a:r>
            <a:endParaRPr lang="it-IT" sz="1200" dirty="0">
              <a:latin typeface="Times New Roman" charset="0"/>
            </a:endParaRPr>
          </a:p>
        </p:txBody>
      </p:sp>
      <p:pic>
        <p:nvPicPr>
          <p:cNvPr id="8" name="Picture 8" descr="img125lin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76"/>
            <a:ext cx="266382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39750" y="981075"/>
            <a:ext cx="1439863" cy="1368425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WordArt 10"/>
          <p:cNvSpPr>
            <a:spLocks noChangeArrowheads="1" noChangeShapeType="1" noTextEdit="1"/>
          </p:cNvSpPr>
          <p:nvPr/>
        </p:nvSpPr>
        <p:spPr bwMode="auto">
          <a:xfrm>
            <a:off x="2700338" y="260350"/>
            <a:ext cx="2239962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  <a:ea typeface="Arial Black"/>
                <a:cs typeface="Arial Black"/>
              </a:rPr>
              <a:t>Borexino</a:t>
            </a:r>
            <a:endParaRPr lang="it-I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Arial Black"/>
              <a:ea typeface="Arial Black"/>
              <a:cs typeface="Arial Black"/>
            </a:endParaRPr>
          </a:p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  <a:ea typeface="Arial Black"/>
                <a:cs typeface="Arial Black"/>
              </a:rPr>
              <a:t>design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24630" y="4264624"/>
            <a:ext cx="3868545" cy="23391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Scintillation light detected by PMT’s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N. of photons </a:t>
            </a:r>
            <a:r>
              <a:rPr lang="en-US" dirty="0">
                <a:solidFill>
                  <a:schemeClr val="tx1"/>
                </a:solidFill>
                <a:latin typeface="Wingdings"/>
                <a:sym typeface="Wingdings"/>
              </a:rPr>
              <a:t>→</a:t>
            </a:r>
            <a:r>
              <a:rPr lang="en-US" dirty="0">
                <a:solidFill>
                  <a:schemeClr val="tx1"/>
                </a:solidFill>
              </a:rPr>
              <a:t>    </a:t>
            </a:r>
            <a:r>
              <a:rPr lang="en-US" b="1" dirty="0">
                <a:solidFill>
                  <a:srgbClr val="0070C0"/>
                </a:solidFill>
              </a:rPr>
              <a:t>energy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Time of flight </a:t>
            </a:r>
            <a:r>
              <a:rPr lang="en-US" dirty="0">
                <a:solidFill>
                  <a:schemeClr val="tx1"/>
                </a:solidFill>
                <a:latin typeface="Wingdings"/>
                <a:sym typeface="Wingdings"/>
              </a:rPr>
              <a:t>→ </a:t>
            </a:r>
            <a:r>
              <a:rPr lang="en-US" b="1" dirty="0">
                <a:solidFill>
                  <a:srgbClr val="0070C0"/>
                </a:solidFill>
              </a:rPr>
              <a:t>position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Pulse shape </a:t>
            </a:r>
            <a:r>
              <a:rPr lang="en-US" dirty="0">
                <a:solidFill>
                  <a:schemeClr val="tx1"/>
                </a:solidFill>
                <a:latin typeface="Wingdings"/>
                <a:sym typeface="Wingdings"/>
              </a:rPr>
              <a:t>→ </a:t>
            </a:r>
            <a:r>
              <a:rPr lang="en-US" b="1" dirty="0">
                <a:solidFill>
                  <a:srgbClr val="FF0000"/>
                </a:solidFill>
              </a:rPr>
              <a:t>α/β β</a:t>
            </a:r>
            <a:r>
              <a:rPr lang="en-US" b="1" baseline="30000" dirty="0">
                <a:solidFill>
                  <a:srgbClr val="FF0000"/>
                </a:solidFill>
              </a:rPr>
              <a:t>+</a:t>
            </a:r>
            <a:r>
              <a:rPr lang="en-US" b="1" dirty="0">
                <a:solidFill>
                  <a:srgbClr val="FF0000"/>
                </a:solidFill>
              </a:rPr>
              <a:t>/β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discrim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Light yield</a:t>
            </a:r>
            <a:r>
              <a:rPr lang="en-US" dirty="0">
                <a:solidFill>
                  <a:srgbClr val="7030A0"/>
                </a:solidFill>
              </a:rPr>
              <a:t>: ~500 </a:t>
            </a:r>
            <a:r>
              <a:rPr lang="en-US" dirty="0" err="1">
                <a:solidFill>
                  <a:srgbClr val="7030A0"/>
                </a:solidFill>
              </a:rPr>
              <a:t>phe</a:t>
            </a:r>
            <a:r>
              <a:rPr lang="en-US" baseline="30000" dirty="0">
                <a:solidFill>
                  <a:srgbClr val="7030A0"/>
                </a:solidFill>
              </a:rPr>
              <a:t>-</a:t>
            </a:r>
            <a:r>
              <a:rPr lang="en-US" dirty="0">
                <a:solidFill>
                  <a:srgbClr val="7030A0"/>
                </a:solidFill>
              </a:rPr>
              <a:t>/MeV</a:t>
            </a:r>
          </a:p>
          <a:p>
            <a:r>
              <a:rPr lang="en-US" dirty="0">
                <a:solidFill>
                  <a:srgbClr val="FF0000"/>
                </a:solidFill>
              </a:rPr>
              <a:t>Energy resolution: </a:t>
            </a:r>
            <a:r>
              <a:rPr lang="en-US" b="1" dirty="0">
                <a:solidFill>
                  <a:srgbClr val="FF0000"/>
                </a:solidFill>
              </a:rPr>
              <a:t>5%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@ 1MeV </a:t>
            </a:r>
          </a:p>
          <a:p>
            <a:r>
              <a:rPr lang="en-US" dirty="0">
                <a:solidFill>
                  <a:srgbClr val="FF0000"/>
                </a:solidFill>
              </a:rPr>
              <a:t>Space resolution: </a:t>
            </a:r>
            <a:r>
              <a:rPr lang="en-US" b="1" dirty="0">
                <a:solidFill>
                  <a:srgbClr val="FF0000"/>
                </a:solidFill>
              </a:rPr>
              <a:t>10 cm </a:t>
            </a:r>
            <a:r>
              <a:rPr lang="en-US" dirty="0">
                <a:solidFill>
                  <a:srgbClr val="FF0000"/>
                </a:solidFill>
              </a:rPr>
              <a:t>@ 1MeV</a:t>
            </a:r>
            <a:r>
              <a:rPr lang="en-US" dirty="0"/>
              <a:t> 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  </a:t>
            </a:r>
            <a:fld id="{0B1A3676-3EAD-684F-9C21-6DF7C63E8DB1}" type="slidenum">
              <a:rPr lang="it-IT" smtClean="0"/>
              <a:t>9</a:t>
            </a:fld>
            <a:endParaRPr lang="it-IT" dirty="0"/>
          </a:p>
        </p:txBody>
      </p:sp>
      <p:cxnSp>
        <p:nvCxnSpPr>
          <p:cNvPr id="22" name="Connettore 2 17">
            <a:extLst>
              <a:ext uri="{FF2B5EF4-FFF2-40B4-BE49-F238E27FC236}">
                <a16:creationId xmlns:a16="http://schemas.microsoft.com/office/drawing/2014/main" id="{221B33DE-9653-5D44-BE2D-C287184953C3}"/>
              </a:ext>
            </a:extLst>
          </p:cNvPr>
          <p:cNvCxnSpPr>
            <a:cxnSpLocks/>
          </p:cNvCxnSpPr>
          <p:nvPr/>
        </p:nvCxnSpPr>
        <p:spPr>
          <a:xfrm>
            <a:off x="789709" y="2518999"/>
            <a:ext cx="1550266" cy="16307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18">
            <a:extLst>
              <a:ext uri="{FF2B5EF4-FFF2-40B4-BE49-F238E27FC236}">
                <a16:creationId xmlns:a16="http://schemas.microsoft.com/office/drawing/2014/main" id="{D9F51B27-64E3-B14B-836C-C16844DE1E41}"/>
              </a:ext>
            </a:extLst>
          </p:cNvPr>
          <p:cNvCxnSpPr/>
          <p:nvPr/>
        </p:nvCxnSpPr>
        <p:spPr>
          <a:xfrm rot="10800000" flipV="1">
            <a:off x="323850" y="4149725"/>
            <a:ext cx="2016125" cy="15113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losione 1 19">
            <a:extLst>
              <a:ext uri="{FF2B5EF4-FFF2-40B4-BE49-F238E27FC236}">
                <a16:creationId xmlns:a16="http://schemas.microsoft.com/office/drawing/2014/main" id="{1B7CDB12-5813-D448-A005-C7F48A0A6D28}"/>
              </a:ext>
            </a:extLst>
          </p:cNvPr>
          <p:cNvSpPr/>
          <p:nvPr/>
        </p:nvSpPr>
        <p:spPr>
          <a:xfrm>
            <a:off x="2195513" y="3860800"/>
            <a:ext cx="792162" cy="4318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CasellaDiTesto 23">
            <a:extLst>
              <a:ext uri="{FF2B5EF4-FFF2-40B4-BE49-F238E27FC236}">
                <a16:creationId xmlns:a16="http://schemas.microsoft.com/office/drawing/2014/main" id="{FAFB6F1C-22C7-C24C-99CD-F439ABFC4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68" y="2080136"/>
            <a:ext cx="398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0000"/>
                </a:solidFill>
                <a:cs typeface="Arial" charset="0"/>
                <a:sym typeface="Symbol" charset="0"/>
              </a:rPr>
              <a:t></a:t>
            </a:r>
            <a:endParaRPr lang="en-US" sz="3200" dirty="0">
              <a:cs typeface="Arial" charset="0"/>
            </a:endParaRPr>
          </a:p>
        </p:txBody>
      </p:sp>
      <p:sp>
        <p:nvSpPr>
          <p:cNvPr id="26" name="CasellaDiTesto 24">
            <a:extLst>
              <a:ext uri="{FF2B5EF4-FFF2-40B4-BE49-F238E27FC236}">
                <a16:creationId xmlns:a16="http://schemas.microsoft.com/office/drawing/2014/main" id="{062CA53B-BD4C-CC43-9EC6-E92BB78C8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0" y="5397648"/>
            <a:ext cx="3984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0000"/>
                </a:solidFill>
                <a:cs typeface="Arial" charset="0"/>
                <a:sym typeface="Symbol" charset="0"/>
              </a:rPr>
              <a:t></a:t>
            </a:r>
            <a:endParaRPr lang="en-US" sz="3200" dirty="0">
              <a:cs typeface="Arial" charset="0"/>
            </a:endParaRPr>
          </a:p>
        </p:txBody>
      </p:sp>
      <p:sp>
        <p:nvSpPr>
          <p:cNvPr id="27" name="CasellaDiTesto 22">
            <a:extLst>
              <a:ext uri="{FF2B5EF4-FFF2-40B4-BE49-F238E27FC236}">
                <a16:creationId xmlns:a16="http://schemas.microsoft.com/office/drawing/2014/main" id="{8F482668-A090-9C4B-81AC-3A9032F83605}"/>
              </a:ext>
            </a:extLst>
          </p:cNvPr>
          <p:cNvSpPr txBox="1"/>
          <p:nvPr/>
        </p:nvSpPr>
        <p:spPr>
          <a:xfrm>
            <a:off x="2268538" y="3716338"/>
            <a:ext cx="42386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+mn-ea"/>
                <a:sym typeface="Symbol" pitchFamily="18" charset="2"/>
              </a:rPr>
              <a:t>e</a:t>
            </a:r>
            <a:r>
              <a:rPr lang="en-US" sz="2400" baseline="30000" dirty="0">
                <a:solidFill>
                  <a:schemeClr val="accent5">
                    <a:lumMod val="50000"/>
                  </a:schemeClr>
                </a:solidFill>
                <a:ea typeface="+mn-ea"/>
                <a:sym typeface="Symbol" pitchFamily="18" charset="2"/>
              </a:rPr>
              <a:t>-</a:t>
            </a:r>
            <a:endParaRPr lang="en-US" sz="3200" baseline="30000" dirty="0">
              <a:solidFill>
                <a:schemeClr val="accent5">
                  <a:lumMod val="50000"/>
                </a:schemeClr>
              </a:solidFill>
              <a:ea typeface="+mn-ea"/>
            </a:endParaRPr>
          </a:p>
        </p:txBody>
      </p:sp>
      <p:cxnSp>
        <p:nvCxnSpPr>
          <p:cNvPr id="28" name="Connettore 2 23">
            <a:extLst>
              <a:ext uri="{FF2B5EF4-FFF2-40B4-BE49-F238E27FC236}">
                <a16:creationId xmlns:a16="http://schemas.microsoft.com/office/drawing/2014/main" id="{B25ADDA2-1179-0F49-9632-A795AFF62095}"/>
              </a:ext>
            </a:extLst>
          </p:cNvPr>
          <p:cNvCxnSpPr/>
          <p:nvPr/>
        </p:nvCxnSpPr>
        <p:spPr>
          <a:xfrm flipV="1">
            <a:off x="2339975" y="4076700"/>
            <a:ext cx="431800" cy="73025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03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20713</TotalTime>
  <Words>1678</Words>
  <Application>Microsoft Macintosh PowerPoint</Application>
  <PresentationFormat>Presentazione su schermo (4:3)</PresentationFormat>
  <Paragraphs>223</Paragraphs>
  <Slides>20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1" baseType="lpstr">
      <vt:lpstr>Arial</vt:lpstr>
      <vt:lpstr>Arial Black</vt:lpstr>
      <vt:lpstr>Calibri</vt:lpstr>
      <vt:lpstr>Cambria Math</vt:lpstr>
      <vt:lpstr>Droid Serif</vt:lpstr>
      <vt:lpstr>Symbol</vt:lpstr>
      <vt:lpstr>Times New Roman</vt:lpstr>
      <vt:lpstr>Wingdings</vt:lpstr>
      <vt:lpstr>Office Theme</vt:lpstr>
      <vt:lpstr>1_Office Theme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Lino Miramonti</dc:creator>
  <cp:lastModifiedBy>Lino Miramonti</cp:lastModifiedBy>
  <cp:revision>98</cp:revision>
  <cp:lastPrinted>2019-12-30T11:22:10Z</cp:lastPrinted>
  <dcterms:created xsi:type="dcterms:W3CDTF">2019-12-03T15:02:22Z</dcterms:created>
  <dcterms:modified xsi:type="dcterms:W3CDTF">2020-01-12T06:28:38Z</dcterms:modified>
</cp:coreProperties>
</file>