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97" r:id="rId3"/>
    <p:sldId id="311" r:id="rId4"/>
    <p:sldId id="265" r:id="rId5"/>
    <p:sldId id="266" r:id="rId6"/>
    <p:sldId id="289" r:id="rId7"/>
    <p:sldId id="309" r:id="rId8"/>
    <p:sldId id="283" r:id="rId9"/>
    <p:sldId id="285" r:id="rId10"/>
    <p:sldId id="312" r:id="rId11"/>
    <p:sldId id="310" r:id="rId12"/>
    <p:sldId id="287" r:id="rId13"/>
    <p:sldId id="268" r:id="rId14"/>
    <p:sldId id="267" r:id="rId15"/>
    <p:sldId id="282" r:id="rId16"/>
    <p:sldId id="295" r:id="rId17"/>
    <p:sldId id="301" r:id="rId18"/>
    <p:sldId id="271" r:id="rId19"/>
    <p:sldId id="276" r:id="rId20"/>
    <p:sldId id="274" r:id="rId21"/>
    <p:sldId id="294" r:id="rId22"/>
    <p:sldId id="291" r:id="rId23"/>
    <p:sldId id="278" r:id="rId24"/>
    <p:sldId id="279" r:id="rId25"/>
    <p:sldId id="280" r:id="rId26"/>
    <p:sldId id="296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96" autoAdjust="0"/>
    <p:restoredTop sz="94627" autoAdjust="0"/>
  </p:normalViewPr>
  <p:slideViewPr>
    <p:cSldViewPr snapToGrid="0" snapToObjects="1">
      <p:cViewPr>
        <p:scale>
          <a:sx n="100" d="100"/>
          <a:sy n="100" d="100"/>
        </p:scale>
        <p:origin x="139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Relationship Id="rId5" Type="http://schemas.openxmlformats.org/officeDocument/2006/relationships/image" Target="../media/image19.emf"/><Relationship Id="rId4" Type="http://schemas.openxmlformats.org/officeDocument/2006/relationships/image" Target="../media/image2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D461E2-7495-7C4C-A14A-B2E61EF1CC08}" type="datetime1">
              <a:rPr lang="en-US" smtClean="0"/>
              <a:t>11/4/19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3807CE-8BAD-5449-A8DC-79087B1E039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9126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D7A106-92CC-014E-BD94-7DA81D30761E}" type="datetime1">
              <a:rPr lang="en-US" smtClean="0"/>
              <a:t>11/4/19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EF37F9-34F3-324E-8306-D47E2C6BD6C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2858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F37F9-34F3-324E-8306-D47E2C6BD6C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67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37F9-34F3-324E-8306-D47E2C6BD6C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1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2C115-9ACA-744C-AE7B-2E2D4ECAB0C9}" type="datetime1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FCDC-A9EE-1844-9E91-A525F6799C9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8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71F38-FD9C-0F40-B267-B3601215F777}" type="datetime1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FCDC-A9EE-1844-9E91-A525F6799C9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64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47843-3843-014E-BD92-33F66C6E2C28}" type="datetime1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FCDC-A9EE-1844-9E91-A525F6799C9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73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1B3BE-1832-D247-9321-D6B841B3685C}" type="datetime1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FCDC-A9EE-1844-9E91-A525F6799C9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389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6F3E5-0532-4C40-BF71-432EBF7790FB}" type="datetime1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FCDC-A9EE-1844-9E91-A525F6799C9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14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5BA15-ED1B-C042-8E63-D0665F47C678}" type="datetime1">
              <a:rPr lang="en-US" smtClean="0"/>
              <a:t>11/4/19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FCDC-A9EE-1844-9E91-A525F6799C9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799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44EE8-CFDB-AE4B-A962-9D0A4CA226CA}" type="datetime1">
              <a:rPr lang="en-US" smtClean="0"/>
              <a:t>11/4/19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FCDC-A9EE-1844-9E91-A525F6799C9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876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B38A3-A7B2-F94B-AF68-605BA1374080}" type="datetime1">
              <a:rPr lang="en-US" smtClean="0"/>
              <a:t>11/4/19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FCDC-A9EE-1844-9E91-A525F6799C9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597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FE501-51F6-1B46-9FDF-89CD3CC99DCE}" type="datetime1">
              <a:rPr lang="en-US" smtClean="0"/>
              <a:t>11/4/19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FCDC-A9EE-1844-9E91-A525F6799C9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423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5D9E5-A6F0-9849-BCC0-1E8F19C5E4AF}" type="datetime1">
              <a:rPr lang="en-US" smtClean="0"/>
              <a:t>11/4/19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FCDC-A9EE-1844-9E91-A525F6799C9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459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9931E-194E-664C-95BC-5BC99A56AF63}" type="datetime1">
              <a:rPr lang="en-US" smtClean="0"/>
              <a:t>11/4/19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FCDC-A9EE-1844-9E91-A525F6799C9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35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C82C6-DAFE-654A-9FAA-637C34AC3026}" type="datetime1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1FCDC-A9EE-1844-9E91-A525F6799C9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139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6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13" Type="http://schemas.openxmlformats.org/officeDocument/2006/relationships/image" Target="../media/image26.png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6.bin"/><Relationship Id="rId12" Type="http://schemas.openxmlformats.org/officeDocument/2006/relationships/image" Target="../media/image24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1.e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5" Type="http://schemas.openxmlformats.org/officeDocument/2006/relationships/image" Target="../media/image19.emf"/><Relationship Id="rId10" Type="http://schemas.openxmlformats.org/officeDocument/2006/relationships/image" Target="../media/image23.emf"/><Relationship Id="rId4" Type="http://schemas.openxmlformats.org/officeDocument/2006/relationships/image" Target="../media/image25.png"/><Relationship Id="rId9" Type="http://schemas.openxmlformats.org/officeDocument/2006/relationships/oleObject" Target="../embeddings/oleObject7.bin"/><Relationship Id="rId14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8.pn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9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1867" y="4935986"/>
            <a:ext cx="6918957" cy="70788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3366FF"/>
                </a:solidFill>
              </a:rPr>
              <a:t>Lino Miramonti </a:t>
            </a:r>
            <a:r>
              <a:rPr lang="en-US" sz="1600" i="1" dirty="0">
                <a:solidFill>
                  <a:srgbClr val="000000"/>
                </a:solidFill>
              </a:rPr>
              <a:t>on behalf of the </a:t>
            </a:r>
            <a:r>
              <a:rPr lang="en-US" sz="1600" b="1" i="1" dirty="0">
                <a:solidFill>
                  <a:srgbClr val="FF0000"/>
                </a:solidFill>
              </a:rPr>
              <a:t>JUNO Collaboration</a:t>
            </a:r>
            <a:br>
              <a:rPr lang="en-US" sz="2000" i="1" dirty="0">
                <a:solidFill>
                  <a:srgbClr val="000000"/>
                </a:solidFill>
              </a:rPr>
            </a:br>
            <a:r>
              <a:rPr lang="en-US" sz="1600" i="1" dirty="0">
                <a:solidFill>
                  <a:srgbClr val="000000"/>
                </a:solidFill>
              </a:rPr>
              <a:t>Dipartimento di Fisica, Università̀ degli Studi di Milano &amp; INFN-Sezione di Milano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67" y="5773422"/>
            <a:ext cx="1603980" cy="9476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8209" y="2961932"/>
            <a:ext cx="7989079" cy="156966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Status and the perspectives of the </a:t>
            </a:r>
          </a:p>
          <a:p>
            <a:pPr algn="ctr"/>
            <a:r>
              <a:rPr lang="en-US" sz="3200" b="1" dirty="0" err="1"/>
              <a:t>Jiangmen</a:t>
            </a:r>
            <a:r>
              <a:rPr lang="en-US" sz="3200" b="1" dirty="0"/>
              <a:t> Underground Neutrino Observatory (JUNO)</a:t>
            </a:r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5089EF-5C2B-7541-A3A7-85757129D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4048" y="4524968"/>
            <a:ext cx="1789353" cy="16501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1867" y="444457"/>
            <a:ext cx="5042696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20</a:t>
            </a:r>
            <a:r>
              <a:rPr lang="en-US" i="1" baseline="30000" dirty="0"/>
              <a:t>th</a:t>
            </a:r>
            <a:r>
              <a:rPr lang="en-US" i="1" dirty="0"/>
              <a:t> International Workshop on </a:t>
            </a:r>
          </a:p>
          <a:p>
            <a:pPr algn="ctr"/>
            <a:r>
              <a:rPr lang="en-US" dirty="0"/>
              <a:t>Next generation Nucleon Decay </a:t>
            </a:r>
          </a:p>
          <a:p>
            <a:pPr algn="ctr"/>
            <a:r>
              <a:rPr lang="en-US" dirty="0"/>
              <a:t>and Neutrino Detectors 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1600" dirty="0"/>
              <a:t>University of Medellin (Colombia), November 7-9, 2019.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3000" y="57076"/>
            <a:ext cx="3796027" cy="261855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FCDC-A9EE-1844-9E91-A525F6799C9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320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982" y="3813873"/>
            <a:ext cx="3434831" cy="25689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9607" y="118287"/>
            <a:ext cx="86977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  <a:cs typeface="Savoye LET Plain:1.0"/>
              </a:rPr>
              <a:t>Oscillation Physics with Reactor anti-ν</a:t>
            </a:r>
            <a:r>
              <a:rPr lang="en-US" sz="3600" baseline="-25000" dirty="0">
                <a:latin typeface="+mj-lt"/>
                <a:cs typeface="Savoye LET Plain:1.0"/>
              </a:rPr>
              <a:t>e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</a:rPr>
              <a:t>Sensitivity to NMO determination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329" y="1187046"/>
            <a:ext cx="3213921" cy="24599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4710" y="1913200"/>
            <a:ext cx="3048270" cy="2662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FF0000"/>
                </a:solidFill>
              </a:rPr>
              <a:t>Sensitivity estimation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dirty="0"/>
              <a:t>In order to determine the NMO we </a:t>
            </a:r>
            <a:r>
              <a:rPr lang="en-US" sz="1600" dirty="0">
                <a:solidFill>
                  <a:srgbClr val="FF0000"/>
                </a:solidFill>
              </a:rPr>
              <a:t>fit data </a:t>
            </a:r>
            <a:r>
              <a:rPr lang="en-US" sz="1600" dirty="0"/>
              <a:t>against both models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dirty="0"/>
              <a:t>Assume </a:t>
            </a:r>
            <a:r>
              <a:rPr lang="en-US" sz="1600" dirty="0">
                <a:solidFill>
                  <a:srgbClr val="FF0000"/>
                </a:solidFill>
              </a:rPr>
              <a:t>NO as true </a:t>
            </a:r>
            <a:r>
              <a:rPr lang="en-US" sz="1600" dirty="0"/>
              <a:t>Mass Ordering, and fit the spectrum with false and true Mass Ordering cases respectively, to get:</a:t>
            </a:r>
          </a:p>
          <a:p>
            <a:pPr algn="just"/>
            <a:endParaRPr lang="en-US" sz="16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818" y="3713990"/>
            <a:ext cx="2030283" cy="185547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020118" y="5828030"/>
            <a:ext cx="2030283" cy="523220"/>
          </a:xfrm>
          <a:prstGeom prst="rect">
            <a:avLst/>
          </a:prstGeom>
          <a:ln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rgbClr val="FF0000"/>
                </a:solidFill>
              </a:rPr>
              <a:t>degradation from real reactor core distribution</a:t>
            </a:r>
          </a:p>
        </p:txBody>
      </p:sp>
      <p:cxnSp>
        <p:nvCxnSpPr>
          <p:cNvPr id="17" name="Straight Arrow Connector 16"/>
          <p:cNvCxnSpPr>
            <a:cxnSpLocks/>
          </p:cNvCxnSpPr>
          <p:nvPr/>
        </p:nvCxnSpPr>
        <p:spPr>
          <a:xfrm flipH="1" flipV="1">
            <a:off x="6138005" y="5011529"/>
            <a:ext cx="882113" cy="994416"/>
          </a:xfrm>
          <a:prstGeom prst="straightConnector1">
            <a:avLst/>
          </a:prstGeom>
          <a:ln w="12700" cmpd="sng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FCDC-A9EE-1844-9E91-A525F6799C94}" type="slidenum">
              <a:rPr lang="en-US" smtClean="0"/>
              <a:t>10</a:t>
            </a:fld>
            <a:endParaRPr lang="en-US"/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DDEB2659-A3F7-C74C-98AE-237F16B8F4B7}"/>
              </a:ext>
            </a:extLst>
          </p:cNvPr>
          <p:cNvSpPr/>
          <p:nvPr/>
        </p:nvSpPr>
        <p:spPr>
          <a:xfrm>
            <a:off x="7032818" y="3981547"/>
            <a:ext cx="2030283" cy="307777"/>
          </a:xfrm>
          <a:prstGeom prst="rect">
            <a:avLst/>
          </a:prstGeom>
          <a:ln>
            <a:solidFill>
              <a:srgbClr val="FF0000"/>
            </a:solidFill>
            <a:prstDash val="solid"/>
          </a:ln>
        </p:spPr>
        <p:txBody>
          <a:bodyPr wrap="square">
            <a:spAutoFit/>
          </a:bodyPr>
          <a:lstStyle/>
          <a:p>
            <a:pPr algn="just"/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20" name="Straight Arrow Connector 16">
            <a:extLst>
              <a:ext uri="{FF2B5EF4-FFF2-40B4-BE49-F238E27FC236}">
                <a16:creationId xmlns:a16="http://schemas.microsoft.com/office/drawing/2014/main" id="{302DB5BD-C146-8E4F-ABA1-4973F8C2DE34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6082054" y="4135436"/>
            <a:ext cx="950764" cy="454121"/>
          </a:xfrm>
          <a:prstGeom prst="straightConnector1">
            <a:avLst/>
          </a:prstGeom>
          <a:ln w="127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FD95AB1D-C426-6247-8233-C968EA038632}"/>
                  </a:ext>
                </a:extLst>
              </p:cNvPr>
              <p:cNvSpPr txBox="1"/>
              <p:nvPr/>
            </p:nvSpPr>
            <p:spPr>
              <a:xfrm>
                <a:off x="54710" y="4485404"/>
                <a:ext cx="3271496" cy="3126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𝑀𝑂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it-IT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𝑚𝑖𝑛</m:t>
                              </m:r>
                            </m:sub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)−</m:t>
                          </m:r>
                          <m:sSubSup>
                            <m:sSub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𝑚𝑖𝑛</m:t>
                              </m:r>
                            </m:sub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FD95AB1D-C426-6247-8233-C968EA038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10" y="4485404"/>
                <a:ext cx="3271496" cy="312650"/>
              </a:xfrm>
              <a:prstGeom prst="rect">
                <a:avLst/>
              </a:prstGeom>
              <a:blipFill>
                <a:blip r:embed="rId5"/>
                <a:stretch>
                  <a:fillRect b="-2307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ttangolo 4">
            <a:extLst>
              <a:ext uri="{FF2B5EF4-FFF2-40B4-BE49-F238E27FC236}">
                <a16:creationId xmlns:a16="http://schemas.microsoft.com/office/drawing/2014/main" id="{8B19A557-4499-D144-B31A-ACC6AA1A7197}"/>
              </a:ext>
            </a:extLst>
          </p:cNvPr>
          <p:cNvSpPr/>
          <p:nvPr/>
        </p:nvSpPr>
        <p:spPr>
          <a:xfrm>
            <a:off x="6510344" y="1641962"/>
            <a:ext cx="2426995" cy="124649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 dirty="0"/>
              <a:t>Systematics</a:t>
            </a:r>
            <a:r>
              <a:rPr lang="en-US" sz="1400" dirty="0"/>
              <a:t> induced by:</a:t>
            </a:r>
          </a:p>
          <a:p>
            <a:r>
              <a:rPr lang="en-US" sz="1400" dirty="0"/>
              <a:t>● Distribution of reactor cores</a:t>
            </a:r>
          </a:p>
          <a:p>
            <a:r>
              <a:rPr lang="en-US" sz="1400" dirty="0"/>
              <a:t>● Energy resolution</a:t>
            </a:r>
          </a:p>
          <a:p>
            <a:r>
              <a:rPr lang="en-US" sz="1400" dirty="0"/>
              <a:t>● Energy linearity</a:t>
            </a:r>
          </a:p>
          <a:p>
            <a:r>
              <a:rPr lang="en-US" sz="1400" dirty="0"/>
              <a:t>● ...</a:t>
            </a:r>
          </a:p>
        </p:txBody>
      </p:sp>
    </p:spTree>
    <p:extLst>
      <p:ext uri="{BB962C8B-B14F-4D97-AF65-F5344CB8AC3E}">
        <p14:creationId xmlns:p14="http://schemas.microsoft.com/office/powerpoint/2010/main" val="2732134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9607" y="118287"/>
            <a:ext cx="86977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  <a:cs typeface="Savoye LET Plain:1.0"/>
              </a:rPr>
              <a:t>Oscillation Physics with Reactor anti-ν</a:t>
            </a:r>
            <a:r>
              <a:rPr lang="en-US" sz="3600" baseline="-25000" dirty="0">
                <a:latin typeface="+mj-lt"/>
                <a:cs typeface="Savoye LET Plain:1.0"/>
              </a:rPr>
              <a:t>e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</a:rPr>
              <a:t>Sensitivity to NMO determination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2526" y="4242097"/>
            <a:ext cx="3339839" cy="251605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5441" y="4568445"/>
            <a:ext cx="519755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FF0000"/>
                </a:solidFill>
              </a:rPr>
              <a:t>Sensitivity can be improved from         </a:t>
            </a:r>
            <a:r>
              <a:rPr lang="en-US" dirty="0"/>
              <a:t>       from long baseline experiments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if we </a:t>
            </a:r>
            <a:r>
              <a:rPr lang="en-US" dirty="0">
                <a:solidFill>
                  <a:srgbClr val="FF0000"/>
                </a:solidFill>
              </a:rPr>
              <a:t>combine T2K+NOvA </a:t>
            </a:r>
            <a:r>
              <a:rPr lang="en-US" dirty="0"/>
              <a:t>(assuming a precision ~1%) </a:t>
            </a:r>
            <a:r>
              <a:rPr lang="en-US" dirty="0">
                <a:solidFill>
                  <a:srgbClr val="FF0000"/>
                </a:solidFill>
              </a:rPr>
              <a:t>with JUNO </a:t>
            </a:r>
            <a:r>
              <a:rPr lang="en-US" dirty="0"/>
              <a:t>the sensitivity </a:t>
            </a:r>
            <a:r>
              <a:rPr lang="en-US" u="sng" dirty="0">
                <a:solidFill>
                  <a:srgbClr val="FF0000"/>
                </a:solidFill>
              </a:rPr>
              <a:t>improves to 4σ</a:t>
            </a:r>
            <a:r>
              <a:rPr lang="en-US" dirty="0"/>
              <a:t>.</a:t>
            </a: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 flipV="1">
            <a:off x="4156813" y="4805449"/>
            <a:ext cx="3816309" cy="1104697"/>
          </a:xfrm>
          <a:prstGeom prst="straightConnector1">
            <a:avLst/>
          </a:prstGeom>
          <a:ln w="127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25441" y="3967254"/>
            <a:ext cx="2710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External constraints</a:t>
            </a:r>
            <a:endParaRPr lang="en-US" sz="2400" b="1" baseline="-25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FCDC-A9EE-1844-9E91-A525F6799C94}" type="slidenum">
              <a:rPr lang="en-US" smtClean="0"/>
              <a:t>11</a:t>
            </a:fld>
            <a:endParaRPr lang="en-US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EE4818F-B36D-984A-B6D4-80F30CD5D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359" y="1186500"/>
            <a:ext cx="3337916" cy="2526943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45278FFC-CB57-1D49-8CFB-20D8DC7A0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8176" y="1248705"/>
            <a:ext cx="2030283" cy="1855478"/>
          </a:xfrm>
          <a:prstGeom prst="rect">
            <a:avLst/>
          </a:prstGeom>
        </p:spPr>
      </p:pic>
      <p:sp>
        <p:nvSpPr>
          <p:cNvPr id="12" name="Rectangle 14">
            <a:extLst>
              <a:ext uri="{FF2B5EF4-FFF2-40B4-BE49-F238E27FC236}">
                <a16:creationId xmlns:a16="http://schemas.microsoft.com/office/drawing/2014/main" id="{66400EFE-7187-4642-84FC-EE336B7ABFEA}"/>
              </a:ext>
            </a:extLst>
          </p:cNvPr>
          <p:cNvSpPr/>
          <p:nvPr/>
        </p:nvSpPr>
        <p:spPr>
          <a:xfrm>
            <a:off x="5128175" y="3121138"/>
            <a:ext cx="2030283" cy="307777"/>
          </a:xfrm>
          <a:prstGeom prst="rect">
            <a:avLst/>
          </a:prstGeom>
          <a:ln>
            <a:solidFill>
              <a:srgbClr val="FF0000"/>
            </a:solidFill>
            <a:prstDash val="solid"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Total degradation: ∼9.6</a:t>
            </a:r>
          </a:p>
        </p:txBody>
      </p:sp>
      <p:cxnSp>
        <p:nvCxnSpPr>
          <p:cNvPr id="14" name="Straight Arrow Connector 9">
            <a:extLst>
              <a:ext uri="{FF2B5EF4-FFF2-40B4-BE49-F238E27FC236}">
                <a16:creationId xmlns:a16="http://schemas.microsoft.com/office/drawing/2014/main" id="{DBBFD7B8-54D4-7A4C-979F-21B92CE1AEF2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3439251" y="2627593"/>
            <a:ext cx="1688924" cy="647434"/>
          </a:xfrm>
          <a:prstGeom prst="straightConnector1">
            <a:avLst/>
          </a:prstGeom>
          <a:ln w="127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42C3B6D1-C6EA-DB49-BB93-C4762CC68B3B}"/>
                  </a:ext>
                </a:extLst>
              </p:cNvPr>
              <p:cNvSpPr txBox="1"/>
              <p:nvPr/>
            </p:nvSpPr>
            <p:spPr>
              <a:xfrm>
                <a:off x="3427324" y="4601085"/>
                <a:ext cx="81066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𝑎𝑡𝑚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42C3B6D1-C6EA-DB49-BB93-C4762CC68B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7324" y="4601085"/>
                <a:ext cx="810661" cy="276999"/>
              </a:xfrm>
              <a:prstGeom prst="rect">
                <a:avLst/>
              </a:prstGeom>
              <a:blipFill>
                <a:blip r:embed="rId5"/>
                <a:stretch>
                  <a:fillRect l="-1538" t="-4348" b="-130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9101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9607" y="118287"/>
            <a:ext cx="86977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  <a:cs typeface="Savoye LET Plain:1.0"/>
              </a:rPr>
              <a:t>Oscillation Physics with Reactor anti-ν</a:t>
            </a:r>
            <a:r>
              <a:rPr lang="en-US" sz="3600" baseline="-25000" dirty="0">
                <a:latin typeface="+mj-lt"/>
                <a:cs typeface="Savoye LET Plain:1.0"/>
              </a:rPr>
              <a:t>e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</a:rPr>
              <a:t>Precision measurement of neutrino oscillation parameters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053" y="3281463"/>
            <a:ext cx="5065889" cy="28935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7623" y="1872089"/>
            <a:ext cx="757073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JUNO will measure the </a:t>
            </a:r>
            <a:r>
              <a:rPr lang="en-US" u="sng" dirty="0">
                <a:solidFill>
                  <a:srgbClr val="FF0000"/>
                </a:solidFill>
              </a:rPr>
              <a:t>3 Oscillation parameters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at a </a:t>
            </a:r>
            <a:r>
              <a:rPr lang="en-US" dirty="0" err="1">
                <a:solidFill>
                  <a:srgbClr val="FF0000"/>
                </a:solidFill>
              </a:rPr>
              <a:t>subpercent</a:t>
            </a:r>
            <a:r>
              <a:rPr lang="en-US" dirty="0">
                <a:solidFill>
                  <a:srgbClr val="FF0000"/>
                </a:solidFill>
              </a:rPr>
              <a:t> precision level</a:t>
            </a:r>
          </a:p>
          <a:p>
            <a:pPr algn="just"/>
            <a:endParaRPr lang="en-US" dirty="0"/>
          </a:p>
          <a:p>
            <a:pPr algn="just"/>
            <a:r>
              <a:rPr lang="en-US" sz="1600" dirty="0"/>
              <a:t>In particular the </a:t>
            </a:r>
            <a:r>
              <a:rPr lang="en-US" sz="1600" b="1" u="sng" dirty="0">
                <a:solidFill>
                  <a:srgbClr val="0070C0"/>
                </a:solidFill>
              </a:rPr>
              <a:t>solar oscillation parameters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  <a:r>
              <a:rPr lang="en-US" sz="1600" dirty="0"/>
              <a:t>[Δm</a:t>
            </a:r>
            <a:r>
              <a:rPr lang="en-US" sz="1600" baseline="30000" dirty="0"/>
              <a:t>2</a:t>
            </a:r>
            <a:r>
              <a:rPr lang="en-US" sz="1600" baseline="-25000" dirty="0"/>
              <a:t>21</a:t>
            </a:r>
            <a:r>
              <a:rPr lang="en-US" sz="1600" dirty="0"/>
              <a:t> and sin</a:t>
            </a:r>
            <a:r>
              <a:rPr lang="en-US" sz="1600" baseline="30000" dirty="0"/>
              <a:t>2</a:t>
            </a:r>
            <a:r>
              <a:rPr lang="en-US" sz="1600" dirty="0"/>
              <a:t>(2θ</a:t>
            </a:r>
            <a:r>
              <a:rPr lang="en-US" sz="1600" baseline="-25000" dirty="0"/>
              <a:t>12</a:t>
            </a:r>
            <a:r>
              <a:rPr lang="en-US" sz="1600" dirty="0"/>
              <a:t>)] in order to solve the </a:t>
            </a:r>
            <a:r>
              <a:rPr lang="en-US" sz="1600" b="1" u="sng" dirty="0"/>
              <a:t>tension</a:t>
            </a:r>
            <a:r>
              <a:rPr lang="en-US" sz="1600" u="sng" dirty="0"/>
              <a:t> between solar ν</a:t>
            </a:r>
            <a:r>
              <a:rPr lang="en-US" sz="1600" u="sng" baseline="-25000" dirty="0"/>
              <a:t>e</a:t>
            </a:r>
            <a:r>
              <a:rPr lang="en-US" sz="1600" u="sng" dirty="0"/>
              <a:t> and KamLAND</a:t>
            </a:r>
            <a:r>
              <a:rPr lang="en-US" sz="1600" dirty="0"/>
              <a:t> results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FCDC-A9EE-1844-9E91-A525F6799C94}" type="slidenum">
              <a:rPr lang="en-US" smtClean="0"/>
              <a:t>12</a:t>
            </a:fld>
            <a:endParaRPr lang="en-US"/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D9F61143-ADDA-AF44-B39D-A53D2C44164E}"/>
              </a:ext>
            </a:extLst>
          </p:cNvPr>
          <p:cNvSpPr/>
          <p:nvPr/>
        </p:nvSpPr>
        <p:spPr>
          <a:xfrm>
            <a:off x="2788103" y="3833169"/>
            <a:ext cx="1316181" cy="1281545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10D45DB2-9233-8848-9EA6-3587D058B410}"/>
              </a:ext>
            </a:extLst>
          </p:cNvPr>
          <p:cNvCxnSpPr/>
          <p:nvPr/>
        </p:nvCxnSpPr>
        <p:spPr>
          <a:xfrm>
            <a:off x="3446193" y="2163698"/>
            <a:ext cx="131623" cy="166947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arentesi graffa aperta 9">
            <a:extLst>
              <a:ext uri="{FF2B5EF4-FFF2-40B4-BE49-F238E27FC236}">
                <a16:creationId xmlns:a16="http://schemas.microsoft.com/office/drawing/2014/main" id="{ED757D10-3565-B04E-9FB8-98ADD7EA0B63}"/>
              </a:ext>
            </a:extLst>
          </p:cNvPr>
          <p:cNvSpPr/>
          <p:nvPr/>
        </p:nvSpPr>
        <p:spPr>
          <a:xfrm>
            <a:off x="2483307" y="4283443"/>
            <a:ext cx="129746" cy="72043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2" name="Connettore 4 11">
            <a:extLst>
              <a:ext uri="{FF2B5EF4-FFF2-40B4-BE49-F238E27FC236}">
                <a16:creationId xmlns:a16="http://schemas.microsoft.com/office/drawing/2014/main" id="{C0414CC0-7757-3C4C-8BBB-5903E1EE741E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1431625" y="3591980"/>
            <a:ext cx="1953492" cy="149871"/>
          </a:xfrm>
          <a:prstGeom prst="bentConnector2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635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loud 11"/>
          <p:cNvSpPr/>
          <p:nvPr/>
        </p:nvSpPr>
        <p:spPr>
          <a:xfrm>
            <a:off x="1094381" y="4644777"/>
            <a:ext cx="2605323" cy="386560"/>
          </a:xfrm>
          <a:prstGeom prst="cloud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loud 10"/>
          <p:cNvSpPr/>
          <p:nvPr/>
        </p:nvSpPr>
        <p:spPr>
          <a:xfrm>
            <a:off x="2987514" y="1482716"/>
            <a:ext cx="1716276" cy="386560"/>
          </a:xfrm>
          <a:prstGeom prst="cloud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63569" y="118287"/>
            <a:ext cx="8673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  <a:cs typeface="Savoye LET Plain:1.0"/>
              </a:rPr>
              <a:t>Solar    &amp;    Atmospheric Neutrinos</a:t>
            </a:r>
          </a:p>
        </p:txBody>
      </p:sp>
      <p:sp>
        <p:nvSpPr>
          <p:cNvPr id="3" name="Rectangle 2"/>
          <p:cNvSpPr/>
          <p:nvPr/>
        </p:nvSpPr>
        <p:spPr>
          <a:xfrm>
            <a:off x="176614" y="1468910"/>
            <a:ext cx="45271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0000FF"/>
                </a:solidFill>
              </a:rPr>
              <a:t>JUNO will measure </a:t>
            </a:r>
            <a:r>
              <a:rPr lang="en-US" b="1" baseline="30000" dirty="0">
                <a:solidFill>
                  <a:srgbClr val="FF0000"/>
                </a:solidFill>
              </a:rPr>
              <a:t>7</a:t>
            </a:r>
            <a:r>
              <a:rPr lang="en-US" b="1" dirty="0">
                <a:solidFill>
                  <a:srgbClr val="FF0000"/>
                </a:solidFill>
              </a:rPr>
              <a:t>Be</a:t>
            </a:r>
            <a:r>
              <a:rPr lang="en-US" dirty="0">
                <a:solidFill>
                  <a:srgbClr val="0000FF"/>
                </a:solidFill>
              </a:rPr>
              <a:t> and </a:t>
            </a:r>
            <a:r>
              <a:rPr lang="en-US" b="1" baseline="30000" dirty="0">
                <a:solidFill>
                  <a:srgbClr val="FF0000"/>
                </a:solidFill>
              </a:rPr>
              <a:t>8</a:t>
            </a:r>
            <a:r>
              <a:rPr lang="en-US" b="1" dirty="0">
                <a:solidFill>
                  <a:srgbClr val="FF0000"/>
                </a:solidFill>
              </a:rPr>
              <a:t>B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Solar Neutrinos</a:t>
            </a:r>
          </a:p>
          <a:p>
            <a:pPr algn="just"/>
            <a:endParaRPr lang="en-US" dirty="0">
              <a:solidFill>
                <a:srgbClr val="0000FF"/>
              </a:solidFill>
            </a:endParaRPr>
          </a:p>
          <a:p>
            <a:pPr algn="just"/>
            <a:r>
              <a:rPr lang="en-US" dirty="0">
                <a:solidFill>
                  <a:srgbClr val="0000FF"/>
                </a:solidFill>
              </a:rPr>
              <a:t>10-1000 solar ν</a:t>
            </a:r>
            <a:r>
              <a:rPr lang="en-US" baseline="-25000" dirty="0">
                <a:solidFill>
                  <a:srgbClr val="0000FF"/>
                </a:solidFill>
              </a:rPr>
              <a:t>e</a:t>
            </a:r>
            <a:r>
              <a:rPr lang="en-US" dirty="0">
                <a:solidFill>
                  <a:srgbClr val="0000FF"/>
                </a:solidFill>
              </a:rPr>
              <a:t>/day</a:t>
            </a:r>
          </a:p>
          <a:p>
            <a:pPr algn="just"/>
            <a:endParaRPr lang="en-US" dirty="0">
              <a:solidFill>
                <a:srgbClr val="0000FF"/>
              </a:solidFill>
            </a:endParaRPr>
          </a:p>
          <a:p>
            <a:pPr algn="just"/>
            <a:r>
              <a:rPr lang="en-US" dirty="0">
                <a:solidFill>
                  <a:srgbClr val="0000FF"/>
                </a:solidFill>
              </a:rPr>
              <a:t>Study the </a:t>
            </a:r>
            <a:r>
              <a:rPr lang="en-US" dirty="0">
                <a:solidFill>
                  <a:srgbClr val="FF0000"/>
                </a:solidFill>
              </a:rPr>
              <a:t>Solar Metallicity Problem </a:t>
            </a:r>
          </a:p>
          <a:p>
            <a:pPr algn="just"/>
            <a:r>
              <a:rPr lang="en-US" dirty="0">
                <a:solidFill>
                  <a:srgbClr val="0000FF"/>
                </a:solidFill>
              </a:rPr>
              <a:t>(i.e. High Z vs. Low Z version of the SSM)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8634" y="1040786"/>
            <a:ext cx="3996764" cy="286560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19530" y="935091"/>
            <a:ext cx="8949762" cy="3107765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6634" y="4644777"/>
            <a:ext cx="4572000" cy="175432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>
                <a:solidFill>
                  <a:srgbClr val="0000FF"/>
                </a:solidFill>
              </a:rPr>
              <a:t>Studying </a:t>
            </a:r>
            <a:r>
              <a:rPr lang="en-US" b="1" dirty="0">
                <a:solidFill>
                  <a:srgbClr val="0000FF"/>
                </a:solidFill>
              </a:rPr>
              <a:t>Atmospheric Neutrinos</a:t>
            </a:r>
            <a:r>
              <a:rPr lang="en-US" dirty="0">
                <a:solidFill>
                  <a:srgbClr val="0000FF"/>
                </a:solidFill>
              </a:rPr>
              <a:t> it will be possible to measure independently the </a:t>
            </a:r>
            <a:r>
              <a:rPr lang="en-US" dirty="0">
                <a:solidFill>
                  <a:srgbClr val="FF0000"/>
                </a:solidFill>
              </a:rPr>
              <a:t>NMO via </a:t>
            </a:r>
            <a:r>
              <a:rPr lang="en-US" u="sng" dirty="0">
                <a:solidFill>
                  <a:srgbClr val="FF0000"/>
                </a:solidFill>
              </a:rPr>
              <a:t>matter effect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/>
              <a:t>- Complementary information to that from other experiments (e.g. </a:t>
            </a:r>
            <a:r>
              <a:rPr lang="en-US" dirty="0" err="1"/>
              <a:t>IceCube</a:t>
            </a:r>
            <a:r>
              <a:rPr lang="en-US" dirty="0"/>
              <a:t>).</a:t>
            </a:r>
          </a:p>
          <a:p>
            <a:pPr algn="just"/>
            <a:endParaRPr lang="en-US" dirty="0"/>
          </a:p>
          <a:p>
            <a:pPr algn="just"/>
            <a:r>
              <a:rPr lang="en-US" dirty="0">
                <a:solidFill>
                  <a:srgbClr val="0000FF"/>
                </a:solidFill>
              </a:rPr>
              <a:t>Measurement of the </a:t>
            </a:r>
            <a:r>
              <a:rPr lang="en-US" b="1" dirty="0">
                <a:solidFill>
                  <a:srgbClr val="FF0000"/>
                </a:solidFill>
              </a:rPr>
              <a:t>θ</a:t>
            </a:r>
            <a:r>
              <a:rPr lang="en-US" b="1" baseline="-25000" dirty="0">
                <a:solidFill>
                  <a:srgbClr val="FF0000"/>
                </a:solidFill>
              </a:rPr>
              <a:t>23</a:t>
            </a:r>
            <a:r>
              <a:rPr lang="en-US" dirty="0">
                <a:solidFill>
                  <a:srgbClr val="0000FF"/>
                </a:solidFill>
              </a:rPr>
              <a:t> at 6° level</a:t>
            </a:r>
            <a:endParaRPr lang="en-US" dirty="0">
              <a:solidFill>
                <a:srgbClr val="0000FF"/>
              </a:solidFill>
              <a:effectLst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8118" y="4497664"/>
            <a:ext cx="2928471" cy="2186269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19530" y="4332941"/>
            <a:ext cx="8949762" cy="2350992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FCDC-A9EE-1844-9E91-A525F6799C9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603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loud 12"/>
          <p:cNvSpPr/>
          <p:nvPr/>
        </p:nvSpPr>
        <p:spPr>
          <a:xfrm>
            <a:off x="5028772" y="4858853"/>
            <a:ext cx="990151" cy="386560"/>
          </a:xfrm>
          <a:prstGeom prst="cloud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loud 11"/>
          <p:cNvSpPr/>
          <p:nvPr/>
        </p:nvSpPr>
        <p:spPr>
          <a:xfrm>
            <a:off x="348920" y="2360750"/>
            <a:ext cx="1431908" cy="386560"/>
          </a:xfrm>
          <a:prstGeom prst="cloud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94525" y="118287"/>
            <a:ext cx="7954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  <a:cs typeface="Snell Roundhand"/>
              </a:rPr>
              <a:t>Supernovae Neutrinos    &amp;    DSNB</a:t>
            </a:r>
          </a:p>
        </p:txBody>
      </p:sp>
      <p:sp>
        <p:nvSpPr>
          <p:cNvPr id="3" name="Rectangle 2"/>
          <p:cNvSpPr/>
          <p:nvPr/>
        </p:nvSpPr>
        <p:spPr>
          <a:xfrm>
            <a:off x="119530" y="1226337"/>
            <a:ext cx="372035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0000FF"/>
                </a:solidFill>
              </a:rPr>
              <a:t>JUNO will be able to determine the </a:t>
            </a:r>
          </a:p>
          <a:p>
            <a:pPr marL="285750" indent="-285750" algn="just">
              <a:buFont typeface="Courier New"/>
              <a:buChar char="o"/>
            </a:pPr>
            <a:r>
              <a:rPr lang="en-US" dirty="0">
                <a:solidFill>
                  <a:srgbClr val="0000FF"/>
                </a:solidFill>
              </a:rPr>
              <a:t>flavor content</a:t>
            </a:r>
          </a:p>
          <a:p>
            <a:pPr marL="285750" indent="-285750" algn="just">
              <a:buFont typeface="Courier New"/>
              <a:buChar char="o"/>
            </a:pPr>
            <a:r>
              <a:rPr lang="en-US" dirty="0">
                <a:solidFill>
                  <a:srgbClr val="0000FF"/>
                </a:solidFill>
              </a:rPr>
              <a:t>energy spectrum</a:t>
            </a:r>
          </a:p>
          <a:p>
            <a:pPr marL="285750" indent="-285750" algn="just">
              <a:buFont typeface="Courier New"/>
              <a:buChar char="o"/>
            </a:pPr>
            <a:r>
              <a:rPr lang="en-US" dirty="0">
                <a:solidFill>
                  <a:srgbClr val="0000FF"/>
                </a:solidFill>
              </a:rPr>
              <a:t>time evolution </a:t>
            </a:r>
          </a:p>
          <a:p>
            <a:pPr algn="just"/>
            <a:r>
              <a:rPr lang="en-US" dirty="0">
                <a:solidFill>
                  <a:srgbClr val="0000FF"/>
                </a:solidFill>
              </a:rPr>
              <a:t>of </a:t>
            </a:r>
            <a:r>
              <a:rPr lang="en-US" b="1" dirty="0" err="1">
                <a:solidFill>
                  <a:srgbClr val="0000FF"/>
                </a:solidFill>
              </a:rPr>
              <a:t>SuperNovae</a:t>
            </a:r>
            <a:r>
              <a:rPr lang="en-US" dirty="0">
                <a:solidFill>
                  <a:srgbClr val="0000FF"/>
                </a:solidFill>
              </a:rPr>
              <a:t> burst neutrinos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9530" y="2747310"/>
            <a:ext cx="51547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i="1" dirty="0"/>
              <a:t>10</a:t>
            </a:r>
            <a:r>
              <a:rPr lang="en-US" sz="1600" i="1" baseline="30000" dirty="0"/>
              <a:t>4</a:t>
            </a:r>
            <a:r>
              <a:rPr lang="en-US" sz="1600" i="1" dirty="0"/>
              <a:t> detected events (5000 IBD’s) for a SN at 10 </a:t>
            </a:r>
            <a:r>
              <a:rPr lang="en-US" sz="1600" i="1" dirty="0" err="1"/>
              <a:t>kpc</a:t>
            </a:r>
            <a:endParaRPr lang="en-US" sz="1600" i="1" dirty="0"/>
          </a:p>
          <a:p>
            <a:pPr marL="285750" indent="-285750">
              <a:buFont typeface="Arial"/>
              <a:buChar char="•"/>
            </a:pPr>
            <a:r>
              <a:rPr lang="en-US" sz="1600" i="1" dirty="0"/>
              <a:t>Low threshold ~ 200 keV or even lower with the multi-</a:t>
            </a:r>
            <a:r>
              <a:rPr lang="en-US" sz="1600" i="1" dirty="0" err="1"/>
              <a:t>messanger</a:t>
            </a:r>
            <a:r>
              <a:rPr lang="en-US" sz="1600" i="1" dirty="0"/>
              <a:t> trigger.</a:t>
            </a:r>
          </a:p>
          <a:p>
            <a:pPr marL="285750" indent="-285750">
              <a:buFont typeface="Arial"/>
              <a:buChar char="•"/>
            </a:pPr>
            <a:r>
              <a:rPr lang="en-US" sz="1600" i="1" dirty="0">
                <a:effectLst/>
              </a:rPr>
              <a:t>Complementary to other detectors with unique contribution</a:t>
            </a:r>
            <a:r>
              <a:rPr lang="en-US" sz="1600" i="1" dirty="0"/>
              <a:t>	</a:t>
            </a:r>
            <a:r>
              <a:rPr lang="en-US" sz="1600" i="1" dirty="0">
                <a:effectLst/>
              </a:rPr>
              <a:t>(</a:t>
            </a:r>
            <a:r>
              <a:rPr lang="en-US" sz="1600" i="1" dirty="0" err="1">
                <a:effectLst/>
              </a:rPr>
              <a:t>e.g.ν</a:t>
            </a:r>
            <a:r>
              <a:rPr lang="en-US" sz="1600" i="1" baseline="-25000" dirty="0" err="1">
                <a:effectLst/>
              </a:rPr>
              <a:t>x</a:t>
            </a:r>
            <a:r>
              <a:rPr lang="en-US" sz="1600" i="1" dirty="0">
                <a:effectLst/>
              </a:rPr>
              <a:t> from ν-p ES channel)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099" y="1162177"/>
            <a:ext cx="3872193" cy="26110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29529" y="4599082"/>
            <a:ext cx="5079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0000FF"/>
                </a:solidFill>
              </a:rPr>
              <a:t>JUNO will be also sensitive to diffuse SN neutrino background (</a:t>
            </a:r>
            <a:r>
              <a:rPr lang="en-US" b="1" dirty="0">
                <a:solidFill>
                  <a:srgbClr val="0000FF"/>
                </a:solidFill>
              </a:rPr>
              <a:t>DSNB</a:t>
            </a:r>
            <a:r>
              <a:rPr lang="en-US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7" name="Rectangle 6"/>
          <p:cNvSpPr/>
          <p:nvPr/>
        </p:nvSpPr>
        <p:spPr>
          <a:xfrm>
            <a:off x="3929529" y="5430031"/>
            <a:ext cx="5079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n-US" i="1" dirty="0"/>
              <a:t>Expected detection significance of ~3σ after 10 years of data</a:t>
            </a:r>
          </a:p>
          <a:p>
            <a:pPr marL="285750" indent="-285750" algn="just">
              <a:buFont typeface="Arial"/>
              <a:buChar char="•"/>
            </a:pPr>
            <a:r>
              <a:rPr lang="en-US" i="1" dirty="0"/>
              <a:t>Provide leading constraint if DSNB is not observed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25" y="4344620"/>
            <a:ext cx="2871827" cy="228574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19530" y="949360"/>
            <a:ext cx="8949762" cy="3107765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19530" y="4332941"/>
            <a:ext cx="8949762" cy="2376388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FCDC-A9EE-1844-9E91-A525F6799C9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603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loud 15"/>
          <p:cNvSpPr/>
          <p:nvPr/>
        </p:nvSpPr>
        <p:spPr>
          <a:xfrm>
            <a:off x="256513" y="4629563"/>
            <a:ext cx="1431908" cy="386560"/>
          </a:xfrm>
          <a:prstGeom prst="cloud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/>
          <p:cNvSpPr/>
          <p:nvPr/>
        </p:nvSpPr>
        <p:spPr>
          <a:xfrm>
            <a:off x="4738868" y="1380574"/>
            <a:ext cx="1431908" cy="386560"/>
          </a:xfrm>
          <a:prstGeom prst="cloud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63569" y="118287"/>
            <a:ext cx="8673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+mj-lt"/>
                <a:cs typeface="Savoye LET Plain:1.0"/>
              </a:rPr>
              <a:t>Geoneutrinos</a:t>
            </a:r>
            <a:r>
              <a:rPr lang="en-US" sz="3600" dirty="0">
                <a:latin typeface="+mj-lt"/>
                <a:cs typeface="Savoye LET Plain:1.0"/>
              </a:rPr>
              <a:t>    &amp;    Nucleon Decay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27" y="1057309"/>
            <a:ext cx="4034119" cy="26795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38868" y="1072248"/>
            <a:ext cx="386724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0000FF"/>
                </a:solidFill>
              </a:rPr>
              <a:t>JUNO will detects 400-500 </a:t>
            </a:r>
            <a:r>
              <a:rPr lang="en-US" b="1" dirty="0" err="1">
                <a:solidFill>
                  <a:srgbClr val="0000FF"/>
                </a:solidFill>
              </a:rPr>
              <a:t>geoneutrinos</a:t>
            </a:r>
            <a:r>
              <a:rPr lang="en-US" dirty="0">
                <a:solidFill>
                  <a:srgbClr val="0000FF"/>
                </a:solidFill>
              </a:rPr>
              <a:t> per year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With a precision of: </a:t>
            </a:r>
          </a:p>
          <a:p>
            <a:pPr lvl="2" algn="just"/>
            <a:r>
              <a:rPr lang="en-US" dirty="0"/>
              <a:t>~13% in 1 year </a:t>
            </a:r>
          </a:p>
          <a:p>
            <a:pPr lvl="2" algn="just"/>
            <a:r>
              <a:rPr lang="en-US" dirty="0"/>
              <a:t>~5% in 10 years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The </a:t>
            </a:r>
            <a:r>
              <a:rPr lang="en-US" b="1" dirty="0"/>
              <a:t>local crust model is </a:t>
            </a:r>
            <a:r>
              <a:rPr lang="en-US" dirty="0"/>
              <a:t>under development by interdisciplinary team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19530" y="952722"/>
            <a:ext cx="8949762" cy="2853766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56513" y="4327838"/>
            <a:ext cx="53482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JUNO will have a competitive sensitivity to </a:t>
            </a:r>
          </a:p>
          <a:p>
            <a:r>
              <a:rPr lang="en-US" b="1" dirty="0">
                <a:solidFill>
                  <a:srgbClr val="0000FF"/>
                </a:solidFill>
              </a:rPr>
              <a:t>proton decay </a:t>
            </a:r>
            <a:r>
              <a:rPr lang="en-US" dirty="0">
                <a:solidFill>
                  <a:srgbClr val="0000FF"/>
                </a:solidFill>
              </a:rPr>
              <a:t>searches.   In </a:t>
            </a:r>
            <a:r>
              <a:rPr lang="en-US" u="sng" dirty="0">
                <a:solidFill>
                  <a:srgbClr val="0000FF"/>
                </a:solidFill>
              </a:rPr>
              <a:t>particular the channel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3764" y="4104998"/>
            <a:ext cx="3346824" cy="2463262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4969753" y="4490301"/>
            <a:ext cx="1049269" cy="396928"/>
          </a:xfrm>
          <a:prstGeom prst="straightConnector1">
            <a:avLst/>
          </a:prstGeom>
          <a:ln w="3175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56514" y="5346523"/>
            <a:ext cx="19697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Triple coincidence </a:t>
            </a:r>
            <a:r>
              <a:rPr lang="en-US" dirty="0"/>
              <a:t>in liquid scintillator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6235" y="5107855"/>
            <a:ext cx="3212353" cy="1420198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97116" y="4060175"/>
            <a:ext cx="8949762" cy="2538464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902"/>
            <a:ext cx="2133600" cy="365125"/>
          </a:xfrm>
        </p:spPr>
        <p:txBody>
          <a:bodyPr/>
          <a:lstStyle/>
          <a:p>
            <a:fld id="{B1D1FCDC-A9EE-1844-9E91-A525F6799C9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90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647" y="76869"/>
            <a:ext cx="8649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  <a:cs typeface="Savoye LET Plain:1.0"/>
              </a:rPr>
              <a:t>JUNO Detector Concept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FCDC-A9EE-1844-9E91-A525F6799C94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6352"/>
            <a:ext cx="9144000" cy="465496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C0AF14B-DA84-574E-9F50-F3A2E2AC56FB}"/>
              </a:ext>
            </a:extLst>
          </p:cNvPr>
          <p:cNvSpPr txBox="1"/>
          <p:nvPr/>
        </p:nvSpPr>
        <p:spPr>
          <a:xfrm>
            <a:off x="-13855" y="5478133"/>
            <a:ext cx="2257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FF0000"/>
                </a:solidFill>
                <a:highlight>
                  <a:srgbClr val="00FFFF"/>
                </a:highlight>
              </a:rPr>
              <a:t>700 m underground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8F3DEAB-BC1C-C948-85CF-BDE57920F472}"/>
              </a:ext>
            </a:extLst>
          </p:cNvPr>
          <p:cNvSpPr txBox="1"/>
          <p:nvPr/>
        </p:nvSpPr>
        <p:spPr>
          <a:xfrm>
            <a:off x="12700" y="3021371"/>
            <a:ext cx="2345479" cy="12311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</a:rPr>
              <a:t>Central Detector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Acrylic Sphere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Stainless Steel Shell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4122A09-CAE4-3648-B23A-1758F7E5A9B7}"/>
              </a:ext>
            </a:extLst>
          </p:cNvPr>
          <p:cNvSpPr txBox="1"/>
          <p:nvPr/>
        </p:nvSpPr>
        <p:spPr>
          <a:xfrm>
            <a:off x="6770888" y="4986053"/>
            <a:ext cx="2345479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FF0000"/>
                </a:solidFill>
              </a:rPr>
              <a:t>Cylindrical Water Pull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35 </a:t>
            </a:r>
            <a:r>
              <a:rPr lang="en-US" sz="1600" dirty="0" err="1"/>
              <a:t>kton</a:t>
            </a:r>
            <a:r>
              <a:rPr lang="en-US" sz="1600" dirty="0"/>
              <a:t> pure water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∼2000 20” veto PMTs</a:t>
            </a:r>
          </a:p>
        </p:txBody>
      </p:sp>
    </p:spTree>
    <p:extLst>
      <p:ext uri="{BB962C8B-B14F-4D97-AF65-F5344CB8AC3E}">
        <p14:creationId xmlns:p14="http://schemas.microsoft.com/office/powerpoint/2010/main" val="3306288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069" y="189444"/>
            <a:ext cx="47262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  <a:cs typeface="Savoye LET Plain:1.0"/>
              </a:rPr>
              <a:t>JUNO Liquid Scintillator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FCDC-A9EE-1844-9E91-A525F6799C94}" type="slidenum">
              <a:rPr lang="en-US" smtClean="0"/>
              <a:t>17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57804" y="1259232"/>
            <a:ext cx="4205111" cy="1723549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u="sng" dirty="0">
                <a:solidFill>
                  <a:srgbClr val="FF0000"/>
                </a:solidFill>
              </a:rPr>
              <a:t>Composition</a:t>
            </a:r>
            <a:r>
              <a:rPr lang="en-US" dirty="0">
                <a:solidFill>
                  <a:srgbClr val="FF0000"/>
                </a:solidFill>
              </a:rPr>
              <a:t>:</a:t>
            </a:r>
          </a:p>
          <a:p>
            <a:pPr marL="742950" lvl="1" indent="-285750">
              <a:spcAft>
                <a:spcPts val="600"/>
              </a:spcAft>
              <a:buFont typeface="Arial"/>
              <a:buChar char="•"/>
            </a:pPr>
            <a:r>
              <a:rPr lang="en-US" dirty="0"/>
              <a:t>LAB</a:t>
            </a:r>
          </a:p>
          <a:p>
            <a:pPr marL="742950" lvl="1" indent="-285750">
              <a:spcAft>
                <a:spcPts val="600"/>
              </a:spcAft>
              <a:buFont typeface="Arial"/>
              <a:buChar char="•"/>
            </a:pPr>
            <a:r>
              <a:rPr lang="en-US" dirty="0"/>
              <a:t>PPO (2.5 g/l) </a:t>
            </a:r>
          </a:p>
          <a:p>
            <a:pPr marL="742950" lvl="1" indent="-285750">
              <a:spcAft>
                <a:spcPts val="600"/>
              </a:spcAft>
              <a:buFont typeface="Arial"/>
              <a:buChar char="•"/>
            </a:pPr>
            <a:r>
              <a:rPr lang="en-US" dirty="0" err="1"/>
              <a:t>bis</a:t>
            </a:r>
            <a:r>
              <a:rPr lang="en-US" dirty="0"/>
              <a:t>-MSB (3 mg/l) </a:t>
            </a:r>
          </a:p>
          <a:p>
            <a:pPr>
              <a:spcAft>
                <a:spcPts val="600"/>
              </a:spcAft>
            </a:pPr>
            <a:r>
              <a:rPr lang="en-US" sz="1400" i="1" dirty="0"/>
              <a:t>(60 ton of PPO and 72 kg of bis-MSB needed in total)</a:t>
            </a:r>
          </a:p>
        </p:txBody>
      </p:sp>
      <p:sp>
        <p:nvSpPr>
          <p:cNvPr id="5" name="Rectangle 4"/>
          <p:cNvSpPr/>
          <p:nvPr/>
        </p:nvSpPr>
        <p:spPr>
          <a:xfrm>
            <a:off x="4712349" y="3811800"/>
            <a:ext cx="4205111" cy="2523768"/>
          </a:xfrm>
          <a:prstGeom prst="rect">
            <a:avLst/>
          </a:prstGeom>
          <a:ln w="19050" cmpd="sng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u="sng" dirty="0">
                <a:solidFill>
                  <a:srgbClr val="FF0000"/>
                </a:solidFill>
              </a:rPr>
              <a:t>Purification</a:t>
            </a:r>
            <a:r>
              <a:rPr lang="en-US" b="1" dirty="0">
                <a:solidFill>
                  <a:srgbClr val="FF0000"/>
                </a:solidFill>
              </a:rPr>
              <a:t>: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Distillation </a:t>
            </a:r>
            <a:r>
              <a:rPr lang="en-US" sz="1600" dirty="0"/>
              <a:t>(remove heavy metals and increase transparency)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Filtration with Al</a:t>
            </a:r>
            <a:r>
              <a:rPr lang="en-US" baseline="-25000" dirty="0">
                <a:solidFill>
                  <a:srgbClr val="0000FF"/>
                </a:solidFill>
              </a:rPr>
              <a:t>2</a:t>
            </a:r>
            <a:r>
              <a:rPr lang="en-US" dirty="0">
                <a:solidFill>
                  <a:srgbClr val="0000FF"/>
                </a:solidFill>
              </a:rPr>
              <a:t>O</a:t>
            </a:r>
            <a:r>
              <a:rPr lang="en-US" baseline="-25000" dirty="0">
                <a:solidFill>
                  <a:srgbClr val="0000FF"/>
                </a:solidFill>
              </a:rPr>
              <a:t>3</a:t>
            </a:r>
            <a:r>
              <a:rPr lang="en-US" dirty="0">
                <a:solidFill>
                  <a:srgbClr val="0000FF"/>
                </a:solidFill>
              </a:rPr>
              <a:t> column purification </a:t>
            </a:r>
            <a:r>
              <a:rPr lang="en-US" sz="1600" dirty="0">
                <a:solidFill>
                  <a:srgbClr val="000000"/>
                </a:solidFill>
              </a:rPr>
              <a:t>(remove impurities and increase attenuation length)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Water extraction </a:t>
            </a:r>
            <a:r>
              <a:rPr lang="en-US" sz="1600" dirty="0"/>
              <a:t>(remove U/Th/K)</a:t>
            </a:r>
            <a:endParaRPr lang="en-US" dirty="0">
              <a:solidFill>
                <a:srgbClr val="0000FF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Gas stripping </a:t>
            </a:r>
            <a:r>
              <a:rPr lang="en-US" sz="1600" dirty="0"/>
              <a:t>(remove </a:t>
            </a:r>
            <a:r>
              <a:rPr lang="en-US" sz="1600" dirty="0" err="1"/>
              <a:t>Ar</a:t>
            </a:r>
            <a:r>
              <a:rPr lang="en-US" sz="1600" dirty="0"/>
              <a:t>/Kr/Rn)</a:t>
            </a:r>
          </a:p>
        </p:txBody>
      </p:sp>
      <p:sp>
        <p:nvSpPr>
          <p:cNvPr id="6" name="Rectangle 5"/>
          <p:cNvSpPr/>
          <p:nvPr/>
        </p:nvSpPr>
        <p:spPr>
          <a:xfrm>
            <a:off x="728768" y="5643407"/>
            <a:ext cx="2936889" cy="646331"/>
          </a:xfrm>
          <a:prstGeom prst="rect">
            <a:avLst/>
          </a:prstGeom>
          <a:solidFill>
            <a:srgbClr val="CCFFCC"/>
          </a:solidFill>
          <a:ln>
            <a:solidFill>
              <a:srgbClr val="CCFF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LS &amp; purification are being tested in a </a:t>
            </a:r>
            <a:r>
              <a:rPr lang="en-US" i="1" dirty="0" err="1"/>
              <a:t>Daya</a:t>
            </a:r>
            <a:r>
              <a:rPr lang="en-US" i="1" dirty="0"/>
              <a:t> Bay detector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AA1F31E8-6B02-6A4C-A406-3BBE8220626B}"/>
              </a:ext>
            </a:extLst>
          </p:cNvPr>
          <p:cNvSpPr/>
          <p:nvPr/>
        </p:nvSpPr>
        <p:spPr>
          <a:xfrm>
            <a:off x="257804" y="3420542"/>
            <a:ext cx="4205111" cy="1785104"/>
          </a:xfrm>
          <a:prstGeom prst="rect">
            <a:avLst/>
          </a:prstGeom>
          <a:ln w="190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u="sng" dirty="0">
                <a:solidFill>
                  <a:srgbClr val="FF0000"/>
                </a:solidFill>
              </a:rPr>
              <a:t>Requirements</a:t>
            </a:r>
            <a:r>
              <a:rPr lang="en-US" dirty="0">
                <a:solidFill>
                  <a:srgbClr val="FF0000"/>
                </a:solidFill>
              </a:rPr>
              <a:t>: 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/>
              <a:t>High light yield (10</a:t>
            </a:r>
            <a:r>
              <a:rPr lang="en-US" baseline="30000" dirty="0"/>
              <a:t>4</a:t>
            </a:r>
            <a:r>
              <a:rPr lang="en-US" dirty="0"/>
              <a:t> photons/MeV) 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/>
              <a:t>Attenuation length: &gt; 20 m @ 430 nm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/>
              <a:t>Good </a:t>
            </a:r>
            <a:r>
              <a:rPr lang="en-US" dirty="0" err="1"/>
              <a:t>radiopurity</a:t>
            </a:r>
            <a:r>
              <a:rPr lang="en-US" dirty="0"/>
              <a:t>: </a:t>
            </a:r>
          </a:p>
          <a:p>
            <a:pPr lvl="1">
              <a:spcAft>
                <a:spcPts val="600"/>
              </a:spcAft>
            </a:pPr>
            <a:r>
              <a:rPr lang="en-US" baseline="30000" dirty="0"/>
              <a:t>238</a:t>
            </a:r>
            <a:r>
              <a:rPr lang="en-US" dirty="0"/>
              <a:t>U/</a:t>
            </a:r>
            <a:r>
              <a:rPr lang="en-US" baseline="30000" dirty="0"/>
              <a:t>232</a:t>
            </a:r>
            <a:r>
              <a:rPr lang="en-US" dirty="0"/>
              <a:t>Th &lt; 10</a:t>
            </a:r>
            <a:r>
              <a:rPr lang="en-US" baseline="30000" dirty="0"/>
              <a:t>-15 </a:t>
            </a:r>
            <a:r>
              <a:rPr lang="en-US" dirty="0"/>
              <a:t>g/g, </a:t>
            </a:r>
            <a:r>
              <a:rPr lang="en-US" baseline="30000" dirty="0"/>
              <a:t>40</a:t>
            </a:r>
            <a:r>
              <a:rPr lang="en-US" dirty="0"/>
              <a:t>K &lt; 10</a:t>
            </a:r>
            <a:r>
              <a:rPr lang="en-US" baseline="30000" dirty="0"/>
              <a:t>-16 </a:t>
            </a:r>
            <a:r>
              <a:rPr lang="en-US" dirty="0"/>
              <a:t>g/g.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509D3D9-12A0-E445-8D95-93A23AA6A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8518" y="324204"/>
            <a:ext cx="25146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153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6392" y="118287"/>
            <a:ext cx="5970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JUNO Acrylic and CD Prototype </a:t>
            </a:r>
            <a:endParaRPr lang="en-US" sz="3600" dirty="0">
              <a:effectLst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FCDC-A9EE-1844-9E91-A525F6799C94}" type="slidenum">
              <a:rPr lang="en-US" smtClean="0"/>
              <a:t>18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60582" y="993681"/>
            <a:ext cx="5532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The </a:t>
            </a:r>
            <a:r>
              <a:rPr lang="en-US" b="1" dirty="0">
                <a:solidFill>
                  <a:srgbClr val="FF0000"/>
                </a:solidFill>
              </a:rPr>
              <a:t>Central Detector </a:t>
            </a:r>
            <a:r>
              <a:rPr lang="en-US" dirty="0"/>
              <a:t>is composed by </a:t>
            </a:r>
            <a:r>
              <a:rPr lang="en-US" b="1" dirty="0">
                <a:solidFill>
                  <a:srgbClr val="0000FF"/>
                </a:solidFill>
              </a:rPr>
              <a:t>260 acrylic panels </a:t>
            </a:r>
            <a:r>
              <a:rPr lang="en-US" dirty="0"/>
              <a:t>with </a:t>
            </a:r>
            <a:r>
              <a:rPr lang="en-US" dirty="0">
                <a:solidFill>
                  <a:srgbClr val="0000FF"/>
                </a:solidFill>
              </a:rPr>
              <a:t>12 cm thickness</a:t>
            </a:r>
            <a:r>
              <a:rPr lang="en-US" dirty="0"/>
              <a:t> (total weight of ~600 tons)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4131" y="760097"/>
            <a:ext cx="3445195" cy="35967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308" y="2014698"/>
            <a:ext cx="1464791" cy="18833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90464"/>
            <a:ext cx="9144000" cy="19292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8971" y="1903858"/>
            <a:ext cx="302184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A JUNO 1:12 </a:t>
            </a:r>
            <a:r>
              <a:rPr lang="en-US" sz="1600" b="1" dirty="0">
                <a:solidFill>
                  <a:srgbClr val="FF0000"/>
                </a:solidFill>
              </a:rPr>
              <a:t>prototype</a:t>
            </a:r>
            <a:r>
              <a:rPr lang="en-US" sz="1600" dirty="0"/>
              <a:t> has been successfully built at IHEP </a:t>
            </a:r>
            <a:r>
              <a:rPr lang="en-US" dirty="0"/>
              <a:t>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425" y="2663019"/>
            <a:ext cx="2600393" cy="145593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60582" y="1800918"/>
            <a:ext cx="3328408" cy="2458977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653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7273" y="118287"/>
            <a:ext cx="8699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3600" dirty="0"/>
              <a:t>Photodetection System   -   </a:t>
            </a:r>
            <a:r>
              <a:rPr lang="en-US" sz="3200" dirty="0">
                <a:latin typeface="+mj-lt"/>
                <a:cs typeface="Savoye LET Plain:1.0"/>
              </a:rPr>
              <a:t>Large PMT System</a:t>
            </a:r>
            <a:endParaRPr lang="en-US" sz="2000" dirty="0">
              <a:latin typeface="+mj-lt"/>
              <a:cs typeface="Savoye LET Plain:1.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FCDC-A9EE-1844-9E91-A525F6799C94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7881" y="1363398"/>
            <a:ext cx="4603934" cy="1895131"/>
          </a:xfrm>
          <a:prstGeom prst="rect">
            <a:avLst/>
          </a:prstGeom>
        </p:spPr>
      </p:pic>
      <p:sp>
        <p:nvSpPr>
          <p:cNvPr id="6" name="Rechteck 10">
            <a:extLst>
              <a:ext uri="{FF2B5EF4-FFF2-40B4-BE49-F238E27FC236}">
                <a16:creationId xmlns:a16="http://schemas.microsoft.com/office/drawing/2014/main" id="{07B9438D-21E2-A442-A9FF-8B55C5D120F9}"/>
              </a:ext>
            </a:extLst>
          </p:cNvPr>
          <p:cNvSpPr/>
          <p:nvPr/>
        </p:nvSpPr>
        <p:spPr>
          <a:xfrm>
            <a:off x="227306" y="937378"/>
            <a:ext cx="4054555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" dirty="0"/>
              <a:t>JUNO will use </a:t>
            </a:r>
            <a:r>
              <a:rPr lang="en" b="1" dirty="0"/>
              <a:t>2 types of large 20-inch PMTs</a:t>
            </a:r>
            <a:r>
              <a:rPr lang="en" dirty="0"/>
              <a:t> as its </a:t>
            </a:r>
            <a:r>
              <a:rPr lang="en" u="sng" dirty="0">
                <a:solidFill>
                  <a:srgbClr val="00B050"/>
                </a:solidFill>
              </a:rPr>
              <a:t>main photodetection system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" sz="1600" dirty="0"/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sz="1600" b="1" dirty="0">
                <a:solidFill>
                  <a:srgbClr val="3366FF"/>
                </a:solidFill>
              </a:rPr>
              <a:t>15000 MCP-PMTs </a:t>
            </a:r>
            <a:r>
              <a:rPr lang="en" sz="1600" dirty="0"/>
              <a:t>from </a:t>
            </a:r>
            <a:r>
              <a:rPr lang="en" sz="1600" dirty="0">
                <a:solidFill>
                  <a:srgbClr val="FF0000"/>
                </a:solidFill>
              </a:rPr>
              <a:t>NNVT</a:t>
            </a:r>
            <a:r>
              <a:rPr lang="en" sz="1600" dirty="0"/>
              <a:t> </a:t>
            </a:r>
            <a:r>
              <a:rPr lang="en" sz="1400" i="1" dirty="0"/>
              <a:t>(Northern Night Vision Technology)</a:t>
            </a:r>
            <a:endParaRPr lang="en" sz="1600" i="1" dirty="0"/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sz="1600" b="1" dirty="0">
                <a:solidFill>
                  <a:srgbClr val="3366FF"/>
                </a:solidFill>
              </a:rPr>
              <a:t>5000 dynode-PMTs </a:t>
            </a:r>
            <a:r>
              <a:rPr lang="en" sz="1600" dirty="0"/>
              <a:t>from </a:t>
            </a:r>
            <a:r>
              <a:rPr lang="en" sz="1600" dirty="0">
                <a:solidFill>
                  <a:srgbClr val="FF0000"/>
                </a:solidFill>
              </a:rPr>
              <a:t>Hamamatsu</a:t>
            </a:r>
            <a:r>
              <a:rPr lang="en" sz="1600" dirty="0"/>
              <a:t> </a:t>
            </a:r>
            <a:r>
              <a:rPr lang="en" sz="1400" i="1" dirty="0"/>
              <a:t>(R12860 HQE)</a:t>
            </a:r>
          </a:p>
          <a:p>
            <a:pPr algn="just">
              <a:spcAft>
                <a:spcPts val="600"/>
              </a:spcAft>
            </a:pPr>
            <a:r>
              <a:rPr lang="en" sz="1600" dirty="0"/>
              <a:t>All PMTs are equipped with an </a:t>
            </a:r>
            <a:r>
              <a:rPr lang="en" sz="1600" u="sng" dirty="0">
                <a:solidFill>
                  <a:schemeClr val="accent3">
                    <a:lumMod val="75000"/>
                  </a:schemeClr>
                </a:solidFill>
              </a:rPr>
              <a:t>implosion protection cover</a:t>
            </a:r>
            <a:r>
              <a:rPr lang="en" sz="1600" dirty="0"/>
              <a:t>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0DD22AC-8CF5-5A4E-BFBD-4CD53F277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684" y="3380844"/>
            <a:ext cx="1535211" cy="1798227"/>
          </a:xfrm>
          <a:prstGeom prst="rect">
            <a:avLst/>
          </a:prstGeom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B094B9C6-CDEE-FE45-88EE-C3DD1FDFD9EF}"/>
              </a:ext>
            </a:extLst>
          </p:cNvPr>
          <p:cNvCxnSpPr/>
          <p:nvPr/>
        </p:nvCxnSpPr>
        <p:spPr>
          <a:xfrm>
            <a:off x="1066801" y="3456710"/>
            <a:ext cx="1870364" cy="339436"/>
          </a:xfrm>
          <a:prstGeom prst="straightConnector1">
            <a:avLst/>
          </a:prstGeom>
          <a:ln w="190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hteck 10">
            <a:extLst>
              <a:ext uri="{FF2B5EF4-FFF2-40B4-BE49-F238E27FC236}">
                <a16:creationId xmlns:a16="http://schemas.microsoft.com/office/drawing/2014/main" id="{34BB46D4-7529-BE45-A6AD-9AA60B93173E}"/>
              </a:ext>
            </a:extLst>
          </p:cNvPr>
          <p:cNvSpPr/>
          <p:nvPr/>
        </p:nvSpPr>
        <p:spPr>
          <a:xfrm>
            <a:off x="383326" y="5266597"/>
            <a:ext cx="4054555" cy="13080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Wingdings" charset="2"/>
              <a:buChar char="ü"/>
            </a:pPr>
            <a:r>
              <a:rPr lang="en" sz="1600" dirty="0"/>
              <a:t>In production since 2016</a:t>
            </a:r>
          </a:p>
          <a:p>
            <a:pPr marL="285750" indent="-285750" algn="just">
              <a:spcAft>
                <a:spcPts val="600"/>
              </a:spcAft>
              <a:buFont typeface="Wingdings" charset="2"/>
              <a:buChar char="ü"/>
            </a:pPr>
            <a:r>
              <a:rPr lang="en" sz="1600" dirty="0"/>
              <a:t>PMT testing: </a:t>
            </a:r>
          </a:p>
          <a:p>
            <a:pPr marL="742950" lvl="1" indent="-285750" algn="just">
              <a:spcAft>
                <a:spcPts val="600"/>
              </a:spcAft>
              <a:buFont typeface="Wingdings" charset="2"/>
              <a:buChar char="ü"/>
            </a:pPr>
            <a:r>
              <a:rPr lang="en" sz="1600" dirty="0"/>
              <a:t>Finished for the 5000 dynode PMTs</a:t>
            </a:r>
          </a:p>
          <a:p>
            <a:pPr marL="742950" lvl="1" indent="-285750" algn="just">
              <a:spcAft>
                <a:spcPts val="600"/>
              </a:spcAft>
              <a:buFont typeface="Wingdings" charset="2"/>
              <a:buChar char="ü"/>
            </a:pPr>
            <a:r>
              <a:rPr lang="en" sz="1600" dirty="0"/>
              <a:t>∼10000 MCP-PMTs already tested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682CA81-7A3B-E64D-BB51-360AE6F4B0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28" y="3796146"/>
            <a:ext cx="4193690" cy="2225351"/>
          </a:xfrm>
          <a:prstGeom prst="rect">
            <a:avLst/>
          </a:prstGeom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6A8A3E53-27FE-4F4B-9F9E-04C5C38F8A6C}"/>
              </a:ext>
            </a:extLst>
          </p:cNvPr>
          <p:cNvSpPr/>
          <p:nvPr/>
        </p:nvSpPr>
        <p:spPr>
          <a:xfrm>
            <a:off x="8324274" y="4711700"/>
            <a:ext cx="362526" cy="3648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EB67DE7B-11BC-B746-AD75-3F3F62636B26}"/>
              </a:ext>
            </a:extLst>
          </p:cNvPr>
          <p:cNvSpPr/>
          <p:nvPr/>
        </p:nvSpPr>
        <p:spPr>
          <a:xfrm>
            <a:off x="7273635" y="5343510"/>
            <a:ext cx="360219" cy="8079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01737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8933" y="1131449"/>
            <a:ext cx="29604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Nuclear power plants </a:t>
            </a:r>
          </a:p>
          <a:p>
            <a:pPr algn="ctr"/>
            <a:r>
              <a:rPr lang="en-US" dirty="0"/>
              <a:t>are an intense source of </a:t>
            </a:r>
            <a:r>
              <a:rPr lang="en-US" b="1" dirty="0">
                <a:solidFill>
                  <a:srgbClr val="0000FF"/>
                </a:solidFill>
              </a:rPr>
              <a:t>electron antineutrinos</a:t>
            </a:r>
          </a:p>
        </p:txBody>
      </p:sp>
      <p:sp>
        <p:nvSpPr>
          <p:cNvPr id="5" name="Rectangle 4"/>
          <p:cNvSpPr/>
          <p:nvPr/>
        </p:nvSpPr>
        <p:spPr>
          <a:xfrm>
            <a:off x="3069336" y="1146761"/>
            <a:ext cx="3274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Antineutrino are </a:t>
            </a:r>
            <a:r>
              <a:rPr lang="en-US" dirty="0">
                <a:solidFill>
                  <a:srgbClr val="FF0000"/>
                </a:solidFill>
              </a:rPr>
              <a:t>detected</a:t>
            </a:r>
            <a:r>
              <a:rPr lang="en-US" dirty="0"/>
              <a:t> through IBD (</a:t>
            </a:r>
            <a:r>
              <a:rPr lang="en-US" dirty="0">
                <a:solidFill>
                  <a:srgbClr val="FF0000"/>
                </a:solidFill>
              </a:rPr>
              <a:t>Inverse Beta Decay</a:t>
            </a:r>
            <a:r>
              <a:rPr lang="en-US" dirty="0"/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08D984-DB33-B448-A932-7AD18CF0D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7173" y="1908551"/>
            <a:ext cx="2769911" cy="23595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7084" y="3622654"/>
            <a:ext cx="3092824" cy="1140006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8042950"/>
              </p:ext>
            </p:extLst>
          </p:nvPr>
        </p:nvGraphicFramePr>
        <p:xfrm>
          <a:off x="2914459" y="4454985"/>
          <a:ext cx="3583321" cy="1229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9" name="Equation" r:id="rId5" imgW="3035300" imgH="1041400" progId="Equation.3">
                  <p:embed/>
                </p:oleObj>
              </mc:Choice>
              <mc:Fallback>
                <p:oleObj name="Equation" r:id="rId5" imgW="3035300" imgH="1041400" progId="Equation.3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14459" y="4454985"/>
                        <a:ext cx="3583321" cy="12290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4267959" y="5962174"/>
            <a:ext cx="41152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FF"/>
                </a:solidFill>
              </a:rPr>
              <a:t>Coincidence signals to suppress background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FF"/>
                </a:solidFill>
              </a:rPr>
              <a:t>Threshold: 1.8 MeV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7438134"/>
              </p:ext>
            </p:extLst>
          </p:nvPr>
        </p:nvGraphicFramePr>
        <p:xfrm>
          <a:off x="483565" y="4396109"/>
          <a:ext cx="2072567" cy="1492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70" name="Equation" r:id="rId7" imgW="1587500" imgH="1143000" progId="Equation.3">
                  <p:embed/>
                </p:oleObj>
              </mc:Choice>
              <mc:Fallback>
                <p:oleObj name="Equation" r:id="rId7" imgW="1587500" imgH="1143000" progId="Equation.3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3565" y="4396109"/>
                        <a:ext cx="2072567" cy="14922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196" y="2390840"/>
            <a:ext cx="2622914" cy="173415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4588" y="118287"/>
            <a:ext cx="8934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  <a:cs typeface="Savoye LET Plain:1.0"/>
              </a:rPr>
              <a:t>Reactor anti-ν</a:t>
            </a:r>
            <a:r>
              <a:rPr lang="en-US" sz="3600" baseline="-25000" dirty="0">
                <a:latin typeface="+mj-lt"/>
                <a:cs typeface="Savoye LET Plain:1.0"/>
              </a:rPr>
              <a:t>e </a:t>
            </a:r>
            <a:r>
              <a:rPr lang="en-US" sz="3600" dirty="0">
                <a:latin typeface="+mj-lt"/>
                <a:cs typeface="Savoye LET Plain:1.0"/>
              </a:rPr>
              <a:t>Production &amp; Detection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62923" y="1593114"/>
            <a:ext cx="2730579" cy="183851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FCDC-A9EE-1844-9E91-A525F6799C9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094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FCDC-A9EE-1844-9E91-A525F6799C94}" type="slidenum">
              <a:rPr lang="en-US" smtClean="0"/>
              <a:t>20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61214" y="1806946"/>
            <a:ext cx="4195639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dirty="0"/>
              <a:t>JUNO will use also </a:t>
            </a:r>
            <a:r>
              <a:rPr lang="en-US" b="1" dirty="0"/>
              <a:t>3-inch PMTs </a:t>
            </a:r>
            <a:r>
              <a:rPr lang="en-US" dirty="0"/>
              <a:t>as a </a:t>
            </a:r>
            <a:r>
              <a:rPr lang="en-US" u="sng" dirty="0">
                <a:solidFill>
                  <a:srgbClr val="00B050"/>
                </a:solidFill>
              </a:rPr>
              <a:t>complementary </a:t>
            </a:r>
            <a:r>
              <a:rPr lang="en-US" u="sng" dirty="0" err="1">
                <a:solidFill>
                  <a:srgbClr val="00B050"/>
                </a:solidFill>
              </a:rPr>
              <a:t>photodetection</a:t>
            </a:r>
            <a:r>
              <a:rPr lang="en-US" u="sng" dirty="0">
                <a:solidFill>
                  <a:srgbClr val="00B050"/>
                </a:solidFill>
              </a:rPr>
              <a:t> system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/>
              <a:t>in order to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lphaLcPeriod"/>
            </a:pPr>
            <a:r>
              <a:rPr lang="en-US" dirty="0"/>
              <a:t>improve the </a:t>
            </a:r>
            <a:r>
              <a:rPr lang="en-US" dirty="0">
                <a:solidFill>
                  <a:srgbClr val="FF0000"/>
                </a:solidFill>
              </a:rPr>
              <a:t>control of systematics</a:t>
            </a:r>
          </a:p>
          <a:p>
            <a:pPr marL="342900" indent="-342900" algn="just">
              <a:buFont typeface="+mj-lt"/>
              <a:buAutoNum type="alphaLcPeriod"/>
            </a:pPr>
            <a:r>
              <a:rPr lang="en-US" dirty="0"/>
              <a:t>increase the </a:t>
            </a:r>
            <a:r>
              <a:rPr lang="en-US" dirty="0">
                <a:solidFill>
                  <a:srgbClr val="FF0000"/>
                </a:solidFill>
              </a:rPr>
              <a:t>dynamic range</a:t>
            </a:r>
          </a:p>
          <a:p>
            <a:pPr algn="just"/>
            <a:r>
              <a:rPr lang="en-US" dirty="0">
                <a:solidFill>
                  <a:srgbClr val="FF0000"/>
                </a:solidFill>
              </a:rPr>
              <a:t>	</a:t>
            </a:r>
            <a:r>
              <a:rPr lang="en-US" sz="1600" i="1" dirty="0"/>
              <a:t>Helps with large signals</a:t>
            </a:r>
          </a:p>
          <a:p>
            <a:pPr algn="just"/>
            <a:r>
              <a:rPr lang="en-US" sz="1600" i="1" dirty="0"/>
              <a:t>	(e.g. </a:t>
            </a:r>
            <a:r>
              <a:rPr lang="en-US" sz="1600" i="1" dirty="0" err="1"/>
              <a:t>muons</a:t>
            </a:r>
            <a:r>
              <a:rPr lang="en-US" sz="1600" i="1" dirty="0"/>
              <a:t>, supernova)</a:t>
            </a:r>
          </a:p>
          <a:p>
            <a:pPr algn="just"/>
            <a:endParaRPr lang="en-US" dirty="0">
              <a:solidFill>
                <a:srgbClr val="FF0000"/>
              </a:solidFill>
            </a:endParaRPr>
          </a:p>
          <a:p>
            <a:pPr algn="just"/>
            <a:r>
              <a:rPr lang="en-US" dirty="0"/>
              <a:t>They will be operate in photon-counting mode.</a:t>
            </a:r>
          </a:p>
          <a:p>
            <a:pPr algn="just"/>
            <a:endParaRPr lang="en-US" dirty="0">
              <a:solidFill>
                <a:srgbClr val="FF0000"/>
              </a:solidFill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600" b="1" dirty="0">
                <a:solidFill>
                  <a:srgbClr val="3366FF"/>
                </a:solidFill>
              </a:rPr>
              <a:t>25600 PMTs </a:t>
            </a:r>
            <a:r>
              <a:rPr lang="de-DE" altLang="de-DE" sz="1600" dirty="0" err="1"/>
              <a:t>from</a:t>
            </a:r>
            <a:r>
              <a:rPr lang="de-DE" altLang="de-DE" sz="1600" dirty="0"/>
              <a:t> </a:t>
            </a:r>
            <a:r>
              <a:rPr lang="de-DE" altLang="de-DE" sz="1600" dirty="0">
                <a:solidFill>
                  <a:srgbClr val="FF0000"/>
                </a:solidFill>
              </a:rPr>
              <a:t>HZC </a:t>
            </a:r>
            <a:r>
              <a:rPr lang="de-DE" altLang="de-DE" sz="1600" dirty="0" err="1">
                <a:solidFill>
                  <a:srgbClr val="FF0000"/>
                </a:solidFill>
              </a:rPr>
              <a:t>Photonics</a:t>
            </a:r>
            <a:r>
              <a:rPr lang="de-DE" altLang="de-DE" sz="1600" dirty="0">
                <a:solidFill>
                  <a:srgbClr val="FF0000"/>
                </a:solidFill>
              </a:rPr>
              <a:t> </a:t>
            </a:r>
            <a:r>
              <a:rPr lang="de-DE" altLang="de-DE" sz="1600" i="1" dirty="0"/>
              <a:t>(</a:t>
            </a:r>
            <a:r>
              <a:rPr lang="de-DE" sz="1600" i="1" dirty="0" err="1"/>
              <a:t>Hainan</a:t>
            </a:r>
            <a:r>
              <a:rPr lang="de-DE" sz="1600" i="1" dirty="0"/>
              <a:t>, PR China) </a:t>
            </a:r>
            <a:r>
              <a:rPr lang="de-DE" altLang="de-DE" sz="1600" dirty="0"/>
              <a:t>2.5% </a:t>
            </a:r>
            <a:r>
              <a:rPr lang="de-DE" altLang="de-DE" sz="1600" dirty="0" err="1"/>
              <a:t>coverage</a:t>
            </a:r>
            <a:endParaRPr lang="de-DE" altLang="de-DE" sz="1600" dirty="0"/>
          </a:p>
        </p:txBody>
      </p:sp>
      <p:sp>
        <p:nvSpPr>
          <p:cNvPr id="5" name="Rectangle 4"/>
          <p:cNvSpPr/>
          <p:nvPr/>
        </p:nvSpPr>
        <p:spPr>
          <a:xfrm>
            <a:off x="457200" y="5925797"/>
            <a:ext cx="4572000" cy="33855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charset="2"/>
              <a:buChar char="ü"/>
            </a:pPr>
            <a:r>
              <a:rPr lang="en-US" sz="1600" dirty="0"/>
              <a:t>21000 already produced and in great part tested.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1063" y="4280316"/>
            <a:ext cx="3255737" cy="19789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617" y="2398445"/>
            <a:ext cx="1385574" cy="1195882"/>
          </a:xfrm>
          <a:prstGeom prst="rect">
            <a:avLst/>
          </a:prstGeom>
        </p:spPr>
      </p:pic>
      <p:sp>
        <p:nvSpPr>
          <p:cNvPr id="11" name="Rechteck 9">
            <a:extLst>
              <a:ext uri="{FF2B5EF4-FFF2-40B4-BE49-F238E27FC236}">
                <a16:creationId xmlns:a16="http://schemas.microsoft.com/office/drawing/2014/main" id="{A2B180E9-D9D8-0040-9D1B-04C31244D229}"/>
              </a:ext>
            </a:extLst>
          </p:cNvPr>
          <p:cNvSpPr/>
          <p:nvPr/>
        </p:nvSpPr>
        <p:spPr>
          <a:xfrm>
            <a:off x="4656853" y="3594327"/>
            <a:ext cx="32769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sz="1600" dirty="0"/>
              <a:t>JUNO custom design: XP72B22</a:t>
            </a:r>
          </a:p>
          <a:p>
            <a:pPr algn="ctr"/>
            <a:r>
              <a:rPr lang="en" sz="1600" dirty="0"/>
              <a:t>QE 24%,  Peak / Valley 3.0, TTS 2-5 ns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5037FD8-2D5F-AA4D-BC15-E9E488ECD41A}"/>
              </a:ext>
            </a:extLst>
          </p:cNvPr>
          <p:cNvSpPr txBox="1"/>
          <p:nvPr/>
        </p:nvSpPr>
        <p:spPr>
          <a:xfrm>
            <a:off x="5431063" y="6162765"/>
            <a:ext cx="3292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Arrangement </a:t>
            </a:r>
            <a:r>
              <a:rPr lang="de-DE" sz="1600" dirty="0" err="1"/>
              <a:t>of</a:t>
            </a:r>
            <a:r>
              <a:rPr lang="de-DE" sz="1600" dirty="0"/>
              <a:t> large 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small</a:t>
            </a:r>
            <a:r>
              <a:rPr lang="de-DE" sz="1600" dirty="0"/>
              <a:t> PMTs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61213" y="927413"/>
            <a:ext cx="81608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JUNO will also have </a:t>
            </a:r>
            <a:r>
              <a:rPr lang="en-US" b="1" dirty="0"/>
              <a:t>to control the non-stochastic term</a:t>
            </a:r>
            <a:r>
              <a:rPr lang="en-US" dirty="0"/>
              <a:t> of the energy resolution at an unprecedented level below ( </a:t>
            </a:r>
            <a:r>
              <a:rPr lang="en-US" dirty="0">
                <a:solidFill>
                  <a:srgbClr val="FF0000"/>
                </a:solidFill>
              </a:rPr>
              <a:t>&lt;1% </a:t>
            </a:r>
            <a:r>
              <a:rPr lang="en-US" dirty="0"/>
              <a:t>)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5236B6BD-3CB5-C348-8B73-F5FE6EAC68EB}"/>
              </a:ext>
            </a:extLst>
          </p:cNvPr>
          <p:cNvSpPr txBox="1"/>
          <p:nvPr/>
        </p:nvSpPr>
        <p:spPr>
          <a:xfrm>
            <a:off x="217273" y="118287"/>
            <a:ext cx="8699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3600" dirty="0"/>
              <a:t>Photodetection System   -   </a:t>
            </a:r>
            <a:r>
              <a:rPr lang="en-US" sz="3200" dirty="0">
                <a:latin typeface="+mj-lt"/>
              </a:rPr>
              <a:t>Small</a:t>
            </a:r>
            <a:r>
              <a:rPr lang="en-US" sz="3200" dirty="0">
                <a:latin typeface="+mj-lt"/>
                <a:cs typeface="Savoye LET Plain:1.0"/>
              </a:rPr>
              <a:t> PMT System</a:t>
            </a:r>
            <a:endParaRPr lang="en-US" sz="2000" dirty="0">
              <a:latin typeface="+mj-lt"/>
              <a:cs typeface="Savoye LET Plain:1.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A5155D8-AD57-7F4F-9F94-E0E3ED67C0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5888" y="1296645"/>
            <a:ext cx="28829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6530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432342" y="1380577"/>
            <a:ext cx="2632144" cy="256786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336089" y="151597"/>
            <a:ext cx="4423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  <a:cs typeface="Savoye LET Plain:1.0"/>
              </a:rPr>
              <a:t>Calibration Systems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15100" y="6356350"/>
            <a:ext cx="2133600" cy="365125"/>
          </a:xfrm>
        </p:spPr>
        <p:txBody>
          <a:bodyPr/>
          <a:lstStyle/>
          <a:p>
            <a:fld id="{B1D1FCDC-A9EE-1844-9E91-A525F6799C94}" type="slidenum">
              <a:rPr lang="en-US" smtClean="0"/>
              <a:t>21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3135" y="168041"/>
            <a:ext cx="60466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In order to obtain:</a:t>
            </a:r>
          </a:p>
          <a:p>
            <a:pPr marL="742950" lvl="1" indent="-285750" algn="just">
              <a:buFont typeface="Arial"/>
              <a:buChar char="•"/>
            </a:pPr>
            <a:r>
              <a:rPr lang="en-US" dirty="0"/>
              <a:t>Energy Resolution 3% @ 1MeV</a:t>
            </a:r>
          </a:p>
          <a:p>
            <a:pPr marL="742950" lvl="1" indent="-285750" algn="just">
              <a:buFont typeface="Arial"/>
              <a:buChar char="•"/>
            </a:pPr>
            <a:r>
              <a:rPr lang="en-US" dirty="0"/>
              <a:t>Energy Scale Uncertainty &lt; 1%</a:t>
            </a:r>
          </a:p>
          <a:p>
            <a:pPr algn="just"/>
            <a:r>
              <a:rPr lang="en-US" dirty="0"/>
              <a:t>JUNO has developed </a:t>
            </a:r>
            <a:r>
              <a:rPr lang="en-US" dirty="0">
                <a:solidFill>
                  <a:srgbClr val="FF0000"/>
                </a:solidFill>
              </a:rPr>
              <a:t>4 complementary calibration systems</a:t>
            </a:r>
          </a:p>
        </p:txBody>
      </p:sp>
      <p:pic>
        <p:nvPicPr>
          <p:cNvPr id="20" name="Grafik 3">
            <a:extLst>
              <a:ext uri="{FF2B5EF4-FFF2-40B4-BE49-F238E27FC236}">
                <a16:creationId xmlns:a16="http://schemas.microsoft.com/office/drawing/2014/main" id="{2127C0AA-4E2B-5444-8D70-CB3E82126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370" y="2136058"/>
            <a:ext cx="3598972" cy="4454995"/>
          </a:xfrm>
          <a:prstGeom prst="rect">
            <a:avLst/>
          </a:prstGeom>
        </p:spPr>
      </p:pic>
      <p:sp>
        <p:nvSpPr>
          <p:cNvPr id="21" name="Textfeld 12">
            <a:extLst>
              <a:ext uri="{FF2B5EF4-FFF2-40B4-BE49-F238E27FC236}">
                <a16:creationId xmlns:a16="http://schemas.microsoft.com/office/drawing/2014/main" id="{245E9C10-4AD0-844E-91B9-D7F4105FD98F}"/>
              </a:ext>
            </a:extLst>
          </p:cNvPr>
          <p:cNvSpPr txBox="1"/>
          <p:nvPr/>
        </p:nvSpPr>
        <p:spPr>
          <a:xfrm>
            <a:off x="2862052" y="1566458"/>
            <a:ext cx="3522218" cy="55399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de-DE" sz="1600" dirty="0" err="1"/>
              <a:t>Overview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JUNO‘s</a:t>
            </a:r>
            <a:r>
              <a:rPr lang="de-DE" sz="1600" dirty="0"/>
              <a:t> </a:t>
            </a:r>
            <a:r>
              <a:rPr lang="de-DE" sz="1600" dirty="0" err="1"/>
              <a:t>Calibration</a:t>
            </a:r>
            <a:r>
              <a:rPr lang="de-DE" sz="1600" dirty="0"/>
              <a:t> Systems </a:t>
            </a:r>
          </a:p>
          <a:p>
            <a:pPr algn="ctr"/>
            <a:r>
              <a:rPr lang="de-DE" sz="1400" dirty="0"/>
              <a:t>(</a:t>
            </a:r>
            <a:r>
              <a:rPr lang="de-DE" sz="1400" dirty="0" err="1"/>
              <a:t>including</a:t>
            </a:r>
            <a:r>
              <a:rPr lang="de-DE" sz="1400" dirty="0"/>
              <a:t> </a:t>
            </a:r>
            <a:r>
              <a:rPr lang="de-DE" sz="1400" dirty="0">
                <a:solidFill>
                  <a:srgbClr val="FF0000"/>
                </a:solidFill>
              </a:rPr>
              <a:t>LASER</a:t>
            </a:r>
            <a:r>
              <a:rPr lang="de-DE" sz="1400" dirty="0"/>
              <a:t> </a:t>
            </a:r>
            <a:r>
              <a:rPr lang="de-DE" sz="1400" dirty="0" err="1"/>
              <a:t>calibration</a:t>
            </a:r>
            <a:r>
              <a:rPr lang="de-DE" sz="1400" dirty="0"/>
              <a:t> </a:t>
            </a:r>
            <a:r>
              <a:rPr lang="de-DE" sz="1400" dirty="0" err="1"/>
              <a:t>system</a:t>
            </a:r>
            <a:r>
              <a:rPr lang="de-DE" sz="1400" dirty="0"/>
              <a:t>)</a:t>
            </a:r>
          </a:p>
        </p:txBody>
      </p:sp>
      <p:sp>
        <p:nvSpPr>
          <p:cNvPr id="22" name="Rechteck 14">
            <a:extLst>
              <a:ext uri="{FF2B5EF4-FFF2-40B4-BE49-F238E27FC236}">
                <a16:creationId xmlns:a16="http://schemas.microsoft.com/office/drawing/2014/main" id="{297B9D64-4267-C74A-943C-82F0CEBE72CD}"/>
              </a:ext>
            </a:extLst>
          </p:cNvPr>
          <p:cNvSpPr/>
          <p:nvPr/>
        </p:nvSpPr>
        <p:spPr>
          <a:xfrm>
            <a:off x="5923135" y="4956260"/>
            <a:ext cx="424053" cy="5840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15">
            <a:extLst>
              <a:ext uri="{FF2B5EF4-FFF2-40B4-BE49-F238E27FC236}">
                <a16:creationId xmlns:a16="http://schemas.microsoft.com/office/drawing/2014/main" id="{D3E902C9-9756-7243-90E3-F8D377CAB60B}"/>
              </a:ext>
            </a:extLst>
          </p:cNvPr>
          <p:cNvSpPr txBox="1"/>
          <p:nvPr/>
        </p:nvSpPr>
        <p:spPr>
          <a:xfrm rot="5400000">
            <a:off x="6141900" y="5068961"/>
            <a:ext cx="642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solidFill>
                  <a:srgbClr val="FF0000"/>
                </a:solidFill>
              </a:rPr>
              <a:t>LASER</a:t>
            </a:r>
          </a:p>
        </p:txBody>
      </p:sp>
      <p:pic>
        <p:nvPicPr>
          <p:cNvPr id="24" name="图片 32">
            <a:extLst>
              <a:ext uri="{FF2B5EF4-FFF2-40B4-BE49-F238E27FC236}">
                <a16:creationId xmlns:a16="http://schemas.microsoft.com/office/drawing/2014/main" id="{9FD8E064-64E2-9A4D-B3DB-E8094AE2594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8535" y="2314687"/>
            <a:ext cx="2719614" cy="186593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feld 10">
            <a:extLst>
              <a:ext uri="{FF2B5EF4-FFF2-40B4-BE49-F238E27FC236}">
                <a16:creationId xmlns:a16="http://schemas.microsoft.com/office/drawing/2014/main" id="{00FDE1EB-BA19-B94F-A035-E2966395AE56}"/>
              </a:ext>
            </a:extLst>
          </p:cNvPr>
          <p:cNvSpPr txBox="1"/>
          <p:nvPr/>
        </p:nvSpPr>
        <p:spPr>
          <a:xfrm>
            <a:off x="257794" y="1967849"/>
            <a:ext cx="238225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rgbClr val="3366FF"/>
                </a:solidFill>
              </a:rPr>
              <a:t>Cable Loop System   </a:t>
            </a:r>
            <a:r>
              <a:rPr lang="de-DE" sz="1600" b="1" dirty="0">
                <a:solidFill>
                  <a:srgbClr val="3366FF"/>
                </a:solidFill>
              </a:rPr>
              <a:t>CLS</a:t>
            </a:r>
          </a:p>
        </p:txBody>
      </p:sp>
      <p:pic>
        <p:nvPicPr>
          <p:cNvPr id="26" name="Grafik 6">
            <a:extLst>
              <a:ext uri="{FF2B5EF4-FFF2-40B4-BE49-F238E27FC236}">
                <a16:creationId xmlns:a16="http://schemas.microsoft.com/office/drawing/2014/main" id="{B57F1C0F-DDA6-FC40-B32B-2C8D006ACFC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t="17995"/>
          <a:stretch>
            <a:fillRect/>
          </a:stretch>
        </p:blipFill>
        <p:spPr>
          <a:xfrm>
            <a:off x="6769893" y="1919000"/>
            <a:ext cx="2174873" cy="184996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Rechteck 2">
            <a:extLst>
              <a:ext uri="{FF2B5EF4-FFF2-40B4-BE49-F238E27FC236}">
                <a16:creationId xmlns:a16="http://schemas.microsoft.com/office/drawing/2014/main" id="{47492053-BD05-EC46-8E4E-09DA0E29D90D}"/>
              </a:ext>
            </a:extLst>
          </p:cNvPr>
          <p:cNvSpPr/>
          <p:nvPr/>
        </p:nvSpPr>
        <p:spPr>
          <a:xfrm>
            <a:off x="6509629" y="1483622"/>
            <a:ext cx="241223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" sz="1600" dirty="0">
                <a:latin typeface="Calibri" panose="020F0502020204030204" pitchFamily="34" charset="0"/>
                <a:cs typeface="Calibri" panose="020F0502020204030204" pitchFamily="34" charset="0"/>
              </a:rPr>
              <a:t>Automatic Calibration Unit</a:t>
            </a:r>
          </a:p>
          <a:p>
            <a:pPr algn="ctr"/>
            <a:r>
              <a:rPr lang="de-DE" sz="1600" b="1" dirty="0">
                <a:latin typeface="Calibri" panose="020F0502020204030204" pitchFamily="34" charset="0"/>
                <a:cs typeface="Calibri" panose="020F0502020204030204" pitchFamily="34" charset="0"/>
              </a:rPr>
              <a:t>ACU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sz="16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Grafik 8">
            <a:extLst>
              <a:ext uri="{FF2B5EF4-FFF2-40B4-BE49-F238E27FC236}">
                <a16:creationId xmlns:a16="http://schemas.microsoft.com/office/drawing/2014/main" id="{32C2329D-BBE7-B648-9E0C-5273693A53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851" y="4680510"/>
            <a:ext cx="1630230" cy="1546321"/>
          </a:xfrm>
          <a:prstGeom prst="rect">
            <a:avLst/>
          </a:prstGeom>
        </p:spPr>
      </p:pic>
      <p:sp>
        <p:nvSpPr>
          <p:cNvPr id="29" name="Textfeld 11">
            <a:extLst>
              <a:ext uri="{FF2B5EF4-FFF2-40B4-BE49-F238E27FC236}">
                <a16:creationId xmlns:a16="http://schemas.microsoft.com/office/drawing/2014/main" id="{4F3DB5E7-6EF8-2546-9FC7-10B34EC8FE41}"/>
              </a:ext>
            </a:extLst>
          </p:cNvPr>
          <p:cNvSpPr txBox="1"/>
          <p:nvPr/>
        </p:nvSpPr>
        <p:spPr>
          <a:xfrm>
            <a:off x="392820" y="6240916"/>
            <a:ext cx="1791476" cy="338554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1600" dirty="0">
                <a:solidFill>
                  <a:srgbClr val="008000"/>
                </a:solidFill>
              </a:rPr>
              <a:t>Guide Tube System</a:t>
            </a:r>
          </a:p>
        </p:txBody>
      </p:sp>
      <p:pic>
        <p:nvPicPr>
          <p:cNvPr id="30" name="图片 3">
            <a:extLst>
              <a:ext uri="{FF2B5EF4-FFF2-40B4-BE49-F238E27FC236}">
                <a16:creationId xmlns:a16="http://schemas.microsoft.com/office/drawing/2014/main" id="{5BAFCB60-4A83-FA4E-849E-A8FF33C4D4BC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7278480" y="4169447"/>
            <a:ext cx="1143603" cy="1609548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hteck 1">
            <a:extLst>
              <a:ext uri="{FF2B5EF4-FFF2-40B4-BE49-F238E27FC236}">
                <a16:creationId xmlns:a16="http://schemas.microsoft.com/office/drawing/2014/main" id="{24232A8E-4B1D-2A48-AE60-40EADCB2DF2A}"/>
              </a:ext>
            </a:extLst>
          </p:cNvPr>
          <p:cNvSpPr/>
          <p:nvPr/>
        </p:nvSpPr>
        <p:spPr>
          <a:xfrm>
            <a:off x="6589622" y="6080682"/>
            <a:ext cx="247486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sz="1600" dirty="0"/>
              <a:t>Remotely Operated Vehicle</a:t>
            </a:r>
          </a:p>
          <a:p>
            <a:pPr algn="ctr"/>
            <a:r>
              <a:rPr lang="de-DE" sz="1600" b="1" dirty="0"/>
              <a:t>ROV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631036" y="4376425"/>
            <a:ext cx="2458857" cy="2325615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101836" y="1795282"/>
            <a:ext cx="2731534" cy="2567867"/>
          </a:xfrm>
          <a:prstGeom prst="roundRect">
            <a:avLst/>
          </a:prstGeom>
          <a:noFill/>
          <a:ln w="127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115641" y="4473058"/>
            <a:ext cx="2400160" cy="2206999"/>
          </a:xfrm>
          <a:prstGeom prst="roundRect">
            <a:avLst/>
          </a:prstGeom>
          <a:noFill/>
          <a:ln w="127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515801" y="5724732"/>
            <a:ext cx="483170" cy="68069"/>
          </a:xfrm>
          <a:prstGeom prst="straightConnector1">
            <a:avLst/>
          </a:prstGeom>
          <a:ln w="127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2833426" y="3448497"/>
            <a:ext cx="193155" cy="787349"/>
          </a:xfrm>
          <a:prstGeom prst="straightConnector1">
            <a:avLst/>
          </a:prstGeom>
          <a:ln w="127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4765994" y="2485881"/>
            <a:ext cx="1666349" cy="8284"/>
          </a:xfrm>
          <a:prstGeom prst="straightConnector1">
            <a:avLst/>
          </a:prstGeom>
          <a:ln w="127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6201701" y="5907902"/>
            <a:ext cx="429338" cy="361292"/>
          </a:xfrm>
          <a:prstGeom prst="straightConnector1">
            <a:avLst/>
          </a:prstGeom>
          <a:ln w="127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68499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FCDC-A9EE-1844-9E91-A525F6799C94}" type="slidenum">
              <a:rPr lang="en-US" smtClean="0"/>
              <a:t>22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86039" y="1018141"/>
            <a:ext cx="59474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The acrylic sphere will be immersed in a </a:t>
            </a:r>
            <a:r>
              <a:rPr lang="en-US" dirty="0">
                <a:solidFill>
                  <a:srgbClr val="FF0000"/>
                </a:solidFill>
              </a:rPr>
              <a:t>cylindrical water pool </a:t>
            </a:r>
            <a:r>
              <a:rPr lang="en-US" dirty="0"/>
              <a:t>containing </a:t>
            </a:r>
            <a:r>
              <a:rPr lang="en-US" b="1" dirty="0">
                <a:solidFill>
                  <a:srgbClr val="3366FF"/>
                </a:solidFill>
              </a:rPr>
              <a:t>35 </a:t>
            </a:r>
            <a:r>
              <a:rPr lang="en-US" b="1" dirty="0" err="1">
                <a:solidFill>
                  <a:srgbClr val="3366FF"/>
                </a:solidFill>
              </a:rPr>
              <a:t>kton</a:t>
            </a:r>
            <a:r>
              <a:rPr lang="en-US" b="1" dirty="0">
                <a:solidFill>
                  <a:srgbClr val="3366FF"/>
                </a:solidFill>
              </a:rPr>
              <a:t> ultrapure water </a:t>
            </a:r>
            <a:r>
              <a:rPr lang="en-US" dirty="0"/>
              <a:t>instrumented with </a:t>
            </a:r>
            <a:r>
              <a:rPr lang="en-US" b="1" dirty="0">
                <a:solidFill>
                  <a:srgbClr val="3366FF"/>
                </a:solidFill>
              </a:rPr>
              <a:t>2400 20-inch PMTs</a:t>
            </a:r>
          </a:p>
        </p:txBody>
      </p:sp>
      <p:sp>
        <p:nvSpPr>
          <p:cNvPr id="5" name="Rectangle 4"/>
          <p:cNvSpPr/>
          <p:nvPr/>
        </p:nvSpPr>
        <p:spPr>
          <a:xfrm>
            <a:off x="286038" y="1983678"/>
            <a:ext cx="5786848" cy="1631216"/>
          </a:xfrm>
          <a:prstGeom prst="rect">
            <a:avLst/>
          </a:prstGeom>
          <a:noFill/>
          <a:ln>
            <a:solidFill>
              <a:srgbClr val="CCFFCC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dirty="0"/>
              <a:t>Double- purpose: 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Shield central detector against </a:t>
            </a:r>
            <a:r>
              <a:rPr lang="en-US" dirty="0">
                <a:solidFill>
                  <a:srgbClr val="FF0000"/>
                </a:solidFill>
              </a:rPr>
              <a:t>radioactivity from rock </a:t>
            </a:r>
            <a:r>
              <a:rPr lang="en-US" dirty="0"/>
              <a:t>and neutrons from cosmic rays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Veto cosmic-ray </a:t>
            </a:r>
            <a:r>
              <a:rPr lang="en-US" dirty="0" err="1">
                <a:solidFill>
                  <a:srgbClr val="FF0000"/>
                </a:solidFill>
              </a:rPr>
              <a:t>muons</a:t>
            </a:r>
            <a:r>
              <a:rPr lang="en-US" dirty="0"/>
              <a:t> </a:t>
            </a:r>
            <a:r>
              <a:rPr lang="en-US" i="1" dirty="0"/>
              <a:t>(most backgrounds are of cosmic ray origin)</a:t>
            </a:r>
          </a:p>
        </p:txBody>
      </p:sp>
      <p:sp>
        <p:nvSpPr>
          <p:cNvPr id="6" name="Rectangle 5"/>
          <p:cNvSpPr/>
          <p:nvPr/>
        </p:nvSpPr>
        <p:spPr>
          <a:xfrm>
            <a:off x="286038" y="4757202"/>
            <a:ext cx="2672652" cy="369332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r>
              <a:rPr lang="en-US" dirty="0"/>
              <a:t>Detection efficiency &gt; 95%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2628" y="0"/>
            <a:ext cx="2681372" cy="3514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1998" y="3848478"/>
            <a:ext cx="2010001" cy="289997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491999" y="3848479"/>
            <a:ext cx="3194800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dirty="0"/>
              <a:t>The </a:t>
            </a:r>
            <a:r>
              <a:rPr lang="en-US" dirty="0" err="1"/>
              <a:t>muon</a:t>
            </a:r>
            <a:r>
              <a:rPr lang="en-US" dirty="0"/>
              <a:t> veto system will also have a </a:t>
            </a:r>
            <a:r>
              <a:rPr lang="en-US" b="1" dirty="0">
                <a:solidFill>
                  <a:srgbClr val="FF0000"/>
                </a:solidFill>
              </a:rPr>
              <a:t>top tracker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composed by 3-layers of plastic scintillators.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92000" y="5810456"/>
            <a:ext cx="3067800" cy="923330"/>
          </a:xfrm>
          <a:prstGeom prst="rect">
            <a:avLst/>
          </a:prstGeom>
          <a:ln>
            <a:solidFill>
              <a:srgbClr val="33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dirty="0"/>
              <a:t>There will also be a </a:t>
            </a:r>
            <a:r>
              <a:rPr lang="en-US" b="1" dirty="0">
                <a:solidFill>
                  <a:srgbClr val="0070C0"/>
                </a:solidFill>
              </a:rPr>
              <a:t>compensation magnetic field</a:t>
            </a:r>
            <a:r>
              <a:rPr lang="en-US" b="1" dirty="0"/>
              <a:t> </a:t>
            </a:r>
            <a:r>
              <a:rPr lang="en-US" dirty="0"/>
              <a:t>(EMF) shielding system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36659" y="118287"/>
            <a:ext cx="4746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+mj-lt"/>
                <a:cs typeface="Savoye LET Plain:1.0"/>
              </a:rPr>
              <a:t>Muon</a:t>
            </a:r>
            <a:r>
              <a:rPr lang="en-US" sz="3600" dirty="0">
                <a:latin typeface="+mj-lt"/>
                <a:cs typeface="Savoye LET Plain:1.0"/>
              </a:rPr>
              <a:t> Veto System</a:t>
            </a:r>
          </a:p>
        </p:txBody>
      </p:sp>
    </p:spTree>
    <p:extLst>
      <p:ext uri="{BB962C8B-B14F-4D97-AF65-F5344CB8AC3E}">
        <p14:creationId xmlns:p14="http://schemas.microsoft.com/office/powerpoint/2010/main" val="8486482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6659" y="118287"/>
            <a:ext cx="4746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  <a:cs typeface="Savoye LET Plain:1.0"/>
              </a:rPr>
              <a:t>JUNO-TAO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FCDC-A9EE-1844-9E91-A525F6799C94}" type="slidenum">
              <a:rPr lang="en-US" smtClean="0"/>
              <a:t>23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60402" y="510749"/>
            <a:ext cx="85846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b="1" dirty="0">
                <a:solidFill>
                  <a:srgbClr val="0000FF"/>
                </a:solidFill>
              </a:rPr>
              <a:t>Reactor shape uncertainties</a:t>
            </a:r>
            <a:endParaRPr lang="it-IT" b="1" dirty="0">
              <a:solidFill>
                <a:srgbClr val="0000FF"/>
              </a:solidFill>
            </a:endParaRPr>
          </a:p>
          <a:p>
            <a:pPr marL="285750" indent="-285750" algn="just">
              <a:spcAft>
                <a:spcPts val="600"/>
              </a:spcAft>
              <a:buFont typeface="Arial"/>
              <a:buChar char="•"/>
            </a:pPr>
            <a:r>
              <a:rPr lang="en" sz="1600" dirty="0"/>
              <a:t>“Standard” reactor shape uncertainties have minor impact on the M</a:t>
            </a:r>
            <a:r>
              <a:rPr lang="it-IT" sz="1600" dirty="0"/>
              <a:t>O</a:t>
            </a:r>
            <a:r>
              <a:rPr lang="en" sz="1600" dirty="0"/>
              <a:t> sensitivity</a:t>
            </a:r>
          </a:p>
          <a:p>
            <a:pPr marL="285750" indent="-285750" algn="just">
              <a:spcAft>
                <a:spcPts val="600"/>
              </a:spcAft>
              <a:buFont typeface="Arial"/>
              <a:buChar char="•"/>
            </a:pPr>
            <a:r>
              <a:rPr lang="it-IT" sz="1600" dirty="0"/>
              <a:t>B</a:t>
            </a:r>
            <a:r>
              <a:rPr lang="en" sz="1600" dirty="0" err="1"/>
              <a:t>ut</a:t>
            </a:r>
            <a:r>
              <a:rPr lang="en" sz="1600" dirty="0"/>
              <a:t> reactor spectrum might have not yet observed </a:t>
            </a:r>
            <a:r>
              <a:rPr lang="en" sz="1600" dirty="0">
                <a:solidFill>
                  <a:srgbClr val="FF0000"/>
                </a:solidFill>
              </a:rPr>
              <a:t>micro-structures</a:t>
            </a:r>
          </a:p>
          <a:p>
            <a:pPr marL="285750" indent="-285750" algn="just">
              <a:spcAft>
                <a:spcPts val="600"/>
              </a:spcAft>
              <a:buFont typeface="Arial"/>
              <a:buChar char="•"/>
            </a:pPr>
            <a:r>
              <a:rPr lang="en" sz="1600" dirty="0"/>
              <a:t>These micro-structures degrade the M</a:t>
            </a:r>
            <a:r>
              <a:rPr lang="it-IT" sz="1600" dirty="0"/>
              <a:t>O</a:t>
            </a:r>
            <a:r>
              <a:rPr lang="en" sz="1600" dirty="0"/>
              <a:t> sensitivity by </a:t>
            </a:r>
            <a:r>
              <a:rPr lang="en" sz="1600" dirty="0">
                <a:solidFill>
                  <a:srgbClr val="FF0000"/>
                </a:solidFill>
              </a:rPr>
              <a:t>mimicking periodic oscillation pattern</a:t>
            </a:r>
            <a:endParaRPr lang="it-IT" sz="1600" dirty="0">
              <a:solidFill>
                <a:srgbClr val="FF0000"/>
              </a:solidFill>
            </a:endParaRPr>
          </a:p>
          <a:p>
            <a:pPr lvl="3" algn="just"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solidFill>
                  <a:srgbClr val="0000FF"/>
                </a:solidFill>
              </a:rPr>
              <a:t>→ reference detector needed for JUNO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3964" y="2521292"/>
            <a:ext cx="3776769" cy="3862596"/>
          </a:xfrm>
          <a:prstGeom prst="rect">
            <a:avLst/>
          </a:prstGeom>
          <a:ln>
            <a:solidFill>
              <a:srgbClr val="3366FF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1600" b="1" dirty="0">
                <a:solidFill>
                  <a:srgbClr val="FF0000"/>
                </a:solidFill>
              </a:rPr>
              <a:t>T</a:t>
            </a:r>
            <a:r>
              <a:rPr lang="en-US" sz="1600" b="1" dirty="0"/>
              <a:t>aishan </a:t>
            </a:r>
            <a:r>
              <a:rPr lang="en-US" sz="1600" b="1" dirty="0">
                <a:solidFill>
                  <a:srgbClr val="FF0000"/>
                </a:solidFill>
              </a:rPr>
              <a:t>A</a:t>
            </a:r>
            <a:r>
              <a:rPr lang="en-US" sz="1600" b="1" dirty="0"/>
              <a:t>ntineutrino </a:t>
            </a:r>
            <a:r>
              <a:rPr lang="en-US" sz="1600" b="1" dirty="0">
                <a:solidFill>
                  <a:srgbClr val="FF0000"/>
                </a:solidFill>
              </a:rPr>
              <a:t>O</a:t>
            </a:r>
            <a:r>
              <a:rPr lang="en-US" sz="1600" b="1" dirty="0"/>
              <a:t>bservatory </a:t>
            </a:r>
            <a:r>
              <a:rPr lang="en-US" sz="1600" dirty="0"/>
              <a:t>(</a:t>
            </a:r>
            <a:r>
              <a:rPr lang="en-US" sz="1600" b="1" dirty="0">
                <a:solidFill>
                  <a:srgbClr val="FF0000"/>
                </a:solidFill>
              </a:rPr>
              <a:t>TAO</a:t>
            </a:r>
            <a:r>
              <a:rPr lang="en-US" sz="1600" dirty="0"/>
              <a:t>) has several physics motivation:</a:t>
            </a:r>
          </a:p>
          <a:p>
            <a:pPr algn="just"/>
            <a:r>
              <a:rPr lang="en-US" sz="1600" dirty="0"/>
              <a:t>• To measure precisely the </a:t>
            </a:r>
            <a:r>
              <a:rPr lang="en-US" sz="1600" dirty="0">
                <a:solidFill>
                  <a:srgbClr val="FF0000"/>
                </a:solidFill>
              </a:rPr>
              <a:t>4-6 MeV bump </a:t>
            </a:r>
            <a:r>
              <a:rPr lang="en-US" sz="1600" dirty="0"/>
              <a:t>and the </a:t>
            </a:r>
            <a:r>
              <a:rPr lang="en-US" sz="1600" dirty="0">
                <a:solidFill>
                  <a:srgbClr val="FF0000"/>
                </a:solidFill>
              </a:rPr>
              <a:t>fine structure</a:t>
            </a:r>
            <a:r>
              <a:rPr lang="en-US" sz="1600" dirty="0"/>
              <a:t> of reactor antineutrino spectrum with unprecedented energy resolution.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dirty="0"/>
              <a:t>• Provide a benchmark for investigation of nuclear database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dirty="0"/>
              <a:t>• Measure </a:t>
            </a:r>
            <a:r>
              <a:rPr lang="en-US" sz="1600" dirty="0">
                <a:solidFill>
                  <a:srgbClr val="0070C0"/>
                </a:solidFill>
              </a:rPr>
              <a:t>antineutrino spectra from </a:t>
            </a:r>
            <a:r>
              <a:rPr lang="en-US" sz="1600" baseline="30000" dirty="0">
                <a:solidFill>
                  <a:srgbClr val="0070C0"/>
                </a:solidFill>
              </a:rPr>
              <a:t>235</a:t>
            </a:r>
            <a:r>
              <a:rPr lang="en-US" sz="1600" dirty="0">
                <a:solidFill>
                  <a:srgbClr val="0070C0"/>
                </a:solidFill>
              </a:rPr>
              <a:t>U and </a:t>
            </a:r>
            <a:r>
              <a:rPr lang="en-US" sz="1600" baseline="30000" dirty="0">
                <a:solidFill>
                  <a:srgbClr val="0070C0"/>
                </a:solidFill>
              </a:rPr>
              <a:t>239</a:t>
            </a:r>
            <a:r>
              <a:rPr lang="en-US" sz="1600" dirty="0">
                <a:solidFill>
                  <a:srgbClr val="0070C0"/>
                </a:solidFill>
              </a:rPr>
              <a:t>Pu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dirty="0"/>
              <a:t>• </a:t>
            </a:r>
            <a:r>
              <a:rPr lang="en-US" sz="1600" dirty="0">
                <a:solidFill>
                  <a:srgbClr val="0070C0"/>
                </a:solidFill>
              </a:rPr>
              <a:t>Search for sterile neutrino</a:t>
            </a:r>
            <a:r>
              <a:rPr lang="en-US" sz="1600" dirty="0"/>
              <a:t> with good vertex reconstruction capability</a:t>
            </a:r>
          </a:p>
        </p:txBody>
      </p:sp>
      <p:sp>
        <p:nvSpPr>
          <p:cNvPr id="9" name="Rectangle 8"/>
          <p:cNvSpPr/>
          <p:nvPr/>
        </p:nvSpPr>
        <p:spPr>
          <a:xfrm>
            <a:off x="6492520" y="3077125"/>
            <a:ext cx="2521769" cy="286232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1600" b="1" dirty="0"/>
              <a:t>JUNO-TAO detector design</a:t>
            </a:r>
          </a:p>
          <a:p>
            <a:pPr algn="just">
              <a:spcAft>
                <a:spcPts val="600"/>
              </a:spcAft>
            </a:pPr>
            <a:endParaRPr lang="en-US" sz="1600" b="1" dirty="0"/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1 ton </a:t>
            </a:r>
            <a:r>
              <a:rPr lang="en-US" sz="1600" dirty="0"/>
              <a:t>fiducial volume </a:t>
            </a:r>
            <a:r>
              <a:rPr lang="en-US" sz="1600" dirty="0" err="1">
                <a:solidFill>
                  <a:srgbClr val="FF0000"/>
                </a:solidFill>
              </a:rPr>
              <a:t>Gd</a:t>
            </a:r>
            <a:r>
              <a:rPr lang="en-US" sz="1600" dirty="0">
                <a:solidFill>
                  <a:srgbClr val="FF0000"/>
                </a:solidFill>
              </a:rPr>
              <a:t>-LS </a:t>
            </a:r>
            <a:r>
              <a:rPr lang="en-US" sz="1600" dirty="0"/>
              <a:t>detector at </a:t>
            </a:r>
            <a:r>
              <a:rPr lang="en-US" sz="1600" u="sng" dirty="0">
                <a:solidFill>
                  <a:srgbClr val="FF0000"/>
                </a:solidFill>
              </a:rPr>
              <a:t>30 m</a:t>
            </a:r>
            <a:r>
              <a:rPr lang="en-US" sz="1600" u="sng" dirty="0"/>
              <a:t> from core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Full coverage 10 m</a:t>
            </a:r>
            <a:r>
              <a:rPr lang="en-US" sz="1600" baseline="30000" dirty="0"/>
              <a:t>2</a:t>
            </a:r>
            <a:r>
              <a:rPr lang="en-US" sz="1600" dirty="0"/>
              <a:t> </a:t>
            </a:r>
            <a:r>
              <a:rPr lang="en-US" sz="1600" dirty="0" err="1"/>
              <a:t>SiPM</a:t>
            </a:r>
            <a:r>
              <a:rPr lang="en-US" sz="1600" dirty="0"/>
              <a:t> with 50% PDE operated at -50°C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Energy resolution of </a:t>
            </a:r>
            <a:r>
              <a:rPr lang="en-US" sz="1600" b="1" dirty="0">
                <a:solidFill>
                  <a:srgbClr val="0070C0"/>
                </a:solidFill>
              </a:rPr>
              <a:t>1.7%</a:t>
            </a:r>
            <a:r>
              <a:rPr lang="en-US" sz="1600" dirty="0">
                <a:solidFill>
                  <a:srgbClr val="0070C0"/>
                </a:solidFill>
              </a:rPr>
              <a:t>/√E(MeV</a:t>
            </a:r>
            <a:r>
              <a:rPr lang="en-US" sz="1600" b="1" dirty="0">
                <a:solidFill>
                  <a:srgbClr val="0070C0"/>
                </a:solidFill>
              </a:rPr>
              <a:t>)</a:t>
            </a:r>
            <a:endParaRPr lang="en-US" sz="1600" dirty="0">
              <a:solidFill>
                <a:srgbClr val="0070C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2132" y="2645987"/>
            <a:ext cx="2172823" cy="373375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76A1191-30FA-9242-B15A-CD7B57A02CA3}"/>
              </a:ext>
            </a:extLst>
          </p:cNvPr>
          <p:cNvSpPr txBox="1"/>
          <p:nvPr/>
        </p:nvSpPr>
        <p:spPr>
          <a:xfrm rot="20714148">
            <a:off x="6318088" y="404576"/>
            <a:ext cx="2626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See</a:t>
            </a:r>
            <a:r>
              <a:rPr lang="it-IT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Wang</a:t>
            </a:r>
            <a:r>
              <a:rPr lang="it-IT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Wei</a:t>
            </a:r>
            <a:r>
              <a:rPr lang="it-IT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talk </a:t>
            </a:r>
          </a:p>
        </p:txBody>
      </p:sp>
    </p:spTree>
    <p:extLst>
      <p:ext uri="{BB962C8B-B14F-4D97-AF65-F5344CB8AC3E}">
        <p14:creationId xmlns:p14="http://schemas.microsoft.com/office/powerpoint/2010/main" val="2617703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99" y="1023620"/>
            <a:ext cx="4970401" cy="303292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36659" y="118287"/>
            <a:ext cx="4746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  <a:cs typeface="Savoye LET Plain:1.0"/>
              </a:rPr>
              <a:t>Civil Construction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FCDC-A9EE-1844-9E91-A525F6799C94}" type="slidenum">
              <a:rPr lang="en-US" smtClean="0"/>
              <a:t>24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3847" y="830333"/>
            <a:ext cx="47469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u="sng" dirty="0"/>
              <a:t>Since 2015</a:t>
            </a:r>
            <a:r>
              <a:rPr lang="en-US" dirty="0"/>
              <a:t> a new underground laboratory with a 700 m overburden and infrastructure at the surface is </a:t>
            </a:r>
            <a:r>
              <a:rPr lang="en-US" u="sng" dirty="0"/>
              <a:t>under construction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284" y="5165348"/>
            <a:ext cx="3017202" cy="1191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466" y="2097017"/>
            <a:ext cx="2392884" cy="4259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3555" y="3897172"/>
            <a:ext cx="2954845" cy="194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703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6659" y="118287"/>
            <a:ext cx="4746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  <a:cs typeface="Savoye LET Plain:1.0"/>
              </a:rPr>
              <a:t>Timeline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FCDC-A9EE-1844-9E91-A525F6799C94}" type="slidenum">
              <a:rPr lang="en-US" smtClean="0"/>
              <a:t>25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5885"/>
            <a:ext cx="9144000" cy="5657531"/>
          </a:xfrm>
          <a:prstGeom prst="rect">
            <a:avLst/>
          </a:prstGeom>
        </p:spPr>
      </p:pic>
      <p:sp>
        <p:nvSpPr>
          <p:cNvPr id="5" name="Ovale 4">
            <a:extLst>
              <a:ext uri="{FF2B5EF4-FFF2-40B4-BE49-F238E27FC236}">
                <a16:creationId xmlns:a16="http://schemas.microsoft.com/office/drawing/2014/main" id="{7B8D4C75-77B7-704C-AF76-F967F7AC2254}"/>
              </a:ext>
            </a:extLst>
          </p:cNvPr>
          <p:cNvSpPr/>
          <p:nvPr/>
        </p:nvSpPr>
        <p:spPr>
          <a:xfrm>
            <a:off x="7287491" y="764618"/>
            <a:ext cx="1787234" cy="1521382"/>
          </a:xfrm>
          <a:prstGeom prst="ellipse">
            <a:avLst/>
          </a:prstGeom>
          <a:solidFill>
            <a:srgbClr val="FFFF00">
              <a:alpha val="3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083299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FCDC-A9EE-1844-9E91-A525F6799C94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800"/>
            <a:ext cx="9144000" cy="647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10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5706" y="118287"/>
            <a:ext cx="8232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  <a:cs typeface="Savoye LET Plain:1.0"/>
              </a:rPr>
              <a:t>The JUNO Detector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9494" y="858942"/>
            <a:ext cx="834043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000" dirty="0"/>
              <a:t>The </a:t>
            </a:r>
            <a:r>
              <a:rPr lang="en-US" sz="2000" b="1" dirty="0">
                <a:solidFill>
                  <a:srgbClr val="FF0000"/>
                </a:solidFill>
              </a:rPr>
              <a:t>J</a:t>
            </a:r>
            <a:r>
              <a:rPr lang="en-US" sz="2000" dirty="0"/>
              <a:t>iangmen </a:t>
            </a:r>
            <a:r>
              <a:rPr lang="en-US" sz="2000" b="1" dirty="0">
                <a:solidFill>
                  <a:srgbClr val="FF0000"/>
                </a:solidFill>
              </a:rPr>
              <a:t>U</a:t>
            </a:r>
            <a:r>
              <a:rPr lang="en-US" sz="2000" dirty="0"/>
              <a:t>nderground </a:t>
            </a:r>
            <a:r>
              <a:rPr lang="en-US" sz="2000" b="1" dirty="0">
                <a:solidFill>
                  <a:srgbClr val="FF0000"/>
                </a:solidFill>
              </a:rPr>
              <a:t>N</a:t>
            </a:r>
            <a:r>
              <a:rPr lang="en-US" sz="2000" dirty="0"/>
              <a:t>eutrino </a:t>
            </a:r>
            <a:r>
              <a:rPr lang="en-US" sz="2000" b="1" dirty="0">
                <a:solidFill>
                  <a:srgbClr val="FF0000"/>
                </a:solidFill>
              </a:rPr>
              <a:t>O</a:t>
            </a:r>
            <a:r>
              <a:rPr lang="en-US" sz="2000" dirty="0"/>
              <a:t>bservatory</a:t>
            </a:r>
            <a:r>
              <a:rPr lang="en-US" sz="2000" b="1" dirty="0"/>
              <a:t> </a:t>
            </a:r>
            <a:r>
              <a:rPr lang="en-US" sz="2000" dirty="0"/>
              <a:t>(</a:t>
            </a:r>
            <a:r>
              <a:rPr lang="en-US" sz="2000" b="1" dirty="0">
                <a:solidFill>
                  <a:srgbClr val="FF0000"/>
                </a:solidFill>
              </a:rPr>
              <a:t>JUNO</a:t>
            </a:r>
            <a:r>
              <a:rPr lang="en-US" sz="2000" dirty="0"/>
              <a:t>)</a:t>
            </a:r>
          </a:p>
          <a:p>
            <a:pPr algn="just">
              <a:spcAft>
                <a:spcPts val="600"/>
              </a:spcAft>
            </a:pPr>
            <a:r>
              <a:rPr lang="en-US" dirty="0"/>
              <a:t>will be the largest liquid scintillator detector an it is under construction in China.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∼ </a:t>
            </a:r>
            <a:r>
              <a:rPr lang="en-US" b="1" u="sng" dirty="0">
                <a:solidFill>
                  <a:srgbClr val="0070C0"/>
                </a:solidFill>
              </a:rPr>
              <a:t>20 </a:t>
            </a:r>
            <a:r>
              <a:rPr lang="en-US" b="1" u="sng" dirty="0" err="1">
                <a:solidFill>
                  <a:srgbClr val="0070C0"/>
                </a:solidFill>
              </a:rPr>
              <a:t>ktons</a:t>
            </a:r>
            <a:r>
              <a:rPr lang="en-US" b="1" u="sng" dirty="0">
                <a:solidFill>
                  <a:srgbClr val="0070C0"/>
                </a:solidFill>
              </a:rPr>
              <a:t> </a:t>
            </a:r>
            <a:r>
              <a:rPr lang="en-US" u="sng" dirty="0"/>
              <a:t>of </a:t>
            </a:r>
            <a:r>
              <a:rPr lang="en-US" u="sng" dirty="0">
                <a:solidFill>
                  <a:srgbClr val="0070C0"/>
                </a:solidFill>
              </a:rPr>
              <a:t>liquid scintillator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contained in an </a:t>
            </a:r>
            <a:r>
              <a:rPr lang="en-US" u="sng" dirty="0">
                <a:solidFill>
                  <a:srgbClr val="0070C0"/>
                </a:solidFill>
              </a:rPr>
              <a:t>Acrylic Sphere </a:t>
            </a:r>
            <a:r>
              <a:rPr lang="en-US" u="sng" dirty="0"/>
              <a:t>of </a:t>
            </a:r>
            <a:r>
              <a:rPr lang="en-US" b="1" u="sng" dirty="0">
                <a:solidFill>
                  <a:srgbClr val="0070C0"/>
                </a:solidFill>
              </a:rPr>
              <a:t>35.4 m in diameter</a:t>
            </a:r>
            <a:endParaRPr lang="en-US" dirty="0">
              <a:solidFill>
                <a:srgbClr val="0070C0"/>
              </a:solidFill>
            </a:endParaRPr>
          </a:p>
          <a:p>
            <a:pPr marL="342900" indent="-342900" algn="just">
              <a:buFont typeface="Arial"/>
              <a:buChar char="•"/>
            </a:pPr>
            <a:r>
              <a:rPr lang="en-US" b="1" dirty="0">
                <a:solidFill>
                  <a:srgbClr val="FF0000"/>
                </a:solidFill>
              </a:rPr>
              <a:t>∼53 km </a:t>
            </a:r>
            <a:r>
              <a:rPr lang="en-US" dirty="0"/>
              <a:t>from two nuclear power plants: </a:t>
            </a:r>
            <a:r>
              <a:rPr lang="en-US" dirty="0" err="1">
                <a:solidFill>
                  <a:srgbClr val="FF0000"/>
                </a:solidFill>
              </a:rPr>
              <a:t>Yangjian</a:t>
            </a:r>
            <a:r>
              <a:rPr lang="en-US" dirty="0"/>
              <a:t> and </a:t>
            </a:r>
            <a:r>
              <a:rPr lang="en-US" dirty="0" err="1">
                <a:solidFill>
                  <a:srgbClr val="FF0000"/>
                </a:solidFill>
              </a:rPr>
              <a:t>Taishan</a:t>
            </a:r>
            <a:endParaRPr lang="en-US" dirty="0">
              <a:solidFill>
                <a:srgbClr val="FF0000"/>
              </a:solidFill>
              <a:effectLst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879" y="2590125"/>
            <a:ext cx="2201333" cy="24764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546" y="5492584"/>
            <a:ext cx="6828118" cy="106453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035658" y="3945246"/>
            <a:ext cx="24978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2000" dirty="0">
                <a:solidFill>
                  <a:srgbClr val="008000"/>
                </a:solidFill>
              </a:rPr>
              <a:t>Total power: 35.8  GW</a:t>
            </a:r>
          </a:p>
          <a:p>
            <a:r>
              <a:rPr lang="is-IS" sz="2000" dirty="0">
                <a:solidFill>
                  <a:srgbClr val="008000"/>
                </a:solidFill>
              </a:rPr>
              <a:t>by 2020: </a:t>
            </a:r>
            <a:r>
              <a:rPr lang="is-IS" sz="2000" b="1" dirty="0">
                <a:solidFill>
                  <a:srgbClr val="008000"/>
                </a:solidFill>
              </a:rPr>
              <a:t>26.6 GW</a:t>
            </a:r>
            <a:endParaRPr lang="en-US" sz="2000" b="1" dirty="0">
              <a:solidFill>
                <a:srgbClr val="008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25" y="2771729"/>
            <a:ext cx="3625199" cy="24764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6380" y="2690019"/>
            <a:ext cx="3808399" cy="1010871"/>
          </a:xfrm>
          <a:prstGeom prst="rect">
            <a:avLst/>
          </a:prstGeom>
          <a:ln>
            <a:solidFill>
              <a:srgbClr val="008000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FCDC-A9EE-1844-9E91-A525F6799C9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53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725" y="118287"/>
            <a:ext cx="876961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  <a:cs typeface="Savoye LET Plain:1.0"/>
              </a:rPr>
              <a:t>A Multipurpose Neutrino Observatory</a:t>
            </a:r>
          </a:p>
          <a:p>
            <a:endParaRPr lang="en-US" sz="1200" dirty="0">
              <a:latin typeface="+mj-lt"/>
              <a:cs typeface="Savoye LET Plain:1.0"/>
            </a:endParaRPr>
          </a:p>
          <a:p>
            <a:r>
              <a:rPr lang="en-US" sz="2000" dirty="0">
                <a:latin typeface="+mj-lt"/>
                <a:cs typeface="Savoye LET Plain:1.0"/>
              </a:rPr>
              <a:t>…..not only </a:t>
            </a:r>
            <a:r>
              <a:rPr lang="en-US" sz="2000" dirty="0">
                <a:cs typeface="Savoye LET Plain:1.0"/>
              </a:rPr>
              <a:t>anti-</a:t>
            </a:r>
            <a:r>
              <a:rPr lang="en-US" sz="2000" dirty="0" err="1">
                <a:cs typeface="Savoye LET Plain:1.0"/>
              </a:rPr>
              <a:t>ν</a:t>
            </a:r>
            <a:r>
              <a:rPr lang="en-US" sz="2000" baseline="-25000" dirty="0" err="1">
                <a:cs typeface="Savoye LET Plain:1.0"/>
              </a:rPr>
              <a:t>e</a:t>
            </a:r>
            <a:r>
              <a:rPr lang="en-US" sz="2000" dirty="0">
                <a:latin typeface="+mj-lt"/>
                <a:cs typeface="Savoye LET Plain:1.0"/>
              </a:rPr>
              <a:t> from reactors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25" y="1459753"/>
            <a:ext cx="6099665" cy="45293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94235" y="3429000"/>
            <a:ext cx="2236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Reactor </a:t>
            </a:r>
            <a:r>
              <a:rPr lang="en-US" b="1" dirty="0" err="1">
                <a:solidFill>
                  <a:srgbClr val="FF0000"/>
                </a:solidFill>
              </a:rPr>
              <a:t>ν’s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≈ 60/day (26.6 </a:t>
            </a:r>
            <a:r>
              <a:rPr lang="en-US" b="1" dirty="0" err="1">
                <a:solidFill>
                  <a:srgbClr val="FF0000"/>
                </a:solidFill>
              </a:rPr>
              <a:t>GW</a:t>
            </a:r>
            <a:r>
              <a:rPr lang="en-US" b="1" baseline="-25000" dirty="0" err="1">
                <a:solidFill>
                  <a:srgbClr val="FF0000"/>
                </a:solidFill>
              </a:rPr>
              <a:t>th</a:t>
            </a:r>
            <a:r>
              <a:rPr lang="en-US" b="1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919" y="2063494"/>
            <a:ext cx="2489420" cy="392562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447919" y="1448404"/>
            <a:ext cx="24894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Neutrino Physics with JUNO</a:t>
            </a:r>
            <a:endParaRPr lang="en-US" sz="1400" dirty="0"/>
          </a:p>
          <a:p>
            <a:pPr algn="ctr"/>
            <a:r>
              <a:rPr lang="en-US" sz="1400" dirty="0"/>
              <a:t> J. Phys. G </a:t>
            </a:r>
            <a:r>
              <a:rPr lang="en-US" sz="1400" b="1" dirty="0"/>
              <a:t>43 </a:t>
            </a:r>
            <a:r>
              <a:rPr lang="en-US" sz="1400" dirty="0"/>
              <a:t>(2016) n.3 030401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FCDC-A9EE-1844-9E91-A525F6799C9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07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9607" y="118287"/>
            <a:ext cx="86977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  <a:cs typeface="Savoye LET Plain:1.0"/>
              </a:rPr>
              <a:t>Oscillation Physics with Reactor anti-ν</a:t>
            </a:r>
            <a:r>
              <a:rPr lang="en-US" sz="3600" baseline="-25000" dirty="0">
                <a:latin typeface="+mj-lt"/>
                <a:cs typeface="Savoye LET Plain:1.0"/>
              </a:rPr>
              <a:t>e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</a:rPr>
              <a:t>Determination of the Neutrino Mass Ordering (NMO)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39" y="1493701"/>
            <a:ext cx="2957047" cy="198440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69951" y="1373537"/>
            <a:ext cx="496738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1600" dirty="0"/>
              <a:t>• </a:t>
            </a:r>
            <a:r>
              <a:rPr lang="en-US" sz="1600" i="1" dirty="0"/>
              <a:t>ν</a:t>
            </a:r>
            <a:r>
              <a:rPr lang="en-US" sz="1600" baseline="-25000" dirty="0"/>
              <a:t>1</a:t>
            </a:r>
            <a:r>
              <a:rPr lang="en-US" sz="1600" dirty="0"/>
              <a:t>, </a:t>
            </a:r>
            <a:r>
              <a:rPr lang="en-US" sz="1600" i="1" dirty="0"/>
              <a:t>ν</a:t>
            </a:r>
            <a:r>
              <a:rPr lang="en-US" sz="1600" baseline="-25000" dirty="0"/>
              <a:t>2</a:t>
            </a:r>
            <a:r>
              <a:rPr lang="en-US" sz="1600" dirty="0"/>
              <a:t>, </a:t>
            </a:r>
            <a:r>
              <a:rPr lang="en-US" sz="1600" i="1" dirty="0"/>
              <a:t>ν</a:t>
            </a:r>
            <a:r>
              <a:rPr lang="en-US" sz="1600" baseline="-25000" dirty="0"/>
              <a:t>3</a:t>
            </a:r>
            <a:r>
              <a:rPr lang="en-US" sz="1600" dirty="0"/>
              <a:t> defined according to fraction of </a:t>
            </a:r>
            <a:r>
              <a:rPr lang="en-US" sz="1600" i="1" dirty="0"/>
              <a:t>ν</a:t>
            </a:r>
            <a:r>
              <a:rPr lang="en-US" sz="1600" i="1" baseline="-25000" dirty="0"/>
              <a:t>e</a:t>
            </a:r>
          </a:p>
          <a:p>
            <a:pPr algn="just">
              <a:spcAft>
                <a:spcPts val="600"/>
              </a:spcAft>
            </a:pPr>
            <a:r>
              <a:rPr lang="en-US" sz="1600" dirty="0"/>
              <a:t>• </a:t>
            </a:r>
            <a:r>
              <a:rPr lang="en-US" sz="1600" i="1" dirty="0"/>
              <a:t>ν</a:t>
            </a:r>
            <a:r>
              <a:rPr lang="en-US" sz="1600" baseline="-25000" dirty="0"/>
              <a:t>2</a:t>
            </a:r>
            <a:r>
              <a:rPr lang="en-US" sz="1600" dirty="0"/>
              <a:t> is heavier than </a:t>
            </a:r>
            <a:r>
              <a:rPr lang="en-US" sz="1600" i="1" dirty="0"/>
              <a:t>ν</a:t>
            </a:r>
            <a:r>
              <a:rPr lang="en-US" sz="1600" baseline="-25000" dirty="0"/>
              <a:t>1</a:t>
            </a:r>
            <a:r>
              <a:rPr lang="en-US" sz="1600" dirty="0"/>
              <a:t> (</a:t>
            </a:r>
            <a:r>
              <a:rPr lang="en-US" sz="1600" dirty="0" err="1"/>
              <a:t>sun+MSW</a:t>
            </a:r>
            <a:r>
              <a:rPr lang="en-US" sz="1600" dirty="0"/>
              <a:t>)</a:t>
            </a:r>
          </a:p>
          <a:p>
            <a:pPr algn="just">
              <a:spcAft>
                <a:spcPts val="600"/>
              </a:spcAft>
            </a:pPr>
            <a:r>
              <a:rPr lang="en-US" sz="1600" dirty="0"/>
              <a:t>• </a:t>
            </a:r>
            <a:r>
              <a:rPr lang="en-US" sz="1600" dirty="0">
                <a:solidFill>
                  <a:srgbClr val="FF0000"/>
                </a:solidFill>
              </a:rPr>
              <a:t>We do not know </a:t>
            </a:r>
            <a:r>
              <a:rPr lang="en-US" sz="1600" dirty="0"/>
              <a:t>if </a:t>
            </a:r>
            <a:r>
              <a:rPr lang="en-US" sz="1600" i="1" dirty="0"/>
              <a:t>ν</a:t>
            </a:r>
            <a:r>
              <a:rPr lang="en-US" sz="1600" baseline="-25000" dirty="0"/>
              <a:t>3</a:t>
            </a:r>
            <a:r>
              <a:rPr lang="en-US" sz="1600" dirty="0"/>
              <a:t> is </a:t>
            </a:r>
          </a:p>
          <a:p>
            <a:pPr lvl="1" algn="just">
              <a:spcAft>
                <a:spcPts val="600"/>
              </a:spcAft>
            </a:pPr>
            <a:r>
              <a:rPr lang="en-US" sz="1600" b="1" dirty="0"/>
              <a:t>heavier</a:t>
            </a:r>
            <a:r>
              <a:rPr lang="en-US" sz="1600" dirty="0"/>
              <a:t> (Normal Ordering) or</a:t>
            </a:r>
            <a:endParaRPr lang="en-US" sz="1600" b="1" dirty="0"/>
          </a:p>
          <a:p>
            <a:pPr lvl="1" algn="just">
              <a:spcAft>
                <a:spcPts val="600"/>
              </a:spcAft>
            </a:pPr>
            <a:r>
              <a:rPr lang="en-US" sz="1600" b="1" dirty="0"/>
              <a:t>lighter </a:t>
            </a:r>
            <a:r>
              <a:rPr lang="en-US" sz="1600" dirty="0"/>
              <a:t>(Inverted Ordering) than </a:t>
            </a:r>
            <a:r>
              <a:rPr lang="en-US" sz="1600" i="1" dirty="0"/>
              <a:t>ν</a:t>
            </a:r>
            <a:r>
              <a:rPr lang="en-US" sz="1600" baseline="-25000" dirty="0"/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8729" y="3170234"/>
            <a:ext cx="3550748" cy="953372"/>
          </a:xfrm>
          <a:prstGeom prst="rect">
            <a:avLst/>
          </a:prstGeom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9052836"/>
              </p:ext>
            </p:extLst>
          </p:nvPr>
        </p:nvGraphicFramePr>
        <p:xfrm>
          <a:off x="7291680" y="3422298"/>
          <a:ext cx="1567224" cy="4788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6" name="Equation" r:id="rId5" imgW="914400" imgH="279400" progId="Equation.3">
                  <p:embed/>
                </p:oleObj>
              </mc:Choice>
              <mc:Fallback>
                <p:oleObj name="Equation" r:id="rId5" imgW="9144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91680" y="3422298"/>
                        <a:ext cx="1567224" cy="4788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2054179" y="5205319"/>
            <a:ext cx="5373387" cy="1400383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1600" i="1" dirty="0"/>
              <a:t>Furthermore measuring the </a:t>
            </a:r>
            <a:r>
              <a:rPr lang="en-US" sz="1600" i="1" u="sng" dirty="0"/>
              <a:t>Neutrino Mass Ordering</a:t>
            </a:r>
            <a:r>
              <a:rPr lang="en-US" sz="1600" i="1" dirty="0"/>
              <a:t> enables the study of further </a:t>
            </a:r>
            <a:r>
              <a:rPr lang="en-US" sz="1600" i="1" u="sng" dirty="0"/>
              <a:t>unknown parameters</a:t>
            </a:r>
            <a:r>
              <a:rPr lang="en-US" sz="1600" i="1" dirty="0"/>
              <a:t> in neutrino physics:</a:t>
            </a:r>
          </a:p>
          <a:p>
            <a:pPr marL="742950" lvl="1" indent="-285750" algn="just">
              <a:buFont typeface="Wingdings" charset="2"/>
              <a:buChar char="ü"/>
            </a:pPr>
            <a:r>
              <a:rPr lang="en-US" sz="1600" i="1" dirty="0"/>
              <a:t>Resolving </a:t>
            </a:r>
            <a:r>
              <a:rPr lang="en-US" sz="1600" i="1" dirty="0" err="1"/>
              <a:t>δ</a:t>
            </a:r>
            <a:r>
              <a:rPr lang="en-US" sz="1600" i="1" baseline="-25000" dirty="0" err="1"/>
              <a:t>CP</a:t>
            </a:r>
            <a:endParaRPr lang="en-US" sz="1600" i="1" baseline="-25000" dirty="0"/>
          </a:p>
          <a:p>
            <a:pPr marL="742950" lvl="1" indent="-285750" algn="just">
              <a:buFont typeface="Wingdings" charset="2"/>
              <a:buChar char="ü"/>
            </a:pPr>
            <a:r>
              <a:rPr lang="en-US" sz="1600" i="1" dirty="0"/>
              <a:t>Octant of θ</a:t>
            </a:r>
            <a:r>
              <a:rPr lang="en-US" sz="1600" i="1" baseline="-25000" dirty="0"/>
              <a:t>23</a:t>
            </a:r>
          </a:p>
          <a:p>
            <a:pPr marL="742950" lvl="1" indent="-285750" algn="just">
              <a:buFont typeface="Wingdings" charset="2"/>
              <a:buChar char="ü"/>
            </a:pPr>
            <a:r>
              <a:rPr lang="en-US" sz="1600" i="1" dirty="0"/>
              <a:t>Parameter space for 0νββ decay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FCDC-A9EE-1844-9E91-A525F6799C94}" type="slidenum">
              <a:rPr lang="en-US" smtClean="0"/>
              <a:t>5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1298" y="4285544"/>
            <a:ext cx="8959575" cy="646331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dirty="0"/>
              <a:t>It is possible to infer the </a:t>
            </a:r>
            <a:r>
              <a:rPr lang="en-US" dirty="0">
                <a:solidFill>
                  <a:srgbClr val="FF0000"/>
                </a:solidFill>
              </a:rPr>
              <a:t>Neutrino Mass Ordering</a:t>
            </a:r>
            <a:r>
              <a:rPr lang="en-US" dirty="0"/>
              <a:t> studying the </a:t>
            </a:r>
            <a:r>
              <a:rPr lang="en-US" dirty="0">
                <a:solidFill>
                  <a:srgbClr val="0070C0"/>
                </a:solidFill>
              </a:rPr>
              <a:t>interference effect </a:t>
            </a:r>
            <a:r>
              <a:rPr lang="en-US" dirty="0"/>
              <a:t>between the oscillations driven by Δm</a:t>
            </a:r>
            <a:r>
              <a:rPr lang="en-US" baseline="30000" dirty="0"/>
              <a:t>2</a:t>
            </a:r>
            <a:r>
              <a:rPr lang="en-US" baseline="-25000" dirty="0"/>
              <a:t>sol</a:t>
            </a:r>
            <a:r>
              <a:rPr lang="en-US" dirty="0"/>
              <a:t> and Δm</a:t>
            </a:r>
            <a:r>
              <a:rPr lang="en-US" baseline="30000" dirty="0"/>
              <a:t>2</a:t>
            </a:r>
            <a:r>
              <a:rPr lang="en-US" baseline="-25000" dirty="0"/>
              <a:t>atm</a:t>
            </a:r>
            <a:r>
              <a:rPr lang="en-US" dirty="0"/>
              <a:t>  </a:t>
            </a:r>
            <a:r>
              <a:rPr lang="en-US" dirty="0">
                <a:solidFill>
                  <a:srgbClr val="FF0000"/>
                </a:solidFill>
              </a:rPr>
              <a:t>using reactor experiments</a:t>
            </a:r>
            <a:r>
              <a:rPr lang="en-US" dirty="0"/>
              <a:t> (2002 </a:t>
            </a:r>
            <a:r>
              <a:rPr lang="en-US" dirty="0" err="1"/>
              <a:t>Petcov</a:t>
            </a:r>
            <a:r>
              <a:rPr lang="en-US" dirty="0"/>
              <a:t> and </a:t>
            </a:r>
            <a:r>
              <a:rPr lang="en-US" dirty="0" err="1"/>
              <a:t>Piai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78603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2197" y="1166085"/>
            <a:ext cx="47578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Electron antineutrino </a:t>
            </a:r>
            <a:r>
              <a:rPr lang="en-US" sz="2400" b="1" dirty="0"/>
              <a:t>survival probability</a:t>
            </a:r>
            <a:r>
              <a:rPr lang="en-US" dirty="0"/>
              <a:t>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58" y="2900872"/>
            <a:ext cx="4301281" cy="30990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9607" y="118287"/>
            <a:ext cx="86977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  <a:cs typeface="Savoye LET Plain:1.0"/>
              </a:rPr>
              <a:t>Oscillation Physics with Reactor anti-ν</a:t>
            </a:r>
            <a:r>
              <a:rPr lang="en-US" sz="3600" baseline="-25000" dirty="0">
                <a:latin typeface="+mj-lt"/>
                <a:cs typeface="Savoye LET Plain:1.0"/>
              </a:rPr>
              <a:t>e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</a:rPr>
              <a:t>Determination of the Neutrino Mass Ordering (NMO)</a:t>
            </a:r>
          </a:p>
        </p:txBody>
      </p:sp>
      <p:sp>
        <p:nvSpPr>
          <p:cNvPr id="7" name="Rectangle 6"/>
          <p:cNvSpPr/>
          <p:nvPr/>
        </p:nvSpPr>
        <p:spPr>
          <a:xfrm>
            <a:off x="413336" y="6167285"/>
            <a:ext cx="83722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u="sng" dirty="0"/>
              <a:t>JUNO</a:t>
            </a:r>
            <a:r>
              <a:rPr lang="en-US" sz="1400" dirty="0"/>
              <a:t> will be the first experiment able to </a:t>
            </a:r>
            <a:r>
              <a:rPr lang="en-US" sz="1400" u="sng" dirty="0"/>
              <a:t>measure </a:t>
            </a:r>
            <a:r>
              <a:rPr lang="en-US" sz="1400" b="1" u="sng" dirty="0"/>
              <a:t>simultaneously</a:t>
            </a:r>
            <a:r>
              <a:rPr lang="en-US" sz="1400" dirty="0"/>
              <a:t> the </a:t>
            </a:r>
            <a:r>
              <a:rPr lang="en-US" sz="1400" dirty="0">
                <a:solidFill>
                  <a:srgbClr val="FF0000"/>
                </a:solidFill>
              </a:rPr>
              <a:t>fast (Δm</a:t>
            </a:r>
            <a:r>
              <a:rPr lang="en-US" sz="1400" baseline="30000" dirty="0">
                <a:solidFill>
                  <a:srgbClr val="FF0000"/>
                </a:solidFill>
              </a:rPr>
              <a:t>2</a:t>
            </a:r>
            <a:r>
              <a:rPr lang="en-US" sz="1400" baseline="-25000" dirty="0">
                <a:solidFill>
                  <a:srgbClr val="FF0000"/>
                </a:solidFill>
              </a:rPr>
              <a:t>31</a:t>
            </a:r>
            <a:r>
              <a:rPr lang="en-US" sz="1400" dirty="0">
                <a:solidFill>
                  <a:srgbClr val="FF0000"/>
                </a:solidFill>
              </a:rPr>
              <a:t>)</a:t>
            </a:r>
            <a:r>
              <a:rPr lang="en-US" sz="1400" dirty="0"/>
              <a:t> and </a:t>
            </a:r>
            <a:r>
              <a:rPr lang="en-US" sz="1400" dirty="0">
                <a:solidFill>
                  <a:srgbClr val="0000FF"/>
                </a:solidFill>
              </a:rPr>
              <a:t>slow (Δm</a:t>
            </a:r>
            <a:r>
              <a:rPr lang="en-US" sz="1400" baseline="30000" dirty="0">
                <a:solidFill>
                  <a:srgbClr val="0000FF"/>
                </a:solidFill>
              </a:rPr>
              <a:t>2</a:t>
            </a:r>
            <a:r>
              <a:rPr lang="en-US" sz="1400" baseline="-25000" dirty="0">
                <a:solidFill>
                  <a:srgbClr val="0000FF"/>
                </a:solidFill>
              </a:rPr>
              <a:t>21</a:t>
            </a:r>
            <a:r>
              <a:rPr lang="en-US" sz="1400" dirty="0">
                <a:solidFill>
                  <a:srgbClr val="0000FF"/>
                </a:solidFill>
              </a:rPr>
              <a:t>) </a:t>
            </a:r>
            <a:r>
              <a:rPr lang="en-US" sz="1400" dirty="0"/>
              <a:t>oscillations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5363794"/>
              </p:ext>
            </p:extLst>
          </p:nvPr>
        </p:nvGraphicFramePr>
        <p:xfrm>
          <a:off x="76051" y="1693056"/>
          <a:ext cx="9111339" cy="7987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2" name="Equation" r:id="rId4" imgW="5791200" imgH="508000" progId="Equation.3">
                  <p:embed/>
                </p:oleObj>
              </mc:Choice>
              <mc:Fallback>
                <p:oleObj name="Equation" r:id="rId4" imgW="5791200" imgH="50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051" y="1693056"/>
                        <a:ext cx="9111339" cy="7987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1221480" y="1728434"/>
            <a:ext cx="2783253" cy="704114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261012" y="1728434"/>
            <a:ext cx="4882987" cy="70411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3353633" y="1728434"/>
            <a:ext cx="456665" cy="356723"/>
          </a:xfrm>
          <a:prstGeom prst="roundRect">
            <a:avLst/>
          </a:prstGeom>
          <a:solidFill>
            <a:schemeClr val="accent1">
              <a:alpha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181512" y="3093541"/>
            <a:ext cx="456665" cy="356723"/>
          </a:xfrm>
          <a:prstGeom prst="roundRect">
            <a:avLst/>
          </a:prstGeom>
          <a:solidFill>
            <a:schemeClr val="accent1">
              <a:alpha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5191202" y="3745356"/>
            <a:ext cx="456665" cy="356723"/>
          </a:xfrm>
          <a:prstGeom prst="roundRect">
            <a:avLst/>
          </a:prstGeom>
          <a:solidFill>
            <a:srgbClr val="FF0000">
              <a:alpha val="4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6469775" y="1728434"/>
            <a:ext cx="456665" cy="356723"/>
          </a:xfrm>
          <a:prstGeom prst="roundRect">
            <a:avLst/>
          </a:prstGeom>
          <a:solidFill>
            <a:srgbClr val="FF0000">
              <a:alpha val="4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8420293" y="1737555"/>
            <a:ext cx="456665" cy="356723"/>
          </a:xfrm>
          <a:prstGeom prst="roundRect">
            <a:avLst/>
          </a:prstGeom>
          <a:solidFill>
            <a:srgbClr val="FF0000">
              <a:alpha val="4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862888" y="3093541"/>
            <a:ext cx="1435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Solar   </a:t>
            </a:r>
            <a:r>
              <a:rPr lang="en-US" dirty="0">
                <a:solidFill>
                  <a:srgbClr val="0000FF"/>
                </a:solidFill>
              </a:rPr>
              <a:t>(slow)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72578" y="3745356"/>
            <a:ext cx="2077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Atmospheric   </a:t>
            </a:r>
            <a:r>
              <a:rPr lang="en-US" dirty="0">
                <a:solidFill>
                  <a:srgbClr val="FF0000"/>
                </a:solidFill>
              </a:rPr>
              <a:t>(fast)</a:t>
            </a:r>
          </a:p>
        </p:txBody>
      </p:sp>
      <p:sp>
        <p:nvSpPr>
          <p:cNvPr id="2" name="Rectangle 1"/>
          <p:cNvSpPr/>
          <p:nvPr/>
        </p:nvSpPr>
        <p:spPr>
          <a:xfrm>
            <a:off x="4896556" y="4327297"/>
            <a:ext cx="4040783" cy="156966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n-US" sz="1600" dirty="0"/>
              <a:t>Mass ordering is measurable because </a:t>
            </a:r>
            <a:r>
              <a:rPr lang="en-US" sz="1600" b="1" dirty="0"/>
              <a:t>θ</a:t>
            </a:r>
            <a:r>
              <a:rPr lang="en-US" sz="1600" b="1" baseline="-25000" dirty="0"/>
              <a:t>13</a:t>
            </a:r>
            <a:r>
              <a:rPr lang="en-US" sz="1600" b="1" dirty="0"/>
              <a:t> is ‘large’</a:t>
            </a:r>
            <a:r>
              <a:rPr lang="en-US" sz="1600" dirty="0"/>
              <a:t>.</a:t>
            </a:r>
          </a:p>
          <a:p>
            <a:pPr marL="285750" indent="-285750" algn="just">
              <a:buFont typeface="Arial"/>
              <a:buChar char="•"/>
            </a:pPr>
            <a:endParaRPr lang="en-US" sz="1600" dirty="0"/>
          </a:p>
          <a:p>
            <a:pPr marL="285750" indent="-285750" algn="just">
              <a:buFont typeface="Arial"/>
              <a:buChar char="•"/>
            </a:pPr>
            <a:r>
              <a:rPr lang="en-US" sz="1600" dirty="0"/>
              <a:t>Best </a:t>
            </a:r>
            <a:r>
              <a:rPr lang="en-US" sz="1600" dirty="0">
                <a:solidFill>
                  <a:srgbClr val="00B050"/>
                </a:solidFill>
              </a:rPr>
              <a:t>L/E</a:t>
            </a:r>
            <a:r>
              <a:rPr lang="en-US" sz="1600" dirty="0"/>
              <a:t> ratio for </a:t>
            </a:r>
            <a:r>
              <a:rPr lang="en-US" sz="1600" b="1" dirty="0">
                <a:solidFill>
                  <a:srgbClr val="00B050"/>
                </a:solidFill>
              </a:rPr>
              <a:t>maximum interference</a:t>
            </a:r>
            <a:r>
              <a:rPr lang="en-US" sz="1600" dirty="0"/>
              <a:t> is </a:t>
            </a:r>
            <a:r>
              <a:rPr lang="en-US" sz="1600" dirty="0">
                <a:solidFill>
                  <a:srgbClr val="00B050"/>
                </a:solidFill>
              </a:rPr>
              <a:t>~10 km/MeV</a:t>
            </a:r>
            <a:r>
              <a:rPr lang="en-US" sz="1600" dirty="0"/>
              <a:t>, i.e. </a:t>
            </a:r>
            <a:r>
              <a:rPr lang="en-US" sz="1600" b="1" dirty="0">
                <a:solidFill>
                  <a:srgbClr val="00B050"/>
                </a:solidFill>
              </a:rPr>
              <a:t>~50-60 km </a:t>
            </a:r>
            <a:r>
              <a:rPr lang="en-US" sz="1600" dirty="0"/>
              <a:t>distance for reactor antineutrinos energy.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FCDC-A9EE-1844-9E91-A525F6799C94}" type="slidenum">
              <a:rPr lang="en-US" smtClean="0"/>
              <a:t>6</a:t>
            </a:fld>
            <a:endParaRPr lang="en-US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C5EC645A-EDBE-3942-B423-C0BF4C08FF7E}"/>
              </a:ext>
            </a:extLst>
          </p:cNvPr>
          <p:cNvSpPr/>
          <p:nvPr/>
        </p:nvSpPr>
        <p:spPr>
          <a:xfrm>
            <a:off x="6802582" y="5292439"/>
            <a:ext cx="969818" cy="332509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07CD9D85-255A-5A4A-B54C-AB5C9D31F151}"/>
              </a:ext>
            </a:extLst>
          </p:cNvPr>
          <p:cNvSpPr txBox="1"/>
          <p:nvPr/>
        </p:nvSpPr>
        <p:spPr>
          <a:xfrm>
            <a:off x="2340297" y="2455938"/>
            <a:ext cx="754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(slow)</a:t>
            </a: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71A95D7B-77D3-844D-A10D-0C3A019853B7}"/>
              </a:ext>
            </a:extLst>
          </p:cNvPr>
          <p:cNvSpPr txBox="1"/>
          <p:nvPr/>
        </p:nvSpPr>
        <p:spPr>
          <a:xfrm>
            <a:off x="6608620" y="2437580"/>
            <a:ext cx="666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(fast)</a:t>
            </a:r>
          </a:p>
        </p:txBody>
      </p:sp>
    </p:spTree>
    <p:extLst>
      <p:ext uri="{BB962C8B-B14F-4D97-AF65-F5344CB8AC3E}">
        <p14:creationId xmlns:p14="http://schemas.microsoft.com/office/powerpoint/2010/main" val="3848294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9607" y="118287"/>
            <a:ext cx="86977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  <a:cs typeface="Savoye LET Plain:1.0"/>
              </a:rPr>
              <a:t>Oscillation Physics with Reactor anti-ν</a:t>
            </a:r>
            <a:r>
              <a:rPr lang="en-US" sz="3600" baseline="-25000" dirty="0">
                <a:latin typeface="+mj-lt"/>
                <a:cs typeface="Savoye LET Plain:1.0"/>
              </a:rPr>
              <a:t>e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</a:rPr>
              <a:t>Determination of the Neutrino Mass Ordering (NMO)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6051" y="3619889"/>
            <a:ext cx="43775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Effective neutrino mass-squared difference</a:t>
            </a:r>
            <a:r>
              <a:rPr lang="en-US" dirty="0"/>
              <a:t>:</a:t>
            </a:r>
          </a:p>
          <a:p>
            <a:r>
              <a:rPr lang="en-US" dirty="0"/>
              <a:t>(</a:t>
            </a:r>
            <a:r>
              <a:rPr lang="en-US" i="1" dirty="0"/>
              <a:t>beat frequency</a:t>
            </a:r>
            <a:r>
              <a:rPr lang="en-US" dirty="0"/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2389" y="3437844"/>
            <a:ext cx="3939913" cy="3288687"/>
          </a:xfrm>
          <a:prstGeom prst="rect">
            <a:avLst/>
          </a:prstGeom>
        </p:spPr>
      </p:pic>
      <p:sp>
        <p:nvSpPr>
          <p:cNvPr id="17" name="Left Brace 16"/>
          <p:cNvSpPr/>
          <p:nvPr/>
        </p:nvSpPr>
        <p:spPr>
          <a:xfrm rot="16200000">
            <a:off x="7031947" y="869492"/>
            <a:ext cx="318224" cy="3791712"/>
          </a:xfrm>
          <a:prstGeom prst="leftBrace">
            <a:avLst>
              <a:gd name="adj1" fmla="val 8333"/>
              <a:gd name="adj2" fmla="val 49739"/>
            </a:avLst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3202043"/>
              </p:ext>
            </p:extLst>
          </p:nvPr>
        </p:nvGraphicFramePr>
        <p:xfrm>
          <a:off x="7659314" y="5105954"/>
          <a:ext cx="522288" cy="401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12" name="Equation" r:id="rId5" imgW="330200" imgH="254000" progId="Equation.3">
                  <p:embed/>
                </p:oleObj>
              </mc:Choice>
              <mc:Fallback>
                <p:oleObj name="Equation" r:id="rId5" imgW="330200" imgH="254000" progId="Equation.3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659314" y="5105954"/>
                        <a:ext cx="522288" cy="401638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7355993"/>
              </p:ext>
            </p:extLst>
          </p:nvPr>
        </p:nvGraphicFramePr>
        <p:xfrm>
          <a:off x="6227658" y="6071683"/>
          <a:ext cx="522288" cy="401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13" name="Equation" r:id="rId7" imgW="330200" imgH="254000" progId="Equation.3">
                  <p:embed/>
                </p:oleObj>
              </mc:Choice>
              <mc:Fallback>
                <p:oleObj name="Equation" r:id="rId7" imgW="330200" imgH="254000" progId="Equation.3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227658" y="6071683"/>
                        <a:ext cx="522288" cy="401638"/>
                      </a:xfrm>
                      <a:prstGeom prst="rect">
                        <a:avLst/>
                      </a:prstGeom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6783375"/>
              </p:ext>
            </p:extLst>
          </p:nvPr>
        </p:nvGraphicFramePr>
        <p:xfrm>
          <a:off x="7729629" y="4499646"/>
          <a:ext cx="900113" cy="39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14" name="Equation" r:id="rId9" imgW="571500" imgH="254000" progId="Equation.3">
                  <p:embed/>
                </p:oleObj>
              </mc:Choice>
              <mc:Fallback>
                <p:oleObj name="Equation" r:id="rId9" imgW="571500" imgH="254000" progId="Equation.3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729629" y="4499646"/>
                        <a:ext cx="900113" cy="398462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38100" cmpd="sng">
                        <a:solidFill>
                          <a:srgbClr val="0000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3" name="Straight Arrow Connector 22"/>
          <p:cNvCxnSpPr/>
          <p:nvPr/>
        </p:nvCxnSpPr>
        <p:spPr>
          <a:xfrm>
            <a:off x="7659314" y="3895415"/>
            <a:ext cx="0" cy="2176268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3285981"/>
              </p:ext>
            </p:extLst>
          </p:nvPr>
        </p:nvGraphicFramePr>
        <p:xfrm>
          <a:off x="6374033" y="3839081"/>
          <a:ext cx="881062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15" name="Equation" r:id="rId11" imgW="558800" imgH="254000" progId="Equation.3">
                  <p:embed/>
                </p:oleObj>
              </mc:Choice>
              <mc:Fallback>
                <p:oleObj name="Equation" r:id="rId11" imgW="558800" imgH="254000" progId="Equation.3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374033" y="3839081"/>
                        <a:ext cx="881062" cy="398463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38100" cmpd="sng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Straight Arrow Connector 24"/>
          <p:cNvCxnSpPr/>
          <p:nvPr/>
        </p:nvCxnSpPr>
        <p:spPr>
          <a:xfrm>
            <a:off x="6269561" y="3892386"/>
            <a:ext cx="0" cy="288419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5516367" y="4180805"/>
            <a:ext cx="711291" cy="0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5516367" y="3910620"/>
            <a:ext cx="711291" cy="0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698163" y="6356350"/>
            <a:ext cx="2133600" cy="365125"/>
          </a:xfrm>
        </p:spPr>
        <p:txBody>
          <a:bodyPr/>
          <a:lstStyle/>
          <a:p>
            <a:fld id="{B1D1FCDC-A9EE-1844-9E91-A525F6799C94}" type="slidenum">
              <a:rPr lang="en-US" smtClean="0"/>
              <a:t>7</a:t>
            </a:fld>
            <a:endParaRPr lang="en-US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5AB3085-6E43-0949-A8BA-885C2123B3EA}"/>
              </a:ext>
            </a:extLst>
          </p:cNvPr>
          <p:cNvSpPr txBox="1"/>
          <p:nvPr/>
        </p:nvSpPr>
        <p:spPr>
          <a:xfrm>
            <a:off x="1411003" y="5092076"/>
            <a:ext cx="30425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Difference between: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Normal Ordering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Inverted Ordering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D38DBFCC-85A0-8E47-849E-060A2B972898}"/>
                  </a:ext>
                </a:extLst>
              </p:cNvPr>
              <p:cNvSpPr txBox="1"/>
              <p:nvPr/>
            </p:nvSpPr>
            <p:spPr>
              <a:xfrm>
                <a:off x="61698" y="4529197"/>
                <a:ext cx="5306081" cy="28212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𝑒𝑒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it-IT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𝑠𝑖𝑛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32</m:t>
                              </m:r>
                            </m:sub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D38DBFCC-85A0-8E47-849E-060A2B9728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98" y="4529197"/>
                <a:ext cx="5306081" cy="282129"/>
              </a:xfrm>
              <a:prstGeom prst="rect">
                <a:avLst/>
              </a:prstGeom>
              <a:blipFill>
                <a:blip r:embed="rId13"/>
                <a:stretch>
                  <a:fillRect t="-4348" b="-130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Connettore 7 21">
            <a:extLst>
              <a:ext uri="{FF2B5EF4-FFF2-40B4-BE49-F238E27FC236}">
                <a16:creationId xmlns:a16="http://schemas.microsoft.com/office/drawing/2014/main" id="{312F7B05-C02E-A94D-8DD6-59BE282B817D}"/>
              </a:ext>
            </a:extLst>
          </p:cNvPr>
          <p:cNvCxnSpPr>
            <a:cxnSpLocks/>
          </p:cNvCxnSpPr>
          <p:nvPr/>
        </p:nvCxnSpPr>
        <p:spPr>
          <a:xfrm rot="10800000" flipV="1">
            <a:off x="4453574" y="2979877"/>
            <a:ext cx="2683207" cy="821332"/>
          </a:xfrm>
          <a:prstGeom prst="curvedConnector3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Object 7">
            <a:extLst>
              <a:ext uri="{FF2B5EF4-FFF2-40B4-BE49-F238E27FC236}">
                <a16:creationId xmlns:a16="http://schemas.microsoft.com/office/drawing/2014/main" id="{95575D41-BB42-934A-9ED9-74EAFCD6E9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0382644"/>
              </p:ext>
            </p:extLst>
          </p:nvPr>
        </p:nvGraphicFramePr>
        <p:xfrm>
          <a:off x="76051" y="1693056"/>
          <a:ext cx="9111339" cy="7987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16" name="Equation" r:id="rId14" imgW="5791200" imgH="508000" progId="Equation.3">
                  <p:embed/>
                </p:oleObj>
              </mc:Choice>
              <mc:Fallback>
                <p:oleObj name="Equation" r:id="rId14" imgW="5791200" imgH="508000" progId="Equation.3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6051" y="1693056"/>
                        <a:ext cx="9111339" cy="7987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ounded Rectangle 3">
            <a:extLst>
              <a:ext uri="{FF2B5EF4-FFF2-40B4-BE49-F238E27FC236}">
                <a16:creationId xmlns:a16="http://schemas.microsoft.com/office/drawing/2014/main" id="{19A51279-4046-534C-A110-E4B3F2A9D162}"/>
              </a:ext>
            </a:extLst>
          </p:cNvPr>
          <p:cNvSpPr/>
          <p:nvPr/>
        </p:nvSpPr>
        <p:spPr>
          <a:xfrm>
            <a:off x="1221480" y="1728434"/>
            <a:ext cx="2783253" cy="704114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11">
            <a:extLst>
              <a:ext uri="{FF2B5EF4-FFF2-40B4-BE49-F238E27FC236}">
                <a16:creationId xmlns:a16="http://schemas.microsoft.com/office/drawing/2014/main" id="{8289A6F0-747A-8849-A908-DE7C4FBC0A3C}"/>
              </a:ext>
            </a:extLst>
          </p:cNvPr>
          <p:cNvSpPr/>
          <p:nvPr/>
        </p:nvSpPr>
        <p:spPr>
          <a:xfrm>
            <a:off x="4261012" y="1728434"/>
            <a:ext cx="4882987" cy="70411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12">
            <a:extLst>
              <a:ext uri="{FF2B5EF4-FFF2-40B4-BE49-F238E27FC236}">
                <a16:creationId xmlns:a16="http://schemas.microsoft.com/office/drawing/2014/main" id="{64410DAE-C72C-1B47-A9AE-BAC8034601EB}"/>
              </a:ext>
            </a:extLst>
          </p:cNvPr>
          <p:cNvSpPr/>
          <p:nvPr/>
        </p:nvSpPr>
        <p:spPr>
          <a:xfrm>
            <a:off x="3353633" y="1728434"/>
            <a:ext cx="456665" cy="356723"/>
          </a:xfrm>
          <a:prstGeom prst="roundRect">
            <a:avLst/>
          </a:prstGeom>
          <a:solidFill>
            <a:schemeClr val="accent1">
              <a:alpha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15">
            <a:extLst>
              <a:ext uri="{FF2B5EF4-FFF2-40B4-BE49-F238E27FC236}">
                <a16:creationId xmlns:a16="http://schemas.microsoft.com/office/drawing/2014/main" id="{F83AF015-9E61-2E49-B944-64A055A75AA6}"/>
              </a:ext>
            </a:extLst>
          </p:cNvPr>
          <p:cNvSpPr/>
          <p:nvPr/>
        </p:nvSpPr>
        <p:spPr>
          <a:xfrm>
            <a:off x="6469775" y="1728434"/>
            <a:ext cx="456665" cy="356723"/>
          </a:xfrm>
          <a:prstGeom prst="roundRect">
            <a:avLst/>
          </a:prstGeom>
          <a:solidFill>
            <a:srgbClr val="FF0000">
              <a:alpha val="4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16">
            <a:extLst>
              <a:ext uri="{FF2B5EF4-FFF2-40B4-BE49-F238E27FC236}">
                <a16:creationId xmlns:a16="http://schemas.microsoft.com/office/drawing/2014/main" id="{66A4192A-8B32-3E4E-99A3-22E698286DAE}"/>
              </a:ext>
            </a:extLst>
          </p:cNvPr>
          <p:cNvSpPr/>
          <p:nvPr/>
        </p:nvSpPr>
        <p:spPr>
          <a:xfrm>
            <a:off x="8420293" y="1737555"/>
            <a:ext cx="456665" cy="356723"/>
          </a:xfrm>
          <a:prstGeom prst="roundRect">
            <a:avLst/>
          </a:prstGeom>
          <a:solidFill>
            <a:srgbClr val="FF0000">
              <a:alpha val="4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17">
            <a:extLst>
              <a:ext uri="{FF2B5EF4-FFF2-40B4-BE49-F238E27FC236}">
                <a16:creationId xmlns:a16="http://schemas.microsoft.com/office/drawing/2014/main" id="{5C9F558A-73A3-EE46-A3AF-6ECA9E1F6171}"/>
              </a:ext>
            </a:extLst>
          </p:cNvPr>
          <p:cNvSpPr txBox="1"/>
          <p:nvPr/>
        </p:nvSpPr>
        <p:spPr>
          <a:xfrm>
            <a:off x="2340297" y="2455938"/>
            <a:ext cx="754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(slow)</a:t>
            </a:r>
          </a:p>
        </p:txBody>
      </p:sp>
      <p:sp>
        <p:nvSpPr>
          <p:cNvPr id="39" name="TextBox 18">
            <a:extLst>
              <a:ext uri="{FF2B5EF4-FFF2-40B4-BE49-F238E27FC236}">
                <a16:creationId xmlns:a16="http://schemas.microsoft.com/office/drawing/2014/main" id="{D80BF9D5-2DDC-7742-A45A-27C6AFB03949}"/>
              </a:ext>
            </a:extLst>
          </p:cNvPr>
          <p:cNvSpPr txBox="1"/>
          <p:nvPr/>
        </p:nvSpPr>
        <p:spPr>
          <a:xfrm>
            <a:off x="6608620" y="2437580"/>
            <a:ext cx="666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(fast)</a:t>
            </a:r>
          </a:p>
        </p:txBody>
      </p:sp>
    </p:spTree>
    <p:extLst>
      <p:ext uri="{BB962C8B-B14F-4D97-AF65-F5344CB8AC3E}">
        <p14:creationId xmlns:p14="http://schemas.microsoft.com/office/powerpoint/2010/main" val="1798078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2155"/>
          <a:stretch/>
        </p:blipFill>
        <p:spPr>
          <a:xfrm>
            <a:off x="4551171" y="1255666"/>
            <a:ext cx="4386168" cy="28226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9607" y="118287"/>
            <a:ext cx="86977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  <a:cs typeface="Savoye LET Plain:1.0"/>
              </a:rPr>
              <a:t>Oscillation Physics with Reactor anti-ν</a:t>
            </a:r>
            <a:r>
              <a:rPr lang="en-US" sz="3600" baseline="-25000" dirty="0">
                <a:latin typeface="+mj-lt"/>
                <a:cs typeface="Savoye LET Plain:1.0"/>
              </a:rPr>
              <a:t>e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</a:rPr>
              <a:t>Determination of the Neutrino Mass Ordering (NMO)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7530" y="2490790"/>
            <a:ext cx="441266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/>
              <a:t>To distinguish between </a:t>
            </a:r>
            <a:r>
              <a:rPr lang="en-US" sz="1600" b="1" dirty="0">
                <a:solidFill>
                  <a:srgbClr val="FF0000"/>
                </a:solidFill>
              </a:rPr>
              <a:t>NO</a:t>
            </a:r>
            <a:r>
              <a:rPr lang="en-US" sz="1600" b="1" dirty="0"/>
              <a:t>/</a:t>
            </a:r>
            <a:r>
              <a:rPr lang="en-US" sz="1600" b="1" dirty="0">
                <a:solidFill>
                  <a:srgbClr val="0070C0"/>
                </a:solidFill>
              </a:rPr>
              <a:t>IO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/>
              <a:t>at 3σ</a:t>
            </a:r>
            <a:r>
              <a:rPr lang="en-US" sz="1600" dirty="0"/>
              <a:t>, one needs:  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ü"/>
            </a:pPr>
            <a:r>
              <a:rPr lang="en-US" sz="1600" dirty="0"/>
              <a:t>at least </a:t>
            </a:r>
            <a:r>
              <a:rPr lang="en-US" sz="1600" dirty="0">
                <a:solidFill>
                  <a:srgbClr val="0000FF"/>
                </a:solidFill>
              </a:rPr>
              <a:t>100,000 events </a:t>
            </a:r>
            <a:r>
              <a:rPr lang="en-US" sz="1600" dirty="0"/>
              <a:t>(nominal luminosity)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ü"/>
            </a:pPr>
            <a:r>
              <a:rPr lang="en-US" sz="1600" dirty="0"/>
              <a:t>an </a:t>
            </a:r>
            <a:r>
              <a:rPr lang="en-US" sz="1600" dirty="0">
                <a:solidFill>
                  <a:srgbClr val="0000FF"/>
                </a:solidFill>
              </a:rPr>
              <a:t>energy resolution </a:t>
            </a:r>
            <a:r>
              <a:rPr lang="en-US" sz="1600" dirty="0"/>
              <a:t>of </a:t>
            </a:r>
            <a:r>
              <a:rPr lang="en-US" sz="1600" dirty="0">
                <a:solidFill>
                  <a:srgbClr val="0000FF"/>
                </a:solidFill>
              </a:rPr>
              <a:t>3%/√E(MeV)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ü"/>
            </a:pPr>
            <a:r>
              <a:rPr lang="en-US" sz="1600" dirty="0"/>
              <a:t>baseline ~53 km with </a:t>
            </a:r>
            <a:r>
              <a:rPr lang="en-US" sz="1600" dirty="0">
                <a:solidFill>
                  <a:srgbClr val="0000FF"/>
                </a:solidFill>
              </a:rPr>
              <a:t>core dispersion &lt;0.5 km 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ü"/>
            </a:pPr>
            <a:r>
              <a:rPr lang="en-US" sz="1600" dirty="0"/>
              <a:t>an </a:t>
            </a:r>
            <a:r>
              <a:rPr lang="en-US" sz="1600" dirty="0">
                <a:solidFill>
                  <a:srgbClr val="0000FF"/>
                </a:solidFill>
              </a:rPr>
              <a:t>energy scale uncertainty &lt; 1%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7540274"/>
              </p:ext>
            </p:extLst>
          </p:nvPr>
        </p:nvGraphicFramePr>
        <p:xfrm>
          <a:off x="771143" y="1307948"/>
          <a:ext cx="3266884" cy="8290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99" name="Equation" r:id="rId4" imgW="1854200" imgH="469900" progId="Equation.3">
                  <p:embed/>
                </p:oleObj>
              </mc:Choice>
              <mc:Fallback>
                <p:oleObj name="Equation" r:id="rId4" imgW="18542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71143" y="1307948"/>
                        <a:ext cx="3266884" cy="8290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832" y="4304532"/>
            <a:ext cx="3237547" cy="24631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3668" y="4275994"/>
            <a:ext cx="3248016" cy="2477441"/>
          </a:xfrm>
          <a:prstGeom prst="rect">
            <a:avLst/>
          </a:prstGeom>
        </p:spPr>
      </p:pic>
      <p:sp>
        <p:nvSpPr>
          <p:cNvPr id="17" name="Right Arrow 16"/>
          <p:cNvSpPr/>
          <p:nvPr/>
        </p:nvSpPr>
        <p:spPr>
          <a:xfrm>
            <a:off x="3981546" y="5334507"/>
            <a:ext cx="1355724" cy="413798"/>
          </a:xfrm>
          <a:prstGeom prst="rightArrow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989922" y="5791112"/>
            <a:ext cx="1830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</a:t>
            </a:r>
            <a:r>
              <a:rPr lang="en-US" baseline="-25000" dirty="0" err="1"/>
              <a:t>res</a:t>
            </a:r>
            <a:r>
              <a:rPr lang="en-US" dirty="0"/>
              <a:t> 3%/√E(MeV)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FCDC-A9EE-1844-9E91-A525F6799C9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874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9607" y="118287"/>
            <a:ext cx="86977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  <a:cs typeface="Savoye LET Plain:1.0"/>
              </a:rPr>
              <a:t>Oscillation Physics with Reactor anti-ν</a:t>
            </a:r>
            <a:r>
              <a:rPr lang="en-US" sz="3600" baseline="-25000" dirty="0">
                <a:latin typeface="+mj-lt"/>
                <a:cs typeface="Savoye LET Plain:1.0"/>
              </a:rPr>
              <a:t>e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</a:rPr>
              <a:t>Signal vs. Backgrounds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68" y="1295175"/>
            <a:ext cx="3655065" cy="25574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91239" y="1363250"/>
            <a:ext cx="5095194" cy="2646878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0000FF"/>
                </a:solidFill>
              </a:rPr>
              <a:t>Backgrounds</a:t>
            </a:r>
          </a:p>
          <a:p>
            <a:pPr>
              <a:spcAft>
                <a:spcPts val="600"/>
              </a:spcAft>
            </a:pPr>
            <a:r>
              <a:rPr lang="en-US" sz="1400" b="1" dirty="0">
                <a:solidFill>
                  <a:srgbClr val="0000FF"/>
                </a:solidFill>
              </a:rPr>
              <a:t>• Uncorrelated</a:t>
            </a:r>
          </a:p>
          <a:p>
            <a:r>
              <a:rPr lang="en-US" sz="1400" dirty="0"/>
              <a:t>- </a:t>
            </a:r>
            <a:r>
              <a:rPr lang="en-US" sz="1400" dirty="0">
                <a:solidFill>
                  <a:srgbClr val="FF0000"/>
                </a:solidFill>
              </a:rPr>
              <a:t>Accidental</a:t>
            </a:r>
            <a:r>
              <a:rPr lang="en-US" sz="1400" dirty="0"/>
              <a:t>: (radioactivity, radioactivity), (radioactivity, </a:t>
            </a:r>
            <a:r>
              <a:rPr lang="en-US" sz="1400" dirty="0" err="1"/>
              <a:t>cosmogenic</a:t>
            </a:r>
            <a:r>
              <a:rPr lang="en-US" sz="1400" dirty="0"/>
              <a:t> isotope), (radioactivity, spallation neutrons) </a:t>
            </a:r>
          </a:p>
          <a:p>
            <a:pPr>
              <a:spcAft>
                <a:spcPts val="600"/>
              </a:spcAft>
            </a:pPr>
            <a:endParaRPr lang="en-US" sz="1400" dirty="0"/>
          </a:p>
          <a:p>
            <a:pPr>
              <a:spcAft>
                <a:spcPts val="600"/>
              </a:spcAft>
            </a:pPr>
            <a:r>
              <a:rPr lang="en-US" sz="1400" b="1" dirty="0">
                <a:solidFill>
                  <a:srgbClr val="0000FF"/>
                </a:solidFill>
              </a:rPr>
              <a:t>• Correlated</a:t>
            </a:r>
          </a:p>
          <a:p>
            <a:r>
              <a:rPr lang="en-US" sz="1400" dirty="0"/>
              <a:t>- </a:t>
            </a:r>
            <a:r>
              <a:rPr lang="en-US" sz="1400" baseline="30000" dirty="0">
                <a:solidFill>
                  <a:srgbClr val="FF0000"/>
                </a:solidFill>
              </a:rPr>
              <a:t>8</a:t>
            </a:r>
            <a:r>
              <a:rPr lang="en-US" sz="1400" dirty="0">
                <a:solidFill>
                  <a:srgbClr val="FF0000"/>
                </a:solidFill>
              </a:rPr>
              <a:t>He/</a:t>
            </a:r>
            <a:r>
              <a:rPr lang="en-US" sz="1400" baseline="30000" dirty="0">
                <a:solidFill>
                  <a:srgbClr val="FF0000"/>
                </a:solidFill>
              </a:rPr>
              <a:t>9</a:t>
            </a:r>
            <a:r>
              <a:rPr lang="en-US" sz="1400" dirty="0">
                <a:solidFill>
                  <a:srgbClr val="FF0000"/>
                </a:solidFill>
              </a:rPr>
              <a:t>Li</a:t>
            </a:r>
            <a:r>
              <a:rPr lang="en-US" sz="1400" dirty="0"/>
              <a:t>: </a:t>
            </a:r>
            <a:r>
              <a:rPr lang="en-US" sz="1400" dirty="0" err="1"/>
              <a:t>muon</a:t>
            </a:r>
            <a:r>
              <a:rPr lang="en-US" sz="1400" dirty="0"/>
              <a:t>-induced isotopes, </a:t>
            </a:r>
            <a:r>
              <a:rPr lang="en-US" sz="1400" i="1" dirty="0"/>
              <a:t>β </a:t>
            </a:r>
            <a:r>
              <a:rPr lang="en-US" sz="1400" dirty="0"/>
              <a:t>− </a:t>
            </a:r>
            <a:r>
              <a:rPr lang="en-US" sz="1400" i="1" dirty="0"/>
              <a:t>n </a:t>
            </a:r>
            <a:r>
              <a:rPr lang="en-US" sz="1400" dirty="0"/>
              <a:t>decays</a:t>
            </a:r>
          </a:p>
          <a:p>
            <a:r>
              <a:rPr lang="en-US" sz="1400" dirty="0"/>
              <a:t>- </a:t>
            </a:r>
            <a:r>
              <a:rPr lang="en-US" sz="1400" dirty="0">
                <a:solidFill>
                  <a:srgbClr val="FF0000"/>
                </a:solidFill>
              </a:rPr>
              <a:t>Fast neutron</a:t>
            </a:r>
            <a:r>
              <a:rPr lang="en-US" sz="1400" dirty="0"/>
              <a:t>: cosmic </a:t>
            </a:r>
            <a:r>
              <a:rPr lang="en-US" sz="1400" dirty="0" err="1"/>
              <a:t>muons</a:t>
            </a:r>
            <a:r>
              <a:rPr lang="en-US" sz="1400" dirty="0"/>
              <a:t> passing surrounded rock, non-tagged</a:t>
            </a:r>
          </a:p>
          <a:p>
            <a:r>
              <a:rPr lang="en-US" sz="1400" dirty="0"/>
              <a:t>- </a:t>
            </a:r>
            <a:r>
              <a:rPr lang="en-US" sz="1400" baseline="30000" dirty="0">
                <a:solidFill>
                  <a:srgbClr val="FF0000"/>
                </a:solidFill>
              </a:rPr>
              <a:t>13</a:t>
            </a:r>
            <a:r>
              <a:rPr lang="en-US" sz="1400" dirty="0">
                <a:solidFill>
                  <a:srgbClr val="FF0000"/>
                </a:solidFill>
              </a:rPr>
              <a:t>C(</a:t>
            </a:r>
            <a:r>
              <a:rPr lang="en-US" sz="1400" i="1" dirty="0">
                <a:solidFill>
                  <a:srgbClr val="FF0000"/>
                </a:solidFill>
              </a:rPr>
              <a:t>α</a:t>
            </a:r>
            <a:r>
              <a:rPr lang="en-US" sz="1400" dirty="0">
                <a:solidFill>
                  <a:srgbClr val="FF0000"/>
                </a:solidFill>
              </a:rPr>
              <a:t>, </a:t>
            </a:r>
            <a:r>
              <a:rPr lang="en-US" sz="1400" i="1" dirty="0">
                <a:solidFill>
                  <a:srgbClr val="FF0000"/>
                </a:solidFill>
              </a:rPr>
              <a:t>n</a:t>
            </a:r>
            <a:r>
              <a:rPr lang="en-US" sz="1400" dirty="0">
                <a:solidFill>
                  <a:srgbClr val="FF0000"/>
                </a:solidFill>
              </a:rPr>
              <a:t>)</a:t>
            </a:r>
            <a:r>
              <a:rPr lang="en-US" sz="1400" baseline="30000" dirty="0">
                <a:solidFill>
                  <a:srgbClr val="FF0000"/>
                </a:solidFill>
              </a:rPr>
              <a:t>16</a:t>
            </a:r>
            <a:r>
              <a:rPr lang="en-US" sz="1400" dirty="0">
                <a:solidFill>
                  <a:srgbClr val="FF0000"/>
                </a:solidFill>
              </a:rPr>
              <a:t>O</a:t>
            </a:r>
            <a:r>
              <a:rPr lang="en-US" sz="1400" dirty="0"/>
              <a:t>: U/</a:t>
            </a:r>
            <a:r>
              <a:rPr lang="en-US" sz="1400" dirty="0" err="1"/>
              <a:t>Th</a:t>
            </a:r>
            <a:r>
              <a:rPr lang="en-US" sz="1400" dirty="0"/>
              <a:t>-chain </a:t>
            </a:r>
            <a:r>
              <a:rPr lang="en-US" sz="1400" dirty="0" err="1"/>
              <a:t>radioactivities</a:t>
            </a:r>
            <a:r>
              <a:rPr lang="en-US" sz="1400" dirty="0"/>
              <a:t> </a:t>
            </a:r>
          </a:p>
          <a:p>
            <a:r>
              <a:rPr lang="en-US" sz="1400" dirty="0"/>
              <a:t>- </a:t>
            </a:r>
            <a:r>
              <a:rPr lang="en-US" sz="1400" dirty="0">
                <a:solidFill>
                  <a:srgbClr val="FF0000"/>
                </a:solidFill>
              </a:rPr>
              <a:t>Geo-</a:t>
            </a:r>
            <a:r>
              <a:rPr lang="en-US" sz="1400" i="1" dirty="0" err="1">
                <a:solidFill>
                  <a:srgbClr val="FF0000"/>
                </a:solidFill>
              </a:rPr>
              <a:t>ν</a:t>
            </a:r>
            <a:r>
              <a:rPr lang="en-US" sz="1400" dirty="0" err="1">
                <a:solidFill>
                  <a:srgbClr val="FF0000"/>
                </a:solidFill>
              </a:rPr>
              <a:t>s</a:t>
            </a:r>
            <a:r>
              <a:rPr lang="en-US" sz="1400" dirty="0"/>
              <a:t>: U/</a:t>
            </a:r>
            <a:r>
              <a:rPr lang="en-US" sz="1400" dirty="0" err="1"/>
              <a:t>Th</a:t>
            </a:r>
            <a:r>
              <a:rPr lang="en-US" sz="1400" dirty="0"/>
              <a:t> antineutrinos from the earth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734" y="4173936"/>
            <a:ext cx="5080399" cy="222501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4868" y="4042799"/>
            <a:ext cx="3893866" cy="2662267"/>
          </a:xfrm>
          <a:prstGeom prst="rect">
            <a:avLst/>
          </a:prstGeom>
          <a:ln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rgbClr val="008000"/>
                </a:solidFill>
              </a:rPr>
              <a:t>Antineutrino selection criteria</a:t>
            </a:r>
            <a:endParaRPr lang="en-US" sz="1600" dirty="0"/>
          </a:p>
          <a:p>
            <a:pPr>
              <a:spcAft>
                <a:spcPts val="600"/>
              </a:spcAft>
            </a:pPr>
            <a:r>
              <a:rPr lang="en-US" sz="1400" dirty="0"/>
              <a:t>• </a:t>
            </a:r>
            <a:r>
              <a:rPr lang="en-US" sz="1400" dirty="0">
                <a:solidFill>
                  <a:srgbClr val="00B050"/>
                </a:solidFill>
              </a:rPr>
              <a:t>fiducial volume </a:t>
            </a:r>
            <a:r>
              <a:rPr lang="en-US" sz="1400" dirty="0"/>
              <a:t>cut r &lt; 17 m;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• prompt energy cut </a:t>
            </a:r>
            <a:r>
              <a:rPr lang="en-US" sz="1400" dirty="0">
                <a:solidFill>
                  <a:srgbClr val="00B050"/>
                </a:solidFill>
              </a:rPr>
              <a:t>0.7 MeV &lt;E</a:t>
            </a:r>
            <a:r>
              <a:rPr lang="en-US" sz="1400" baseline="-25000" dirty="0">
                <a:solidFill>
                  <a:srgbClr val="00B050"/>
                </a:solidFill>
              </a:rPr>
              <a:t>p</a:t>
            </a:r>
            <a:r>
              <a:rPr lang="en-US" sz="1400" dirty="0">
                <a:solidFill>
                  <a:srgbClr val="00B050"/>
                </a:solidFill>
              </a:rPr>
              <a:t>&lt; 12 MeV</a:t>
            </a:r>
            <a:r>
              <a:rPr lang="en-US" sz="1400" dirty="0"/>
              <a:t>;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• delayed energy cut </a:t>
            </a:r>
            <a:r>
              <a:rPr lang="en-US" sz="1400" dirty="0">
                <a:solidFill>
                  <a:srgbClr val="00B050"/>
                </a:solidFill>
              </a:rPr>
              <a:t>1.9 MeV &lt;E</a:t>
            </a:r>
            <a:r>
              <a:rPr lang="en-US" sz="1400" baseline="-25000" dirty="0">
                <a:solidFill>
                  <a:srgbClr val="00B050"/>
                </a:solidFill>
              </a:rPr>
              <a:t>d</a:t>
            </a:r>
            <a:r>
              <a:rPr lang="en-US" sz="1400" dirty="0">
                <a:solidFill>
                  <a:srgbClr val="00B050"/>
                </a:solidFill>
              </a:rPr>
              <a:t>&lt; 2.5 MeV</a:t>
            </a:r>
            <a:r>
              <a:rPr lang="en-US" sz="1400" dirty="0"/>
              <a:t>;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• </a:t>
            </a:r>
            <a:r>
              <a:rPr lang="en-US" sz="1400" dirty="0">
                <a:solidFill>
                  <a:srgbClr val="00B050"/>
                </a:solidFill>
              </a:rPr>
              <a:t>time cut </a:t>
            </a:r>
            <a:r>
              <a:rPr lang="en-US" sz="1400" dirty="0"/>
              <a:t>between the prompt and delayed 	signal </a:t>
            </a:r>
            <a:r>
              <a:rPr lang="en-US" sz="1400" dirty="0" err="1"/>
              <a:t>ΔT</a:t>
            </a:r>
            <a:r>
              <a:rPr lang="en-US" sz="1400" baseline="-25000" dirty="0" err="1"/>
              <a:t>p</a:t>
            </a:r>
            <a:r>
              <a:rPr lang="en-US" sz="1400" baseline="-25000" dirty="0"/>
              <a:t>-d</a:t>
            </a:r>
            <a:r>
              <a:rPr lang="en-US" sz="1400" dirty="0"/>
              <a:t> &lt; 1.0 </a:t>
            </a:r>
            <a:r>
              <a:rPr lang="en-US" sz="1400" dirty="0" err="1"/>
              <a:t>ms</a:t>
            </a:r>
            <a:r>
              <a:rPr lang="en-US" sz="1400" dirty="0"/>
              <a:t>; 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• </a:t>
            </a:r>
            <a:r>
              <a:rPr lang="en-US" sz="1400" dirty="0">
                <a:solidFill>
                  <a:srgbClr val="00B050"/>
                </a:solidFill>
              </a:rPr>
              <a:t>distance cut </a:t>
            </a:r>
            <a:r>
              <a:rPr lang="en-US" sz="1400" dirty="0"/>
              <a:t>between the prompt and delayed 	signal </a:t>
            </a:r>
            <a:r>
              <a:rPr lang="en-US" sz="1400" dirty="0" err="1"/>
              <a:t>R</a:t>
            </a:r>
            <a:r>
              <a:rPr lang="en-US" sz="1400" baseline="-25000" dirty="0" err="1"/>
              <a:t>p</a:t>
            </a:r>
            <a:r>
              <a:rPr lang="en-US" sz="1400" baseline="-25000" dirty="0"/>
              <a:t>-d </a:t>
            </a:r>
            <a:r>
              <a:rPr lang="en-US" sz="1400" dirty="0"/>
              <a:t>&lt; 1.5 m;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• </a:t>
            </a:r>
            <a:r>
              <a:rPr lang="en-US" sz="1400" dirty="0">
                <a:solidFill>
                  <a:srgbClr val="00B050"/>
                </a:solidFill>
              </a:rPr>
              <a:t>Muon veto</a:t>
            </a:r>
            <a:r>
              <a:rPr lang="en-US" sz="1400" dirty="0"/>
              <a:t>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FCDC-A9EE-1844-9E91-A525F6799C9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8227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33374</TotalTime>
  <Words>1772</Words>
  <Application>Microsoft Macintosh PowerPoint</Application>
  <PresentationFormat>Presentazione su schermo (4:3)</PresentationFormat>
  <Paragraphs>274</Paragraphs>
  <Slides>26</Slides>
  <Notes>2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3" baseType="lpstr">
      <vt:lpstr>Arial</vt:lpstr>
      <vt:lpstr>Calibri</vt:lpstr>
      <vt:lpstr>Cambria Math</vt:lpstr>
      <vt:lpstr>Courier New</vt:lpstr>
      <vt:lpstr>Wingdings</vt:lpstr>
      <vt:lpstr>Office Theme</vt:lpstr>
      <vt:lpstr>Equation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UNIMI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Lino Miramonti</dc:creator>
  <cp:lastModifiedBy>Lino Miramonti</cp:lastModifiedBy>
  <cp:revision>396</cp:revision>
  <dcterms:created xsi:type="dcterms:W3CDTF">2019-08-27T17:16:23Z</dcterms:created>
  <dcterms:modified xsi:type="dcterms:W3CDTF">2019-11-04T11:15:25Z</dcterms:modified>
</cp:coreProperties>
</file>