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2" r:id="rId3"/>
    <p:sldId id="267" r:id="rId4"/>
    <p:sldId id="308" r:id="rId5"/>
    <p:sldId id="269" r:id="rId6"/>
    <p:sldId id="293" r:id="rId7"/>
    <p:sldId id="294" r:id="rId8"/>
    <p:sldId id="270" r:id="rId9"/>
    <p:sldId id="271" r:id="rId10"/>
    <p:sldId id="272" r:id="rId11"/>
    <p:sldId id="289" r:id="rId12"/>
    <p:sldId id="309" r:id="rId13"/>
    <p:sldId id="274" r:id="rId14"/>
    <p:sldId id="275" r:id="rId15"/>
    <p:sldId id="301" r:id="rId16"/>
    <p:sldId id="302" r:id="rId17"/>
    <p:sldId id="303" r:id="rId18"/>
    <p:sldId id="304" r:id="rId19"/>
    <p:sldId id="305" r:id="rId20"/>
    <p:sldId id="276" r:id="rId21"/>
    <p:sldId id="306" r:id="rId22"/>
    <p:sldId id="307" r:id="rId23"/>
    <p:sldId id="263" r:id="rId24"/>
    <p:sldId id="264" r:id="rId25"/>
    <p:sldId id="291" r:id="rId26"/>
    <p:sldId id="280" r:id="rId27"/>
    <p:sldId id="292" r:id="rId28"/>
    <p:sldId id="265" r:id="rId29"/>
    <p:sldId id="283" r:id="rId30"/>
    <p:sldId id="284" r:id="rId31"/>
    <p:sldId id="285" r:id="rId32"/>
    <p:sldId id="286" r:id="rId33"/>
    <p:sldId id="287" r:id="rId34"/>
    <p:sldId id="310" r:id="rId35"/>
    <p:sldId id="314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7"/>
  </p:normalViewPr>
  <p:slideViewPr>
    <p:cSldViewPr snapToGrid="0" snapToObjects="1">
      <p:cViewPr varScale="1">
        <p:scale>
          <a:sx n="93" d="100"/>
          <a:sy n="93" d="100"/>
        </p:scale>
        <p:origin x="166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4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4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8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5987-11FB-534E-9F42-918A7C48715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027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922F-A4A1-1143-A136-4BD3D401013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539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1997-453F-EB4D-B0E9-AEF86E22AC4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79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26F56-6848-8248-B6B0-62CFD153E9A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01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3A2A-3D49-2A40-8712-FBC2B2EEC1C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598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05FF-1305-4947-95B2-92D8FA2DAD8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34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4A768-99D5-A24A-B7FD-4421CC5142C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0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600-1851-4E4E-AEF3-78883D23533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84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4D55-FF9D-3843-BD66-808CFC7C36C9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253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53D3-D9BC-4940-BF31-51FDF3F8348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22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CAF3-450C-5D4C-A7EF-F6E1627D76E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00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9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7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FA-4A3A-2649-A06C-7B0FBFC0D5C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78D4E-D19B-5647-B205-E0DDF4A39F3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19/10/19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22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emf"/><Relationship Id="rId11" Type="http://schemas.openxmlformats.org/officeDocument/2006/relationships/image" Target="../media/image5.jpe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0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5" Type="http://schemas.openxmlformats.org/officeDocument/2006/relationships/image" Target="../media/image73.e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e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6.jpg"/><Relationship Id="rId4" Type="http://schemas.openxmlformats.org/officeDocument/2006/relationships/image" Target="../media/image22.emf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11" Type="http://schemas.openxmlformats.org/officeDocument/2006/relationships/image" Target="../media/image30.emf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rexino_inter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66" y="86975"/>
            <a:ext cx="2875741" cy="23309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867" y="4536985"/>
            <a:ext cx="7152402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Lino Miramonti </a:t>
            </a:r>
            <a:r>
              <a:rPr lang="en-US" sz="1600" i="1" dirty="0">
                <a:solidFill>
                  <a:srgbClr val="000000"/>
                </a:solidFill>
              </a:rPr>
              <a:t>on behalf of the </a:t>
            </a:r>
            <a:r>
              <a:rPr lang="en-US" sz="1600" b="1" i="1" dirty="0">
                <a:solidFill>
                  <a:srgbClr val="000000"/>
                </a:solidFill>
              </a:rPr>
              <a:t>Borexino Collaboration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Dipartimento di Fisica, Università̀ degli Studi di Milano &amp; INFN-Sezione di Milano</a:t>
            </a:r>
          </a:p>
        </p:txBody>
      </p:sp>
      <p:pic>
        <p:nvPicPr>
          <p:cNvPr id="8" name="Picture 7" descr="bor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69" y="3980740"/>
            <a:ext cx="1640116" cy="1640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" y="5773422"/>
            <a:ext cx="1603980" cy="94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710" y="2903522"/>
            <a:ext cx="7467236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Solar neutrino results and future prospects with the Borexino detector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" y="145993"/>
            <a:ext cx="6048155" cy="20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8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4" y="42186"/>
            <a:ext cx="811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Solar Spectroscopy with Borexino from 200 keV</a:t>
            </a:r>
          </a:p>
        </p:txBody>
      </p:sp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250824" y="788488"/>
            <a:ext cx="4043866" cy="1446550"/>
          </a:xfrm>
          <a:prstGeom prst="rect">
            <a:avLst/>
          </a:prstGeom>
          <a:noFill/>
          <a:ln w="952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600" b="1" dirty="0">
                <a:solidFill>
                  <a:srgbClr val="FF0000"/>
                </a:solidFill>
              </a:rPr>
              <a:t>Radiochemical experiments </a:t>
            </a:r>
            <a:r>
              <a:rPr lang="en-US" sz="1400" dirty="0"/>
              <a:t>(</a:t>
            </a:r>
            <a:r>
              <a:rPr lang="en-US" sz="1400" i="1" dirty="0">
                <a:solidFill>
                  <a:srgbClr val="FF0000"/>
                </a:solidFill>
              </a:rPr>
              <a:t>Homestake, Gallex, SAGE</a:t>
            </a:r>
            <a:r>
              <a:rPr lang="en-US" sz="1400" dirty="0"/>
              <a:t>) integrate in </a:t>
            </a:r>
            <a:r>
              <a:rPr lang="en-US" sz="1400" u="sng" dirty="0"/>
              <a:t>time</a:t>
            </a:r>
            <a:r>
              <a:rPr lang="en-US" sz="1400" dirty="0"/>
              <a:t> and </a:t>
            </a:r>
            <a:r>
              <a:rPr lang="en-US" sz="1400" u="sng" dirty="0"/>
              <a:t>energy</a:t>
            </a:r>
            <a:r>
              <a:rPr lang="en-US" sz="1400" dirty="0"/>
              <a:t>.</a:t>
            </a:r>
          </a:p>
          <a:p>
            <a:pPr marL="285750" indent="-285750" algn="just" eaLnBrk="1" hangingPunct="1">
              <a:buFont typeface="Arial"/>
              <a:buChar char="•"/>
              <a:defRPr/>
            </a:pPr>
            <a:endParaRPr lang="en-US" sz="1400" dirty="0"/>
          </a:p>
          <a:p>
            <a:pPr algn="just" eaLnBrk="1" hangingPunct="1">
              <a:defRPr/>
            </a:pPr>
            <a:r>
              <a:rPr lang="en-US" sz="1600" b="1" dirty="0">
                <a:solidFill>
                  <a:srgbClr val="FF0000"/>
                </a:solidFill>
              </a:rPr>
              <a:t>H</a:t>
            </a:r>
            <a:r>
              <a:rPr 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O &amp; D</a:t>
            </a:r>
            <a:r>
              <a:rPr 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O Real time experiments </a:t>
            </a:r>
            <a:r>
              <a:rPr lang="en-US" sz="1400" dirty="0"/>
              <a:t>(</a:t>
            </a:r>
            <a:r>
              <a:rPr lang="en-US" sz="1400" i="1" dirty="0">
                <a:solidFill>
                  <a:srgbClr val="FF0000"/>
                </a:solidFill>
              </a:rPr>
              <a:t>Kamiokande, SuperK, SNO</a:t>
            </a:r>
            <a:r>
              <a:rPr lang="en-US" sz="1400" dirty="0"/>
              <a:t>) can detect solar neutrinos starting from about </a:t>
            </a:r>
            <a:r>
              <a:rPr lang="en-US" sz="1400" u="sng" dirty="0"/>
              <a:t>3-4 MeV</a:t>
            </a:r>
            <a:r>
              <a:rPr lang="en-US" sz="1400" dirty="0"/>
              <a:t>.</a:t>
            </a:r>
          </a:p>
        </p:txBody>
      </p:sp>
      <p:sp>
        <p:nvSpPr>
          <p:cNvPr id="8" name="CasellaDiTesto 22"/>
          <p:cNvSpPr txBox="1">
            <a:spLocks noChangeArrowheads="1"/>
          </p:cNvSpPr>
          <p:nvPr/>
        </p:nvSpPr>
        <p:spPr bwMode="auto">
          <a:xfrm>
            <a:off x="706622" y="2698046"/>
            <a:ext cx="2951163" cy="984885"/>
          </a:xfrm>
          <a:prstGeom prst="rect">
            <a:avLst/>
          </a:prstGeom>
          <a:noFill/>
          <a:ln w="9525">
            <a:solidFill>
              <a:srgbClr val="1E464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b="1" dirty="0">
                <a:solidFill>
                  <a:srgbClr val="FF0000"/>
                </a:solidFill>
              </a:rPr>
              <a:t>Liquid Scintillator Detector </a:t>
            </a:r>
            <a:r>
              <a:rPr lang="en-US" sz="1400" dirty="0"/>
              <a:t>are able to measures solar neutrinos in </a:t>
            </a:r>
            <a:r>
              <a:rPr lang="en-US" sz="1400" dirty="0">
                <a:solidFill>
                  <a:srgbClr val="0000FF"/>
                </a:solidFill>
              </a:rPr>
              <a:t>real time </a:t>
            </a:r>
            <a:r>
              <a:rPr lang="en-US" sz="1400" dirty="0"/>
              <a:t>with a </a:t>
            </a:r>
            <a:r>
              <a:rPr lang="en-US" sz="1400" dirty="0">
                <a:solidFill>
                  <a:srgbClr val="0000FF"/>
                </a:solidFill>
              </a:rPr>
              <a:t>low energy threshold</a:t>
            </a:r>
            <a:r>
              <a:rPr lang="en-US" sz="1400" dirty="0"/>
              <a:t>. </a:t>
            </a:r>
          </a:p>
        </p:txBody>
      </p:sp>
      <p:sp>
        <p:nvSpPr>
          <p:cNvPr id="9" name="Freccia giù 1"/>
          <p:cNvSpPr/>
          <p:nvPr/>
        </p:nvSpPr>
        <p:spPr>
          <a:xfrm>
            <a:off x="2047880" y="2245383"/>
            <a:ext cx="134324" cy="452663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10</a:t>
            </a:fld>
            <a:endParaRPr lang="it-IT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76" y="909432"/>
            <a:ext cx="2838960" cy="2278178"/>
          </a:xfrm>
          <a:prstGeom prst="rect">
            <a:avLst/>
          </a:prstGeom>
        </p:spPr>
      </p:pic>
      <p:sp>
        <p:nvSpPr>
          <p:cNvPr id="49" name="CasellaDiTesto 2"/>
          <p:cNvSpPr txBox="1"/>
          <p:nvPr/>
        </p:nvSpPr>
        <p:spPr>
          <a:xfrm>
            <a:off x="4834023" y="5879125"/>
            <a:ext cx="3822097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dirty="0"/>
              <a:t>It is impossible to disentangle electron from beta decay from scattered electron from neutrino.</a:t>
            </a:r>
            <a:endParaRPr lang="en-US" sz="1400" dirty="0"/>
          </a:p>
        </p:txBody>
      </p:sp>
      <p:graphicFrame>
        <p:nvGraphicFramePr>
          <p:cNvPr id="5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32391"/>
              </p:ext>
            </p:extLst>
          </p:nvPr>
        </p:nvGraphicFramePr>
        <p:xfrm>
          <a:off x="5575128" y="3582817"/>
          <a:ext cx="1515623" cy="33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9" name="Equation" r:id="rId4" imgW="1104900" imgH="241300" progId="Equation.3">
                  <p:embed/>
                </p:oleObj>
              </mc:Choice>
              <mc:Fallback>
                <p:oleObj name="Equation" r:id="rId4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128" y="3582817"/>
                        <a:ext cx="1515623" cy="33088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CasellaDiTesto 2"/>
          <p:cNvSpPr txBox="1"/>
          <p:nvPr/>
        </p:nvSpPr>
        <p:spPr>
          <a:xfrm>
            <a:off x="3886967" y="3195508"/>
            <a:ext cx="484397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b="1" u="sng" kern="0" dirty="0"/>
              <a:t>Detection principle</a:t>
            </a:r>
            <a:r>
              <a:rPr lang="en-GB" sz="1400" b="1" kern="0" dirty="0"/>
              <a:t>:</a:t>
            </a:r>
            <a:r>
              <a:rPr lang="en-GB" sz="1400" b="1" dirty="0"/>
              <a:t> elastic scattering (ES) on electrons</a:t>
            </a:r>
          </a:p>
        </p:txBody>
      </p:sp>
      <p:pic>
        <p:nvPicPr>
          <p:cNvPr id="52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24" y="4035343"/>
            <a:ext cx="2547483" cy="17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asellaDiTesto 8"/>
          <p:cNvSpPr txBox="1"/>
          <p:nvPr/>
        </p:nvSpPr>
        <p:spPr>
          <a:xfrm>
            <a:off x="6739065" y="1207623"/>
            <a:ext cx="2359941" cy="338554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ν flux as predicted by SSM</a:t>
            </a:r>
          </a:p>
        </p:txBody>
      </p:sp>
      <p:sp>
        <p:nvSpPr>
          <p:cNvPr id="54" name="CasellaDiTesto 9"/>
          <p:cNvSpPr txBox="1"/>
          <p:nvPr/>
        </p:nvSpPr>
        <p:spPr>
          <a:xfrm>
            <a:off x="6305655" y="4555729"/>
            <a:ext cx="1793279" cy="338554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ν signal in Borexino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5396323" y="2181752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aseline="30000" dirty="0">
                <a:solidFill>
                  <a:srgbClr val="0000FF"/>
                </a:solidFill>
              </a:rPr>
              <a:t>7</a:t>
            </a:r>
            <a:r>
              <a:rPr lang="en-US" sz="800" dirty="0">
                <a:solidFill>
                  <a:srgbClr val="0000FF"/>
                </a:solidFill>
              </a:rPr>
              <a:t>Be monochromatic line at 0.862 MeV</a:t>
            </a:r>
          </a:p>
        </p:txBody>
      </p:sp>
      <p:sp>
        <p:nvSpPr>
          <p:cNvPr id="56" name="Oval 55"/>
          <p:cNvSpPr/>
          <p:nvPr/>
        </p:nvSpPr>
        <p:spPr>
          <a:xfrm>
            <a:off x="6156334" y="1207623"/>
            <a:ext cx="319146" cy="19878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470748" y="5136542"/>
            <a:ext cx="1415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Maximum ES of e</a:t>
            </a:r>
            <a:r>
              <a:rPr lang="en-US" sz="800" baseline="30000" dirty="0">
                <a:solidFill>
                  <a:srgbClr val="FF0000"/>
                </a:solidFill>
              </a:rPr>
              <a:t>-</a:t>
            </a:r>
            <a:r>
              <a:rPr lang="en-US" sz="800" dirty="0">
                <a:solidFill>
                  <a:srgbClr val="FF0000"/>
                </a:solidFill>
              </a:rPr>
              <a:t> 0.662 MeV</a:t>
            </a:r>
            <a:endParaRPr lang="en-US" sz="800" dirty="0"/>
          </a:p>
        </p:txBody>
      </p:sp>
      <p:sp>
        <p:nvSpPr>
          <p:cNvPr id="58" name="Oval 57"/>
          <p:cNvSpPr/>
          <p:nvPr/>
        </p:nvSpPr>
        <p:spPr>
          <a:xfrm>
            <a:off x="4934824" y="4199781"/>
            <a:ext cx="1370831" cy="1544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939713" y="3913699"/>
            <a:ext cx="946807" cy="3549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77196" y="3217143"/>
            <a:ext cx="514029" cy="4657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asellaDiTesto 7"/>
          <p:cNvSpPr txBox="1">
            <a:spLocks noChangeArrowheads="1"/>
          </p:cNvSpPr>
          <p:nvPr/>
        </p:nvSpPr>
        <p:spPr bwMode="auto">
          <a:xfrm>
            <a:off x="160652" y="4737641"/>
            <a:ext cx="3228943" cy="5770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just" eaLnBrk="1" hangingPunct="1"/>
            <a:r>
              <a:rPr lang="en-US" sz="1050" b="1" u="sng" dirty="0"/>
              <a:t>Neutrino signal</a:t>
            </a:r>
            <a:r>
              <a:rPr lang="en-US" sz="1050" b="1" dirty="0"/>
              <a:t>:</a:t>
            </a:r>
          </a:p>
          <a:p>
            <a:pPr marL="0" lvl="1" algn="just" eaLnBrk="1" hangingPunct="1"/>
            <a:r>
              <a:rPr lang="en-US" sz="1050" dirty="0">
                <a:sym typeface="Symbol" charset="0"/>
              </a:rPr>
              <a:t>is on the order of ≈ 50 events/day/100 tons above threshold.	This means </a:t>
            </a:r>
            <a:r>
              <a:rPr lang="en-US" sz="1050" b="1" dirty="0">
                <a:solidFill>
                  <a:srgbClr val="FF0000"/>
                </a:solidFill>
                <a:sym typeface="Symbol" charset="0"/>
              </a:rPr>
              <a:t>10</a:t>
            </a:r>
            <a:r>
              <a:rPr lang="en-US" sz="1050" b="1" baseline="30000" dirty="0">
                <a:solidFill>
                  <a:srgbClr val="FF0000"/>
                </a:solidFill>
                <a:sym typeface="Symbol" charset="0"/>
              </a:rPr>
              <a:t>-9</a:t>
            </a:r>
            <a:r>
              <a:rPr lang="en-US" sz="1050" b="1" dirty="0">
                <a:solidFill>
                  <a:srgbClr val="FF0000"/>
                </a:solidFill>
                <a:sym typeface="Symbol" charset="0"/>
              </a:rPr>
              <a:t> events/(kg s)</a:t>
            </a:r>
          </a:p>
        </p:txBody>
      </p:sp>
      <p:sp>
        <p:nvSpPr>
          <p:cNvPr id="62" name="CasellaDiTesto 2"/>
          <p:cNvSpPr txBox="1"/>
          <p:nvPr/>
        </p:nvSpPr>
        <p:spPr>
          <a:xfrm>
            <a:off x="160652" y="5512486"/>
            <a:ext cx="3228943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000" b="1" u="sng" dirty="0">
                <a:solidFill>
                  <a:srgbClr val="000000"/>
                </a:solidFill>
                <a:latin typeface="Arial"/>
                <a:cs typeface="Arial"/>
              </a:rPr>
              <a:t>Radioactive background (ex: </a:t>
            </a:r>
            <a:r>
              <a:rPr lang="en-US" sz="1000" b="1" baseline="30000" dirty="0">
                <a:solidFill>
                  <a:srgbClr val="000000"/>
                </a:solidFill>
                <a:latin typeface="Arial"/>
                <a:cs typeface="Arial"/>
              </a:rPr>
              <a:t>238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en-US" sz="1000" b="1" u="sng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The typical concentration of </a:t>
            </a:r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238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U in standard material is of the order of ppm (10</a:t>
            </a:r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-6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 g/g). 1 g of </a:t>
            </a:r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238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U corresponds to about 12500 Bq</a:t>
            </a:r>
          </a:p>
          <a:p>
            <a:pPr algn="just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This means that in 1 kg of material we have about 10 Bq of radioactivity.	</a:t>
            </a:r>
            <a:r>
              <a:rPr lang="en-US" sz="1000" dirty="0">
                <a:latin typeface="Arial"/>
                <a:cs typeface="Arial"/>
                <a:sym typeface="Symbol" charset="0"/>
              </a:rPr>
              <a:t>This means 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  <a:sym typeface="Symbol" charset="0"/>
              </a:rPr>
              <a:t>10 events/(kg s)</a:t>
            </a:r>
          </a:p>
        </p:txBody>
      </p:sp>
      <p:sp>
        <p:nvSpPr>
          <p:cNvPr id="63" name="Oval 62"/>
          <p:cNvSpPr/>
          <p:nvPr/>
        </p:nvSpPr>
        <p:spPr>
          <a:xfrm>
            <a:off x="1740000" y="5068535"/>
            <a:ext cx="1474426" cy="234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096772" y="6301261"/>
            <a:ext cx="1474426" cy="234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" name="Curved Connector 64"/>
          <p:cNvCxnSpPr>
            <a:endCxn id="64" idx="6"/>
          </p:cNvCxnSpPr>
          <p:nvPr/>
        </p:nvCxnSpPr>
        <p:spPr>
          <a:xfrm rot="16200000" flipH="1">
            <a:off x="2779020" y="5626153"/>
            <a:ext cx="1227584" cy="356772"/>
          </a:xfrm>
          <a:prstGeom prst="curvedConnector4">
            <a:avLst>
              <a:gd name="adj1" fmla="val 45232"/>
              <a:gd name="adj2" fmla="val 164075"/>
            </a:avLst>
          </a:prstGeom>
          <a:ln w="9525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404196" y="5410852"/>
            <a:ext cx="89049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10 orders of magnitude!</a:t>
            </a:r>
          </a:p>
        </p:txBody>
      </p:sp>
      <p:graphicFrame>
        <p:nvGraphicFramePr>
          <p:cNvPr id="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3358"/>
              </p:ext>
            </p:extLst>
          </p:nvPr>
        </p:nvGraphicFramePr>
        <p:xfrm>
          <a:off x="3389598" y="4868804"/>
          <a:ext cx="1146245" cy="37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0" name="Equation" r:id="rId7" imgW="1079500" imgH="495300" progId="Equation.3">
                  <p:embed/>
                </p:oleObj>
              </mc:Choice>
              <mc:Fallback>
                <p:oleObj name="Equation" r:id="rId7" imgW="1079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598" y="4868804"/>
                        <a:ext cx="1146245" cy="37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7620" y="4683831"/>
            <a:ext cx="4428223" cy="1902431"/>
          </a:xfrm>
          <a:prstGeom prst="rect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Left Arrow 4"/>
          <p:cNvSpPr/>
          <p:nvPr/>
        </p:nvSpPr>
        <p:spPr>
          <a:xfrm>
            <a:off x="8098934" y="1546177"/>
            <a:ext cx="557186" cy="3191464"/>
          </a:xfrm>
          <a:prstGeom prst="curvedLef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5884" y="4715392"/>
            <a:ext cx="77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Compton shoulder</a:t>
            </a:r>
          </a:p>
        </p:txBody>
      </p:sp>
    </p:spTree>
    <p:extLst>
      <p:ext uri="{BB962C8B-B14F-4D97-AF65-F5344CB8AC3E}">
        <p14:creationId xmlns:p14="http://schemas.microsoft.com/office/powerpoint/2010/main" val="10204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</a:p>
        </p:txBody>
      </p:sp>
      <p:sp>
        <p:nvSpPr>
          <p:cNvPr id="696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609C8A-DE78-9743-B4EF-F5AA45514E7E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11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9636" name="CasellaDiTesto 7"/>
          <p:cNvSpPr txBox="1">
            <a:spLocks noChangeArrowheads="1"/>
          </p:cNvSpPr>
          <p:nvPr/>
        </p:nvSpPr>
        <p:spPr bwMode="auto">
          <a:xfrm>
            <a:off x="107950" y="1844675"/>
            <a:ext cx="5905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/>
              <a:t>In order to reach such a low radioactivity level several techniques have been applied:</a:t>
            </a:r>
          </a:p>
          <a:p>
            <a:pPr eaLnBrk="1" hangingPunct="1">
              <a:defRPr/>
            </a:pPr>
            <a:endParaRPr lang="en-US" sz="1800" dirty="0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>
                <a:solidFill>
                  <a:srgbClr val="FF0000"/>
                </a:solidFill>
              </a:rPr>
              <a:t>Distillation</a:t>
            </a:r>
            <a:r>
              <a:rPr lang="en-US" sz="1800" b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>
                <a:solidFill>
                  <a:srgbClr val="000090"/>
                </a:solidFill>
              </a:rPr>
              <a:t>Water extraction</a:t>
            </a:r>
            <a:r>
              <a:rPr lang="en-US" sz="1800" b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>
                <a:solidFill>
                  <a:srgbClr val="008000"/>
                </a:solidFill>
              </a:rPr>
              <a:t>Nitrogen stripping</a:t>
            </a:r>
            <a:r>
              <a:rPr lang="en-US" sz="1800" b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 err="1"/>
              <a:t>ecc</a:t>
            </a:r>
            <a:r>
              <a:rPr lang="en-US" sz="1800" b="1" dirty="0"/>
              <a:t>….</a:t>
            </a:r>
            <a:r>
              <a:rPr lang="en-US" sz="1800" dirty="0"/>
              <a:t>.</a:t>
            </a:r>
          </a:p>
        </p:txBody>
      </p:sp>
      <p:sp>
        <p:nvSpPr>
          <p:cNvPr id="69637" name="CasellaDiTesto 3"/>
          <p:cNvSpPr txBox="1">
            <a:spLocks noChangeArrowheads="1"/>
          </p:cNvSpPr>
          <p:nvPr/>
        </p:nvSpPr>
        <p:spPr bwMode="auto">
          <a:xfrm>
            <a:off x="2010326" y="305705"/>
            <a:ext cx="590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The </a:t>
            </a:r>
            <a:r>
              <a:rPr lang="en-US" sz="1800" b="1" dirty="0">
                <a:solidFill>
                  <a:srgbClr val="FF0000"/>
                </a:solidFill>
              </a:rPr>
              <a:t>300 tons target mass </a:t>
            </a:r>
            <a:r>
              <a:rPr lang="en-US" sz="1800" dirty="0"/>
              <a:t>(</a:t>
            </a:r>
            <a:r>
              <a:rPr lang="en-US" sz="1800" b="1" dirty="0"/>
              <a:t>liquid scintillator</a:t>
            </a:r>
            <a:r>
              <a:rPr lang="en-US" sz="1800" dirty="0"/>
              <a:t>) is composed of </a:t>
            </a:r>
            <a:r>
              <a:rPr lang="en-US" sz="1800" dirty="0" err="1"/>
              <a:t>pseuducumene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PC</a:t>
            </a:r>
            <a:r>
              <a:rPr lang="en-US" sz="1800" dirty="0"/>
              <a:t> as solvent and </a:t>
            </a:r>
            <a:r>
              <a:rPr lang="en-US" sz="1800" b="1" dirty="0">
                <a:solidFill>
                  <a:srgbClr val="FF0000"/>
                </a:solidFill>
              </a:rPr>
              <a:t>PPO</a:t>
            </a:r>
            <a:r>
              <a:rPr lang="en-US" sz="1800" dirty="0"/>
              <a:t>, to enhance the scintillation property, as solute (1.5 g/l) .  </a:t>
            </a:r>
          </a:p>
        </p:txBody>
      </p:sp>
      <p:sp>
        <p:nvSpPr>
          <p:cNvPr id="5" name="Ovale 4"/>
          <p:cNvSpPr/>
          <p:nvPr/>
        </p:nvSpPr>
        <p:spPr>
          <a:xfrm>
            <a:off x="210101" y="161242"/>
            <a:ext cx="1728788" cy="158432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≈300 tons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Liq. </a:t>
            </a:r>
            <a:r>
              <a:rPr lang="en-US" sz="1600" dirty="0" err="1">
                <a:solidFill>
                  <a:schemeClr val="tx1"/>
                </a:solidFill>
              </a:rPr>
              <a:t>Scint</a:t>
            </a:r>
            <a:r>
              <a:rPr lang="en-US" sz="1600" dirty="0">
                <a:solidFill>
                  <a:schemeClr val="tx1"/>
                </a:solidFill>
              </a:rPr>
              <a:t>. PC+PPO</a:t>
            </a:r>
          </a:p>
        </p:txBody>
      </p:sp>
      <p:pic>
        <p:nvPicPr>
          <p:cNvPr id="69639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38" y="3758667"/>
            <a:ext cx="7021513" cy="24463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9640" name="CasellaDiTesto 3"/>
          <p:cNvSpPr txBox="1">
            <a:spLocks noChangeArrowheads="1"/>
          </p:cNvSpPr>
          <p:nvPr/>
        </p:nvSpPr>
        <p:spPr bwMode="auto">
          <a:xfrm>
            <a:off x="4210050" y="3130666"/>
            <a:ext cx="46863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Unprecedented low levels of background</a:t>
            </a:r>
          </a:p>
        </p:txBody>
      </p:sp>
    </p:spTree>
    <p:extLst>
      <p:ext uri="{BB962C8B-B14F-4D97-AF65-F5344CB8AC3E}">
        <p14:creationId xmlns:p14="http://schemas.microsoft.com/office/powerpoint/2010/main" val="21741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6" descr="Immag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92463"/>
            <a:ext cx="4897437" cy="28289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140200" y="3141663"/>
            <a:ext cx="27400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284163" indent="-284163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600" b="1" dirty="0">
                <a:solidFill>
                  <a:srgbClr val="FFFFFF"/>
                </a:solidFill>
                <a:latin typeface="Times New Roman" charset="0"/>
                <a:cs typeface="Arial" charset="0"/>
              </a:rPr>
              <a:t>Borexino Detector and Plants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127625" y="4456113"/>
            <a:ext cx="1085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cs typeface="Arial" charset="0"/>
              </a:rPr>
              <a:t>Borexino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864475" y="3592513"/>
            <a:ext cx="62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cs typeface="Arial" charset="0"/>
              </a:rPr>
              <a:t>CTF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9370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15888"/>
            <a:ext cx="13366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8245475" y="908050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 flipV="1">
            <a:off x="1403350" y="1052513"/>
            <a:ext cx="792163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195513" y="1557338"/>
            <a:ext cx="2663825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16" name="CasellaDiTesto 17"/>
          <p:cNvSpPr txBox="1">
            <a:spLocks noChangeArrowheads="1"/>
          </p:cNvSpPr>
          <p:nvPr/>
        </p:nvSpPr>
        <p:spPr bwMode="auto">
          <a:xfrm>
            <a:off x="2627313" y="19050"/>
            <a:ext cx="474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Laboratori Nazionali </a:t>
            </a: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del Gran Sasso</a:t>
            </a: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(LNGS)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91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51075"/>
            <a:ext cx="43132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292725" y="333376"/>
            <a:ext cx="3600450" cy="647700"/>
          </a:xfrm>
          <a:prstGeom prst="wedgeRoundRectCallout">
            <a:avLst>
              <a:gd name="adj1" fmla="val -122135"/>
              <a:gd name="adj2" fmla="val 45216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Core of the detector</a:t>
            </a:r>
            <a:r>
              <a:rPr lang="en-US" sz="1200" dirty="0">
                <a:latin typeface="Times New Roman" charset="0"/>
              </a:rPr>
              <a:t>: 300 tons of liquid scintillator (PC+PPO)</a:t>
            </a:r>
            <a:r>
              <a:rPr lang="en-US" sz="1200" b="1" dirty="0">
                <a:latin typeface="Times New Roman" charset="0"/>
              </a:rPr>
              <a:t> </a:t>
            </a:r>
            <a:r>
              <a:rPr lang="en-US" sz="1200" dirty="0">
                <a:latin typeface="Times New Roman" charset="0"/>
              </a:rPr>
              <a:t>contained in a nylon vessel of 8.5 m diameter. The thickness of nylon is 125 </a:t>
            </a:r>
            <a:r>
              <a:rPr lang="en-US" sz="1200" dirty="0">
                <a:latin typeface="Times New Roman" charset="0"/>
                <a:cs typeface="Times New Roman" charset="0"/>
              </a:rPr>
              <a:t>µm.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292725" y="1135381"/>
            <a:ext cx="3600450" cy="647700"/>
          </a:xfrm>
          <a:prstGeom prst="wedgeRoundRectCallout">
            <a:avLst>
              <a:gd name="adj1" fmla="val -102170"/>
              <a:gd name="adj2" fmla="val 3628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1st shield</a:t>
            </a:r>
            <a:r>
              <a:rPr lang="en-US" sz="1200" dirty="0">
                <a:latin typeface="Times New Roman" charset="0"/>
              </a:rPr>
              <a:t>: 1000 tons of ultra-pure buffer liquid (PC+DMP) contained in a stainless steel sphere of 13.7 m diameter (SSS).</a:t>
            </a:r>
            <a:endParaRPr lang="it-IT" sz="1200" dirty="0">
              <a:latin typeface="Times New Roman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292725" y="1983151"/>
            <a:ext cx="3600450" cy="535848"/>
          </a:xfrm>
          <a:prstGeom prst="wedgeRoundRectCallout">
            <a:avLst>
              <a:gd name="adj1" fmla="val -89504"/>
              <a:gd name="adj2" fmla="val 3036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3300"/>
                </a:solidFill>
                <a:latin typeface="Times New Roman" charset="0"/>
              </a:rPr>
              <a:t>2200 photomultiplier tubes</a:t>
            </a:r>
            <a:r>
              <a:rPr lang="en-US" sz="1200" dirty="0">
                <a:latin typeface="Times New Roman" charset="0"/>
              </a:rPr>
              <a:t> pointing towards the center to view the light emitted by the scintillator.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292725" y="2731707"/>
            <a:ext cx="3600450" cy="463640"/>
          </a:xfrm>
          <a:prstGeom prst="wedgeRoundRectCallout">
            <a:avLst>
              <a:gd name="adj1" fmla="val -82556"/>
              <a:gd name="adj2" fmla="val 26027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2nd shield</a:t>
            </a:r>
            <a:r>
              <a:rPr lang="en-US" sz="1200" dirty="0">
                <a:latin typeface="Times New Roman" charset="0"/>
              </a:rPr>
              <a:t>: 2400 tons of ultra-pure water contained in a cylindrical dome.</a:t>
            </a:r>
            <a:endParaRPr lang="it-IT" sz="1200" dirty="0">
              <a:latin typeface="Times New Roman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292725" y="3387725"/>
            <a:ext cx="3600450" cy="657225"/>
          </a:xfrm>
          <a:prstGeom prst="wedgeRoundRectCallout">
            <a:avLst>
              <a:gd name="adj1" fmla="val -96200"/>
              <a:gd name="adj2" fmla="val 2427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3300"/>
                </a:solidFill>
                <a:latin typeface="Times New Roman" charset="0"/>
              </a:rPr>
              <a:t>200 photomultiplier tubes</a:t>
            </a:r>
            <a:r>
              <a:rPr lang="en-US" sz="1200" dirty="0">
                <a:latin typeface="Times New Roman" charset="0"/>
              </a:rPr>
              <a:t> mounted on the SSS pointing outwards to detect Cerenkov light emitted in the water by </a:t>
            </a:r>
            <a:r>
              <a:rPr lang="en-US" sz="1200" dirty="0" err="1">
                <a:latin typeface="Times New Roman" charset="0"/>
              </a:rPr>
              <a:t>muons</a:t>
            </a:r>
            <a:r>
              <a:rPr lang="en-US" sz="1200" dirty="0">
                <a:latin typeface="Times New Roman" charset="0"/>
              </a:rPr>
              <a:t>.</a:t>
            </a:r>
            <a:endParaRPr lang="it-IT" sz="1200" dirty="0">
              <a:latin typeface="Times New Roman" charset="0"/>
            </a:endParaRPr>
          </a:p>
        </p:txBody>
      </p:sp>
      <p:pic>
        <p:nvPicPr>
          <p:cNvPr id="8" name="Picture 8" descr="img125lin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6638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39750" y="981075"/>
            <a:ext cx="1439863" cy="1368425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2700338" y="260350"/>
            <a:ext cx="223996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Borexino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cxnSp>
        <p:nvCxnSpPr>
          <p:cNvPr id="11" name="Connettore 2 17"/>
          <p:cNvCxnSpPr/>
          <p:nvPr/>
        </p:nvCxnSpPr>
        <p:spPr>
          <a:xfrm>
            <a:off x="539750" y="2997200"/>
            <a:ext cx="1800225" cy="1152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8"/>
          <p:cNvCxnSpPr/>
          <p:nvPr/>
        </p:nvCxnSpPr>
        <p:spPr>
          <a:xfrm rot="10800000" flipV="1">
            <a:off x="323850" y="4149725"/>
            <a:ext cx="2016125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losione 1 19"/>
          <p:cNvSpPr/>
          <p:nvPr/>
        </p:nvSpPr>
        <p:spPr>
          <a:xfrm>
            <a:off x="2195513" y="3860800"/>
            <a:ext cx="792162" cy="431800"/>
          </a:xfrm>
          <a:prstGeom prst="irregularSeal1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asellaDiTesto 23"/>
          <p:cNvSpPr txBox="1">
            <a:spLocks noChangeArrowheads="1"/>
          </p:cNvSpPr>
          <p:nvPr/>
        </p:nvSpPr>
        <p:spPr bwMode="auto">
          <a:xfrm>
            <a:off x="250825" y="2636838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>
              <a:cs typeface="Arial" charset="0"/>
            </a:endParaRPr>
          </a:p>
        </p:txBody>
      </p:sp>
      <p:sp>
        <p:nvSpPr>
          <p:cNvPr id="15" name="CasellaDiTesto 24"/>
          <p:cNvSpPr txBox="1">
            <a:spLocks noChangeArrowheads="1"/>
          </p:cNvSpPr>
          <p:nvPr/>
        </p:nvSpPr>
        <p:spPr bwMode="auto">
          <a:xfrm>
            <a:off x="34925" y="5300663"/>
            <a:ext cx="398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>
              <a:cs typeface="Arial" charset="0"/>
            </a:endParaRPr>
          </a:p>
        </p:txBody>
      </p:sp>
      <p:sp>
        <p:nvSpPr>
          <p:cNvPr id="16" name="CasellaDiTesto 22"/>
          <p:cNvSpPr txBox="1"/>
          <p:nvPr/>
        </p:nvSpPr>
        <p:spPr>
          <a:xfrm>
            <a:off x="2268538" y="3716338"/>
            <a:ext cx="4238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e</a:t>
            </a:r>
            <a:r>
              <a:rPr lang="en-US" sz="2400" baseline="300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-</a:t>
            </a:r>
            <a:endParaRPr lang="en-US" sz="3200" baseline="30000" dirty="0">
              <a:solidFill>
                <a:schemeClr val="accent5">
                  <a:lumMod val="50000"/>
                </a:schemeClr>
              </a:solidFill>
              <a:ea typeface="+mn-ea"/>
            </a:endParaRPr>
          </a:p>
        </p:txBody>
      </p:sp>
      <p:cxnSp>
        <p:nvCxnSpPr>
          <p:cNvPr id="17" name="Connettore 2 23"/>
          <p:cNvCxnSpPr/>
          <p:nvPr/>
        </p:nvCxnSpPr>
        <p:spPr>
          <a:xfrm flipV="1">
            <a:off x="2339975" y="4076700"/>
            <a:ext cx="431800" cy="7302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24630" y="4264624"/>
            <a:ext cx="3868545" cy="2339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Scintillation light detected by PMT’s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# of photons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>
                <a:solidFill>
                  <a:srgbClr val="FF0000"/>
                </a:solidFill>
              </a:rPr>
              <a:t>energy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of flight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pulse shape 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>
                <a:solidFill>
                  <a:srgbClr val="FF0000"/>
                </a:solidFill>
              </a:rPr>
              <a:t>α/β β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/β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discrim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/>
              <a:t>Light yield</a:t>
            </a:r>
            <a:r>
              <a:rPr lang="en-US" dirty="0"/>
              <a:t>: ~500 </a:t>
            </a:r>
            <a:r>
              <a:rPr lang="en-US" dirty="0" err="1"/>
              <a:t>phe</a:t>
            </a:r>
            <a:r>
              <a:rPr lang="en-US" dirty="0"/>
              <a:t>/MeV</a:t>
            </a:r>
          </a:p>
          <a:p>
            <a:r>
              <a:rPr lang="en-US" b="1" dirty="0">
                <a:solidFill>
                  <a:srgbClr val="FF0000"/>
                </a:solidFill>
              </a:rPr>
              <a:t>Energy resolution</a:t>
            </a:r>
            <a:r>
              <a:rPr lang="en-US" dirty="0">
                <a:solidFill>
                  <a:srgbClr val="FF0000"/>
                </a:solidFill>
              </a:rPr>
              <a:t>: 5%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@ 1MeV </a:t>
            </a:r>
          </a:p>
          <a:p>
            <a:r>
              <a:rPr lang="en-US" b="1" dirty="0">
                <a:solidFill>
                  <a:srgbClr val="FF0000"/>
                </a:solidFill>
              </a:rPr>
              <a:t>Space resolution</a:t>
            </a:r>
            <a:r>
              <a:rPr lang="en-US" dirty="0">
                <a:solidFill>
                  <a:srgbClr val="FF0000"/>
                </a:solidFill>
              </a:rPr>
              <a:t>: 10 cm @ 1MeV</a:t>
            </a:r>
            <a:r>
              <a:rPr lang="en-US" dirty="0"/>
              <a:t>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  </a:t>
            </a:r>
            <a:fld id="{0B1A3676-3EAD-684F-9C21-6DF7C63E8DB1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150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</a:p>
        </p:txBody>
      </p:sp>
      <p:sp>
        <p:nvSpPr>
          <p:cNvPr id="778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12A1D5-36AD-194C-8454-D4DC06A7F0FD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14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7828" name="Immagine 5" descr="Immagi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71437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WordArt 2"/>
          <p:cNvSpPr>
            <a:spLocks noChangeArrowheads="1" noChangeShapeType="1" noTextEdit="1"/>
          </p:cNvSpPr>
          <p:nvPr/>
        </p:nvSpPr>
        <p:spPr bwMode="auto">
          <a:xfrm>
            <a:off x="3492500" y="404813"/>
            <a:ext cx="541496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Experimental Hall C</a:t>
            </a:r>
          </a:p>
        </p:txBody>
      </p:sp>
    </p:spTree>
    <p:extLst>
      <p:ext uri="{BB962C8B-B14F-4D97-AF65-F5344CB8AC3E}">
        <p14:creationId xmlns:p14="http://schemas.microsoft.com/office/powerpoint/2010/main" val="66517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</a:p>
        </p:txBody>
      </p:sp>
      <p:sp>
        <p:nvSpPr>
          <p:cNvPr id="7885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26130-B0A1-6B41-B6CE-FECBF3458BD2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8852" name="Picture 2" descr="oberauer_borexino-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3025"/>
            <a:ext cx="53752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Line 3"/>
          <p:cNvSpPr>
            <a:spLocks noChangeShapeType="1"/>
          </p:cNvSpPr>
          <p:nvPr/>
        </p:nvSpPr>
        <p:spPr bwMode="auto">
          <a:xfrm flipH="1">
            <a:off x="1476375" y="1557338"/>
            <a:ext cx="0" cy="46085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755650" y="3644900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800" b="1">
                <a:solidFill>
                  <a:srgbClr val="FF0000"/>
                </a:solidFill>
                <a:latin typeface="Times New Roman" charset="0"/>
                <a:cs typeface="Arial" charset="0"/>
              </a:rPr>
              <a:t>18 m</a:t>
            </a:r>
          </a:p>
        </p:txBody>
      </p:sp>
      <p:sp>
        <p:nvSpPr>
          <p:cNvPr id="78855" name="WordArt 6"/>
          <p:cNvSpPr>
            <a:spLocks noChangeArrowheads="1" noChangeShapeType="1" noTextEdit="1"/>
          </p:cNvSpPr>
          <p:nvPr/>
        </p:nvSpPr>
        <p:spPr bwMode="auto">
          <a:xfrm>
            <a:off x="4787900" y="333375"/>
            <a:ext cx="39941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External dome</a:t>
            </a:r>
          </a:p>
        </p:txBody>
      </p:sp>
    </p:spTree>
    <p:extLst>
      <p:ext uri="{BB962C8B-B14F-4D97-AF65-F5344CB8AC3E}">
        <p14:creationId xmlns:p14="http://schemas.microsoft.com/office/powerpoint/2010/main" val="193145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</a:p>
        </p:txBody>
      </p:sp>
      <p:sp>
        <p:nvSpPr>
          <p:cNvPr id="7987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394D21-646C-284D-AA20-EB8F8AAE7F30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9876" name="Immagine 5" descr="Immag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496300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4"/>
          <p:cNvSpPr>
            <a:spLocks noChangeArrowheads="1" noChangeShapeType="1" noTextEdit="1"/>
          </p:cNvSpPr>
          <p:nvPr/>
        </p:nvSpPr>
        <p:spPr bwMode="auto">
          <a:xfrm>
            <a:off x="1258888" y="549275"/>
            <a:ext cx="7443787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Stainless Steel Sphere (SSS)</a:t>
            </a:r>
          </a:p>
        </p:txBody>
      </p:sp>
    </p:spTree>
    <p:extLst>
      <p:ext uri="{BB962C8B-B14F-4D97-AF65-F5344CB8AC3E}">
        <p14:creationId xmlns:p14="http://schemas.microsoft.com/office/powerpoint/2010/main" val="410388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</a:p>
        </p:txBody>
      </p:sp>
      <p:sp>
        <p:nvSpPr>
          <p:cNvPr id="8089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75B226-A1DB-2342-A0A5-D0A029197C7C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17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80900" name="Immagine 8" descr="Immagi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5693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WordArt 3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5959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Borexino inner detector</a:t>
            </a:r>
          </a:p>
        </p:txBody>
      </p:sp>
    </p:spTree>
    <p:extLst>
      <p:ext uri="{BB962C8B-B14F-4D97-AF65-F5344CB8AC3E}">
        <p14:creationId xmlns:p14="http://schemas.microsoft.com/office/powerpoint/2010/main" val="337584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Lino Miramonti</a:t>
            </a:r>
            <a:endParaRPr lang="en-US"/>
          </a:p>
        </p:txBody>
      </p:sp>
      <p:sp>
        <p:nvSpPr>
          <p:cNvPr id="8192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2710C6-CCEA-AA4A-817D-7B4163E81575}" type="slidenum">
              <a:rPr lang="en-US" sz="14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18</a:t>
            </a:fld>
            <a:endParaRPr lang="en-US" sz="14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WordArt 2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525621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Nylon vessels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 (Princeton Univ.)</a:t>
            </a:r>
          </a:p>
        </p:txBody>
      </p:sp>
      <p:pic>
        <p:nvPicPr>
          <p:cNvPr id="81925" name="Immagine 6" descr="Immagin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5888"/>
            <a:ext cx="884237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3" descr="2248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990975"/>
            <a:ext cx="24685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4" descr="c1_29-01-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990975"/>
            <a:ext cx="26273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Rectangle 5"/>
          <p:cNvSpPr>
            <a:spLocks noChangeArrowheads="1"/>
          </p:cNvSpPr>
          <p:nvPr/>
        </p:nvSpPr>
        <p:spPr bwMode="auto">
          <a:xfrm>
            <a:off x="-34925" y="3457575"/>
            <a:ext cx="289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>
                <a:solidFill>
                  <a:schemeClr val="accent2"/>
                </a:solidFill>
                <a:latin typeface="Tahoma" charset="0"/>
              </a:rPr>
              <a:t>water filling</a:t>
            </a:r>
          </a:p>
        </p:txBody>
      </p:sp>
      <p:sp>
        <p:nvSpPr>
          <p:cNvPr id="81929" name="Rectangle 6"/>
          <p:cNvSpPr>
            <a:spLocks noChangeArrowheads="1"/>
          </p:cNvSpPr>
          <p:nvPr/>
        </p:nvSpPr>
        <p:spPr bwMode="auto">
          <a:xfrm>
            <a:off x="2860675" y="3533775"/>
            <a:ext cx="312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>
                <a:solidFill>
                  <a:schemeClr val="accent2"/>
                </a:solidFill>
                <a:latin typeface="Tahoma" charset="0"/>
              </a:rPr>
              <a:t>Scintillator filling</a:t>
            </a:r>
          </a:p>
        </p:txBody>
      </p:sp>
      <p:pic>
        <p:nvPicPr>
          <p:cNvPr id="8193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990975"/>
            <a:ext cx="33829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1" name="Rectangle 8"/>
          <p:cNvSpPr>
            <a:spLocks noChangeArrowheads="1"/>
          </p:cNvSpPr>
          <p:nvPr/>
        </p:nvSpPr>
        <p:spPr bwMode="auto">
          <a:xfrm>
            <a:off x="5451475" y="3457575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Tahoma" charset="0"/>
              </a:rPr>
              <a:t>May 15</a:t>
            </a:r>
            <a:r>
              <a:rPr lang="en-US" sz="2000" baseline="30000">
                <a:solidFill>
                  <a:srgbClr val="FF0000"/>
                </a:solidFill>
                <a:latin typeface="Tahoma" charset="0"/>
              </a:rPr>
              <a:t>th</a:t>
            </a:r>
            <a:r>
              <a:rPr lang="en-US" sz="2000">
                <a:solidFill>
                  <a:srgbClr val="FF0000"/>
                </a:solidFill>
                <a:latin typeface="Tahoma" charset="0"/>
              </a:rPr>
              <a:t>, 2007</a:t>
            </a:r>
            <a:endParaRPr lang="en-GB" sz="200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81932" name="Text Box 11"/>
          <p:cNvSpPr txBox="1">
            <a:spLocks noChangeArrowheads="1"/>
          </p:cNvSpPr>
          <p:nvPr/>
        </p:nvSpPr>
        <p:spPr bwMode="auto">
          <a:xfrm>
            <a:off x="346075" y="5972175"/>
            <a:ext cx="160020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latin typeface="Tahoma" charset="0"/>
                <a:cs typeface="Arial" charset="0"/>
              </a:rPr>
              <a:t>From Aug 2006</a:t>
            </a:r>
          </a:p>
        </p:txBody>
      </p:sp>
      <p:sp>
        <p:nvSpPr>
          <p:cNvPr id="81933" name="Text Box 12"/>
          <p:cNvSpPr txBox="1">
            <a:spLocks noChangeArrowheads="1"/>
          </p:cNvSpPr>
          <p:nvPr/>
        </p:nvSpPr>
        <p:spPr bwMode="auto">
          <a:xfrm>
            <a:off x="2936875" y="5972175"/>
            <a:ext cx="160020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latin typeface="Tahoma" charset="0"/>
                <a:cs typeface="Arial" charset="0"/>
              </a:rPr>
              <a:t>From Jan 2007</a:t>
            </a:r>
          </a:p>
        </p:txBody>
      </p:sp>
      <p:sp>
        <p:nvSpPr>
          <p:cNvPr id="81934" name="Text Box 13"/>
          <p:cNvSpPr txBox="1">
            <a:spLocks noChangeArrowheads="1"/>
          </p:cNvSpPr>
          <p:nvPr/>
        </p:nvSpPr>
        <p:spPr bwMode="auto">
          <a:xfrm>
            <a:off x="1793875" y="5514975"/>
            <a:ext cx="1676400" cy="29368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 i="1">
                <a:solidFill>
                  <a:srgbClr val="3333FF"/>
                </a:solidFill>
                <a:latin typeface="Tahoma" charset="0"/>
                <a:cs typeface="Arial" charset="0"/>
              </a:rPr>
              <a:t>Hight purity water</a:t>
            </a:r>
            <a:endParaRPr lang="en-GB" sz="1800" i="1" u="sng">
              <a:solidFill>
                <a:srgbClr val="3333FF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1935" name="Line 14"/>
          <p:cNvSpPr>
            <a:spLocks noChangeShapeType="1"/>
          </p:cNvSpPr>
          <p:nvPr/>
        </p:nvSpPr>
        <p:spPr bwMode="auto">
          <a:xfrm flipV="1">
            <a:off x="3317875" y="5591175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6" name="Line 15"/>
          <p:cNvSpPr>
            <a:spLocks noChangeShapeType="1"/>
          </p:cNvSpPr>
          <p:nvPr/>
        </p:nvSpPr>
        <p:spPr bwMode="auto">
          <a:xfrm flipH="1" flipV="1">
            <a:off x="1412875" y="5438775"/>
            <a:ext cx="457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7" name="Text Box 16"/>
          <p:cNvSpPr txBox="1">
            <a:spLocks noChangeArrowheads="1"/>
          </p:cNvSpPr>
          <p:nvPr/>
        </p:nvSpPr>
        <p:spPr bwMode="auto">
          <a:xfrm>
            <a:off x="4994275" y="4067175"/>
            <a:ext cx="13716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18000" rIns="18000"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>
                <a:solidFill>
                  <a:srgbClr val="990000"/>
                </a:solidFill>
                <a:latin typeface="Tahoma" charset="0"/>
                <a:cs typeface="Arial" charset="0"/>
              </a:rPr>
              <a:t>Liquid scintillator</a:t>
            </a:r>
            <a:endParaRPr lang="en-GB" sz="1800">
              <a:solidFill>
                <a:srgbClr val="990000"/>
              </a:solidFill>
              <a:latin typeface="Tahoma" charset="0"/>
              <a:cs typeface="Arial" charset="0"/>
            </a:endParaRPr>
          </a:p>
        </p:txBody>
      </p:sp>
      <p:sp>
        <p:nvSpPr>
          <p:cNvPr id="81938" name="Line 17"/>
          <p:cNvSpPr>
            <a:spLocks noChangeShapeType="1"/>
          </p:cNvSpPr>
          <p:nvPr/>
        </p:nvSpPr>
        <p:spPr bwMode="auto">
          <a:xfrm>
            <a:off x="6372225" y="4219575"/>
            <a:ext cx="685800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9" name="Line 18"/>
          <p:cNvSpPr>
            <a:spLocks noChangeShapeType="1"/>
          </p:cNvSpPr>
          <p:nvPr/>
        </p:nvSpPr>
        <p:spPr bwMode="auto">
          <a:xfrm flipH="1">
            <a:off x="4537075" y="4295775"/>
            <a:ext cx="533400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40" name="Text Box 19"/>
          <p:cNvSpPr txBox="1">
            <a:spLocks noChangeArrowheads="1"/>
          </p:cNvSpPr>
          <p:nvPr/>
        </p:nvSpPr>
        <p:spPr bwMode="auto">
          <a:xfrm>
            <a:off x="117475" y="4143375"/>
            <a:ext cx="1420813" cy="3270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18000" rIns="18000"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>
                <a:solidFill>
                  <a:srgbClr val="990000"/>
                </a:solidFill>
                <a:latin typeface="Tahoma" charset="0"/>
                <a:cs typeface="Arial" charset="0"/>
              </a:rPr>
              <a:t>Low Ar and Kr N</a:t>
            </a:r>
            <a:r>
              <a:rPr lang="en-GB" sz="1400" baseline="-25000">
                <a:solidFill>
                  <a:srgbClr val="990000"/>
                </a:solidFill>
                <a:latin typeface="Tahoma" charset="0"/>
                <a:cs typeface="Arial" charset="0"/>
              </a:rPr>
              <a:t>2</a:t>
            </a:r>
            <a:endParaRPr lang="en-GB" sz="1400">
              <a:solidFill>
                <a:srgbClr val="990000"/>
              </a:solidFill>
              <a:latin typeface="Tahoma" charset="0"/>
              <a:cs typeface="Arial" charset="0"/>
            </a:endParaRPr>
          </a:p>
        </p:txBody>
      </p:sp>
      <p:sp>
        <p:nvSpPr>
          <p:cNvPr id="81941" name="CasellaDiTesto 22"/>
          <p:cNvSpPr txBox="1">
            <a:spLocks noChangeArrowheads="1"/>
          </p:cNvSpPr>
          <p:nvPr/>
        </p:nvSpPr>
        <p:spPr bwMode="auto">
          <a:xfrm>
            <a:off x="250825" y="188913"/>
            <a:ext cx="71294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  <a:cs typeface="Arial" charset="0"/>
              </a:rPr>
              <a:t>Nylon vessels inflated, filled with water and replaced with scintillator</a:t>
            </a:r>
          </a:p>
        </p:txBody>
      </p:sp>
    </p:spTree>
    <p:extLst>
      <p:ext uri="{BB962C8B-B14F-4D97-AF65-F5344CB8AC3E}">
        <p14:creationId xmlns:p14="http://schemas.microsoft.com/office/powerpoint/2010/main" val="111673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9162" y="829406"/>
            <a:ext cx="1737195" cy="36933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5024" y="838165"/>
            <a:ext cx="2788273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 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6357" y="854806"/>
            <a:ext cx="1138667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Purification</a:t>
            </a:r>
          </a:p>
        </p:txBody>
      </p:sp>
      <p:sp>
        <p:nvSpPr>
          <p:cNvPr id="10" name="Notched Right Arrow 9"/>
          <p:cNvSpPr/>
          <p:nvPr/>
        </p:nvSpPr>
        <p:spPr>
          <a:xfrm>
            <a:off x="350360" y="634999"/>
            <a:ext cx="8627586" cy="759162"/>
          </a:xfrm>
          <a:prstGeom prst="notched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590" y="1135985"/>
            <a:ext cx="89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mr-IN" dirty="0"/>
              <a:t>……</a:t>
            </a:r>
            <a:r>
              <a:rPr lang="it-IT" dirty="0"/>
              <a:t> </a:t>
            </a:r>
            <a:r>
              <a:rPr lang="en-US" dirty="0"/>
              <a:t>2005  2006  2007  2008  2009  2010  2011  2012  2013  2014  2015  2016  2017  2018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138" y="846095"/>
            <a:ext cx="152640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8940" y="1505317"/>
            <a:ext cx="1430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i="1" baseline="30000" dirty="0">
                <a:solidFill>
                  <a:srgbClr val="0000FF"/>
                </a:solidFill>
              </a:rPr>
              <a:t>7</a:t>
            </a:r>
            <a:r>
              <a:rPr lang="is-IS" i="1" dirty="0">
                <a:solidFill>
                  <a:srgbClr val="0000FF"/>
                </a:solidFill>
              </a:rPr>
              <a:t>Be, pep, </a:t>
            </a:r>
            <a:r>
              <a:rPr lang="is-IS" i="1" baseline="30000" dirty="0">
                <a:solidFill>
                  <a:srgbClr val="0000FF"/>
                </a:solidFill>
              </a:rPr>
              <a:t>8</a:t>
            </a:r>
            <a:r>
              <a:rPr lang="is-IS" i="1" dirty="0">
                <a:solidFill>
                  <a:srgbClr val="0000FF"/>
                </a:solidFill>
              </a:rPr>
              <a:t>B,</a:t>
            </a:r>
          </a:p>
          <a:p>
            <a:r>
              <a:rPr lang="is-IS" i="1" dirty="0">
                <a:solidFill>
                  <a:srgbClr val="0000FF"/>
                </a:solidFill>
              </a:rPr>
              <a:t>geo </a:t>
            </a:r>
            <a:r>
              <a:rPr lang="is-IS" dirty="0">
                <a:solidFill>
                  <a:srgbClr val="0000FF"/>
                </a:solidFill>
              </a:rPr>
              <a:t>ν,</a:t>
            </a:r>
          </a:p>
          <a:p>
            <a:r>
              <a:rPr lang="is-IS" i="1" dirty="0">
                <a:solidFill>
                  <a:srgbClr val="0000FF"/>
                </a:solidFill>
              </a:rPr>
              <a:t>Rare process</a:t>
            </a:r>
            <a:r>
              <a:rPr lang="is-IS" i="1" dirty="0"/>
              <a:t>. </a:t>
            </a:r>
            <a:endParaRPr lang="is-IS" dirty="0"/>
          </a:p>
        </p:txBody>
      </p:sp>
      <p:sp>
        <p:nvSpPr>
          <p:cNvPr id="17" name="Rectangle 16"/>
          <p:cNvSpPr/>
          <p:nvPr/>
        </p:nvSpPr>
        <p:spPr>
          <a:xfrm>
            <a:off x="3855967" y="3150617"/>
            <a:ext cx="5121979" cy="12311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/>
              <a:t>New phase II data </a:t>
            </a:r>
            <a:r>
              <a:rPr lang="en-US" dirty="0"/>
              <a:t>consists in a:</a:t>
            </a:r>
          </a:p>
          <a:p>
            <a:r>
              <a:rPr lang="en-US" dirty="0"/>
              <a:t>•  Background reduction;</a:t>
            </a:r>
          </a:p>
          <a:p>
            <a:r>
              <a:rPr lang="en-US" dirty="0"/>
              <a:t>•  Larger exposure; </a:t>
            </a:r>
          </a:p>
          <a:p>
            <a:r>
              <a:rPr lang="en-US" dirty="0"/>
              <a:t>•  More accurate description of detector response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9779" y="4601241"/>
            <a:ext cx="8788167" cy="19697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/>
              <a:buChar char="•"/>
            </a:pPr>
            <a:r>
              <a:rPr lang="en-US" sz="1600" b="1" dirty="0"/>
              <a:t>Spectral measurement of the pp rate </a:t>
            </a:r>
            <a:r>
              <a:rPr lang="en-US" sz="1200" b="1" dirty="0"/>
              <a:t>(</a:t>
            </a:r>
            <a:r>
              <a:rPr lang="en-US" sz="1200" i="1" u="sng" dirty="0"/>
              <a:t>Nature, Vol. 512 2014</a:t>
            </a:r>
            <a:r>
              <a:rPr lang="en-US" sz="1200" dirty="0"/>
              <a:t>)</a:t>
            </a:r>
            <a:endParaRPr lang="en-US" sz="1600" dirty="0"/>
          </a:p>
          <a:p>
            <a:pPr marL="285750" indent="-285750" algn="just">
              <a:spcAft>
                <a:spcPts val="1200"/>
              </a:spcAft>
              <a:buFont typeface="Arial"/>
              <a:buChar char="•"/>
            </a:pPr>
            <a:r>
              <a:rPr lang="en-US" sz="1600" b="1" dirty="0"/>
              <a:t>Seasonal modulations of the </a:t>
            </a:r>
            <a:r>
              <a:rPr lang="en-US" sz="1600" b="1" baseline="30000" dirty="0"/>
              <a:t>7</a:t>
            </a:r>
            <a:r>
              <a:rPr lang="en-US" sz="1600" b="1" dirty="0"/>
              <a:t>Be solar neutrino signal</a:t>
            </a:r>
            <a:r>
              <a:rPr lang="en-US" sz="1200" b="1" dirty="0"/>
              <a:t> </a:t>
            </a:r>
            <a:r>
              <a:rPr lang="en-US" sz="1200" i="1" dirty="0"/>
              <a:t>(</a:t>
            </a:r>
            <a:r>
              <a:rPr lang="en-US" sz="1200" i="1" u="sng" dirty="0"/>
              <a:t>Astr.Phys. 92 (2017) 21</a:t>
            </a:r>
            <a:r>
              <a:rPr lang="en-US" sz="1200" i="1" dirty="0"/>
              <a:t>)</a:t>
            </a:r>
          </a:p>
          <a:p>
            <a:pPr marL="285750" indent="-285750" algn="just">
              <a:spcAft>
                <a:spcPts val="1200"/>
              </a:spcAft>
              <a:buFont typeface="Arial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First Simultaneous Precision Spectroscopy of </a:t>
            </a:r>
            <a:r>
              <a:rPr lang="en-US" sz="1600" b="1" i="1" dirty="0">
                <a:solidFill>
                  <a:srgbClr val="FF0000"/>
                </a:solidFill>
              </a:rPr>
              <a:t>pp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i="1" baseline="30000" dirty="0">
                <a:solidFill>
                  <a:srgbClr val="FF0000"/>
                </a:solidFill>
              </a:rPr>
              <a:t>7</a:t>
            </a:r>
            <a:r>
              <a:rPr lang="en-US" sz="1600" b="1" i="1" dirty="0">
                <a:solidFill>
                  <a:srgbClr val="FF0000"/>
                </a:solidFill>
              </a:rPr>
              <a:t>Be</a:t>
            </a:r>
            <a:r>
              <a:rPr lang="en-US" sz="1600" b="1" dirty="0">
                <a:solidFill>
                  <a:srgbClr val="FF0000"/>
                </a:solidFill>
              </a:rPr>
              <a:t> and </a:t>
            </a:r>
            <a:r>
              <a:rPr lang="en-US" sz="1600" b="1" i="1" dirty="0">
                <a:solidFill>
                  <a:srgbClr val="FF0000"/>
                </a:solidFill>
              </a:rPr>
              <a:t>pep</a:t>
            </a:r>
            <a:r>
              <a:rPr lang="en-US" sz="1600" b="1" dirty="0">
                <a:solidFill>
                  <a:srgbClr val="FF0000"/>
                </a:solidFill>
              </a:rPr>
              <a:t> Solar Neutrinos </a:t>
            </a:r>
            <a:r>
              <a:rPr lang="en-US" sz="1200" i="1" dirty="0">
                <a:solidFill>
                  <a:srgbClr val="FF0000"/>
                </a:solidFill>
              </a:rPr>
              <a:t>(</a:t>
            </a:r>
            <a:r>
              <a:rPr lang="en-US" sz="1200" i="1" u="sng" dirty="0">
                <a:solidFill>
                  <a:srgbClr val="FF0000"/>
                </a:solidFill>
              </a:rPr>
              <a:t>arXiV:1707.09279</a:t>
            </a:r>
            <a:r>
              <a:rPr lang="en-US" sz="1200" i="1" dirty="0">
                <a:solidFill>
                  <a:srgbClr val="FF0000"/>
                </a:solidFill>
              </a:rPr>
              <a:t>)</a:t>
            </a:r>
            <a:endParaRPr lang="en-US" sz="1600" i="1" dirty="0">
              <a:solidFill>
                <a:srgbClr val="FF0000"/>
              </a:solidFill>
            </a:endParaRPr>
          </a:p>
          <a:p>
            <a:pPr marL="285750" indent="-285750" algn="just">
              <a:spcAft>
                <a:spcPts val="1200"/>
              </a:spcAft>
              <a:buFont typeface="Arial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Improved measurement of </a:t>
            </a:r>
            <a:r>
              <a:rPr lang="en-US" sz="1600" b="1" baseline="30000" dirty="0">
                <a:solidFill>
                  <a:srgbClr val="FF0000"/>
                </a:solidFill>
              </a:rPr>
              <a:t>8</a:t>
            </a:r>
            <a:r>
              <a:rPr lang="en-US" sz="1600" b="1" dirty="0">
                <a:solidFill>
                  <a:srgbClr val="FF0000"/>
                </a:solidFill>
              </a:rPr>
              <a:t>B solar neutrinos with 1.5 </a:t>
            </a:r>
            <a:r>
              <a:rPr lang="en-US" sz="1600" b="1" dirty="0" err="1">
                <a:solidFill>
                  <a:srgbClr val="FF0000"/>
                </a:solidFill>
              </a:rPr>
              <a:t>kt</a:t>
            </a:r>
            <a:r>
              <a:rPr lang="en-US" sz="1600" b="1" baseline="30000" dirty="0" err="1">
                <a:solidFill>
                  <a:srgbClr val="FF0000"/>
                </a:solidFill>
              </a:rPr>
              <a:t>.</a:t>
            </a:r>
            <a:r>
              <a:rPr lang="en-US" sz="1600" b="1" dirty="0" err="1">
                <a:solidFill>
                  <a:srgbClr val="FF0000"/>
                </a:solidFill>
              </a:rPr>
              <a:t>y</a:t>
            </a:r>
            <a:r>
              <a:rPr lang="en-US" sz="1600" b="1" dirty="0">
                <a:solidFill>
                  <a:srgbClr val="FF0000"/>
                </a:solidFill>
              </a:rPr>
              <a:t> of Borexino exposure </a:t>
            </a:r>
            <a:r>
              <a:rPr lang="en-US" sz="1200" i="1" dirty="0">
                <a:solidFill>
                  <a:srgbClr val="FF0000"/>
                </a:solidFill>
              </a:rPr>
              <a:t>(</a:t>
            </a:r>
            <a:r>
              <a:rPr lang="en-US" sz="1200" i="1" u="sng" dirty="0">
                <a:solidFill>
                  <a:srgbClr val="FF0000"/>
                </a:solidFill>
              </a:rPr>
              <a:t>arXiV: 1709.0075</a:t>
            </a:r>
            <a:r>
              <a:rPr lang="en-US" sz="1200" i="1" dirty="0">
                <a:solidFill>
                  <a:srgbClr val="FF0000"/>
                </a:solidFill>
              </a:rPr>
              <a:t>)</a:t>
            </a:r>
            <a:endParaRPr lang="en-US" sz="1600" i="1" dirty="0">
              <a:solidFill>
                <a:srgbClr val="FF0000"/>
              </a:solidFill>
            </a:endParaRPr>
          </a:p>
          <a:p>
            <a:pPr marL="285750" indent="-285750" algn="just">
              <a:spcAft>
                <a:spcPts val="1200"/>
              </a:spcAft>
              <a:buFont typeface="Arial"/>
              <a:buChar char="•"/>
            </a:pPr>
            <a:r>
              <a:rPr lang="en-US" sz="1600" b="1" dirty="0"/>
              <a:t>New upper limit on neutrino magnetic moment </a:t>
            </a:r>
            <a:r>
              <a:rPr lang="en-US" sz="1200" i="1" dirty="0"/>
              <a:t>(</a:t>
            </a:r>
            <a:r>
              <a:rPr lang="en-US" sz="1200" i="1" u="sng" dirty="0"/>
              <a:t>arXiV:1707.09355</a:t>
            </a:r>
            <a:r>
              <a:rPr lang="en-US" sz="1200" i="1" dirty="0"/>
              <a:t>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824" y="42186"/>
            <a:ext cx="811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Borexino Phase II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5967" y="1583717"/>
            <a:ext cx="2226968" cy="136960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latin typeface="Arial"/>
                <a:cs typeface="Arial"/>
              </a:rPr>
              <a:t>Improved </a:t>
            </a:r>
            <a:r>
              <a:rPr lang="en-US" sz="1400" b="1" dirty="0" err="1">
                <a:latin typeface="Arial"/>
                <a:cs typeface="Arial"/>
              </a:rPr>
              <a:t>radiopurity</a:t>
            </a:r>
            <a:r>
              <a:rPr lang="en-US" sz="1100" dirty="0">
                <a:latin typeface="Arial"/>
                <a:cs typeface="Arial"/>
              </a:rPr>
              <a:t>:</a:t>
            </a:r>
            <a:endParaRPr lang="en-US" sz="6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100" baseline="30000" dirty="0">
                <a:solidFill>
                  <a:srgbClr val="0000FF"/>
                </a:solidFill>
                <a:latin typeface="Arial"/>
                <a:cs typeface="Arial"/>
              </a:rPr>
              <a:t>85</a:t>
            </a:r>
            <a:r>
              <a:rPr lang="en-US" sz="1100" dirty="0">
                <a:solidFill>
                  <a:srgbClr val="0000FF"/>
                </a:solidFill>
                <a:latin typeface="Arial"/>
                <a:cs typeface="Arial"/>
              </a:rPr>
              <a:t>Kr</a:t>
            </a:r>
            <a:r>
              <a:rPr lang="en-US" sz="1100" dirty="0">
                <a:latin typeface="Arial"/>
                <a:cs typeface="Arial"/>
              </a:rPr>
              <a:t>: reduced by ~4.6 </a:t>
            </a:r>
          </a:p>
          <a:p>
            <a:pPr>
              <a:spcAft>
                <a:spcPts val="600"/>
              </a:spcAft>
            </a:pPr>
            <a:r>
              <a:rPr lang="en-US" sz="1100" baseline="30000" dirty="0">
                <a:solidFill>
                  <a:srgbClr val="008000"/>
                </a:solidFill>
                <a:latin typeface="Arial"/>
                <a:cs typeface="Arial"/>
              </a:rPr>
              <a:t>210</a:t>
            </a:r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Bi</a:t>
            </a:r>
            <a:r>
              <a:rPr lang="en-US" sz="1100" dirty="0">
                <a:latin typeface="Arial"/>
                <a:cs typeface="Arial"/>
              </a:rPr>
              <a:t>: reduced by ~2.3</a:t>
            </a:r>
          </a:p>
          <a:p>
            <a:pPr>
              <a:spcAft>
                <a:spcPts val="600"/>
              </a:spcAft>
            </a:pPr>
            <a:r>
              <a:rPr lang="en-US" sz="1100" baseline="30000" dirty="0">
                <a:latin typeface="Arial"/>
                <a:cs typeface="Arial"/>
              </a:rPr>
              <a:t>238</a:t>
            </a:r>
            <a:r>
              <a:rPr lang="en-US" sz="1100" dirty="0">
                <a:latin typeface="Arial"/>
                <a:cs typeface="Arial"/>
              </a:rPr>
              <a:t>U: &lt; 9.4 </a:t>
            </a:r>
            <a:r>
              <a:rPr lang="en-US" sz="1100" baseline="30000" dirty="0">
                <a:latin typeface="Arial"/>
                <a:cs typeface="Arial"/>
              </a:rPr>
              <a:t> . </a:t>
            </a:r>
            <a:r>
              <a:rPr lang="en-US" sz="1100" dirty="0">
                <a:latin typeface="Arial"/>
                <a:cs typeface="Arial"/>
              </a:rPr>
              <a:t>10</a:t>
            </a:r>
            <a:r>
              <a:rPr lang="en-US" sz="1100" baseline="30000" dirty="0">
                <a:latin typeface="Arial"/>
                <a:cs typeface="Arial"/>
              </a:rPr>
              <a:t>-20 </a:t>
            </a:r>
            <a:r>
              <a:rPr lang="en-US" sz="1100" dirty="0">
                <a:latin typeface="Arial"/>
                <a:cs typeface="Arial"/>
              </a:rPr>
              <a:t>g/g (95% C.L.) </a:t>
            </a:r>
          </a:p>
          <a:p>
            <a:pPr>
              <a:spcAft>
                <a:spcPts val="600"/>
              </a:spcAft>
            </a:pPr>
            <a:r>
              <a:rPr lang="en-US" sz="1100" baseline="30000" dirty="0">
                <a:latin typeface="Arial"/>
                <a:cs typeface="Arial"/>
              </a:rPr>
              <a:t>232</a:t>
            </a:r>
            <a:r>
              <a:rPr lang="en-US" sz="1100" dirty="0">
                <a:latin typeface="Arial"/>
                <a:cs typeface="Arial"/>
              </a:rPr>
              <a:t>Th: &lt; 5.7</a:t>
            </a:r>
            <a:r>
              <a:rPr lang="en-US" sz="1100" baseline="30000" dirty="0">
                <a:latin typeface="Arial"/>
                <a:cs typeface="Arial"/>
              </a:rPr>
              <a:t> . </a:t>
            </a:r>
            <a:r>
              <a:rPr lang="en-US" sz="1100" dirty="0">
                <a:latin typeface="Arial"/>
                <a:cs typeface="Arial"/>
              </a:rPr>
              <a:t>10</a:t>
            </a:r>
            <a:r>
              <a:rPr lang="en-US" sz="1100" baseline="30000" dirty="0">
                <a:latin typeface="Arial"/>
                <a:cs typeface="Arial"/>
              </a:rPr>
              <a:t>-19 </a:t>
            </a:r>
            <a:r>
              <a:rPr lang="en-US" sz="1100" dirty="0">
                <a:latin typeface="Arial"/>
                <a:cs typeface="Arial"/>
              </a:rPr>
              <a:t>g/g (95% C.L.</a:t>
            </a:r>
            <a:r>
              <a:rPr lang="en-US" sz="1600" dirty="0">
                <a:latin typeface="Arial"/>
                <a:cs typeface="Arial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320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 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3" y="892263"/>
            <a:ext cx="3878867" cy="27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328437" y="877663"/>
            <a:ext cx="1032367" cy="240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2000" b="1" dirty="0">
                <a:solidFill>
                  <a:prstClr val="black"/>
                </a:solidFill>
                <a:sym typeface="Symbol" charset="0"/>
              </a:rPr>
              <a:t> </a:t>
            </a:r>
            <a:r>
              <a:rPr lang="en-US" sz="1600" dirty="0">
                <a:solidFill>
                  <a:prstClr val="black"/>
                </a:solidFill>
                <a:sym typeface="Symbol" charset="0"/>
              </a:rPr>
              <a:t>from: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olidFill>
                  <a:srgbClr val="FF0000"/>
                </a:solidFill>
                <a:sym typeface="Symbol" charset="0"/>
              </a:rPr>
              <a:t>pp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olidFill>
                  <a:srgbClr val="20FFFF"/>
                </a:solidFill>
                <a:sym typeface="Symbol" charset="0"/>
              </a:rPr>
              <a:t>pep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00FF"/>
                </a:solidFill>
                <a:sym typeface="Symbol" charset="0"/>
              </a:rPr>
              <a:t>7</a:t>
            </a:r>
            <a:r>
              <a:rPr lang="en-US" sz="1800" dirty="0">
                <a:solidFill>
                  <a:srgbClr val="0000FF"/>
                </a:solidFill>
                <a:sym typeface="Symbol" charset="0"/>
              </a:rPr>
              <a:t>Be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prstClr val="black"/>
                </a:solidFill>
                <a:sym typeface="Symbol" charset="0"/>
              </a:rPr>
              <a:t>8</a:t>
            </a:r>
            <a:r>
              <a:rPr lang="en-US" sz="1800" dirty="0">
                <a:solidFill>
                  <a:prstClr val="black"/>
                </a:solidFill>
                <a:sym typeface="Symbol" charset="0"/>
              </a:rPr>
              <a:t>B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olidFill>
                  <a:srgbClr val="660066"/>
                </a:solidFill>
                <a:sym typeface="Symbol" charset="0"/>
              </a:rPr>
              <a:t>hep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372284" y="4822200"/>
            <a:ext cx="1081087" cy="160505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2000" b="1" dirty="0">
                <a:solidFill>
                  <a:srgbClr val="000000"/>
                </a:solidFill>
                <a:sym typeface="Symbol" charset="0"/>
              </a:rPr>
              <a:t> </a:t>
            </a:r>
            <a:r>
              <a:rPr lang="en-US" sz="1600" dirty="0">
                <a:solidFill>
                  <a:srgbClr val="000000"/>
                </a:solidFill>
                <a:sym typeface="Symbol" charset="0"/>
              </a:rPr>
              <a:t>from: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8000"/>
                </a:solidFill>
                <a:sym typeface="Symbol" charset="0"/>
              </a:rPr>
              <a:t>13</a:t>
            </a:r>
            <a:r>
              <a:rPr lang="en-US" sz="1800" dirty="0">
                <a:solidFill>
                  <a:srgbClr val="008000"/>
                </a:solidFill>
                <a:sym typeface="Symbol" charset="0"/>
              </a:rPr>
              <a:t>N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8000"/>
                </a:solidFill>
                <a:sym typeface="Symbol" charset="0"/>
              </a:rPr>
              <a:t>15</a:t>
            </a:r>
            <a:r>
              <a:rPr lang="en-US" sz="1800" dirty="0">
                <a:solidFill>
                  <a:srgbClr val="008000"/>
                </a:solidFill>
                <a:sym typeface="Symbol" charset="0"/>
              </a:rPr>
              <a:t>O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8000"/>
                </a:solidFill>
                <a:sym typeface="Symbol" charset="0"/>
              </a:rPr>
              <a:t>17</a:t>
            </a:r>
            <a:r>
              <a:rPr lang="en-US" sz="1800" dirty="0">
                <a:solidFill>
                  <a:srgbClr val="008000"/>
                </a:solidFill>
                <a:sym typeface="Symbol" charset="0"/>
              </a:rPr>
              <a:t>F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303" y="525860"/>
            <a:ext cx="2949132" cy="369332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pp chain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99 % of Sun Energy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303" y="3747372"/>
            <a:ext cx="30828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CNO cycle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&lt;1 % of Sun Energy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1221" y="3087807"/>
            <a:ext cx="3171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expected </a:t>
            </a:r>
            <a:r>
              <a:rPr lang="en-US" b="1" dirty="0">
                <a:solidFill>
                  <a:srgbClr val="FF0000"/>
                </a:solidFill>
                <a:latin typeface="Calibri"/>
                <a:sym typeface="Symbol" charset="0"/>
              </a:rPr>
              <a:t>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fluxes from the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SSM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340" y="3441629"/>
            <a:ext cx="3540159" cy="2840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0825" y="42186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Solar neutrinos fluxes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8437" y="3442099"/>
            <a:ext cx="1193462" cy="830997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flux to low to be detected in current experiments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372284" y="2858820"/>
            <a:ext cx="402349" cy="534679"/>
          </a:xfrm>
          <a:prstGeom prst="line">
            <a:avLst/>
          </a:prstGeom>
          <a:ln w="12700" cmpd="sng">
            <a:solidFill>
              <a:srgbClr val="80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00570" y="2929732"/>
            <a:ext cx="374063" cy="463767"/>
          </a:xfrm>
          <a:prstGeom prst="line">
            <a:avLst/>
          </a:prstGeom>
          <a:ln w="12700" cmpd="sng">
            <a:solidFill>
              <a:srgbClr val="80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61854" y="5595828"/>
            <a:ext cx="609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5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sym typeface="Symbol" charset="0"/>
              </a:rPr>
              <a:t>CNO</a:t>
            </a:r>
          </a:p>
        </p:txBody>
      </p:sp>
      <p:sp>
        <p:nvSpPr>
          <p:cNvPr id="9" name="Right Brace 8"/>
          <p:cNvSpPr/>
          <p:nvPr/>
        </p:nvSpPr>
        <p:spPr>
          <a:xfrm>
            <a:off x="4792632" y="5256281"/>
            <a:ext cx="339418" cy="1081435"/>
          </a:xfrm>
          <a:prstGeom prst="righ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" y="4162859"/>
            <a:ext cx="3878867" cy="24946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9305" y="273497"/>
            <a:ext cx="353074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FF"/>
                </a:solidFill>
              </a:rPr>
              <a:t>ν</a:t>
            </a:r>
            <a:r>
              <a:rPr lang="en-US" b="1" baseline="-25000" dirty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prstClr val="black"/>
                </a:solidFill>
              </a:rPr>
              <a:t> are copiously produced by </a:t>
            </a:r>
            <a:r>
              <a:rPr lang="en-US" dirty="0">
                <a:solidFill>
                  <a:srgbClr val="FF0000"/>
                </a:solidFill>
              </a:rPr>
              <a:t>thermonuclear processes</a:t>
            </a:r>
            <a:r>
              <a:rPr lang="en-US" dirty="0">
                <a:solidFill>
                  <a:prstClr val="black"/>
                </a:solidFill>
              </a:rPr>
              <a:t> that power the </a:t>
            </a:r>
            <a:r>
              <a:rPr lang="en-US" b="1" dirty="0">
                <a:solidFill>
                  <a:srgbClr val="0000FF"/>
                </a:solidFill>
              </a:rPr>
              <a:t>Sun</a:t>
            </a:r>
            <a:r>
              <a:rPr lang="en-US" dirty="0">
                <a:solidFill>
                  <a:prstClr val="black"/>
                </a:solidFill>
              </a:rPr>
              <a:t> and the others </a:t>
            </a:r>
            <a:r>
              <a:rPr lang="en-US" b="1" dirty="0">
                <a:solidFill>
                  <a:srgbClr val="0000FF"/>
                </a:solidFill>
              </a:rPr>
              <a:t>stars</a:t>
            </a: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motivation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of the first experiments on solar ν was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to test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</a:t>
            </a:r>
            <a:r>
              <a:rPr lang="en-US" u="sng" dirty="0">
                <a:solidFill>
                  <a:srgbClr val="0000FF"/>
                </a:solidFill>
                <a:latin typeface="Calibri"/>
              </a:rPr>
              <a:t>Standard Solar Model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(SSM)</a:t>
            </a:r>
          </a:p>
        </p:txBody>
      </p:sp>
    </p:spTree>
    <p:extLst>
      <p:ext uri="{BB962C8B-B14F-4D97-AF65-F5344CB8AC3E}">
        <p14:creationId xmlns:p14="http://schemas.microsoft.com/office/powerpoint/2010/main" val="3609196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4" y="787238"/>
            <a:ext cx="8113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Simulated energy spectrum - </a:t>
            </a:r>
            <a:r>
              <a:rPr lang="en-US" sz="2800" b="1" u="sng" dirty="0">
                <a:solidFill>
                  <a:srgbClr val="20FFFF"/>
                </a:solidFill>
              </a:rPr>
              <a:t>solar neutrino</a:t>
            </a:r>
            <a:r>
              <a:rPr lang="en-US" sz="2800" b="1" dirty="0">
                <a:solidFill>
                  <a:srgbClr val="20FF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signals and main </a:t>
            </a:r>
            <a:r>
              <a:rPr lang="en-US" sz="2800" b="1" u="sng" dirty="0">
                <a:solidFill>
                  <a:srgbClr val="21FF06"/>
                </a:solidFill>
              </a:rPr>
              <a:t>ba</a:t>
            </a:r>
            <a:r>
              <a:rPr lang="en-US" sz="2800" b="1" u="sng" dirty="0">
                <a:solidFill>
                  <a:srgbClr val="FFFF00"/>
                </a:solidFill>
              </a:rPr>
              <a:t>ckg</a:t>
            </a:r>
            <a:r>
              <a:rPr lang="en-US" sz="2800" b="1" u="sng" dirty="0">
                <a:solidFill>
                  <a:srgbClr val="FC02FF"/>
                </a:solidFill>
              </a:rPr>
              <a:t>ro</a:t>
            </a:r>
            <a:r>
              <a:rPr lang="en-US" sz="2800" b="1" u="sng" dirty="0">
                <a:solidFill>
                  <a:srgbClr val="0000FF"/>
                </a:solidFill>
              </a:rPr>
              <a:t>und</a:t>
            </a:r>
            <a:r>
              <a:rPr lang="en-US" sz="2800" b="1" dirty="0">
                <a:solidFill>
                  <a:srgbClr val="0000FF"/>
                </a:solidFill>
              </a:rPr>
              <a:t> component in Borexino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2203142"/>
            <a:ext cx="8558021" cy="4516357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6484471" y="5414323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Hexagon 15"/>
          <p:cNvSpPr/>
          <p:nvPr/>
        </p:nvSpPr>
        <p:spPr>
          <a:xfrm>
            <a:off x="3499224" y="4610487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Hexagon 16"/>
          <p:cNvSpPr/>
          <p:nvPr/>
        </p:nvSpPr>
        <p:spPr>
          <a:xfrm>
            <a:off x="1258048" y="5274784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Hexagon 17"/>
          <p:cNvSpPr/>
          <p:nvPr/>
        </p:nvSpPr>
        <p:spPr>
          <a:xfrm>
            <a:off x="4246281" y="5417445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Hexagon 18"/>
          <p:cNvSpPr/>
          <p:nvPr/>
        </p:nvSpPr>
        <p:spPr>
          <a:xfrm>
            <a:off x="1975223" y="3654252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250824" y="42186"/>
            <a:ext cx="870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How to extract the neutrino signal: </a:t>
            </a:r>
            <a:r>
              <a:rPr lang="en-US" sz="2000" b="1" dirty="0"/>
              <a:t>example of pp, </a:t>
            </a:r>
            <a:r>
              <a:rPr lang="en-US" sz="2000" b="1" baseline="30000" dirty="0"/>
              <a:t>7</a:t>
            </a:r>
            <a:r>
              <a:rPr lang="en-US" sz="2000" b="1" dirty="0"/>
              <a:t>Be and pep-</a:t>
            </a:r>
            <a:r>
              <a:rPr lang="en-US" sz="2000" dirty="0"/>
              <a:t>ν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20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89200" y="2616957"/>
            <a:ext cx="262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62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9" y="2258457"/>
            <a:ext cx="6620961" cy="3703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1106" y="5988380"/>
            <a:ext cx="230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500 Npmts_dt1 ≈ 1 MeV</a:t>
            </a:r>
          </a:p>
        </p:txBody>
      </p:sp>
      <p:sp>
        <p:nvSpPr>
          <p:cNvPr id="7" name="Rectangle 6"/>
          <p:cNvSpPr/>
          <p:nvPr/>
        </p:nvSpPr>
        <p:spPr>
          <a:xfrm>
            <a:off x="6704610" y="4039651"/>
            <a:ext cx="2315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FF0000"/>
                </a:solidFill>
              </a:rPr>
              <a:t>Fiducial</a:t>
            </a:r>
            <a:r>
              <a:rPr lang="it-IT" sz="1400" b="1" dirty="0">
                <a:solidFill>
                  <a:srgbClr val="FF0000"/>
                </a:solidFill>
              </a:rPr>
              <a:t> volume </a:t>
            </a:r>
            <a:r>
              <a:rPr lang="it-IT" sz="1400" b="1" dirty="0" err="1">
                <a:solidFill>
                  <a:srgbClr val="FF0000"/>
                </a:solidFill>
              </a:rPr>
              <a:t>cut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dirty="0"/>
              <a:t>for </a:t>
            </a:r>
            <a:r>
              <a:rPr lang="it-IT" sz="1400" dirty="0" err="1"/>
              <a:t>removing</a:t>
            </a:r>
            <a:r>
              <a:rPr lang="it-IT" sz="1400" dirty="0"/>
              <a:t> </a:t>
            </a:r>
            <a:r>
              <a:rPr lang="it-IT" sz="1400" dirty="0" err="1"/>
              <a:t>external</a:t>
            </a:r>
            <a:r>
              <a:rPr lang="it-IT" sz="1400" dirty="0"/>
              <a:t> background </a:t>
            </a:r>
          </a:p>
          <a:p>
            <a:pPr algn="ctr"/>
            <a:r>
              <a:rPr lang="it-IT" sz="1200" dirty="0"/>
              <a:t>(</a:t>
            </a:r>
            <a:r>
              <a:rPr lang="it-IT" sz="1200" dirty="0" err="1"/>
              <a:t>R</a:t>
            </a:r>
            <a:r>
              <a:rPr lang="it-IT" sz="1200" dirty="0"/>
              <a:t>&lt;2.8 m and -1.8&lt;</a:t>
            </a:r>
            <a:r>
              <a:rPr lang="it-IT" sz="1200" dirty="0" err="1"/>
              <a:t>z</a:t>
            </a:r>
            <a:r>
              <a:rPr lang="it-IT" sz="1200" dirty="0"/>
              <a:t>&lt;2.2 m)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97" y="1378814"/>
            <a:ext cx="1912902" cy="2356037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200588" y="886371"/>
            <a:ext cx="2943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0000FF"/>
                </a:solidFill>
              </a:rPr>
              <a:t>External</a:t>
            </a:r>
            <a:r>
              <a:rPr lang="it-IT" sz="1400" b="1" dirty="0">
                <a:solidFill>
                  <a:srgbClr val="0000FF"/>
                </a:solidFill>
              </a:rPr>
              <a:t> and </a:t>
            </a:r>
            <a:r>
              <a:rPr lang="it-IT" sz="1400" b="1" dirty="0" err="1">
                <a:solidFill>
                  <a:srgbClr val="0000FF"/>
                </a:solidFill>
              </a:rPr>
              <a:t>internal</a:t>
            </a:r>
            <a:r>
              <a:rPr lang="it-IT" sz="1400" b="1" dirty="0">
                <a:solidFill>
                  <a:srgbClr val="0000FF"/>
                </a:solidFill>
              </a:rPr>
              <a:t> </a:t>
            </a:r>
            <a:r>
              <a:rPr lang="it-IT" sz="1400" b="1" dirty="0" err="1">
                <a:solidFill>
                  <a:srgbClr val="0000FF"/>
                </a:solidFill>
              </a:rPr>
              <a:t>muon</a:t>
            </a:r>
            <a:r>
              <a:rPr lang="it-IT" sz="1400" b="1" dirty="0">
                <a:solidFill>
                  <a:srgbClr val="0000FF"/>
                </a:solidFill>
              </a:rPr>
              <a:t> veto</a:t>
            </a:r>
          </a:p>
          <a:p>
            <a:pPr algn="ctr"/>
            <a:r>
              <a:rPr lang="it-IT" sz="1200" dirty="0"/>
              <a:t>(veto of 300 </a:t>
            </a:r>
            <a:r>
              <a:rPr lang="it-IT" sz="1200" dirty="0" err="1"/>
              <a:t>ms</a:t>
            </a:r>
            <a:r>
              <a:rPr lang="it-IT" sz="1200" dirty="0"/>
              <a:t> </a:t>
            </a:r>
            <a:r>
              <a:rPr lang="it-IT" sz="1200" dirty="0" err="1"/>
              <a:t>after</a:t>
            </a:r>
            <a:r>
              <a:rPr lang="it-IT" sz="1200" dirty="0"/>
              <a:t> a </a:t>
            </a:r>
            <a:r>
              <a:rPr lang="it-IT" sz="1200" dirty="0" err="1"/>
              <a:t>muon</a:t>
            </a:r>
            <a:r>
              <a:rPr lang="it-IT" sz="1200" dirty="0"/>
              <a:t> in OD)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472176" y="2988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24576" y="4512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76976" y="6036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50884" y="32462"/>
            <a:ext cx="410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μ</a:t>
            </a:r>
            <a:endParaRPr lang="it-IT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magin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27" y="4962981"/>
            <a:ext cx="1817684" cy="1662773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3749" y="298824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From raw data to neutrino signal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71786" y="6410144"/>
            <a:ext cx="4859861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6824" y="6410144"/>
            <a:ext cx="109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190 keV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47343" y="6441088"/>
            <a:ext cx="109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2930 keV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931647" y="5647765"/>
            <a:ext cx="0" cy="79332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78754" y="5591718"/>
            <a:ext cx="0" cy="79332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036235" y="3734851"/>
            <a:ext cx="930092" cy="140491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931647" y="4937837"/>
            <a:ext cx="1034680" cy="485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472176" y="5423647"/>
            <a:ext cx="836706" cy="80682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7622579" y="5558119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FV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21</a:t>
            </a:fld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2331107" y="2616957"/>
            <a:ext cx="1286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9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612" y="204434"/>
            <a:ext cx="85377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Analysis energy regions and dataset: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marL="342900" indent="-342900" algn="just">
              <a:buFont typeface="Wingdings" charset="2"/>
              <a:buChar char="u"/>
            </a:pPr>
            <a:r>
              <a:rPr lang="en-US" sz="2400" b="1" dirty="0">
                <a:solidFill>
                  <a:srgbClr val="FF0000"/>
                </a:solidFill>
              </a:rPr>
              <a:t>Low-energy region </a:t>
            </a:r>
            <a:r>
              <a:rPr lang="en-US" sz="2000" dirty="0"/>
              <a:t>(</a:t>
            </a:r>
            <a:r>
              <a:rPr lang="en-US" sz="2400" b="1" dirty="0">
                <a:solidFill>
                  <a:srgbClr val="FF0000"/>
                </a:solidFill>
              </a:rPr>
              <a:t>LER</a:t>
            </a:r>
            <a:r>
              <a:rPr lang="en-US" sz="2000" dirty="0"/>
              <a:t>) </a:t>
            </a:r>
            <a:r>
              <a:rPr lang="en-US" sz="2000" b="1" dirty="0"/>
              <a:t>[0.19–2.93 MeV] </a:t>
            </a:r>
            <a:endParaRPr lang="en-US" sz="2000" dirty="0"/>
          </a:p>
          <a:p>
            <a:pPr algn="just"/>
            <a:r>
              <a:rPr lang="en-US" sz="2000" dirty="0"/>
              <a:t>to measure the </a:t>
            </a:r>
            <a:r>
              <a:rPr lang="en-US" sz="2400" b="1" dirty="0">
                <a:solidFill>
                  <a:srgbClr val="FF0000"/>
                </a:solidFill>
              </a:rPr>
              <a:t>pp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b="1" baseline="30000" dirty="0">
                <a:solidFill>
                  <a:srgbClr val="FF0000"/>
                </a:solidFill>
              </a:rPr>
              <a:t>7</a:t>
            </a:r>
            <a:r>
              <a:rPr lang="en-US" sz="2400" b="1" dirty="0">
                <a:solidFill>
                  <a:srgbClr val="FF0000"/>
                </a:solidFill>
              </a:rPr>
              <a:t>Be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pep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neutrinos</a:t>
            </a:r>
            <a:endParaRPr lang="en-US" dirty="0"/>
          </a:p>
          <a:p>
            <a:pPr algn="just"/>
            <a:r>
              <a:rPr lang="en-US" sz="2000" dirty="0">
                <a:solidFill>
                  <a:srgbClr val="0000FF"/>
                </a:solidFill>
              </a:rPr>
              <a:t>Phase-II data collected between Dec 2011 and May 2016</a:t>
            </a:r>
          </a:p>
          <a:p>
            <a:pPr lvl="2" algn="just"/>
            <a:r>
              <a:rPr lang="en-US" sz="1600" dirty="0">
                <a:solidFill>
                  <a:srgbClr val="008000"/>
                </a:solidFill>
              </a:rPr>
              <a:t>The total LER exposure is 1,291.51 days × 71.3 t. 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marL="342900" indent="-342900" algn="just">
              <a:buFont typeface="Wingdings" charset="2"/>
              <a:buChar char="u"/>
            </a:pPr>
            <a:r>
              <a:rPr lang="en-US" sz="2400" b="1" dirty="0">
                <a:solidFill>
                  <a:srgbClr val="FF0000"/>
                </a:solidFill>
              </a:rPr>
              <a:t>High-energy region </a:t>
            </a:r>
            <a:r>
              <a:rPr lang="en-US" sz="2000" dirty="0"/>
              <a:t>(HER) </a:t>
            </a:r>
            <a:r>
              <a:rPr lang="en-US" sz="2000" b="1" dirty="0"/>
              <a:t>[3.2–16 MeV] </a:t>
            </a:r>
            <a:endParaRPr lang="en-US" sz="2000" dirty="0"/>
          </a:p>
          <a:p>
            <a:pPr algn="just"/>
            <a:r>
              <a:rPr lang="en-US" sz="2000" dirty="0"/>
              <a:t>to measure </a:t>
            </a:r>
            <a:r>
              <a:rPr lang="en-US" sz="2400" b="1" baseline="30000" dirty="0">
                <a:solidFill>
                  <a:srgbClr val="FF0000"/>
                </a:solidFill>
              </a:rPr>
              <a:t>8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neutrinos</a:t>
            </a:r>
          </a:p>
          <a:p>
            <a:pPr algn="just"/>
            <a:r>
              <a:rPr lang="en-US" sz="2000" dirty="0">
                <a:solidFill>
                  <a:srgbClr val="0000FF"/>
                </a:solidFill>
              </a:rPr>
              <a:t>larger dataset, collected between Jan 2008 and Dec 2016</a:t>
            </a:r>
            <a:endParaRPr lang="en-US" sz="2000" dirty="0"/>
          </a:p>
          <a:p>
            <a:pPr lvl="2" algn="just"/>
            <a:r>
              <a:rPr lang="en-US" sz="2000" dirty="0"/>
              <a:t>HER is further divided into two </a:t>
            </a:r>
            <a:r>
              <a:rPr lang="en-US" sz="2000" dirty="0" err="1"/>
              <a:t>subregions</a:t>
            </a:r>
            <a:r>
              <a:rPr lang="en-US" sz="2000" dirty="0"/>
              <a:t>: </a:t>
            </a:r>
          </a:p>
          <a:p>
            <a:pPr lvl="2" algn="just"/>
            <a:r>
              <a:rPr lang="en-US" sz="2000" dirty="0"/>
              <a:t>below and above 5.7 MeV (</a:t>
            </a:r>
            <a:r>
              <a:rPr lang="en-US" sz="2400" b="1" dirty="0">
                <a:solidFill>
                  <a:srgbClr val="FF0000"/>
                </a:solidFill>
              </a:rPr>
              <a:t>HER-I </a:t>
            </a:r>
            <a:r>
              <a:rPr lang="en-US" sz="2000" dirty="0"/>
              <a:t>and </a:t>
            </a:r>
            <a:r>
              <a:rPr lang="en-US" sz="2400" b="1" dirty="0">
                <a:solidFill>
                  <a:srgbClr val="FF0000"/>
                </a:solidFill>
              </a:rPr>
              <a:t>HER-II</a:t>
            </a:r>
            <a:r>
              <a:rPr lang="en-US" sz="2000" dirty="0"/>
              <a:t>)</a:t>
            </a:r>
          </a:p>
          <a:p>
            <a:pPr lvl="2" algn="just"/>
            <a:r>
              <a:rPr lang="en-US" sz="1600" dirty="0">
                <a:solidFill>
                  <a:srgbClr val="008000"/>
                </a:solidFill>
              </a:rPr>
              <a:t>Total exposure of 2,062.4 days × 227.8 (266.0) t for HER-I (or HER-II), respectively.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401" y="856091"/>
            <a:ext cx="8570927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Selection of the events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In order to </a:t>
            </a:r>
            <a:r>
              <a:rPr lang="en-US" sz="2000" i="1" dirty="0"/>
              <a:t>maximize the signal-to-background ratio </a:t>
            </a:r>
            <a:r>
              <a:rPr lang="en-US" sz="2000" dirty="0"/>
              <a:t>we apply a </a:t>
            </a:r>
            <a:r>
              <a:rPr lang="en-US" sz="2000" dirty="0">
                <a:solidFill>
                  <a:srgbClr val="0000FF"/>
                </a:solidFill>
              </a:rPr>
              <a:t>different set of cuts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0000"/>
                </a:solidFill>
              </a:rPr>
              <a:t>3 energy regions.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4635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9952"/>
          <a:stretch/>
        </p:blipFill>
        <p:spPr>
          <a:xfrm>
            <a:off x="280804" y="3392202"/>
            <a:ext cx="4143854" cy="2482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462"/>
          <a:stretch/>
        </p:blipFill>
        <p:spPr>
          <a:xfrm>
            <a:off x="4797346" y="3407692"/>
            <a:ext cx="4212894" cy="25337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292" y="5874533"/>
            <a:ext cx="3838366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E</a:t>
            </a:r>
            <a:r>
              <a:rPr lang="en-US" sz="1600" kern="1200" dirty="0"/>
              <a:t>nergy spectrum with suppressed </a:t>
            </a:r>
            <a:r>
              <a:rPr lang="en-US" sz="1600" kern="1200" baseline="30000" dirty="0"/>
              <a:t>11</a:t>
            </a:r>
            <a:r>
              <a:rPr lang="en-US" sz="1600" kern="1200" dirty="0"/>
              <a:t>C background in LER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6495" y="6021235"/>
            <a:ext cx="350839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kern="1200" dirty="0"/>
              <a:t>Radial distribution of events in HER-I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327" y="130973"/>
            <a:ext cx="8692025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Analysis procedure</a:t>
            </a:r>
            <a:r>
              <a:rPr lang="en-US" sz="2400" b="1" dirty="0">
                <a:solidFill>
                  <a:srgbClr val="0000FF"/>
                </a:solidFill>
              </a:rPr>
              <a:t>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To </a:t>
            </a:r>
            <a:r>
              <a:rPr lang="en-US" u="sng" dirty="0"/>
              <a:t>disentangle the </a:t>
            </a:r>
            <a:r>
              <a:rPr lang="en-US" b="1" u="sng" dirty="0"/>
              <a:t>neutrino signal</a:t>
            </a:r>
            <a:r>
              <a:rPr lang="en-US" u="sng" dirty="0"/>
              <a:t> from </a:t>
            </a:r>
            <a:r>
              <a:rPr lang="en-US" b="1" u="sng" dirty="0"/>
              <a:t>backgrounds</a:t>
            </a:r>
            <a:r>
              <a:rPr lang="en-US" dirty="0"/>
              <a:t> we adopt 2 different fitting strategies for the LER and the HER:</a:t>
            </a:r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457200" indent="-457200" algn="just">
              <a:buFont typeface="+mj-lt"/>
              <a:buAutoNum type="arabicParenR"/>
            </a:pP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LER</a:t>
            </a:r>
            <a:r>
              <a:rPr lang="en-US" dirty="0"/>
              <a:t> analysis we follow a </a:t>
            </a:r>
            <a:r>
              <a:rPr lang="en-US" b="1" dirty="0">
                <a:solidFill>
                  <a:srgbClr val="FF0000"/>
                </a:solidFill>
              </a:rPr>
              <a:t>multivariate approach</a:t>
            </a:r>
            <a:r>
              <a:rPr lang="en-US" dirty="0"/>
              <a:t>, in which we simultaneously fit the </a:t>
            </a:r>
            <a:r>
              <a:rPr lang="en-US" u="sng" dirty="0">
                <a:solidFill>
                  <a:srgbClr val="008000"/>
                </a:solidFill>
              </a:rPr>
              <a:t>energy spectrum</a:t>
            </a:r>
            <a:r>
              <a:rPr lang="en-US" dirty="0"/>
              <a:t>, the </a:t>
            </a:r>
            <a:r>
              <a:rPr lang="en-US" u="sng" dirty="0">
                <a:solidFill>
                  <a:srgbClr val="008000"/>
                </a:solidFill>
              </a:rPr>
              <a:t>spatial distribution</a:t>
            </a:r>
            <a:r>
              <a:rPr lang="en-US" dirty="0"/>
              <a:t> and the </a:t>
            </a:r>
            <a:r>
              <a:rPr lang="en-US" u="sng" dirty="0">
                <a:solidFill>
                  <a:srgbClr val="008000"/>
                </a:solidFill>
              </a:rPr>
              <a:t>pulse-shape estimator distribution</a:t>
            </a:r>
            <a:r>
              <a:rPr lang="en-US" dirty="0"/>
              <a:t>.</a:t>
            </a:r>
          </a:p>
          <a:p>
            <a:pPr marL="228600" indent="-228600" algn="just">
              <a:buFont typeface="+mj-lt"/>
              <a:buAutoNum type="arabicParenR"/>
            </a:pPr>
            <a:endParaRPr lang="en-US" sz="1050" dirty="0"/>
          </a:p>
          <a:p>
            <a:pPr marL="457200" indent="-457200" algn="just">
              <a:buFont typeface="+mj-lt"/>
              <a:buAutoNum type="arabicParenR"/>
            </a:pP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HER-I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HER-II</a:t>
            </a:r>
            <a:r>
              <a:rPr lang="en-US" dirty="0"/>
              <a:t> we perform a </a:t>
            </a:r>
            <a:r>
              <a:rPr lang="en-US" b="1" dirty="0">
                <a:solidFill>
                  <a:srgbClr val="FF0000"/>
                </a:solidFill>
              </a:rPr>
              <a:t>radial distribution</a:t>
            </a:r>
            <a:r>
              <a:rPr lang="en-US" b="1" dirty="0"/>
              <a:t> </a:t>
            </a:r>
            <a:r>
              <a:rPr lang="en-US" dirty="0"/>
              <a:t>fit in order to separate the </a:t>
            </a:r>
            <a:r>
              <a:rPr lang="en-US" baseline="30000" dirty="0"/>
              <a:t>8</a:t>
            </a:r>
            <a:r>
              <a:rPr lang="en-US" dirty="0"/>
              <a:t>B neutrino signal (uniformly distributed in the scintillator) from the external background. </a:t>
            </a:r>
          </a:p>
        </p:txBody>
      </p:sp>
    </p:spTree>
    <p:extLst>
      <p:ext uri="{BB962C8B-B14F-4D97-AF65-F5344CB8AC3E}">
        <p14:creationId xmlns:p14="http://schemas.microsoft.com/office/powerpoint/2010/main" val="1077427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783"/>
          <a:stretch/>
        </p:blipFill>
        <p:spPr>
          <a:xfrm>
            <a:off x="332646" y="2701041"/>
            <a:ext cx="8658685" cy="392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646" y="117428"/>
            <a:ext cx="6892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Borexino experimental solar-neutrino results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1828" y="1166330"/>
            <a:ext cx="403950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/>
              <a:t>The precision on the </a:t>
            </a:r>
            <a:r>
              <a:rPr lang="en-US" b="1" baseline="30000" dirty="0">
                <a:solidFill>
                  <a:srgbClr val="FF0000"/>
                </a:solidFill>
              </a:rPr>
              <a:t>8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dirty="0"/>
              <a:t> rate is  </a:t>
            </a:r>
            <a:r>
              <a:rPr lang="en-US" dirty="0">
                <a:solidFill>
                  <a:srgbClr val="FF0000"/>
                </a:solidFill>
              </a:rPr>
              <a:t>≈8%</a:t>
            </a:r>
            <a:endParaRPr lang="en-US" dirty="0"/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Upper limit on the </a:t>
            </a:r>
            <a:r>
              <a:rPr lang="en-US" b="1" dirty="0">
                <a:solidFill>
                  <a:srgbClr val="0000FF"/>
                </a:solidFill>
              </a:rPr>
              <a:t>CNO</a:t>
            </a:r>
            <a:r>
              <a:rPr lang="en-US" dirty="0"/>
              <a:t> flux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Upper limit on the </a:t>
            </a:r>
            <a:r>
              <a:rPr lang="en-US" b="1" dirty="0">
                <a:solidFill>
                  <a:srgbClr val="FF0000"/>
                </a:solidFill>
              </a:rPr>
              <a:t>hep</a:t>
            </a:r>
            <a:r>
              <a:rPr lang="en-US" dirty="0"/>
              <a:t> flux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261" y="1166330"/>
            <a:ext cx="444992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/>
              <a:t>The total uncertainty of the </a:t>
            </a:r>
            <a:r>
              <a:rPr lang="en-US" b="1" dirty="0">
                <a:solidFill>
                  <a:srgbClr val="FF0000"/>
                </a:solidFill>
              </a:rPr>
              <a:t>pp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≈10%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The total uncertainty of the </a:t>
            </a:r>
            <a:r>
              <a:rPr lang="en-US" b="1" baseline="30000" dirty="0">
                <a:solidFill>
                  <a:srgbClr val="FF0000"/>
                </a:solidFill>
              </a:rPr>
              <a:t>7</a:t>
            </a:r>
            <a:r>
              <a:rPr lang="en-US" b="1" dirty="0">
                <a:solidFill>
                  <a:srgbClr val="FF0000"/>
                </a:solidFill>
              </a:rPr>
              <a:t>Be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≈2.7%</a:t>
            </a:r>
          </a:p>
          <a:p>
            <a:pPr algn="just"/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Evidence of </a:t>
            </a:r>
            <a:r>
              <a:rPr lang="en-US" b="1" dirty="0">
                <a:solidFill>
                  <a:srgbClr val="FF0000"/>
                </a:solidFill>
              </a:rPr>
              <a:t>pep</a:t>
            </a:r>
            <a:r>
              <a:rPr lang="en-US" dirty="0"/>
              <a:t> ν at </a:t>
            </a:r>
            <a:r>
              <a:rPr lang="en-US" b="1" dirty="0">
                <a:solidFill>
                  <a:srgbClr val="FF0000"/>
                </a:solidFill>
              </a:rPr>
              <a:t>5σ</a:t>
            </a: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46" y="117428"/>
            <a:ext cx="1919323" cy="9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34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611" y="363229"/>
            <a:ext cx="8292907" cy="6340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Electron neutrino survival probability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Assuming the HZ-SSM fluxes and standard neutrino-electron cross-sections, </a:t>
            </a:r>
            <a:r>
              <a:rPr lang="en-US" b="1" dirty="0"/>
              <a:t>we obtain the electron neutrino survival probabilities </a:t>
            </a:r>
            <a:r>
              <a:rPr lang="en-US" dirty="0"/>
              <a:t>for each solar-neutrino component:</a:t>
            </a:r>
          </a:p>
          <a:p>
            <a:pPr algn="just"/>
            <a:endParaRPr lang="en-US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Borexino</a:t>
            </a:r>
            <a:r>
              <a:rPr lang="en-US" dirty="0"/>
              <a:t> is the only experiment that </a:t>
            </a:r>
            <a:r>
              <a:rPr lang="en-US" dirty="0">
                <a:solidFill>
                  <a:srgbClr val="FF0000"/>
                </a:solidFill>
              </a:rPr>
              <a:t>can simultaneously test neutrino </a:t>
            </a:r>
            <a:r>
              <a:rPr lang="en-US" dirty="0" err="1">
                <a:solidFill>
                  <a:srgbClr val="FF0000"/>
                </a:solidFill>
              </a:rPr>
              <a:t>flavour</a:t>
            </a:r>
            <a:r>
              <a:rPr lang="en-US" dirty="0">
                <a:solidFill>
                  <a:srgbClr val="FF0000"/>
                </a:solidFill>
              </a:rPr>
              <a:t> conversion</a:t>
            </a:r>
            <a:r>
              <a:rPr lang="en-US" dirty="0"/>
              <a:t> both in the </a:t>
            </a:r>
            <a:r>
              <a:rPr lang="en-US" dirty="0">
                <a:solidFill>
                  <a:srgbClr val="FF0000"/>
                </a:solidFill>
              </a:rPr>
              <a:t>vacuum</a:t>
            </a:r>
            <a:r>
              <a:rPr lang="en-US" dirty="0"/>
              <a:t> and in the </a:t>
            </a:r>
            <a:r>
              <a:rPr lang="en-US" dirty="0">
                <a:solidFill>
                  <a:srgbClr val="FF0000"/>
                </a:solidFill>
              </a:rPr>
              <a:t>matter</a:t>
            </a:r>
            <a:r>
              <a:rPr lang="en-US" dirty="0"/>
              <a:t>-dominated regime. </a:t>
            </a:r>
          </a:p>
        </p:txBody>
      </p:sp>
      <p:pic>
        <p:nvPicPr>
          <p:cNvPr id="10" name="Picture 9" descr="41586_2018_624_Fig3_HTM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04" y="1909981"/>
            <a:ext cx="6082640" cy="35963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4780" y="4540250"/>
            <a:ext cx="332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</a:t>
            </a:r>
            <a:r>
              <a:rPr lang="en-US" sz="1200" b="1" dirty="0">
                <a:solidFill>
                  <a:srgbClr val="FD66FF"/>
                </a:solidFill>
              </a:rPr>
              <a:t>pink band </a:t>
            </a:r>
            <a:r>
              <a:rPr lang="en-US" sz="1200" dirty="0"/>
              <a:t>is the ±1σ prediction of MSW-LMA</a:t>
            </a:r>
          </a:p>
          <a:p>
            <a:r>
              <a:rPr lang="en-US" sz="1200" dirty="0"/>
              <a:t>The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grey band </a:t>
            </a:r>
            <a:r>
              <a:rPr lang="en-US" sz="1200" dirty="0"/>
              <a:t>is the vacuum-LMA case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825852"/>
              </p:ext>
            </p:extLst>
          </p:nvPr>
        </p:nvGraphicFramePr>
        <p:xfrm>
          <a:off x="211685" y="3948542"/>
          <a:ext cx="2247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" name="Equation" r:id="rId4" imgW="2247900" imgH="838200" progId="Equation.3">
                  <p:embed/>
                </p:oleObj>
              </mc:Choice>
              <mc:Fallback>
                <p:oleObj name="Equation" r:id="rId4" imgW="2247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685" y="3948542"/>
                        <a:ext cx="2247900" cy="838200"/>
                      </a:xfrm>
                      <a:prstGeom prst="rect">
                        <a:avLst/>
                      </a:prstGeom>
                      <a:solidFill>
                        <a:srgbClr val="E6E0E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13194"/>
              </p:ext>
            </p:extLst>
          </p:nvPr>
        </p:nvGraphicFramePr>
        <p:xfrm>
          <a:off x="6294266" y="1891927"/>
          <a:ext cx="2273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" name="Equation" r:id="rId6" imgW="2273300" imgH="889000" progId="Equation.3">
                  <p:embed/>
                </p:oleObj>
              </mc:Choice>
              <mc:Fallback>
                <p:oleObj name="Equation" r:id="rId6" imgW="22733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4266" y="1891927"/>
                        <a:ext cx="2273300" cy="889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592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907" y="58301"/>
            <a:ext cx="8782524" cy="415498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Total power generated by nuclear reactions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neutrino fluxes determined experimentally can be used </a:t>
            </a:r>
            <a:r>
              <a:rPr lang="en-US" u="sng" dirty="0"/>
              <a:t>to derive the total power</a:t>
            </a:r>
            <a:r>
              <a:rPr lang="en-US" dirty="0"/>
              <a:t> generated by nuclear reactions in the Sun’s core</a:t>
            </a:r>
            <a:r>
              <a:rPr lang="en-US" sz="2000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find </a:t>
            </a:r>
          </a:p>
          <a:p>
            <a:pPr algn="just"/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agreement </a:t>
            </a:r>
            <a:r>
              <a:rPr lang="en-US" dirty="0"/>
              <a:t>with the luminosity calculated using the well measured photon output</a:t>
            </a:r>
          </a:p>
          <a:p>
            <a:pPr algn="just"/>
            <a:endParaRPr lang="en-US" dirty="0"/>
          </a:p>
          <a:p>
            <a:pPr marL="342900" indent="-342900" algn="just">
              <a:buFont typeface="Arial"/>
              <a:buChar char="•"/>
            </a:pPr>
            <a:endParaRPr lang="en-US" dirty="0"/>
          </a:p>
          <a:p>
            <a:pPr marL="342900" indent="-342900" algn="just">
              <a:buFont typeface="Wingdings" charset="2"/>
              <a:buChar char="ü"/>
            </a:pPr>
            <a:r>
              <a:rPr lang="en-US" dirty="0"/>
              <a:t>This </a:t>
            </a:r>
            <a:r>
              <a:rPr lang="en-US" u="sng" dirty="0"/>
              <a:t>confirms experimentally the nuclear origin of the solar power</a:t>
            </a:r>
            <a:r>
              <a:rPr lang="en-US" dirty="0"/>
              <a:t> with the best precision obtained by a single solar-neutrino experiment. 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dirty="0"/>
              <a:t>Considering that it takes around 10</a:t>
            </a:r>
            <a:r>
              <a:rPr lang="en-US" baseline="30000" dirty="0"/>
              <a:t>5</a:t>
            </a:r>
            <a:r>
              <a:rPr lang="en-US" dirty="0"/>
              <a:t> years for radiation to flow from the energy-producing region to the surface of the Sun, this comparison proves also that the </a:t>
            </a:r>
            <a:r>
              <a:rPr lang="en-US" u="sng" dirty="0"/>
              <a:t>Sun has been in </a:t>
            </a:r>
            <a:r>
              <a:rPr lang="en-US" u="sng" dirty="0">
                <a:solidFill>
                  <a:srgbClr val="FF0000"/>
                </a:solidFill>
              </a:rPr>
              <a:t>thermodynamic equilibrium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over </a:t>
            </a:r>
            <a:r>
              <a:rPr lang="en-US" dirty="0">
                <a:solidFill>
                  <a:srgbClr val="FF0000"/>
                </a:solidFill>
              </a:rPr>
              <a:t>100 thousands years </a:t>
            </a:r>
            <a:r>
              <a:rPr lang="en-US" dirty="0"/>
              <a:t>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661793"/>
              </p:ext>
            </p:extLst>
          </p:nvPr>
        </p:nvGraphicFramePr>
        <p:xfrm>
          <a:off x="1425797" y="1508096"/>
          <a:ext cx="3414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1" name="Equation" r:id="rId3" imgW="2184400" imgH="292100" progId="Equation.3">
                  <p:embed/>
                </p:oleObj>
              </mc:Choice>
              <mc:Fallback>
                <p:oleObj name="Equation" r:id="rId3" imgW="2184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5797" y="1508096"/>
                        <a:ext cx="3414713" cy="457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582557"/>
              </p:ext>
            </p:extLst>
          </p:nvPr>
        </p:nvGraphicFramePr>
        <p:xfrm>
          <a:off x="3625850" y="2227707"/>
          <a:ext cx="39846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2" name="Equation" r:id="rId5" imgW="2438400" imgH="292100" progId="Equation.3">
                  <p:embed/>
                </p:oleObj>
              </mc:Choice>
              <mc:Fallback>
                <p:oleObj name="Equation" r:id="rId5" imgW="2438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25850" y="2227707"/>
                        <a:ext cx="3984625" cy="4778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98907" y="4237978"/>
            <a:ext cx="5653253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Ratio R</a:t>
            </a:r>
            <a:r>
              <a:rPr lang="en-US" sz="2800" b="1" baseline="-25000" dirty="0">
                <a:solidFill>
                  <a:srgbClr val="0000FF"/>
                </a:solidFill>
              </a:rPr>
              <a:t>I/II </a:t>
            </a:r>
            <a:endParaRPr lang="en-US" sz="2800" b="1" dirty="0">
              <a:solidFill>
                <a:srgbClr val="0000FF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/>
              <a:t>We derive the ratio R</a:t>
            </a:r>
            <a:r>
              <a:rPr lang="en-US" baseline="-25000" dirty="0"/>
              <a:t>I/II </a:t>
            </a:r>
            <a:r>
              <a:rPr lang="en-US" dirty="0"/>
              <a:t>between the </a:t>
            </a:r>
            <a:r>
              <a:rPr lang="en-US" b="1" baseline="30000" dirty="0"/>
              <a:t>3</a:t>
            </a:r>
            <a:r>
              <a:rPr lang="en-US" b="1" dirty="0"/>
              <a:t>He–</a:t>
            </a:r>
            <a:r>
              <a:rPr lang="en-US" b="1" baseline="30000" dirty="0"/>
              <a:t>4</a:t>
            </a:r>
            <a:r>
              <a:rPr lang="en-US" b="1" dirty="0"/>
              <a:t>He (PPI) </a:t>
            </a:r>
            <a:r>
              <a:rPr lang="en-US" dirty="0"/>
              <a:t>and the </a:t>
            </a:r>
            <a:r>
              <a:rPr lang="en-US" b="1" baseline="30000" dirty="0"/>
              <a:t>3</a:t>
            </a:r>
            <a:r>
              <a:rPr lang="en-US" b="1" dirty="0"/>
              <a:t>He–</a:t>
            </a:r>
            <a:r>
              <a:rPr lang="en-US" b="1" baseline="30000" dirty="0"/>
              <a:t>3</a:t>
            </a:r>
            <a:r>
              <a:rPr lang="en-US" b="1" dirty="0"/>
              <a:t>He (PPII) </a:t>
            </a:r>
            <a:r>
              <a:rPr lang="en-US" dirty="0"/>
              <a:t>fusion rates, which quantifies the relative intensity of the two primary terminations of the pp chain</a:t>
            </a:r>
            <a:endParaRPr lang="en-US" strike="sngStrik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973346"/>
              </p:ext>
            </p:extLst>
          </p:nvPr>
        </p:nvGraphicFramePr>
        <p:xfrm>
          <a:off x="2318896" y="4382653"/>
          <a:ext cx="1536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3" name="Equation" r:id="rId7" imgW="1536700" imgH="520700" progId="Equation.3">
                  <p:embed/>
                </p:oleObj>
              </mc:Choice>
              <mc:Fallback>
                <p:oleObj name="Equation" r:id="rId7" imgW="1536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8896" y="4382653"/>
                        <a:ext cx="15367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149151"/>
              </p:ext>
            </p:extLst>
          </p:nvPr>
        </p:nvGraphicFramePr>
        <p:xfrm>
          <a:off x="1113094" y="6005635"/>
          <a:ext cx="1493424" cy="387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4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3094" y="6005635"/>
                        <a:ext cx="1493424" cy="38718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pp chai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69" y="4318353"/>
            <a:ext cx="2413146" cy="16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907" y="4308102"/>
            <a:ext cx="8782524" cy="2343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905" y="6005635"/>
            <a:ext cx="864364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We find                         </a:t>
            </a:r>
            <a:r>
              <a:rPr lang="en-US" i="1" dirty="0">
                <a:solidFill>
                  <a:srgbClr val="FF0000"/>
                </a:solidFill>
              </a:rPr>
              <a:t> 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agreement</a:t>
            </a:r>
            <a:r>
              <a:rPr lang="en-US" dirty="0"/>
              <a:t> with the most up-to-date predicted  values of </a:t>
            </a:r>
            <a:r>
              <a:rPr lang="en-US" i="1" dirty="0"/>
              <a:t>R</a:t>
            </a:r>
            <a:r>
              <a:rPr lang="en-US" baseline="-25000" dirty="0"/>
              <a:t>I/II </a:t>
            </a:r>
            <a:r>
              <a:rPr lang="en-US" dirty="0"/>
              <a:t> = 0.180±0.011 (HZ) and 0.161±0.010 (LZ) </a:t>
            </a:r>
          </a:p>
        </p:txBody>
      </p:sp>
    </p:spTree>
    <p:extLst>
      <p:ext uri="{BB962C8B-B14F-4D97-AF65-F5344CB8AC3E}">
        <p14:creationId xmlns:p14="http://schemas.microsoft.com/office/powerpoint/2010/main" val="748710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6191555" y="105629"/>
            <a:ext cx="2857638" cy="705864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207" y="1052463"/>
            <a:ext cx="3184043" cy="406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kern="1200" dirty="0"/>
              <a:t>To perform this test, we use only the results for </a:t>
            </a:r>
            <a:r>
              <a:rPr lang="en-US" kern="1200" baseline="30000" dirty="0">
                <a:solidFill>
                  <a:srgbClr val="0000FF"/>
                </a:solidFill>
              </a:rPr>
              <a:t>7</a:t>
            </a:r>
            <a:r>
              <a:rPr lang="en-US" kern="1200" dirty="0">
                <a:solidFill>
                  <a:srgbClr val="0000FF"/>
                </a:solidFill>
              </a:rPr>
              <a:t>Be</a:t>
            </a:r>
            <a:r>
              <a:rPr lang="en-US" kern="1200" dirty="0"/>
              <a:t> and </a:t>
            </a:r>
            <a:r>
              <a:rPr lang="en-US" kern="1200" baseline="30000" dirty="0">
                <a:solidFill>
                  <a:srgbClr val="0000FF"/>
                </a:solidFill>
              </a:rPr>
              <a:t>8</a:t>
            </a:r>
            <a:r>
              <a:rPr lang="en-US" kern="1200" dirty="0">
                <a:solidFill>
                  <a:srgbClr val="0000FF"/>
                </a:solidFill>
              </a:rPr>
              <a:t>B</a:t>
            </a:r>
            <a:r>
              <a:rPr lang="en-US" kern="1200" dirty="0"/>
              <a:t> neutrinos which fluxes are very different in the HZ- and the LZ-SSM theoretical predictions. (</a:t>
            </a:r>
            <a:r>
              <a:rPr lang="en-US" i="1" kern="1200" dirty="0"/>
              <a:t>differences of 9% and 18%, respectively</a:t>
            </a:r>
            <a:r>
              <a:rPr lang="en-US" kern="1200" dirty="0"/>
              <a:t>)</a:t>
            </a:r>
          </a:p>
          <a:p>
            <a:pPr algn="just"/>
            <a:endParaRPr lang="en-US" sz="1600" kern="1200" dirty="0"/>
          </a:p>
          <a:p>
            <a:pPr algn="just"/>
            <a:endParaRPr lang="en-US" sz="1600" dirty="0"/>
          </a:p>
          <a:p>
            <a:pPr algn="just"/>
            <a:endParaRPr lang="en-US" sz="1600" kern="1200" dirty="0"/>
          </a:p>
          <a:p>
            <a:pPr algn="just"/>
            <a:r>
              <a:rPr lang="en-US" sz="1400" i="1" kern="1200" dirty="0"/>
              <a:t>The </a:t>
            </a:r>
            <a:r>
              <a:rPr lang="en-US" sz="1400" i="1" kern="1200" dirty="0">
                <a:solidFill>
                  <a:srgbClr val="0000FF"/>
                </a:solidFill>
              </a:rPr>
              <a:t>theoretical error</a:t>
            </a:r>
            <a:r>
              <a:rPr lang="en-US" sz="1400" i="1" kern="1200" dirty="0"/>
              <a:t> budget is </a:t>
            </a:r>
            <a:r>
              <a:rPr lang="en-US" sz="1400" i="1" kern="1200" dirty="0">
                <a:solidFill>
                  <a:srgbClr val="0000FF"/>
                </a:solidFill>
              </a:rPr>
              <a:t>dominated by</a:t>
            </a:r>
            <a:r>
              <a:rPr lang="en-US" sz="1400" i="1" kern="1200" dirty="0"/>
              <a:t> uncertainties on the </a:t>
            </a:r>
            <a:r>
              <a:rPr lang="en-US" sz="1400" i="1" kern="1200" dirty="0">
                <a:solidFill>
                  <a:srgbClr val="0000FF"/>
                </a:solidFill>
              </a:rPr>
              <a:t>astrophysical factor </a:t>
            </a:r>
            <a:r>
              <a:rPr lang="en-US" sz="1400" i="1" kern="1200" dirty="0"/>
              <a:t>S</a:t>
            </a:r>
            <a:r>
              <a:rPr lang="en-US" sz="1400" i="1" kern="1200" baseline="-25000" dirty="0"/>
              <a:t>34</a:t>
            </a:r>
            <a:r>
              <a:rPr lang="en-US" sz="1400" i="1" kern="1200" dirty="0"/>
              <a:t> of the </a:t>
            </a:r>
            <a:r>
              <a:rPr lang="en-US" sz="1400" i="1" kern="1200" baseline="30000" dirty="0"/>
              <a:t>3</a:t>
            </a:r>
            <a:r>
              <a:rPr lang="en-US" sz="1400" i="1" kern="1200" dirty="0"/>
              <a:t>He + </a:t>
            </a:r>
            <a:r>
              <a:rPr lang="en-US" sz="1400" i="1" kern="1200" baseline="30000" dirty="0"/>
              <a:t>4</a:t>
            </a:r>
            <a:r>
              <a:rPr lang="en-US" sz="1400" i="1" kern="1200" dirty="0"/>
              <a:t>He reaction, on the opacity of the Sun, and on the astrophysical factor S</a:t>
            </a:r>
            <a:r>
              <a:rPr lang="en-US" sz="1400" i="1" kern="1200" baseline="-25000" dirty="0"/>
              <a:t>17</a:t>
            </a:r>
            <a:r>
              <a:rPr lang="en-US" sz="1400" i="1" kern="1200" dirty="0"/>
              <a:t> of the p + </a:t>
            </a:r>
            <a:r>
              <a:rPr lang="en-US" sz="1400" i="1" kern="1200" baseline="30000" dirty="0"/>
              <a:t>7</a:t>
            </a:r>
            <a:r>
              <a:rPr lang="en-US" sz="1400" i="1" kern="1200" dirty="0"/>
              <a:t>Be reaction</a:t>
            </a:r>
            <a:r>
              <a:rPr lang="en-US" sz="1400" kern="12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207" y="105629"/>
            <a:ext cx="8772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1200" dirty="0">
                <a:solidFill>
                  <a:srgbClr val="0000FF"/>
                </a:solidFill>
              </a:rPr>
              <a:t>Test the predictions of SSMs with different </a:t>
            </a:r>
            <a:r>
              <a:rPr lang="en-US" sz="2800" b="1" kern="1200" dirty="0" err="1">
                <a:solidFill>
                  <a:srgbClr val="0000FF"/>
                </a:solidFill>
              </a:rPr>
              <a:t>metallicity</a:t>
            </a:r>
            <a:endParaRPr lang="en-US" sz="2800" kern="1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207" y="5507932"/>
            <a:ext cx="87720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kern="1200" dirty="0"/>
              <a:t>The </a:t>
            </a:r>
            <a:r>
              <a:rPr lang="en-US" sz="2000" b="1" u="sng" kern="1200" dirty="0">
                <a:solidFill>
                  <a:srgbClr val="008000"/>
                </a:solidFill>
              </a:rPr>
              <a:t>Borexino results</a:t>
            </a:r>
            <a:r>
              <a:rPr lang="en-US" sz="2000" u="sng" kern="1200" dirty="0"/>
              <a:t> </a:t>
            </a:r>
            <a:r>
              <a:rPr lang="en-US" sz="2000" kern="1200" dirty="0"/>
              <a:t>are </a:t>
            </a:r>
            <a:r>
              <a:rPr lang="en-US" sz="2000" u="sng" kern="1200" dirty="0"/>
              <a:t>compatible with</a:t>
            </a:r>
            <a:r>
              <a:rPr lang="en-US" sz="2000" kern="1200" dirty="0"/>
              <a:t> the temperature profiles predicted by </a:t>
            </a:r>
            <a:r>
              <a:rPr lang="en-US" sz="2000" u="sng" kern="1200" dirty="0"/>
              <a:t>both HZ- and LZ-SSMs</a:t>
            </a:r>
            <a:r>
              <a:rPr lang="en-US" sz="2000" kern="1200" dirty="0"/>
              <a:t>. However, the </a:t>
            </a:r>
            <a:r>
              <a:rPr lang="en-US" sz="2000" kern="1200" baseline="30000" dirty="0"/>
              <a:t>7</a:t>
            </a:r>
            <a:r>
              <a:rPr lang="en-US" sz="2000" kern="1200" dirty="0"/>
              <a:t>Be and </a:t>
            </a:r>
            <a:r>
              <a:rPr lang="en-US" sz="2000" kern="1200" baseline="30000" dirty="0"/>
              <a:t>8</a:t>
            </a:r>
            <a:r>
              <a:rPr lang="en-US" sz="2000" kern="1200" dirty="0"/>
              <a:t>B solar-neutrino fluxes measured by </a:t>
            </a:r>
            <a:r>
              <a:rPr lang="en-US" sz="2000" kern="1200" dirty="0">
                <a:solidFill>
                  <a:srgbClr val="0000FF"/>
                </a:solidFill>
              </a:rPr>
              <a:t>Borexino provide an interesting </a:t>
            </a:r>
            <a:r>
              <a:rPr lang="en-US" sz="2000" b="1" u="sng" kern="1200" dirty="0">
                <a:solidFill>
                  <a:srgbClr val="0000FF"/>
                </a:solidFill>
              </a:rPr>
              <a:t>hint</a:t>
            </a:r>
            <a:r>
              <a:rPr lang="en-US" sz="2000" kern="1200" dirty="0">
                <a:solidFill>
                  <a:srgbClr val="0000FF"/>
                </a:solidFill>
              </a:rPr>
              <a:t> in favor of the </a:t>
            </a:r>
            <a:r>
              <a:rPr lang="en-US" sz="2000" b="1" u="sng" kern="1200" dirty="0">
                <a:solidFill>
                  <a:srgbClr val="0000FF"/>
                </a:solidFill>
              </a:rPr>
              <a:t>HZ-SSM</a:t>
            </a:r>
            <a:r>
              <a:rPr lang="en-US" sz="2000" b="1" kern="1200" dirty="0">
                <a:solidFill>
                  <a:srgbClr val="0000FF"/>
                </a:solidFill>
              </a:rPr>
              <a:t> </a:t>
            </a:r>
            <a:r>
              <a:rPr lang="en-US" sz="2000" kern="1200" dirty="0">
                <a:solidFill>
                  <a:srgbClr val="0000FF"/>
                </a:solidFill>
              </a:rPr>
              <a:t>prediction</a:t>
            </a:r>
            <a:r>
              <a:rPr lang="en-US" sz="2000" kern="1200" dirty="0"/>
              <a:t>. </a:t>
            </a:r>
          </a:p>
        </p:txBody>
      </p:sp>
      <p:pic>
        <p:nvPicPr>
          <p:cNvPr id="12" name="Picture 11" descr="41586_2018_624_Fig4_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99" y="1587888"/>
            <a:ext cx="5553901" cy="33809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4526" y="1688106"/>
            <a:ext cx="2774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kern="1200" dirty="0"/>
              <a:t>We performed a 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</a:rPr>
              <a:t>global</a:t>
            </a:r>
            <a:r>
              <a:rPr lang="en-US" sz="1200" kern="1200" dirty="0"/>
              <a:t> fit including the results presented in this work together with all the other solar + KamLAND data. </a:t>
            </a:r>
          </a:p>
        </p:txBody>
      </p:sp>
    </p:spTree>
    <p:extLst>
      <p:ext uri="{BB962C8B-B14F-4D97-AF65-F5344CB8AC3E}">
        <p14:creationId xmlns:p14="http://schemas.microsoft.com/office/powerpoint/2010/main" val="1077427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4" y="42186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Sensitivity to CNO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376" y="743889"/>
            <a:ext cx="7833224" cy="249299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Motivations: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CNO neutrinos have </a:t>
            </a:r>
            <a:r>
              <a:rPr lang="en-US" dirty="0">
                <a:solidFill>
                  <a:srgbClr val="0000FF"/>
                </a:solidFill>
              </a:rPr>
              <a:t>never been detected </a:t>
            </a:r>
          </a:p>
          <a:p>
            <a:pPr lvl="1" algn="just"/>
            <a:r>
              <a:rPr lang="en-US" sz="1600" dirty="0"/>
              <a:t>According to </a:t>
            </a:r>
            <a:r>
              <a:rPr lang="en-US" sz="1600" dirty="0" err="1"/>
              <a:t>astrophisical</a:t>
            </a:r>
            <a:r>
              <a:rPr lang="en-US" sz="1600" dirty="0"/>
              <a:t> models, CNO cycle is responsible of </a:t>
            </a:r>
            <a:r>
              <a:rPr lang="en-US" sz="1600" dirty="0">
                <a:solidFill>
                  <a:srgbClr val="0000FF"/>
                </a:solidFill>
              </a:rPr>
              <a:t>~1% of the solar luminosity</a:t>
            </a:r>
            <a:r>
              <a:rPr lang="en-US" sz="1600" dirty="0"/>
              <a:t> and it is the main mechanism of energy </a:t>
            </a:r>
            <a:r>
              <a:rPr lang="en-US" sz="1600" dirty="0">
                <a:solidFill>
                  <a:srgbClr val="0000FF"/>
                </a:solidFill>
              </a:rPr>
              <a:t>generation in massive stars</a:t>
            </a:r>
            <a:r>
              <a:rPr lang="en-US" sz="1600" dirty="0"/>
              <a:t>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A solution for the </a:t>
            </a:r>
            <a:r>
              <a:rPr lang="en-US" dirty="0">
                <a:solidFill>
                  <a:srgbClr val="0000FF"/>
                </a:solidFill>
              </a:rPr>
              <a:t>solar </a:t>
            </a:r>
            <a:r>
              <a:rPr lang="en-US" dirty="0" err="1">
                <a:solidFill>
                  <a:srgbClr val="0000FF"/>
                </a:solidFill>
              </a:rPr>
              <a:t>metallicity</a:t>
            </a:r>
            <a:r>
              <a:rPr lang="en-US" dirty="0">
                <a:solidFill>
                  <a:srgbClr val="0000FF"/>
                </a:solidFill>
              </a:rPr>
              <a:t> problem</a:t>
            </a:r>
            <a:r>
              <a:rPr lang="en-US" dirty="0"/>
              <a:t>. </a:t>
            </a:r>
          </a:p>
          <a:p>
            <a:pPr lvl="1" algn="just"/>
            <a:r>
              <a:rPr lang="en-US" sz="1600" dirty="0"/>
              <a:t>Relative species predicted by nuclear physics, absolute abundance still unknown.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376" y="3484694"/>
            <a:ext cx="7833223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Experimental challenges: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Low rate</a:t>
            </a:r>
            <a:r>
              <a:rPr lang="en-US" dirty="0"/>
              <a:t> expected in Borexino: </a:t>
            </a:r>
            <a:r>
              <a:rPr lang="en-US" dirty="0">
                <a:solidFill>
                  <a:srgbClr val="FF0000"/>
                </a:solidFill>
              </a:rPr>
              <a:t>~5 </a:t>
            </a:r>
            <a:r>
              <a:rPr lang="en-US" dirty="0" err="1">
                <a:solidFill>
                  <a:srgbClr val="FF0000"/>
                </a:solidFill>
              </a:rPr>
              <a:t>cpd</a:t>
            </a:r>
            <a:r>
              <a:rPr lang="en-US" dirty="0">
                <a:solidFill>
                  <a:srgbClr val="FF0000"/>
                </a:solidFill>
              </a:rPr>
              <a:t>/100t (HZ) </a:t>
            </a:r>
            <a:r>
              <a:rPr lang="en-US" dirty="0"/>
              <a:t>or ~3 </a:t>
            </a:r>
            <a:r>
              <a:rPr lang="en-US" dirty="0" err="1"/>
              <a:t>cpd</a:t>
            </a:r>
            <a:r>
              <a:rPr lang="en-US" dirty="0"/>
              <a:t>/100t (LZ)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Similar to </a:t>
            </a:r>
            <a:r>
              <a:rPr lang="en-US" b="1" baseline="30000" dirty="0">
                <a:solidFill>
                  <a:srgbClr val="008000"/>
                </a:solidFill>
              </a:rPr>
              <a:t>210</a:t>
            </a:r>
            <a:r>
              <a:rPr lang="en-US" b="1" dirty="0">
                <a:solidFill>
                  <a:srgbClr val="008000"/>
                </a:solidFill>
              </a:rPr>
              <a:t>Bi</a:t>
            </a:r>
            <a:r>
              <a:rPr lang="en-US" dirty="0">
                <a:solidFill>
                  <a:srgbClr val="008000"/>
                </a:solidFill>
              </a:rPr>
              <a:t> beta spectrum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28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41" y="4617859"/>
            <a:ext cx="3567795" cy="2211810"/>
          </a:xfrm>
          <a:prstGeom prst="rect">
            <a:avLst/>
          </a:prstGeom>
        </p:spPr>
      </p:pic>
      <p:sp>
        <p:nvSpPr>
          <p:cNvPr id="7" name="Stella a 6 punte 6">
            <a:extLst>
              <a:ext uri="{FF2B5EF4-FFF2-40B4-BE49-F238E27FC236}">
                <a16:creationId xmlns:a16="http://schemas.microsoft.com/office/drawing/2014/main" id="{A1C7A227-095B-9D48-A226-2014B84D31D2}"/>
              </a:ext>
            </a:extLst>
          </p:cNvPr>
          <p:cNvSpPr/>
          <p:nvPr/>
        </p:nvSpPr>
        <p:spPr>
          <a:xfrm>
            <a:off x="6990337" y="5406240"/>
            <a:ext cx="1148485" cy="995455"/>
          </a:xfrm>
          <a:prstGeom prst="star6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6 punte 9">
            <a:extLst>
              <a:ext uri="{FF2B5EF4-FFF2-40B4-BE49-F238E27FC236}">
                <a16:creationId xmlns:a16="http://schemas.microsoft.com/office/drawing/2014/main" id="{52ECD203-F4EB-864B-901E-2FDC82A1727B}"/>
              </a:ext>
            </a:extLst>
          </p:cNvPr>
          <p:cNvSpPr/>
          <p:nvPr/>
        </p:nvSpPr>
        <p:spPr>
          <a:xfrm>
            <a:off x="5525095" y="4319205"/>
            <a:ext cx="1148485" cy="995455"/>
          </a:xfrm>
          <a:prstGeom prst="star6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91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52" y="2436861"/>
            <a:ext cx="2942174" cy="18838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1064" y="2311111"/>
            <a:ext cx="3598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Example:</a:t>
            </a:r>
          </a:p>
          <a:p>
            <a:pPr algn="just"/>
            <a:r>
              <a:rPr lang="en-US" dirty="0"/>
              <a:t>– Total rate A(t)</a:t>
            </a:r>
          </a:p>
          <a:p>
            <a:pPr algn="just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– Unsupported </a:t>
            </a:r>
            <a:r>
              <a:rPr lang="en-US" baseline="30000" dirty="0">
                <a:solidFill>
                  <a:srgbClr val="FF0000"/>
                </a:solidFill>
              </a:rPr>
              <a:t>210</a:t>
            </a:r>
            <a:r>
              <a:rPr lang="en-US" dirty="0">
                <a:solidFill>
                  <a:srgbClr val="FF0000"/>
                </a:solidFill>
              </a:rPr>
              <a:t>Po term A</a:t>
            </a:r>
          </a:p>
          <a:p>
            <a:pPr algn="just"/>
            <a:r>
              <a:rPr lang="en-US" dirty="0">
                <a:solidFill>
                  <a:srgbClr val="0000FF"/>
                </a:solidFill>
              </a:rPr>
              <a:t>– </a:t>
            </a:r>
            <a:r>
              <a:rPr lang="en-US" baseline="30000" dirty="0">
                <a:solidFill>
                  <a:srgbClr val="0000FF"/>
                </a:solidFill>
              </a:rPr>
              <a:t>210</a:t>
            </a:r>
            <a:r>
              <a:rPr lang="en-US" dirty="0">
                <a:solidFill>
                  <a:srgbClr val="0000FF"/>
                </a:solidFill>
              </a:rPr>
              <a:t>Bi-supported </a:t>
            </a:r>
            <a:r>
              <a:rPr lang="en-US" baseline="30000" dirty="0">
                <a:solidFill>
                  <a:srgbClr val="0000FF"/>
                </a:solidFill>
              </a:rPr>
              <a:t>210</a:t>
            </a:r>
            <a:r>
              <a:rPr lang="en-US" dirty="0">
                <a:solidFill>
                  <a:srgbClr val="0000FF"/>
                </a:solidFill>
              </a:rPr>
              <a:t>Po term B</a:t>
            </a:r>
          </a:p>
        </p:txBody>
      </p:sp>
      <p:graphicFrame>
        <p:nvGraphicFramePr>
          <p:cNvPr id="1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461849"/>
              </p:ext>
            </p:extLst>
          </p:nvPr>
        </p:nvGraphicFramePr>
        <p:xfrm>
          <a:off x="4844661" y="3534549"/>
          <a:ext cx="26844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" name="Equation" r:id="rId4" imgW="1549400" imgH="381000" progId="Equation.3">
                  <p:embed/>
                </p:oleObj>
              </mc:Choice>
              <mc:Fallback>
                <p:oleObj name="Equation" r:id="rId4" imgW="1549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661" y="3534549"/>
                        <a:ext cx="268446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054" y="354111"/>
            <a:ext cx="3699496" cy="19992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75889" y="314500"/>
            <a:ext cx="1320205" cy="967146"/>
          </a:xfrm>
          <a:prstGeom prst="ellipse">
            <a:avLst/>
          </a:prstGeom>
          <a:noFill/>
          <a:ln>
            <a:solidFill>
              <a:srgbClr val="FC0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93165" y="308802"/>
            <a:ext cx="1320205" cy="96714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9170" y="536744"/>
            <a:ext cx="52457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000" dirty="0"/>
              <a:t>Assuming the </a:t>
            </a:r>
            <a:r>
              <a:rPr lang="en-US" sz="2000" b="1" dirty="0"/>
              <a:t>secular equilibrium </a:t>
            </a:r>
            <a:r>
              <a:rPr lang="en-US" sz="2000" dirty="0"/>
              <a:t>the</a:t>
            </a:r>
          </a:p>
          <a:p>
            <a:pPr algn="just">
              <a:spcBef>
                <a:spcPts val="600"/>
              </a:spcBef>
            </a:pPr>
            <a:r>
              <a:rPr lang="en-US" sz="2000" b="1" u="sng" baseline="30000" dirty="0">
                <a:solidFill>
                  <a:srgbClr val="FC02FF"/>
                </a:solidFill>
              </a:rPr>
              <a:t>210</a:t>
            </a:r>
            <a:r>
              <a:rPr lang="en-US" sz="2000" b="1" u="sng" dirty="0">
                <a:solidFill>
                  <a:srgbClr val="FC02FF"/>
                </a:solidFill>
              </a:rPr>
              <a:t>Bi rate </a:t>
            </a:r>
            <a:r>
              <a:rPr lang="en-US" sz="2000" b="1" u="sng" dirty="0"/>
              <a:t>can be determined by the </a:t>
            </a:r>
            <a:r>
              <a:rPr lang="en-US" sz="2000" b="1" u="sng" baseline="30000" dirty="0">
                <a:solidFill>
                  <a:srgbClr val="008000"/>
                </a:solidFill>
              </a:rPr>
              <a:t>210</a:t>
            </a:r>
            <a:r>
              <a:rPr lang="en-US" sz="2000" b="1" u="sng" dirty="0">
                <a:solidFill>
                  <a:srgbClr val="008000"/>
                </a:solidFill>
              </a:rPr>
              <a:t>Po </a:t>
            </a:r>
            <a:r>
              <a:rPr lang="en-US" sz="2000" u="sng" dirty="0">
                <a:solidFill>
                  <a:srgbClr val="008000"/>
                </a:solidFill>
              </a:rPr>
              <a:t>rate</a:t>
            </a:r>
            <a:r>
              <a:rPr lang="en-US" sz="2000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29</a:t>
            </a:fld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349170" y="4867069"/>
            <a:ext cx="8583788" cy="12926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But, in order to determine the </a:t>
            </a:r>
            <a:r>
              <a:rPr lang="en-US" b="1" u="sng" baseline="30000" dirty="0">
                <a:solidFill>
                  <a:srgbClr val="008000"/>
                </a:solidFill>
              </a:rPr>
              <a:t>210</a:t>
            </a:r>
            <a:r>
              <a:rPr lang="en-US" b="1" u="sng" dirty="0">
                <a:solidFill>
                  <a:srgbClr val="008000"/>
                </a:solidFill>
              </a:rPr>
              <a:t>Po </a:t>
            </a:r>
            <a:r>
              <a:rPr lang="en-US" u="sng" dirty="0">
                <a:solidFill>
                  <a:srgbClr val="008000"/>
                </a:solidFill>
              </a:rPr>
              <a:t>rate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</a:t>
            </a:r>
            <a:r>
              <a:rPr lang="en-US" b="1" u="sng" dirty="0"/>
              <a:t>contaminants</a:t>
            </a:r>
            <a:r>
              <a:rPr lang="en-US" u="sng" dirty="0"/>
              <a:t> must be </a:t>
            </a:r>
            <a:r>
              <a:rPr lang="en-US" b="1" u="sng" dirty="0"/>
              <a:t>homogeneous</a:t>
            </a:r>
            <a:r>
              <a:rPr lang="en-US" dirty="0"/>
              <a:t> and we have to have </a:t>
            </a:r>
            <a:r>
              <a:rPr lang="en-US" b="1" u="sng" dirty="0"/>
              <a:t>no motions</a:t>
            </a:r>
            <a:r>
              <a:rPr lang="en-US" dirty="0"/>
              <a:t> of the contaminants in the FV (due to convention  motions) -&gt; </a:t>
            </a:r>
            <a:r>
              <a:rPr lang="en-US" sz="2400" b="1" dirty="0">
                <a:solidFill>
                  <a:srgbClr val="FF0000"/>
                </a:solidFill>
              </a:rPr>
              <a:t>stable temperature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0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solidFill>
                  <a:schemeClr val="accent2"/>
                </a:solidFill>
              </a:rPr>
              <a:t>Lino Miramonti</a:t>
            </a: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605AB0-44DE-074B-AF96-AEF050EAC86E}" type="slidenum">
              <a:rPr lang="it-IT" sz="1400">
                <a:solidFill>
                  <a:srgbClr val="FF0000"/>
                </a:solidFill>
              </a:rPr>
              <a:pPr eaLnBrk="1" hangingPunct="1"/>
              <a:t>3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39940" name="CasellaDiTesto 4"/>
          <p:cNvSpPr txBox="1">
            <a:spLocks noChangeArrowheads="1"/>
          </p:cNvSpPr>
          <p:nvPr/>
        </p:nvSpPr>
        <p:spPr bwMode="auto">
          <a:xfrm>
            <a:off x="395536" y="908720"/>
            <a:ext cx="82089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/>
              <a:t>There are 2 possible ways to detect solar neutrinos:</a:t>
            </a:r>
          </a:p>
          <a:p>
            <a:pPr algn="just" eaLnBrk="1" hangingPunct="1">
              <a:defRPr/>
            </a:pPr>
            <a:endParaRPr lang="en-US" sz="1800" dirty="0"/>
          </a:p>
          <a:p>
            <a:pPr algn="just" eaLnBrk="1" hangingPunct="1">
              <a:defRPr/>
            </a:pPr>
            <a:endParaRPr lang="en-US" sz="1800" dirty="0"/>
          </a:p>
          <a:p>
            <a:pPr lvl="2" algn="just" eaLnBrk="1" hangingPunct="1">
              <a:buFont typeface="Arial" charset="0"/>
              <a:buChar char="•"/>
              <a:defRPr/>
            </a:pPr>
            <a:r>
              <a:rPr lang="en-US" sz="18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radiochemical experiments</a:t>
            </a:r>
          </a:p>
          <a:p>
            <a:pPr lvl="2" algn="just" eaLnBrk="1" hangingPunct="1">
              <a:buFont typeface="Arial" charset="0"/>
              <a:buChar char="•"/>
              <a:defRPr/>
            </a:pPr>
            <a:endParaRPr lang="en-US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 algn="just" eaLnBrk="1" hangingPunct="1">
              <a:buFont typeface="Arial" charset="0"/>
              <a:buChar char="•"/>
              <a:defRPr/>
            </a:pPr>
            <a:endParaRPr lang="en-US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 algn="just" eaLnBrk="1" hangingPunct="1">
              <a:buFont typeface="Arial" charset="0"/>
              <a:buChar char="•"/>
              <a:defRPr/>
            </a:pPr>
            <a:r>
              <a:rPr lang="en-US" sz="1800" b="1" dirty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 time experiments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44037" name="CasellaDiTesto 5"/>
          <p:cNvSpPr txBox="1">
            <a:spLocks noChangeArrowheads="1"/>
          </p:cNvSpPr>
          <p:nvPr/>
        </p:nvSpPr>
        <p:spPr bwMode="auto">
          <a:xfrm>
            <a:off x="395288" y="115888"/>
            <a:ext cx="6286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How to detect Solar Neutrinos?</a:t>
            </a:r>
          </a:p>
        </p:txBody>
      </p:sp>
      <p:graphicFrame>
        <p:nvGraphicFramePr>
          <p:cNvPr id="4403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80119"/>
              </p:ext>
            </p:extLst>
          </p:nvPr>
        </p:nvGraphicFramePr>
        <p:xfrm>
          <a:off x="4806246" y="1671638"/>
          <a:ext cx="23764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0" name="Equation" r:id="rId3" imgW="1308100" imgH="241300" progId="Equation.3">
                  <p:embed/>
                </p:oleObj>
              </mc:Choice>
              <mc:Fallback>
                <p:oleObj name="Equation" r:id="rId3" imgW="1308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246" y="1671638"/>
                        <a:ext cx="2376488" cy="4381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115058"/>
              </p:ext>
            </p:extLst>
          </p:nvPr>
        </p:nvGraphicFramePr>
        <p:xfrm>
          <a:off x="4806246" y="2470150"/>
          <a:ext cx="20891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1" name="Equation" r:id="rId5" imgW="1104900" imgH="241300" progId="Equation.3">
                  <p:embed/>
                </p:oleObj>
              </mc:Choice>
              <mc:Fallback>
                <p:oleObj name="Equation" r:id="rId5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246" y="2470150"/>
                        <a:ext cx="2089150" cy="454025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CasellaDiTesto 4"/>
          <p:cNvSpPr txBox="1">
            <a:spLocks noChangeArrowheads="1"/>
          </p:cNvSpPr>
          <p:nvPr/>
        </p:nvSpPr>
        <p:spPr bwMode="auto">
          <a:xfrm>
            <a:off x="468313" y="3790950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</a:t>
            </a:r>
            <a:r>
              <a:rPr lang="en-US" sz="1800" b="1" u="sng">
                <a:solidFill>
                  <a:srgbClr val="FF6600"/>
                </a:solidFill>
              </a:rPr>
              <a:t>radiochemical experiments</a:t>
            </a:r>
            <a:r>
              <a:rPr lang="en-US" sz="1800" b="1">
                <a:solidFill>
                  <a:srgbClr val="FF6600"/>
                </a:solidFill>
              </a:rPr>
              <a:t> </a:t>
            </a:r>
            <a:r>
              <a:rPr lang="en-US" sz="1800"/>
              <a:t>people uses isotopes which, once interacted with an electron neutrino, produce radioactive isotopes.</a:t>
            </a:r>
          </a:p>
        </p:txBody>
      </p:sp>
      <p:sp>
        <p:nvSpPr>
          <p:cNvPr id="44041" name="CasellaDiTesto 4"/>
          <p:cNvSpPr txBox="1">
            <a:spLocks noChangeArrowheads="1"/>
          </p:cNvSpPr>
          <p:nvPr/>
        </p:nvSpPr>
        <p:spPr bwMode="auto">
          <a:xfrm>
            <a:off x="466725" y="5097463"/>
            <a:ext cx="568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</a:t>
            </a:r>
            <a:r>
              <a:rPr lang="en-US" sz="1800" b="1" u="sng">
                <a:solidFill>
                  <a:srgbClr val="3366FF"/>
                </a:solidFill>
              </a:rPr>
              <a:t>real time experiments</a:t>
            </a:r>
            <a:r>
              <a:rPr lang="en-US" sz="1800" b="1">
                <a:solidFill>
                  <a:srgbClr val="3366FF"/>
                </a:solidFill>
              </a:rPr>
              <a:t> </a:t>
            </a:r>
            <a:r>
              <a:rPr lang="en-US" sz="1800"/>
              <a:t>people detect the light created from the electron scattered by the impinging neutrinos </a:t>
            </a:r>
          </a:p>
        </p:txBody>
      </p:sp>
      <p:graphicFrame>
        <p:nvGraphicFramePr>
          <p:cNvPr id="44042" name="Object 19"/>
          <p:cNvGraphicFramePr>
            <a:graphicFrameLocks noChangeAspect="1"/>
          </p:cNvGraphicFramePr>
          <p:nvPr/>
        </p:nvGraphicFramePr>
        <p:xfrm>
          <a:off x="6970713" y="5300663"/>
          <a:ext cx="13192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" name="Equation" r:id="rId7" imgW="698500" imgH="241300" progId="Equation.3">
                  <p:embed/>
                </p:oleObj>
              </mc:Choice>
              <mc:Fallback>
                <p:oleObj name="Equation" r:id="rId7" imgW="698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713" y="5300663"/>
                        <a:ext cx="1319212" cy="455612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3" name="Object 41"/>
          <p:cNvGraphicFramePr>
            <a:graphicFrameLocks noChangeAspect="1"/>
          </p:cNvGraphicFramePr>
          <p:nvPr/>
        </p:nvGraphicFramePr>
        <p:xfrm>
          <a:off x="7324725" y="3933825"/>
          <a:ext cx="900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3" name="Equation" r:id="rId9" imgW="495300" imgH="241300" progId="Equation.3">
                  <p:embed/>
                </p:oleObj>
              </mc:Choice>
              <mc:Fallback>
                <p:oleObj name="Equation" r:id="rId9" imgW="495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725" y="3933825"/>
                        <a:ext cx="900113" cy="4381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685920"/>
              </p:ext>
            </p:extLst>
          </p:nvPr>
        </p:nvGraphicFramePr>
        <p:xfrm>
          <a:off x="6977469" y="2369357"/>
          <a:ext cx="2137462" cy="636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4" name="Equation" r:id="rId11" imgW="2082800" imgH="622300" progId="Equation.3">
                  <p:embed/>
                </p:oleObj>
              </mc:Choice>
              <mc:Fallback>
                <p:oleObj name="Equation" r:id="rId11" imgW="20828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469" y="2369357"/>
                        <a:ext cx="2137462" cy="63631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510792"/>
              </p:ext>
            </p:extLst>
          </p:nvPr>
        </p:nvGraphicFramePr>
        <p:xfrm>
          <a:off x="8180635" y="3040876"/>
          <a:ext cx="8477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5" name="Equation" r:id="rId13" imgW="825500" imgH="495300" progId="Equation.3">
                  <p:embed/>
                </p:oleObj>
              </mc:Choice>
              <mc:Fallback>
                <p:oleObj name="Equation" r:id="rId13" imgW="825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0635" y="3040876"/>
                        <a:ext cx="847725" cy="5064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0434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3" y="219012"/>
            <a:ext cx="863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The thermal insulation and temperature active control system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1705" y="1243021"/>
            <a:ext cx="3327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Since the end of </a:t>
            </a:r>
            <a:r>
              <a:rPr lang="en-US" dirty="0">
                <a:solidFill>
                  <a:srgbClr val="FF0000"/>
                </a:solidFill>
              </a:rPr>
              <a:t>2015</a:t>
            </a:r>
            <a:r>
              <a:rPr lang="en-US" dirty="0"/>
              <a:t> the detector is surrounded by a </a:t>
            </a:r>
            <a:r>
              <a:rPr lang="en-US" dirty="0">
                <a:solidFill>
                  <a:srgbClr val="0000FF"/>
                </a:solidFill>
              </a:rPr>
              <a:t>thick layer of </a:t>
            </a:r>
            <a:r>
              <a:rPr lang="en-US" sz="2000" b="1" dirty="0">
                <a:solidFill>
                  <a:srgbClr val="FF0000"/>
                </a:solidFill>
              </a:rPr>
              <a:t>rock wool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597" y="1018799"/>
            <a:ext cx="4609792" cy="21106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1592" y="3135228"/>
            <a:ext cx="66645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dome of Borexino is equipped with a </a:t>
            </a:r>
            <a:r>
              <a:rPr lang="en-US" sz="2000" b="1" dirty="0">
                <a:solidFill>
                  <a:srgbClr val="3366FF"/>
                </a:solidFill>
              </a:rPr>
              <a:t>water coil </a:t>
            </a:r>
            <a:r>
              <a:rPr lang="en-US" dirty="0"/>
              <a:t>able to provide heat for compensating the heat sink from the bottom (rock at ~6°C)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459" y="3375804"/>
            <a:ext cx="1512646" cy="267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3" y="3887661"/>
            <a:ext cx="3188071" cy="2731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67" y="3912023"/>
            <a:ext cx="3633711" cy="27196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30</a:t>
            </a:fld>
            <a:endParaRPr lang="it-IT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95527" y="2009376"/>
            <a:ext cx="4791054" cy="187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55696" y="3375804"/>
            <a:ext cx="2459836" cy="1237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11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4" y="42186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Conclusion and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24" y="1119161"/>
            <a:ext cx="867211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Borexino Phase II results are based on a cleaner data set; the analysis contain many methodical improvements: </a:t>
            </a:r>
            <a:r>
              <a:rPr lang="en-US" dirty="0">
                <a:solidFill>
                  <a:srgbClr val="0000FF"/>
                </a:solidFill>
              </a:rPr>
              <a:t>Improved precision on pp, </a:t>
            </a:r>
            <a:r>
              <a:rPr lang="en-US" baseline="30000" dirty="0">
                <a:solidFill>
                  <a:srgbClr val="0000FF"/>
                </a:solidFill>
              </a:rPr>
              <a:t>7</a:t>
            </a:r>
            <a:r>
              <a:rPr lang="en-US" dirty="0">
                <a:solidFill>
                  <a:srgbClr val="0000FF"/>
                </a:solidFill>
              </a:rPr>
              <a:t>Be, pep and </a:t>
            </a:r>
            <a:r>
              <a:rPr lang="en-US" baseline="30000" dirty="0">
                <a:solidFill>
                  <a:srgbClr val="0000FF"/>
                </a:solidFill>
              </a:rPr>
              <a:t>8</a:t>
            </a:r>
            <a:r>
              <a:rPr lang="en-US" dirty="0">
                <a:solidFill>
                  <a:srgbClr val="0000FF"/>
                </a:solidFill>
              </a:rPr>
              <a:t>B neutrinos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Still missing</a:t>
            </a:r>
            <a:r>
              <a:rPr lang="en-US" dirty="0"/>
              <a:t>: combined analysis of </a:t>
            </a:r>
            <a:r>
              <a:rPr lang="en-US" u="sng" dirty="0">
                <a:solidFill>
                  <a:srgbClr val="FF0000"/>
                </a:solidFill>
              </a:rPr>
              <a:t>Phase I + Phase</a:t>
            </a:r>
            <a:r>
              <a:rPr lang="en-US" dirty="0"/>
              <a:t> II data set.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Attempt </a:t>
            </a:r>
            <a:r>
              <a:rPr lang="en-US" dirty="0">
                <a:solidFill>
                  <a:srgbClr val="008000"/>
                </a:solidFill>
              </a:rPr>
              <a:t>to measure the CNO </a:t>
            </a:r>
            <a:r>
              <a:rPr lang="en-US" dirty="0"/>
              <a:t>neutrinos.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Others </a:t>
            </a:r>
            <a:r>
              <a:rPr lang="en-US" dirty="0">
                <a:solidFill>
                  <a:srgbClr val="008000"/>
                </a:solidFill>
              </a:rPr>
              <a:t>non solar</a:t>
            </a:r>
            <a:r>
              <a:rPr lang="en-US" dirty="0"/>
              <a:t> neutrino measurement: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Geo-neutrinos,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Supernova neutrino,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unknown anti-neutrinos fluxes,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non-standard searches (neutrino magnetic moment, Non Standard Interaction, </a:t>
            </a:r>
            <a:r>
              <a:rPr lang="en-US" dirty="0" err="1"/>
              <a:t>ecc</a:t>
            </a:r>
            <a:r>
              <a:rPr lang="mr-IN" dirty="0"/>
              <a:t>…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36990" y="5935322"/>
            <a:ext cx="147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Thank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2866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76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271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5015" y="1232260"/>
            <a:ext cx="5208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45768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31356" y="329280"/>
            <a:ext cx="1959708" cy="1100613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50824" y="622346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0000FF"/>
                </a:solidFill>
              </a:rPr>
              <a:t>11</a:t>
            </a:r>
            <a:r>
              <a:rPr lang="en-US" sz="2800" b="1" dirty="0">
                <a:solidFill>
                  <a:srgbClr val="0000FF"/>
                </a:solidFill>
              </a:rPr>
              <a:t>C Tag: Three Fold Coincidence and β</a:t>
            </a:r>
            <a:r>
              <a:rPr lang="en-US" sz="2800" b="1" baseline="30000" dirty="0">
                <a:solidFill>
                  <a:srgbClr val="0000FF"/>
                </a:solidFill>
              </a:rPr>
              <a:t>+</a:t>
            </a:r>
            <a:r>
              <a:rPr lang="en-US" sz="2800" b="1" dirty="0">
                <a:solidFill>
                  <a:srgbClr val="0000FF"/>
                </a:solidFill>
              </a:rPr>
              <a:t>/β</a:t>
            </a:r>
            <a:r>
              <a:rPr lang="en-US" sz="2800" b="1" baseline="30000" dirty="0">
                <a:solidFill>
                  <a:srgbClr val="0000FF"/>
                </a:solidFill>
              </a:rPr>
              <a:t>-</a:t>
            </a:r>
            <a:r>
              <a:rPr lang="en-US" sz="2800" b="1" dirty="0">
                <a:solidFill>
                  <a:srgbClr val="0000FF"/>
                </a:solidFill>
              </a:rPr>
              <a:t> discrimination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26" y="1667599"/>
            <a:ext cx="4052091" cy="84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0" y="1445573"/>
            <a:ext cx="1552610" cy="1936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6150" y="1884666"/>
            <a:ext cx="3305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aseline="30000" dirty="0"/>
              <a:t>11</a:t>
            </a:r>
            <a:r>
              <a:rPr lang="en-US" sz="1400" dirty="0"/>
              <a:t>C are always produced with neutrons thus their signals are </a:t>
            </a:r>
            <a:r>
              <a:rPr lang="en-US" sz="1400" u="sng" dirty="0"/>
              <a:t>correlated in space and time</a:t>
            </a:r>
            <a:r>
              <a:rPr lang="en-US" sz="1400" dirty="0"/>
              <a:t> with a </a:t>
            </a:r>
            <a:r>
              <a:rPr lang="en-US" sz="1400" dirty="0" err="1"/>
              <a:t>muon</a:t>
            </a:r>
            <a:r>
              <a:rPr lang="en-US" sz="1400" dirty="0"/>
              <a:t> and a neutron </a:t>
            </a:r>
            <a:endParaRPr lang="en-US" sz="140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37095" y="1445573"/>
            <a:ext cx="3416883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1) </a:t>
            </a:r>
            <a:r>
              <a:rPr lang="it-IT" dirty="0"/>
              <a:t>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fold</a:t>
            </a:r>
            <a:r>
              <a:rPr lang="it-IT" dirty="0"/>
              <a:t> </a:t>
            </a:r>
            <a:r>
              <a:rPr lang="it-IT" dirty="0" err="1"/>
              <a:t>coincidence</a:t>
            </a:r>
            <a:r>
              <a:rPr lang="it-IT" dirty="0"/>
              <a:t> (TFC)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94124" y="2796492"/>
            <a:ext cx="3499129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aseline="30000" dirty="0"/>
              <a:t>11</a:t>
            </a:r>
            <a:r>
              <a:rPr lang="en-US" dirty="0"/>
              <a:t>C rejection efficiency: 92 + 4 %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Residual life time: 64%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935" y="4765026"/>
            <a:ext cx="407816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2) </a:t>
            </a:r>
            <a:r>
              <a:rPr lang="it-IT" dirty="0"/>
              <a:t>The β</a:t>
            </a:r>
            <a:r>
              <a:rPr lang="it-IT" baseline="30000" dirty="0"/>
              <a:t>+</a:t>
            </a:r>
            <a:r>
              <a:rPr lang="it-IT" dirty="0"/>
              <a:t>/β</a:t>
            </a:r>
            <a:r>
              <a:rPr lang="it-IT" baseline="30000" dirty="0"/>
              <a:t>-</a:t>
            </a:r>
            <a:r>
              <a:rPr lang="it-IT" dirty="0"/>
              <a:t> </a:t>
            </a:r>
            <a:r>
              <a:rPr lang="it-IT" dirty="0" err="1"/>
              <a:t>pulse-shape</a:t>
            </a:r>
            <a:r>
              <a:rPr lang="it-IT" dirty="0"/>
              <a:t> </a:t>
            </a:r>
            <a:r>
              <a:rPr lang="it-IT" dirty="0" err="1"/>
              <a:t>variable</a:t>
            </a:r>
            <a:r>
              <a:rPr lang="it-IT" dirty="0"/>
              <a:t> PS-LPR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770" y="5339908"/>
            <a:ext cx="5767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aseline="30000" dirty="0"/>
              <a:t>11</a:t>
            </a:r>
            <a:r>
              <a:rPr lang="en-US" sz="1400" dirty="0"/>
              <a:t>C decays β</a:t>
            </a:r>
            <a:r>
              <a:rPr lang="en-US" sz="1400" baseline="30000" dirty="0"/>
              <a:t>+</a:t>
            </a:r>
            <a:r>
              <a:rPr lang="en-US" sz="1400" dirty="0"/>
              <a:t> : the probability density function (PDF) of the scintillation time profile is different for e</a:t>
            </a:r>
            <a:r>
              <a:rPr lang="en-US" sz="1400" baseline="30000" dirty="0"/>
              <a:t>-</a:t>
            </a:r>
            <a:r>
              <a:rPr lang="en-US" sz="1400" dirty="0"/>
              <a:t> and e</a:t>
            </a:r>
            <a:r>
              <a:rPr lang="en-US" sz="1400" baseline="30000" dirty="0"/>
              <a:t>+</a:t>
            </a:r>
            <a:r>
              <a:rPr lang="en-US" sz="1400" dirty="0"/>
              <a:t> for two reasons: </a:t>
            </a:r>
          </a:p>
          <a:p>
            <a:pPr lvl="1" algn="just"/>
            <a:r>
              <a:rPr lang="en-US" sz="1400" dirty="0"/>
              <a:t>•  in 50% of the case e</a:t>
            </a:r>
            <a:r>
              <a:rPr lang="en-US" sz="1400" baseline="30000" dirty="0"/>
              <a:t>+</a:t>
            </a:r>
            <a:r>
              <a:rPr lang="en-US" sz="1400" dirty="0"/>
              <a:t> annihilation is delayed by </a:t>
            </a:r>
            <a:r>
              <a:rPr lang="en-US" sz="1400" dirty="0" err="1"/>
              <a:t>ortho-positronium</a:t>
            </a:r>
            <a:r>
              <a:rPr lang="en-US" sz="1400" dirty="0"/>
              <a:t> formation (τ≈3ns);</a:t>
            </a:r>
          </a:p>
          <a:p>
            <a:pPr lvl="1" algn="just"/>
            <a:r>
              <a:rPr lang="en-US" sz="1400" dirty="0"/>
              <a:t>•  e</a:t>
            </a:r>
            <a:r>
              <a:rPr lang="en-US" sz="1400" baseline="30000" dirty="0"/>
              <a:t>+</a:t>
            </a:r>
            <a:r>
              <a:rPr lang="en-US" sz="1400" dirty="0"/>
              <a:t> energy deposit is not point-like because of the two annihilation gammas;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689" y="4608390"/>
            <a:ext cx="2832067" cy="19309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6041" y="3613778"/>
            <a:ext cx="7979401" cy="584776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data set is divided in </a:t>
            </a:r>
            <a:r>
              <a:rPr lang="en-US" sz="1600" b="1" dirty="0"/>
              <a:t>two spectra</a:t>
            </a:r>
            <a:r>
              <a:rPr lang="en-US" sz="1600" dirty="0"/>
              <a:t>: one depleted in </a:t>
            </a:r>
            <a:r>
              <a:rPr lang="en-US" sz="1600" baseline="30000" dirty="0"/>
              <a:t>11</a:t>
            </a:r>
            <a:r>
              <a:rPr lang="en-US" sz="1600" dirty="0"/>
              <a:t>C (</a:t>
            </a:r>
            <a:r>
              <a:rPr lang="en-US" sz="1600" b="1" dirty="0">
                <a:solidFill>
                  <a:srgbClr val="FF0000"/>
                </a:solidFill>
              </a:rPr>
              <a:t>TFC - subtracted</a:t>
            </a:r>
            <a:r>
              <a:rPr lang="en-US" sz="1600" dirty="0"/>
              <a:t>) and one enriched in </a:t>
            </a:r>
            <a:r>
              <a:rPr lang="en-US" sz="1600" baseline="30000" dirty="0"/>
              <a:t>11</a:t>
            </a:r>
            <a:r>
              <a:rPr lang="en-US" sz="1600" dirty="0"/>
              <a:t>C (</a:t>
            </a:r>
            <a:r>
              <a:rPr lang="en-US" sz="1600" b="1" dirty="0">
                <a:solidFill>
                  <a:srgbClr val="FF0000"/>
                </a:solidFill>
              </a:rPr>
              <a:t>TFC-tagged</a:t>
            </a:r>
            <a:r>
              <a:rPr lang="en-US" sz="1600" dirty="0"/>
              <a:t>) which are then simultaneously fit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4" y="42186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First simultaneous spectroscopy of pp, </a:t>
            </a:r>
            <a:r>
              <a:rPr lang="en-US" sz="2800" b="1" baseline="30000" dirty="0">
                <a:solidFill>
                  <a:srgbClr val="0000FF"/>
                </a:solidFill>
              </a:rPr>
              <a:t>7</a:t>
            </a:r>
            <a:r>
              <a:rPr lang="en-US" sz="2800" b="1" dirty="0">
                <a:solidFill>
                  <a:srgbClr val="0000FF"/>
                </a:solidFill>
              </a:rPr>
              <a:t>Be and pep-</a:t>
            </a:r>
            <a:r>
              <a:rPr lang="en-US" sz="2800" dirty="0">
                <a:solidFill>
                  <a:srgbClr val="0000FF"/>
                </a:solidFill>
              </a:rPr>
              <a:t>ν</a:t>
            </a:r>
            <a:endParaRPr lang="en-US" sz="2800" b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2634" y="80670"/>
            <a:ext cx="0" cy="6677313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9162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3450" y="1219979"/>
            <a:ext cx="5371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 order to extract the neutrino signal from data we adopted a strategy that consists in </a:t>
            </a:r>
            <a:r>
              <a:rPr lang="en-US" b="1" dirty="0">
                <a:solidFill>
                  <a:srgbClr val="0000FF"/>
                </a:solidFill>
              </a:rPr>
              <a:t>maximize a binned likelihood</a:t>
            </a:r>
            <a:r>
              <a:rPr lang="en-US" dirty="0"/>
              <a:t> through a </a:t>
            </a:r>
            <a:r>
              <a:rPr lang="en-US" dirty="0">
                <a:solidFill>
                  <a:srgbClr val="FF0000"/>
                </a:solidFill>
              </a:rPr>
              <a:t>multivariate approach</a:t>
            </a:r>
          </a:p>
        </p:txBody>
      </p:sp>
      <p:graphicFrame>
        <p:nvGraphicFramePr>
          <p:cNvPr id="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438336"/>
              </p:ext>
            </p:extLst>
          </p:nvPr>
        </p:nvGraphicFramePr>
        <p:xfrm>
          <a:off x="621797" y="2353468"/>
          <a:ext cx="5219096" cy="50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Equation" r:id="rId3" imgW="3009900" imgH="292100" progId="Equation.3">
                  <p:embed/>
                </p:oleObj>
              </mc:Choice>
              <mc:Fallback>
                <p:oleObj name="Equation" r:id="rId3" imgW="3009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797" y="2353468"/>
                        <a:ext cx="5219096" cy="505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63036" y="3615767"/>
            <a:ext cx="5025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likelihood is included:</a:t>
            </a:r>
          </a:p>
          <a:p>
            <a:r>
              <a:rPr lang="en-US" dirty="0">
                <a:solidFill>
                  <a:srgbClr val="0000FF"/>
                </a:solidFill>
              </a:rPr>
              <a:t>•  Energy spectrum (</a:t>
            </a:r>
            <a:r>
              <a:rPr lang="en-US" baseline="30000" dirty="0">
                <a:solidFill>
                  <a:srgbClr val="0000FF"/>
                </a:solidFill>
              </a:rPr>
              <a:t>11</a:t>
            </a:r>
            <a:r>
              <a:rPr lang="en-US" dirty="0">
                <a:solidFill>
                  <a:srgbClr val="0000FF"/>
                </a:solidFill>
              </a:rPr>
              <a:t>C-tagged and </a:t>
            </a:r>
            <a:r>
              <a:rPr lang="en-US" baseline="30000" dirty="0">
                <a:solidFill>
                  <a:srgbClr val="0000FF"/>
                </a:solidFill>
              </a:rPr>
              <a:t>11</a:t>
            </a:r>
            <a:r>
              <a:rPr lang="en-US" dirty="0">
                <a:solidFill>
                  <a:srgbClr val="0000FF"/>
                </a:solidFill>
              </a:rPr>
              <a:t>C-subtracted)</a:t>
            </a:r>
          </a:p>
          <a:p>
            <a:r>
              <a:rPr lang="en-US" dirty="0">
                <a:solidFill>
                  <a:srgbClr val="0000FF"/>
                </a:solidFill>
              </a:rPr>
              <a:t>•  Pulse-shape distribution PS-</a:t>
            </a:r>
            <a:r>
              <a:rPr lang="en-US" i="1" dirty="0">
                <a:solidFill>
                  <a:srgbClr val="0000FF"/>
                </a:solidFill>
              </a:rPr>
              <a:t>L</a:t>
            </a:r>
            <a:r>
              <a:rPr lang="en-US" dirty="0">
                <a:solidFill>
                  <a:srgbClr val="0000FF"/>
                </a:solidFill>
              </a:rPr>
              <a:t>PR</a:t>
            </a:r>
          </a:p>
          <a:p>
            <a:r>
              <a:rPr lang="en-US" dirty="0">
                <a:solidFill>
                  <a:srgbClr val="FF0000"/>
                </a:solidFill>
              </a:rPr>
              <a:t>•  Radial distribution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838" y="1094790"/>
            <a:ext cx="2917303" cy="257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24" y="5180235"/>
            <a:ext cx="4970980" cy="1570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74408" y="1046649"/>
            <a:ext cx="1615219" cy="307777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Radial distribution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6520" y="2227064"/>
            <a:ext cx="1615219" cy="307777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Pulse Shape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4004" y="5192329"/>
            <a:ext cx="1009839" cy="307777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FF"/>
                </a:solidFill>
              </a:rPr>
              <a:t>11</a:t>
            </a:r>
            <a:r>
              <a:rPr lang="en-US" sz="1400" dirty="0">
                <a:solidFill>
                  <a:srgbClr val="0000FF"/>
                </a:solidFill>
              </a:rPr>
              <a:t>C Tagged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9305" y="5124698"/>
            <a:ext cx="1309225" cy="307777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00FF"/>
                </a:solidFill>
              </a:rPr>
              <a:t>11</a:t>
            </a:r>
            <a:r>
              <a:rPr lang="en-US" sz="1400" dirty="0">
                <a:solidFill>
                  <a:srgbClr val="0000FF"/>
                </a:solidFill>
              </a:rPr>
              <a:t>C Subtracted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61580" y="3240391"/>
            <a:ext cx="1348671" cy="27699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to disentangle </a:t>
            </a:r>
            <a:r>
              <a:rPr lang="en-US" sz="1200" baseline="30000" dirty="0">
                <a:solidFill>
                  <a:srgbClr val="0000FF"/>
                </a:solidFill>
              </a:rPr>
              <a:t>11</a:t>
            </a:r>
            <a:r>
              <a:rPr lang="en-US" sz="1200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4630" y="3250168"/>
            <a:ext cx="1082839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to disentangle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external BKG</a:t>
            </a:r>
          </a:p>
        </p:txBody>
      </p:sp>
      <p:sp>
        <p:nvSpPr>
          <p:cNvPr id="19" name="Left Brace 18"/>
          <p:cNvSpPr/>
          <p:nvPr/>
        </p:nvSpPr>
        <p:spPr>
          <a:xfrm rot="16200000">
            <a:off x="2969568" y="1494540"/>
            <a:ext cx="298147" cy="297929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 rot="16200000">
            <a:off x="5090901" y="2522085"/>
            <a:ext cx="298147" cy="94210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4973" y="4173144"/>
            <a:ext cx="3432972" cy="249299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8000"/>
                </a:solidFill>
              </a:rPr>
              <a:t>Checks for systematical effects: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Arial"/>
              <a:buChar char="•"/>
            </a:pPr>
            <a:r>
              <a:rPr lang="en-US" sz="1200" dirty="0"/>
              <a:t>Fit performed in different conditions (energy range, energy variable, binning..);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Arial"/>
              <a:buChar char="•"/>
            </a:pPr>
            <a:r>
              <a:rPr lang="en-US" sz="1200" dirty="0"/>
              <a:t>Developed a Toy-MC to:</a:t>
            </a:r>
          </a:p>
          <a:p>
            <a:pPr marL="742950" lvl="1" indent="-285750" algn="just">
              <a:buFont typeface="Wingdings" charset="2"/>
              <a:buChar char="Ø"/>
            </a:pPr>
            <a:r>
              <a:rPr lang="en-US" sz="1200" dirty="0"/>
              <a:t>Build MC data set with the same exposure as in the data</a:t>
            </a:r>
          </a:p>
          <a:p>
            <a:pPr marL="742950" lvl="1" indent="-285750" algn="just">
              <a:buFont typeface="Wingdings" charset="2"/>
              <a:buChar char="Ø"/>
            </a:pPr>
            <a:r>
              <a:rPr lang="en-US" sz="1200" dirty="0"/>
              <a:t>Fit with </a:t>
            </a:r>
            <a:r>
              <a:rPr lang="en-US" sz="1200" dirty="0" err="1"/>
              <a:t>pdf</a:t>
            </a:r>
            <a:r>
              <a:rPr lang="en-US" sz="1200" dirty="0"/>
              <a:t> used to fit the data</a:t>
            </a:r>
          </a:p>
          <a:p>
            <a:pPr marL="742950" lvl="1" indent="-285750" algn="just">
              <a:buFont typeface="Wingdings" charset="2"/>
              <a:buChar char="Ø"/>
            </a:pPr>
            <a:r>
              <a:rPr lang="en-US" sz="1200" dirty="0"/>
              <a:t>Check bias, sensitivity, correlations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Arial"/>
              <a:buChar char="•"/>
            </a:pPr>
            <a:r>
              <a:rPr lang="en-US" sz="1200" dirty="0"/>
              <a:t>Energy fit performed both with the </a:t>
            </a:r>
            <a:r>
              <a:rPr lang="en-US" sz="1200" dirty="0" err="1"/>
              <a:t>MonteCarlo</a:t>
            </a:r>
            <a:r>
              <a:rPr lang="en-US" sz="1200" dirty="0"/>
              <a:t> and the Analytical methods.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824" y="42186"/>
            <a:ext cx="8478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First simultaneous spectroscopy of pp, </a:t>
            </a:r>
            <a:r>
              <a:rPr lang="en-US" sz="2800" b="1" baseline="30000" dirty="0">
                <a:solidFill>
                  <a:srgbClr val="0000FF"/>
                </a:solidFill>
              </a:rPr>
              <a:t>7</a:t>
            </a:r>
            <a:r>
              <a:rPr lang="en-US" sz="2800" b="1" dirty="0">
                <a:solidFill>
                  <a:srgbClr val="0000FF"/>
                </a:solidFill>
              </a:rPr>
              <a:t>Be and pep-</a:t>
            </a:r>
            <a:r>
              <a:rPr lang="en-US" sz="2800" dirty="0">
                <a:solidFill>
                  <a:srgbClr val="0000FF"/>
                </a:solidFill>
              </a:rPr>
              <a:t>ν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Fit strategy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634" y="80670"/>
            <a:ext cx="0" cy="6677313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535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57" y="136564"/>
            <a:ext cx="547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rise</a:t>
            </a:r>
            <a:r>
              <a:rPr lang="en-US" sz="2800" b="1" dirty="0">
                <a:solidFill>
                  <a:srgbClr val="0000FF"/>
                </a:solidFill>
                <a:latin typeface="Calibri"/>
              </a:rPr>
              <a:t> of Solar Neutrino Problem</a:t>
            </a:r>
          </a:p>
        </p:txBody>
      </p:sp>
      <p:pic>
        <p:nvPicPr>
          <p:cNvPr id="2" name="Picture 1" descr="bp2000_homestak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540"/>
            <a:ext cx="3965046" cy="296345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9057" y="975441"/>
            <a:ext cx="362110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(middle ‘60):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Homestake (Cl) 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272694" y="943685"/>
            <a:ext cx="4321175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800" dirty="0">
                <a:latin typeface="Microsoft Sans Serif" charset="0"/>
              </a:rPr>
              <a:t>Large tank of 615 tons of </a:t>
            </a:r>
            <a:r>
              <a:rPr lang="en-GB" sz="1800" dirty="0"/>
              <a:t>liquid containing </a:t>
            </a:r>
            <a:r>
              <a:rPr lang="en-GB" sz="1800" baseline="30000" dirty="0"/>
              <a:t>37</a:t>
            </a:r>
            <a:r>
              <a:rPr lang="en-GB" sz="1800" dirty="0"/>
              <a:t>Cl. </a:t>
            </a:r>
            <a:endParaRPr lang="en-US" sz="1800" baseline="-25000" dirty="0">
              <a:latin typeface="Microsoft Sans Serif" charset="0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4228119" y="1833922"/>
            <a:ext cx="2881313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n</a:t>
            </a:r>
            <a:r>
              <a:rPr lang="en-US" baseline="-25000" dirty="0">
                <a:latin typeface="Times" charset="0"/>
              </a:rPr>
              <a:t>e</a:t>
            </a:r>
            <a:r>
              <a:rPr lang="en-US" dirty="0">
                <a:latin typeface="Times" charset="0"/>
              </a:rPr>
              <a:t>+ </a:t>
            </a:r>
            <a:r>
              <a:rPr lang="en-US" baseline="30000" dirty="0">
                <a:latin typeface="Times" charset="0"/>
              </a:rPr>
              <a:t>37</a:t>
            </a:r>
            <a:r>
              <a:rPr lang="en-US" dirty="0">
                <a:latin typeface="Times" charset="0"/>
              </a:rPr>
              <a:t>Cl → </a:t>
            </a:r>
            <a:r>
              <a:rPr lang="en-US" baseline="30000" dirty="0">
                <a:latin typeface="Times" charset="0"/>
              </a:rPr>
              <a:t>37</a:t>
            </a:r>
            <a:r>
              <a:rPr lang="en-US" dirty="0">
                <a:latin typeface="Times" charset="0"/>
              </a:rPr>
              <a:t>Ar + e</a:t>
            </a:r>
            <a:r>
              <a:rPr lang="en-US" baseline="30000" dirty="0">
                <a:latin typeface="Times" charset="0"/>
              </a:rPr>
              <a:t>-</a:t>
            </a:r>
            <a:endParaRPr lang="en-US" dirty="0">
              <a:latin typeface="Times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4228119" y="2506000"/>
            <a:ext cx="482600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aseline="30000" dirty="0"/>
              <a:t>37</a:t>
            </a:r>
            <a:r>
              <a:rPr lang="en-US" sz="1600" dirty="0"/>
              <a:t>Ar  is radioactive and decay by EC with a </a:t>
            </a:r>
            <a:r>
              <a:rPr lang="en-US" sz="1600" dirty="0">
                <a:sym typeface="Symbol" charset="0"/>
              </a:rPr>
              <a:t></a:t>
            </a:r>
            <a:r>
              <a:rPr lang="en-US" sz="1600" baseline="-25000" dirty="0"/>
              <a:t>1/2</a:t>
            </a:r>
            <a:r>
              <a:rPr lang="en-US" sz="1600" dirty="0"/>
              <a:t> of 35 days into </a:t>
            </a:r>
            <a:r>
              <a:rPr lang="en-US" sz="1600" baseline="30000" dirty="0"/>
              <a:t>37</a:t>
            </a:r>
            <a:r>
              <a:rPr lang="en-US" sz="1600" dirty="0"/>
              <a:t>Cl* </a:t>
            </a:r>
            <a:endParaRPr lang="en-US" sz="1600" baseline="30000" dirty="0"/>
          </a:p>
          <a:p>
            <a:pPr>
              <a:spcBef>
                <a:spcPct val="50000"/>
              </a:spcBef>
            </a:pPr>
            <a:r>
              <a:rPr lang="en-US" sz="1600" baseline="30000" dirty="0"/>
              <a:t>		37</a:t>
            </a:r>
            <a:r>
              <a:rPr lang="en-US" sz="1600" dirty="0"/>
              <a:t>Ar + e</a:t>
            </a:r>
            <a:r>
              <a:rPr lang="en-US" sz="1600" baseline="30000" dirty="0"/>
              <a:t>-</a:t>
            </a:r>
            <a:r>
              <a:rPr lang="en-US" sz="1600" dirty="0"/>
              <a:t> </a:t>
            </a:r>
            <a:r>
              <a:rPr lang="en-US" sz="1600" dirty="0">
                <a:sym typeface="Symbol" charset="0"/>
              </a:rPr>
              <a:t></a:t>
            </a:r>
            <a:r>
              <a:rPr lang="en-US" sz="1600" dirty="0"/>
              <a:t> </a:t>
            </a:r>
            <a:r>
              <a:rPr lang="en-US" sz="1600" baseline="30000" dirty="0"/>
              <a:t>37</a:t>
            </a:r>
            <a:r>
              <a:rPr lang="en-US" sz="1600" dirty="0"/>
              <a:t>Cl* + </a:t>
            </a:r>
            <a:r>
              <a:rPr lang="en-US" sz="1600" dirty="0">
                <a:sym typeface="Symbol" charset="0"/>
              </a:rPr>
              <a:t></a:t>
            </a:r>
            <a:r>
              <a:rPr lang="en-US" sz="1600" baseline="-25000" dirty="0">
                <a:sym typeface="Symbol" charset="0"/>
              </a:rPr>
              <a:t>e</a:t>
            </a:r>
          </a:p>
        </p:txBody>
      </p:sp>
      <p:pic>
        <p:nvPicPr>
          <p:cNvPr id="32" name="Picture 17" descr="chlorine-neutri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236" y="2528888"/>
            <a:ext cx="2447925" cy="2413000"/>
          </a:xfrm>
          <a:noFill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87" y="4146902"/>
            <a:ext cx="2032513" cy="15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Connettore 1 15"/>
          <p:cNvCxnSpPr/>
          <p:nvPr/>
        </p:nvCxnSpPr>
        <p:spPr>
          <a:xfrm>
            <a:off x="5324916" y="4306820"/>
            <a:ext cx="0" cy="123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18"/>
          <p:cNvSpPr txBox="1">
            <a:spLocks noChangeArrowheads="1"/>
          </p:cNvSpPr>
          <p:nvPr/>
        </p:nvSpPr>
        <p:spPr bwMode="auto">
          <a:xfrm>
            <a:off x="5104887" y="5595382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>
                <a:solidFill>
                  <a:srgbClr val="FF0000"/>
                </a:solidFill>
              </a:rPr>
              <a:t>E</a:t>
            </a:r>
            <a:r>
              <a:rPr lang="en-GB" sz="1400" b="1" i="1" baseline="-25000">
                <a:solidFill>
                  <a:srgbClr val="FF0000"/>
                </a:solidFill>
              </a:rPr>
              <a:t>th</a:t>
            </a:r>
            <a:r>
              <a:rPr lang="en-GB" sz="1400" b="1" i="1">
                <a:solidFill>
                  <a:srgbClr val="FF0000"/>
                </a:solidFill>
              </a:rPr>
              <a:t> = </a:t>
            </a:r>
            <a:r>
              <a:rPr lang="en-GB" sz="1400" b="1">
                <a:solidFill>
                  <a:srgbClr val="FF0000"/>
                </a:solidFill>
              </a:rPr>
              <a:t>814 keV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3077372" y="6063962"/>
            <a:ext cx="5859470" cy="584776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dirty="0"/>
              <a:t>The number of  detected neutrino was about </a:t>
            </a:r>
            <a:r>
              <a:rPr lang="en-US" sz="1400" b="1" dirty="0">
                <a:solidFill>
                  <a:srgbClr val="FF0000"/>
                </a:solidFill>
              </a:rPr>
              <a:t>1/3</a:t>
            </a:r>
            <a:r>
              <a:rPr lang="en-US" sz="1400" dirty="0"/>
              <a:t> lower than the number of expected neutrino	 </a:t>
            </a:r>
            <a:r>
              <a:rPr lang="en-US" sz="1600" dirty="0"/>
              <a:t>→</a:t>
            </a:r>
            <a:r>
              <a:rPr lang="en-US" sz="1400" dirty="0"/>
              <a:t> 	</a:t>
            </a:r>
            <a:r>
              <a:rPr lang="en-US" sz="1800" b="1" dirty="0">
                <a:solidFill>
                  <a:srgbClr val="FF0000"/>
                </a:solidFill>
              </a:rPr>
              <a:t>Solar Neutrino Problem (SNP)</a:t>
            </a:r>
            <a:endParaRPr 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058" y="136564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The Solar Neutrino Problem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9058" y="772283"/>
            <a:ext cx="4008315" cy="1200329"/>
          </a:xfrm>
          <a:prstGeom prst="rect">
            <a:avLst/>
          </a:prstGeom>
          <a:solidFill>
            <a:srgbClr val="CCC1DA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(from 1980 to 2000):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Kamiokande-SuperKamiokande (H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Gallex-Sage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Ga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3" name="Picture 2" descr="bp200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898"/>
            <a:ext cx="4015410" cy="3001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1802" y="6132233"/>
            <a:ext cx="4202367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Neutrino fluxes 1/2 or 1/3 of expectations!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85" y="3245135"/>
            <a:ext cx="1953334" cy="14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ttore 1 17"/>
          <p:cNvCxnSpPr/>
          <p:nvPr/>
        </p:nvCxnSpPr>
        <p:spPr>
          <a:xfrm>
            <a:off x="8291871" y="3276115"/>
            <a:ext cx="0" cy="1315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18"/>
          <p:cNvSpPr txBox="1">
            <a:spLocks noChangeArrowheads="1"/>
          </p:cNvSpPr>
          <p:nvPr/>
        </p:nvSpPr>
        <p:spPr bwMode="auto">
          <a:xfrm>
            <a:off x="7558042" y="4729556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 dirty="0">
                <a:solidFill>
                  <a:srgbClr val="FF0000"/>
                </a:solidFill>
              </a:rPr>
              <a:t>E</a:t>
            </a:r>
            <a:r>
              <a:rPr lang="en-GB" sz="1400" b="1" i="1" baseline="-25000" dirty="0">
                <a:solidFill>
                  <a:srgbClr val="FF0000"/>
                </a:solidFill>
              </a:rPr>
              <a:t>th</a:t>
            </a:r>
            <a:r>
              <a:rPr lang="en-GB" sz="1400" b="1" i="1" dirty="0">
                <a:solidFill>
                  <a:srgbClr val="FF0000"/>
                </a:solidFill>
              </a:rPr>
              <a:t> = </a:t>
            </a:r>
            <a:r>
              <a:rPr lang="en-GB" sz="1400" b="1" dirty="0">
                <a:solidFill>
                  <a:srgbClr val="FF0000"/>
                </a:solidFill>
              </a:rPr>
              <a:t>5.5 MeV</a:t>
            </a:r>
          </a:p>
        </p:txBody>
      </p:sp>
      <p:pic>
        <p:nvPicPr>
          <p:cNvPr id="36" name="Picture 6" descr="sno_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67650" r="1424" b="1009"/>
          <a:stretch>
            <a:fillRect/>
          </a:stretch>
        </p:blipFill>
        <p:spPr bwMode="auto">
          <a:xfrm>
            <a:off x="6632137" y="2150785"/>
            <a:ext cx="2402746" cy="109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992846"/>
              </p:ext>
            </p:extLst>
          </p:nvPr>
        </p:nvGraphicFramePr>
        <p:xfrm>
          <a:off x="6850023" y="1319385"/>
          <a:ext cx="22320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6" imgW="1104900" imgH="241300" progId="Equation.3">
                  <p:embed/>
                </p:oleObj>
              </mc:Choice>
              <mc:Fallback>
                <p:oleObj name="Equation" r:id="rId6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23" y="1319385"/>
                        <a:ext cx="2232025" cy="485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t="6557"/>
          <a:stretch/>
        </p:blipFill>
        <p:spPr>
          <a:xfrm>
            <a:off x="4460832" y="1135257"/>
            <a:ext cx="2092368" cy="1211458"/>
          </a:xfrm>
          <a:prstGeom prst="rect">
            <a:avLst/>
          </a:prstGeom>
        </p:spPr>
      </p:pic>
      <p:pic>
        <p:nvPicPr>
          <p:cNvPr id="3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34" y="3197878"/>
            <a:ext cx="1194381" cy="16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1"/>
          <p:cNvSpPr/>
          <p:nvPr/>
        </p:nvSpPr>
        <p:spPr>
          <a:xfrm>
            <a:off x="2558722" y="4344228"/>
            <a:ext cx="1034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Gallex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79" y="3214155"/>
            <a:ext cx="21637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tangolo 17"/>
          <p:cNvSpPr/>
          <p:nvPr/>
        </p:nvSpPr>
        <p:spPr>
          <a:xfrm>
            <a:off x="4508628" y="4154243"/>
            <a:ext cx="10569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SAGE</a:t>
            </a: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3443343" y="4725455"/>
            <a:ext cx="27984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Symbol" charset="0"/>
              </a:rPr>
              <a:t>n</a:t>
            </a:r>
            <a:r>
              <a:rPr lang="en-US" baseline="-25000" dirty="0">
                <a:latin typeface="Times" charset="0"/>
              </a:rPr>
              <a:t>e</a:t>
            </a:r>
            <a:r>
              <a:rPr lang="en-US" dirty="0">
                <a:latin typeface="Times" charset="0"/>
              </a:rPr>
              <a:t>+ </a:t>
            </a:r>
            <a:r>
              <a:rPr lang="en-US" baseline="30000" dirty="0">
                <a:latin typeface="Times" charset="0"/>
              </a:rPr>
              <a:t>71</a:t>
            </a:r>
            <a:r>
              <a:rPr lang="en-US" dirty="0">
                <a:latin typeface="Times" charset="0"/>
              </a:rPr>
              <a:t>Ga → </a:t>
            </a:r>
            <a:r>
              <a:rPr lang="en-US" baseline="30000" dirty="0">
                <a:latin typeface="Times" charset="0"/>
              </a:rPr>
              <a:t>71</a:t>
            </a:r>
            <a:r>
              <a:rPr lang="en-US" dirty="0">
                <a:latin typeface="Times" charset="0"/>
              </a:rPr>
              <a:t>Ge + e</a:t>
            </a:r>
            <a:r>
              <a:rPr lang="en-US" baseline="30000" dirty="0">
                <a:latin typeface="Times" charset="0"/>
              </a:rPr>
              <a:t>-</a:t>
            </a:r>
            <a:endParaRPr lang="en-US" dirty="0">
              <a:latin typeface="Times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8" y="2655281"/>
            <a:ext cx="1938648" cy="14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Connettore 1 15"/>
          <p:cNvCxnSpPr/>
          <p:nvPr/>
        </p:nvCxnSpPr>
        <p:spPr>
          <a:xfrm>
            <a:off x="805782" y="2701751"/>
            <a:ext cx="0" cy="12335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16"/>
          <p:cNvSpPr txBox="1">
            <a:spLocks noChangeArrowheads="1"/>
          </p:cNvSpPr>
          <p:nvPr/>
        </p:nvSpPr>
        <p:spPr bwMode="auto">
          <a:xfrm>
            <a:off x="669375" y="3950751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 dirty="0">
                <a:solidFill>
                  <a:srgbClr val="FF0000"/>
                </a:solidFill>
              </a:rPr>
              <a:t>E</a:t>
            </a:r>
            <a:r>
              <a:rPr lang="en-GB" sz="1400" b="1" i="1" baseline="-25000" dirty="0">
                <a:solidFill>
                  <a:srgbClr val="FF0000"/>
                </a:solidFill>
              </a:rPr>
              <a:t>th</a:t>
            </a:r>
            <a:r>
              <a:rPr lang="en-GB" sz="1400" b="1" i="1" dirty="0">
                <a:solidFill>
                  <a:srgbClr val="FF0000"/>
                </a:solidFill>
              </a:rPr>
              <a:t> = </a:t>
            </a:r>
            <a:r>
              <a:rPr lang="en-GB" sz="1400" b="1" dirty="0">
                <a:solidFill>
                  <a:srgbClr val="FF0000"/>
                </a:solidFill>
              </a:rPr>
              <a:t>233 </a:t>
            </a:r>
            <a:r>
              <a:rPr lang="en-GB" sz="1400" b="1" dirty="0" err="1">
                <a:solidFill>
                  <a:srgbClr val="FF0000"/>
                </a:solidFill>
              </a:rPr>
              <a:t>keV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7" name="CasellaDiTesto 14"/>
          <p:cNvSpPr txBox="1">
            <a:spLocks noChangeArrowheads="1"/>
          </p:cNvSpPr>
          <p:nvPr/>
        </p:nvSpPr>
        <p:spPr bwMode="auto">
          <a:xfrm>
            <a:off x="2543234" y="3197878"/>
            <a:ext cx="18573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rgbClr val="FFFFFF"/>
                </a:solidFill>
              </a:rPr>
              <a:t>30 tonnes of natural </a:t>
            </a:r>
          </a:p>
          <a:p>
            <a:pPr eaLnBrk="1" hangingPunct="1"/>
            <a:r>
              <a:rPr lang="en-GB" sz="1400" dirty="0">
                <a:solidFill>
                  <a:srgbClr val="FFFFFF"/>
                </a:solidFill>
              </a:rPr>
              <a:t>gallium</a:t>
            </a:r>
            <a:endParaRPr lang="en-US" sz="1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1200" i="1" dirty="0">
                <a:solidFill>
                  <a:srgbClr val="FFFFFF"/>
                </a:solidFill>
              </a:rPr>
              <a:t>(at LNGS Italy)</a:t>
            </a:r>
          </a:p>
        </p:txBody>
      </p:sp>
      <p:sp>
        <p:nvSpPr>
          <p:cNvPr id="48" name="CasellaDiTesto 15"/>
          <p:cNvSpPr txBox="1">
            <a:spLocks noChangeArrowheads="1"/>
          </p:cNvSpPr>
          <p:nvPr/>
        </p:nvSpPr>
        <p:spPr bwMode="auto">
          <a:xfrm>
            <a:off x="4400632" y="3197878"/>
            <a:ext cx="16957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50 tons of metallic 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gallium</a:t>
            </a:r>
          </a:p>
          <a:p>
            <a:pPr eaLnBrk="1" hangingPunct="1"/>
            <a:r>
              <a:rPr lang="en-US" sz="1400" i="1" dirty="0">
                <a:solidFill>
                  <a:srgbClr val="FFFFFF"/>
                </a:solidFill>
              </a:rPr>
              <a:t>(at Baksan Russia)</a:t>
            </a: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4439860" y="120844"/>
            <a:ext cx="231312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</a:rPr>
              <a:t>Kamiokande</a:t>
            </a:r>
            <a:r>
              <a:rPr lang="en-US" sz="1600" dirty="0"/>
              <a:t> </a:t>
            </a:r>
            <a:endParaRPr lang="en-US" sz="1200" dirty="0"/>
          </a:p>
          <a:p>
            <a:endParaRPr lang="en-US" sz="600" dirty="0"/>
          </a:p>
          <a:p>
            <a:pPr lvl="1">
              <a:buFontTx/>
              <a:buChar char="•"/>
            </a:pPr>
            <a:r>
              <a:rPr lang="en-US" sz="1200" dirty="0"/>
              <a:t>3000 tons of pure water</a:t>
            </a:r>
          </a:p>
          <a:p>
            <a:pPr lvl="1">
              <a:buFontTx/>
              <a:buChar char="•"/>
            </a:pPr>
            <a:r>
              <a:rPr lang="en-US" sz="1200" dirty="0"/>
              <a:t>1000 PMTs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6820053" y="120844"/>
            <a:ext cx="2304117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</a:rPr>
              <a:t>SuperKamiokande</a:t>
            </a:r>
            <a:endParaRPr lang="en-US" sz="1200" dirty="0"/>
          </a:p>
          <a:p>
            <a:endParaRPr lang="en-US" sz="600" dirty="0"/>
          </a:p>
          <a:p>
            <a:pPr lvl="1">
              <a:buFontTx/>
              <a:buChar char="•"/>
            </a:pPr>
            <a:r>
              <a:rPr lang="en-US" sz="1200" dirty="0"/>
              <a:t>50000 tons of pure water</a:t>
            </a:r>
          </a:p>
          <a:p>
            <a:pPr lvl="1">
              <a:buFontTx/>
              <a:buChar char="•"/>
            </a:pPr>
            <a:r>
              <a:rPr lang="en-US" sz="1200" dirty="0"/>
              <a:t>11200 PMTs</a:t>
            </a:r>
          </a:p>
        </p:txBody>
      </p:sp>
    </p:spTree>
    <p:extLst>
      <p:ext uri="{BB962C8B-B14F-4D97-AF65-F5344CB8AC3E}">
        <p14:creationId xmlns:p14="http://schemas.microsoft.com/office/powerpoint/2010/main" val="396621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183" y="734408"/>
            <a:ext cx="1651364" cy="923330"/>
          </a:xfrm>
          <a:prstGeom prst="rect">
            <a:avLst/>
          </a:prstGeom>
          <a:solidFill>
            <a:srgbClr val="CCC1DA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(2000):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SNO (D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57" y="136564"/>
            <a:ext cx="680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solution</a:t>
            </a:r>
            <a:r>
              <a:rPr lang="en-US" sz="2800" b="1" dirty="0">
                <a:solidFill>
                  <a:srgbClr val="0000FF"/>
                </a:solidFill>
                <a:latin typeface="Calibri"/>
              </a:rPr>
              <a:t> of the Solar Neutrino Problem</a:t>
            </a:r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962348"/>
              </p:ext>
            </p:extLst>
          </p:nvPr>
        </p:nvGraphicFramePr>
        <p:xfrm>
          <a:off x="4395476" y="3836334"/>
          <a:ext cx="2179783" cy="83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5" name="Equation" r:id="rId3" imgW="1930400" imgH="736600" progId="Equation.3">
                  <p:embed/>
                </p:oleObj>
              </mc:Choice>
              <mc:Fallback>
                <p:oleObj name="Equation" r:id="rId3" imgW="1930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476" y="3836334"/>
                        <a:ext cx="2179783" cy="83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336972"/>
              </p:ext>
            </p:extLst>
          </p:nvPr>
        </p:nvGraphicFramePr>
        <p:xfrm>
          <a:off x="4977513" y="4793775"/>
          <a:ext cx="1597746" cy="26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6" name="Equation" r:id="rId5" imgW="1460500" imgH="241300" progId="Equation.3">
                  <p:embed/>
                </p:oleObj>
              </mc:Choice>
              <mc:Fallback>
                <p:oleObj name="Equation" r:id="rId5" imgW="1460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513" y="4793775"/>
                        <a:ext cx="1597746" cy="264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745988"/>
              </p:ext>
            </p:extLst>
          </p:nvPr>
        </p:nvGraphicFramePr>
        <p:xfrm>
          <a:off x="4321545" y="5660560"/>
          <a:ext cx="2609995" cy="34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7" name="Equation" r:id="rId7" imgW="2032000" imgH="266700" progId="Equation.3">
                  <p:embed/>
                </p:oleObj>
              </mc:Choice>
              <mc:Fallback>
                <p:oleObj name="Equation" r:id="rId7" imgW="2032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1545" y="5660560"/>
                        <a:ext cx="2609995" cy="343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/>
          <p:nvPr/>
        </p:nvSpPr>
        <p:spPr>
          <a:xfrm>
            <a:off x="4230066" y="5613512"/>
            <a:ext cx="1056169" cy="47823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4230066" y="4043160"/>
            <a:ext cx="1056169" cy="47823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Straight Arrow Connector 25"/>
          <p:cNvCxnSpPr>
            <a:stCxn id="25" idx="4"/>
            <a:endCxn id="24" idx="0"/>
          </p:cNvCxnSpPr>
          <p:nvPr/>
        </p:nvCxnSpPr>
        <p:spPr>
          <a:xfrm>
            <a:off x="4758151" y="4521390"/>
            <a:ext cx="0" cy="1092122"/>
          </a:xfrm>
          <a:prstGeom prst="straightConnector1">
            <a:avLst/>
          </a:prstGeom>
          <a:ln w="952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oscillat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94" y="5048753"/>
            <a:ext cx="2132654" cy="98711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844942" y="4053108"/>
            <a:ext cx="1056169" cy="24851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1" descr="bp20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780"/>
            <a:ext cx="4119931" cy="3079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77207" y="6356350"/>
            <a:ext cx="5356417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Solar Neutrino Problem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can be considered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solved!</a:t>
            </a:r>
          </a:p>
        </p:txBody>
      </p:sp>
      <p:sp>
        <p:nvSpPr>
          <p:cNvPr id="28" name="Oval 27"/>
          <p:cNvSpPr/>
          <p:nvPr/>
        </p:nvSpPr>
        <p:spPr>
          <a:xfrm>
            <a:off x="2875918" y="3991148"/>
            <a:ext cx="1056169" cy="248511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2" name="Picture 4" descr="sno_fig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056" r="1424" b="62534"/>
          <a:stretch>
            <a:fillRect/>
          </a:stretch>
        </p:blipFill>
        <p:spPr bwMode="auto">
          <a:xfrm>
            <a:off x="4324078" y="2678182"/>
            <a:ext cx="2141841" cy="94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 descr="sno_fig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37466" r="1424" b="32350"/>
          <a:stretch>
            <a:fillRect/>
          </a:stretch>
        </p:blipFill>
        <p:spPr bwMode="auto">
          <a:xfrm>
            <a:off x="4329042" y="1690078"/>
            <a:ext cx="2141841" cy="94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sno_fig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67650" r="1424" b="1009"/>
          <a:stretch>
            <a:fillRect/>
          </a:stretch>
        </p:blipFill>
        <p:spPr bwMode="auto">
          <a:xfrm>
            <a:off x="4324078" y="659784"/>
            <a:ext cx="2141841" cy="975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19" y="136564"/>
            <a:ext cx="2113212" cy="282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asellaDiTesto 10"/>
          <p:cNvSpPr txBox="1">
            <a:spLocks noChangeArrowheads="1"/>
          </p:cNvSpPr>
          <p:nvPr/>
        </p:nvSpPr>
        <p:spPr bwMode="auto">
          <a:xfrm>
            <a:off x="300183" y="2160089"/>
            <a:ext cx="3551509" cy="130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hlink"/>
                </a:solidFill>
              </a:rPr>
              <a:t>1000 </a:t>
            </a:r>
            <a:r>
              <a:rPr lang="en-US" sz="1400" b="1" dirty="0" err="1">
                <a:solidFill>
                  <a:schemeClr val="hlink"/>
                </a:solidFill>
              </a:rPr>
              <a:t>tonnes</a:t>
            </a:r>
            <a:r>
              <a:rPr lang="en-US" sz="1400" b="1" dirty="0">
                <a:solidFill>
                  <a:schemeClr val="hlink"/>
                </a:solidFill>
              </a:rPr>
              <a:t> D</a:t>
            </a:r>
            <a:r>
              <a:rPr lang="en-US" sz="1400" b="1" baseline="-25000" dirty="0">
                <a:solidFill>
                  <a:schemeClr val="hlink"/>
                </a:solidFill>
              </a:rPr>
              <a:t>2</a:t>
            </a:r>
            <a:r>
              <a:rPr lang="en-US" sz="1400" b="1" dirty="0">
                <a:solidFill>
                  <a:schemeClr val="hlink"/>
                </a:solidFill>
              </a:rPr>
              <a:t>O (</a:t>
            </a:r>
            <a:r>
              <a:rPr lang="en-US" sz="1600" b="1" dirty="0">
                <a:solidFill>
                  <a:srgbClr val="FF0000"/>
                </a:solidFill>
              </a:rPr>
              <a:t>Heavy Water</a:t>
            </a:r>
            <a:r>
              <a:rPr lang="en-US" sz="1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hlink"/>
                </a:solidFill>
              </a:rPr>
              <a:t>12 m diameter Acrylic Vessel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hlink"/>
                </a:solidFill>
              </a:rPr>
              <a:t>9500 PMTs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hlink"/>
                </a:solidFill>
              </a:rPr>
              <a:t>At Sudbury Ontario Canada (since 1999)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932087" y="5057895"/>
            <a:ext cx="826064" cy="166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6967059" y="4138127"/>
            <a:ext cx="2113212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oscillate into</a:t>
            </a:r>
            <a:endParaRPr lang="en-US" sz="2000" dirty="0">
              <a:latin typeface="Symbo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Symbol" charset="0"/>
              </a:rPr>
              <a:t>n</a:t>
            </a:r>
            <a:r>
              <a:rPr lang="en-US" baseline="-25000" dirty="0">
                <a:latin typeface="Times" charset="0"/>
              </a:rPr>
              <a:t>e       </a:t>
            </a:r>
            <a:r>
              <a:rPr lang="en-US" dirty="0">
                <a:latin typeface="Times" charset="0"/>
              </a:rPr>
              <a:t>→    </a:t>
            </a:r>
            <a:r>
              <a:rPr lang="en-US" dirty="0" err="1">
                <a:latin typeface="Symbol" charset="0"/>
              </a:rPr>
              <a:t>n</a:t>
            </a:r>
            <a:r>
              <a:rPr lang="en-US" baseline="-25000" dirty="0" err="1">
                <a:latin typeface="Symbol" charset="0"/>
              </a:rPr>
              <a:t>μ</a:t>
            </a:r>
            <a:r>
              <a:rPr lang="en-US" dirty="0">
                <a:latin typeface="Times" charset="0"/>
              </a:rPr>
              <a:t>/</a:t>
            </a:r>
            <a:r>
              <a:rPr lang="en-US" dirty="0" err="1">
                <a:latin typeface="Symbol" charset="0"/>
              </a:rPr>
              <a:t>n</a:t>
            </a:r>
            <a:r>
              <a:rPr lang="en-US" baseline="-25000" dirty="0" err="1">
                <a:latin typeface="Symbol" charset="0"/>
              </a:rPr>
              <a:t>τ</a:t>
            </a:r>
            <a:endParaRPr lang="en-US" baseline="-250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1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825" y="38330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The MSW-LMA solution</a:t>
            </a:r>
          </a:p>
        </p:txBody>
      </p:sp>
      <p:pic>
        <p:nvPicPr>
          <p:cNvPr id="10" name="Picture 9" descr="l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06" y="4023548"/>
            <a:ext cx="3650398" cy="2473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05" y="356176"/>
            <a:ext cx="3528558" cy="2984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1991" y="513747"/>
            <a:ext cx="175416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NuFIT 3.2 (2018)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2926" y="3337566"/>
            <a:ext cx="2312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http://www.nu-fit.org/?q=node/8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98382" y="33941"/>
            <a:ext cx="2852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Global 3ν oscillation 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2926" y="2397576"/>
            <a:ext cx="2326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regions at 1σ, 90%, 2σ, 99%, 3σ CL </a:t>
            </a:r>
          </a:p>
        </p:txBody>
      </p:sp>
      <p:graphicFrame>
        <p:nvGraphicFramePr>
          <p:cNvPr id="1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039281"/>
              </p:ext>
            </p:extLst>
          </p:nvPr>
        </p:nvGraphicFramePr>
        <p:xfrm>
          <a:off x="1304405" y="4544797"/>
          <a:ext cx="28543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" name="Equation" r:id="rId5" imgW="2222500" imgH="406400" progId="Equation.3">
                  <p:embed/>
                </p:oleObj>
              </mc:Choice>
              <mc:Fallback>
                <p:oleObj name="Equation" r:id="rId5" imgW="2222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405" y="4544797"/>
                        <a:ext cx="2854325" cy="522287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280956"/>
              </p:ext>
            </p:extLst>
          </p:nvPr>
        </p:nvGraphicFramePr>
        <p:xfrm>
          <a:off x="643475" y="5074154"/>
          <a:ext cx="3833812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" name="Equation" r:id="rId7" imgW="2984500" imgH="1219200" progId="Equation.3">
                  <p:embed/>
                </p:oleObj>
              </mc:Choice>
              <mc:Fallback>
                <p:oleObj name="Equation" r:id="rId7" imgW="29845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75" y="5074154"/>
                        <a:ext cx="3833812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50825" y="1271839"/>
            <a:ext cx="496567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b="1" u="sng" dirty="0">
                <a:solidFill>
                  <a:prstClr val="black"/>
                </a:solidFill>
                <a:latin typeface="Calibri"/>
              </a:rPr>
              <a:t>Low Energy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ν</a:t>
            </a:r>
            <a:r>
              <a:rPr lang="en-US" baseline="-25000" dirty="0">
                <a:solidFill>
                  <a:prstClr val="black"/>
                </a:solidFill>
              </a:rPr>
              <a:t>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oscillate in vacuum;</a:t>
            </a: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- For </a:t>
            </a:r>
            <a:r>
              <a:rPr lang="en-US" b="1" u="sng" dirty="0">
                <a:solidFill>
                  <a:prstClr val="black"/>
                </a:solidFill>
                <a:latin typeface="Calibri"/>
              </a:rPr>
              <a:t>High Energ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y </a:t>
            </a:r>
            <a:r>
              <a:rPr lang="en-US" dirty="0">
                <a:solidFill>
                  <a:prstClr val="black"/>
                </a:solidFill>
              </a:rPr>
              <a:t>ν</a:t>
            </a:r>
            <a:r>
              <a:rPr lang="en-US" baseline="-25000" dirty="0">
                <a:solidFill>
                  <a:prstClr val="black"/>
                </a:solidFill>
              </a:rPr>
              <a:t>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(multi-MeV) the </a:t>
            </a:r>
            <a:r>
              <a:rPr lang="en-US" dirty="0">
                <a:solidFill>
                  <a:prstClr val="black"/>
                </a:solidFill>
              </a:rPr>
              <a:t>conversion is enhanced in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Sun because of ν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forward scattering process with electrons (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MSW effect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err="1">
                <a:solidFill>
                  <a:srgbClr val="0000FF"/>
                </a:solidFill>
                <a:latin typeface="Calibri"/>
              </a:rPr>
              <a:t>M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ikheyev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mirnov-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olfenstein.</a:t>
            </a: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The solution to the SNP is the (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arge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ixing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ngle)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LMA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74" y="499723"/>
            <a:ext cx="1842600" cy="6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305895"/>
              </p:ext>
            </p:extLst>
          </p:nvPr>
        </p:nvGraphicFramePr>
        <p:xfrm>
          <a:off x="1773784" y="3795735"/>
          <a:ext cx="733425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" name="Equation" r:id="rId10" imgW="571500" imgH="241300" progId="Equation.3">
                  <p:embed/>
                </p:oleObj>
              </mc:Choice>
              <mc:Fallback>
                <p:oleObj name="Equation" r:id="rId10" imgW="571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784" y="3795735"/>
                        <a:ext cx="733425" cy="3095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24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268" y="1258959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u="sng" dirty="0">
                <a:solidFill>
                  <a:srgbClr val="FF0000"/>
                </a:solidFill>
                <a:latin typeface="Calibri"/>
              </a:rPr>
              <a:t>Studying the </a:t>
            </a:r>
            <a:r>
              <a:rPr lang="en-US" sz="2400" b="1" u="sng" dirty="0">
                <a:solidFill>
                  <a:srgbClr val="FF0000"/>
                </a:solidFill>
                <a:latin typeface="Calibri"/>
              </a:rPr>
              <a:t>Sun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with Neutrinos</a:t>
            </a: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Calibri"/>
              </a:rPr>
              <a:t>Metallicity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problem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Testing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stability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of the Sun 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Energy production/loss mechanisms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Fusion rates (pp, CNO)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4" y="42186"/>
            <a:ext cx="8113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Why it is </a:t>
            </a:r>
            <a:r>
              <a:rPr lang="en-US" sz="2800" b="1" u="sng" dirty="0">
                <a:solidFill>
                  <a:srgbClr val="0000FF"/>
                </a:solidFill>
                <a:latin typeface="Calibri"/>
              </a:rPr>
              <a:t>still interesting</a:t>
            </a:r>
            <a:r>
              <a:rPr lang="en-US" sz="2800" b="1" dirty="0">
                <a:solidFill>
                  <a:srgbClr val="0000FF"/>
                </a:solidFill>
                <a:latin typeface="Calibri"/>
              </a:rPr>
              <a:t> to study Solar Neutrinos?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(Astrophysics)</a:t>
            </a:r>
          </a:p>
          <a:p>
            <a:endParaRPr lang="en-US" sz="28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3" y="3358305"/>
            <a:ext cx="4363389" cy="2850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45" y="4103633"/>
            <a:ext cx="3947750" cy="199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94796" y="1119351"/>
            <a:ext cx="3093533" cy="230832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Calibri"/>
              </a:rPr>
              <a:t>Recent measurements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suggest that the solar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metallicity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might be </a:t>
            </a:r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lower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than previously assumed. With this assumption SSMs are </a:t>
            </a:r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less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in agreement with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helioseismic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data:</a:t>
            </a:r>
          </a:p>
          <a:p>
            <a:pPr algn="just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  <a:latin typeface="Calibri"/>
              </a:rPr>
              <a:t>Solar Metallicity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Problem</a:t>
            </a:r>
          </a:p>
          <a:p>
            <a:pPr algn="just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en-US" sz="1400" dirty="0">
                <a:solidFill>
                  <a:prstClr val="black"/>
                </a:solidFill>
                <a:latin typeface="Calibri"/>
              </a:rPr>
              <a:t>Solar neutrino measurements could provide a solution of this problem!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426" y="3734301"/>
            <a:ext cx="7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/>
              </a:rPr>
              <a:t>High </a:t>
            </a:r>
            <a:r>
              <a:rPr lang="it-IT" dirty="0" err="1">
                <a:solidFill>
                  <a:srgbClr val="0000FF"/>
                </a:solidFill>
                <a:latin typeface="Calibri"/>
              </a:rPr>
              <a:t>Z</a:t>
            </a:r>
            <a:endParaRPr lang="it-IT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1509" y="3735801"/>
            <a:ext cx="7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</a:rPr>
              <a:t>Low</a:t>
            </a:r>
            <a:r>
              <a:rPr lang="it-IT" dirty="0">
                <a:solidFill>
                  <a:srgbClr val="FF000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</a:rPr>
              <a:t>Z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501" y="4391191"/>
            <a:ext cx="7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</a:rPr>
              <a:t>Low</a:t>
            </a:r>
            <a:r>
              <a:rPr lang="it-IT" dirty="0">
                <a:solidFill>
                  <a:srgbClr val="FF000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</a:rPr>
              <a:t>Z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668" y="4980709"/>
            <a:ext cx="7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/>
              </a:rPr>
              <a:t>High </a:t>
            </a:r>
            <a:r>
              <a:rPr lang="it-IT" dirty="0" err="1">
                <a:solidFill>
                  <a:srgbClr val="0000FF"/>
                </a:solidFill>
                <a:latin typeface="Calibri"/>
              </a:rPr>
              <a:t>Z</a:t>
            </a:r>
            <a:endParaRPr lang="it-IT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916234" y="4535577"/>
            <a:ext cx="2662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Fractional sound speed difference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1890" y="6210097"/>
            <a:ext cx="3379678" cy="5078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prstClr val="black"/>
                </a:solidFill>
                <a:latin typeface="Calibri"/>
              </a:rPr>
              <a:t>New Generation of Standard Solar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Models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it-IT" sz="900" dirty="0" err="1">
                <a:solidFill>
                  <a:prstClr val="black"/>
                </a:solidFill>
                <a:latin typeface="Calibri"/>
              </a:rPr>
              <a:t>N.Vinyoles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et al.</a:t>
            </a:r>
          </a:p>
          <a:p>
            <a:r>
              <a:rPr lang="it-IT" sz="9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Astrophysical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Journal, 835:202,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75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98" y="1245258"/>
            <a:ext cx="87836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u="sng" dirty="0">
                <a:solidFill>
                  <a:srgbClr val="FF0000"/>
                </a:solidFill>
                <a:latin typeface="Calibri"/>
              </a:rPr>
              <a:t>Studying </a:t>
            </a:r>
            <a:r>
              <a:rPr lang="en-US" sz="2400" b="1" u="sng" dirty="0">
                <a:solidFill>
                  <a:srgbClr val="FF0000"/>
                </a:solidFill>
                <a:latin typeface="Calibri"/>
              </a:rPr>
              <a:t>Neutrinos proprieties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with the Sun</a:t>
            </a: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just"/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Improve the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precision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of the neutrino oscillation parameters (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θ</a:t>
            </a:r>
            <a:r>
              <a:rPr lang="en-US" b="1" baseline="-25000" dirty="0">
                <a:solidFill>
                  <a:srgbClr val="0000FF"/>
                </a:solidFill>
                <a:latin typeface="Calibri"/>
              </a:rPr>
              <a:t>12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Δm</a:t>
            </a:r>
            <a:r>
              <a:rPr lang="en-US" b="1" baseline="-25000" dirty="0">
                <a:solidFill>
                  <a:srgbClr val="0000FF"/>
                </a:solidFill>
                <a:latin typeface="Calibri"/>
              </a:rPr>
              <a:t>12</a:t>
            </a:r>
            <a:r>
              <a:rPr lang="en-US" b="1" baseline="30000" dirty="0">
                <a:solidFill>
                  <a:srgbClr val="0000FF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Searching for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deviations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from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MSW-LMA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(e.g.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NSI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- non-standard neutrino interactions models, sub-leading effects, mixing with light sterile neutrinos)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Anomalous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magnetic moment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neutrinos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4" y="42186"/>
            <a:ext cx="8113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Why it is </a:t>
            </a:r>
            <a:r>
              <a:rPr lang="en-US" sz="2800" b="1" u="sng" dirty="0">
                <a:solidFill>
                  <a:srgbClr val="0000FF"/>
                </a:solidFill>
                <a:latin typeface="Calibri"/>
              </a:rPr>
              <a:t>still interesting</a:t>
            </a:r>
            <a:r>
              <a:rPr lang="en-US" sz="2800" b="1" dirty="0">
                <a:solidFill>
                  <a:srgbClr val="0000FF"/>
                </a:solidFill>
                <a:latin typeface="Calibri"/>
              </a:rPr>
              <a:t> to study Solar Neutrinos?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(Particle Physics)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849" y="3552500"/>
            <a:ext cx="3975819" cy="262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7" y="3777973"/>
            <a:ext cx="3079166" cy="23981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79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13440</TotalTime>
  <Words>2744</Words>
  <Application>Microsoft Macintosh PowerPoint</Application>
  <PresentationFormat>Presentazione su schermo (4:3)</PresentationFormat>
  <Paragraphs>420</Paragraphs>
  <Slides>35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8" baseType="lpstr">
      <vt:lpstr>Arial</vt:lpstr>
      <vt:lpstr>Arial Black</vt:lpstr>
      <vt:lpstr>Calibri</vt:lpstr>
      <vt:lpstr>Marlett</vt:lpstr>
      <vt:lpstr>Microsoft Sans Serif</vt:lpstr>
      <vt:lpstr>Symbol</vt:lpstr>
      <vt:lpstr>Tahoma</vt:lpstr>
      <vt:lpstr>Times</vt:lpstr>
      <vt:lpstr>Times New Roman</vt:lpstr>
      <vt:lpstr>Wingdings</vt:lpstr>
      <vt:lpstr>Office Theme</vt:lpstr>
      <vt:lpstr>1_Office Theme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Lino Miramonti</dc:creator>
  <cp:lastModifiedBy>Lino Miramonti</cp:lastModifiedBy>
  <cp:revision>186</cp:revision>
  <dcterms:created xsi:type="dcterms:W3CDTF">2019-01-18T05:56:53Z</dcterms:created>
  <dcterms:modified xsi:type="dcterms:W3CDTF">2019-10-19T16:02:54Z</dcterms:modified>
</cp:coreProperties>
</file>