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1" r:id="rId2"/>
    <p:sldId id="259" r:id="rId3"/>
    <p:sldId id="263" r:id="rId4"/>
    <p:sldId id="265" r:id="rId5"/>
    <p:sldId id="266" r:id="rId6"/>
    <p:sldId id="271" r:id="rId7"/>
    <p:sldId id="272" r:id="rId8"/>
    <p:sldId id="273" r:id="rId9"/>
    <p:sldId id="274" r:id="rId10"/>
    <p:sldId id="267" r:id="rId11"/>
    <p:sldId id="268" r:id="rId12"/>
    <p:sldId id="269" r:id="rId13"/>
    <p:sldId id="270" r:id="rId14"/>
    <p:sldId id="285" r:id="rId15"/>
    <p:sldId id="279" r:id="rId16"/>
    <p:sldId id="286" r:id="rId17"/>
    <p:sldId id="288" r:id="rId18"/>
    <p:sldId id="283" r:id="rId19"/>
    <p:sldId id="289" r:id="rId20"/>
    <p:sldId id="26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2"/>
    <p:restoredTop sz="91248" autoAdjust="0"/>
  </p:normalViewPr>
  <p:slideViewPr>
    <p:cSldViewPr snapToGrid="0" snapToObjects="1">
      <p:cViewPr varScale="1">
        <p:scale>
          <a:sx n="90" d="100"/>
          <a:sy n="90" d="100"/>
        </p:scale>
        <p:origin x="1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FAE08-8476-D74A-B20B-CC9D4E40D1D7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39183-82C7-D843-A506-71566EADB5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27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8C473-FFEC-8246-9385-7069E3786D17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47AAF-D229-9E42-BAC2-6D03461C38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847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CAD2-7036-4A40-A97A-0D82A5323F72}" type="datetime1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82FE-77E8-654B-8141-4BA1C4F88776}" type="datetime1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4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5CA4-9C9A-3F4A-BC77-51100167962C}" type="datetime1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8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9F6F-1399-5F43-8215-C30D722439D9}" type="datetime1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3AE10-EB0C-AE42-B975-906BC9AA0D61}" type="datetime1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9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856B-90AF-9847-BDC6-BE144A583CA7}" type="datetime1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411F-528A-184E-A4D0-A4CA450A1776}" type="datetime1">
              <a:rPr lang="en-US" smtClean="0"/>
              <a:t>10/19/19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7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B31D9-6232-794D-955B-8445690CEA49}" type="datetime1">
              <a:rPr lang="en-US" smtClean="0"/>
              <a:t>10/19/19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11CE-47E8-6E4A-AA37-040227AB153A}" type="datetime1">
              <a:rPr lang="en-US" smtClean="0"/>
              <a:t>10/19/19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6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6CCD-D982-0047-813E-862C101FB177}" type="datetime1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CE42-C3B1-6949-93B1-9C4566AD9439}" type="datetime1">
              <a:rPr lang="en-US" smtClean="0"/>
              <a:t>10/19/19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86BAA-B384-2C43-BCA4-7F311CFFFCD2}" type="datetime1">
              <a:rPr lang="en-US" smtClean="0"/>
              <a:t>10/19/19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276E-A11E-3643-A44D-1D05A102F8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5.png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7.png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0049" y="2557684"/>
            <a:ext cx="7467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Latest results and future prospects of the </a:t>
            </a:r>
          </a:p>
          <a:p>
            <a:pPr algn="ctr"/>
            <a:r>
              <a:rPr lang="en-US" sz="3200" b="1" dirty="0"/>
              <a:t>Pierre Auger Observatory</a:t>
            </a:r>
            <a:r>
              <a:rPr lang="en-US" sz="3200" b="1" dirty="0">
                <a:effectLst/>
              </a:rPr>
              <a:t> 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235222" y="4341348"/>
            <a:ext cx="7152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Lino Miramonti </a:t>
            </a:r>
            <a:r>
              <a:rPr lang="en-US" sz="1600" i="1" dirty="0">
                <a:solidFill>
                  <a:srgbClr val="000000"/>
                </a:solidFill>
              </a:rPr>
              <a:t>on behalf of the </a:t>
            </a:r>
            <a:r>
              <a:rPr lang="en-US" sz="1600" b="1" i="1" dirty="0">
                <a:solidFill>
                  <a:srgbClr val="000000"/>
                </a:solidFill>
              </a:rPr>
              <a:t>Pierre Auger Collaboration</a:t>
            </a:r>
            <a:br>
              <a:rPr lang="en-US" sz="2000" i="1" dirty="0">
                <a:solidFill>
                  <a:srgbClr val="000000"/>
                </a:solidFill>
              </a:rPr>
            </a:br>
            <a:r>
              <a:rPr lang="en-US" sz="1600" i="1" dirty="0">
                <a:solidFill>
                  <a:srgbClr val="000000"/>
                </a:solidFill>
              </a:rPr>
              <a:t>Dipartimento di Fisica, Università̀ degli Studi di Milano &amp; INFN-Sezione di Milano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488" y="3545712"/>
            <a:ext cx="1249594" cy="2491550"/>
          </a:xfrm>
          <a:prstGeom prst="rect">
            <a:avLst/>
          </a:prstGeom>
        </p:spPr>
      </p:pic>
      <p:pic>
        <p:nvPicPr>
          <p:cNvPr id="8" name="Picture 7" descr="110316_ec_Augermuons_fre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r="5684"/>
          <a:stretch/>
        </p:blipFill>
        <p:spPr>
          <a:xfrm>
            <a:off x="6208733" y="196537"/>
            <a:ext cx="2820133" cy="1897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" y="5773422"/>
            <a:ext cx="1603980" cy="9476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4" y="145993"/>
            <a:ext cx="6048155" cy="20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2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28" y="1273922"/>
            <a:ext cx="7787987" cy="5201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5028" y="230601"/>
            <a:ext cx="5192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Energy estimator of 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3869" y="296701"/>
            <a:ext cx="4006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Energy Calibration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80" y="5529749"/>
            <a:ext cx="3849580" cy="10311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6830" y="4640760"/>
            <a:ext cx="719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Hybrid events</a:t>
            </a:r>
            <a:r>
              <a:rPr lang="en-US" dirty="0"/>
              <a:t> are used to calibrate the </a:t>
            </a:r>
            <a:r>
              <a:rPr lang="en-US" b="1" dirty="0">
                <a:solidFill>
                  <a:srgbClr val="008000"/>
                </a:solidFill>
              </a:rPr>
              <a:t>SD energy estimators</a:t>
            </a:r>
            <a:r>
              <a:rPr lang="en-US" b="1" dirty="0"/>
              <a:t> </a:t>
            </a:r>
            <a:r>
              <a:rPr lang="en-US" dirty="0"/>
              <a:t>with </a:t>
            </a:r>
            <a:r>
              <a:rPr lang="en-US" b="1" dirty="0">
                <a:solidFill>
                  <a:srgbClr val="008000"/>
                </a:solidFill>
              </a:rPr>
              <a:t>E</a:t>
            </a:r>
            <a:r>
              <a:rPr lang="en-US" b="1" baseline="-25000" dirty="0">
                <a:solidFill>
                  <a:srgbClr val="008000"/>
                </a:solidFill>
              </a:rPr>
              <a:t>FD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539" y="296700"/>
            <a:ext cx="3655373" cy="369192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916956" y="3125782"/>
            <a:ext cx="358189" cy="15149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8" idx="2"/>
          </p:cNvCxnSpPr>
          <p:nvPr/>
        </p:nvCxnSpPr>
        <p:spPr>
          <a:xfrm flipH="1" flipV="1">
            <a:off x="6964226" y="3988627"/>
            <a:ext cx="205421" cy="75748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1962" y="1823369"/>
            <a:ext cx="4309618" cy="15388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600" dirty="0"/>
              <a:t>For </a:t>
            </a:r>
            <a:r>
              <a:rPr lang="en-US" sz="1600" b="1" dirty="0">
                <a:solidFill>
                  <a:srgbClr val="0000FF"/>
                </a:solidFill>
              </a:rPr>
              <a:t>750 m</a:t>
            </a:r>
            <a:r>
              <a:rPr lang="en-US" sz="1600" dirty="0"/>
              <a:t> array, </a:t>
            </a:r>
            <a:r>
              <a:rPr lang="en-US" sz="1600" i="1" dirty="0"/>
              <a:t>zenith&lt;55</a:t>
            </a:r>
            <a:r>
              <a:rPr lang="en-US" sz="1600" dirty="0"/>
              <a:t>: </a:t>
            </a:r>
            <a:r>
              <a:rPr lang="en-US" sz="1600" b="1" dirty="0">
                <a:solidFill>
                  <a:srgbClr val="0000FF"/>
                </a:solidFill>
              </a:rPr>
              <a:t>S(450m) → S</a:t>
            </a:r>
            <a:r>
              <a:rPr lang="en-US" sz="1600" b="1" baseline="-25000" dirty="0">
                <a:solidFill>
                  <a:srgbClr val="0000FF"/>
                </a:solidFill>
              </a:rPr>
              <a:t>35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endParaRPr lang="en-US" sz="1600" dirty="0"/>
          </a:p>
          <a:p>
            <a:pPr marL="285750" indent="-285750" algn="just">
              <a:buFont typeface="Arial"/>
              <a:buChar char="•"/>
            </a:pPr>
            <a:r>
              <a:rPr lang="en-US" sz="1600" dirty="0"/>
              <a:t>For </a:t>
            </a:r>
            <a:r>
              <a:rPr lang="en-US" sz="1600" b="1" dirty="0">
                <a:solidFill>
                  <a:srgbClr val="404040"/>
                </a:solidFill>
              </a:rPr>
              <a:t>1500 m </a:t>
            </a:r>
            <a:r>
              <a:rPr lang="en-US" sz="1600" dirty="0"/>
              <a:t>array, </a:t>
            </a:r>
            <a:r>
              <a:rPr lang="en-US" sz="1600" i="1" dirty="0"/>
              <a:t>zenith&lt;60</a:t>
            </a:r>
            <a:r>
              <a:rPr lang="en-US" sz="1600" dirty="0"/>
              <a:t>: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S(1000m) → S</a:t>
            </a:r>
            <a:r>
              <a:rPr lang="en-US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</a:t>
            </a:r>
            <a:endParaRPr lang="en-US" sz="1600" dirty="0"/>
          </a:p>
          <a:p>
            <a:pPr marL="285750" indent="-285750" algn="just">
              <a:buFont typeface="Arial"/>
              <a:buChar char="•"/>
            </a:pPr>
            <a:endParaRPr lang="en-US" sz="1600" dirty="0"/>
          </a:p>
          <a:p>
            <a:pPr marL="285750" indent="-285750" algn="just">
              <a:buFont typeface="Arial"/>
              <a:buChar char="•"/>
            </a:pPr>
            <a:r>
              <a:rPr lang="en-US" sz="1600" dirty="0"/>
              <a:t>For </a:t>
            </a:r>
            <a:r>
              <a:rPr lang="en-US" sz="1600" i="1" dirty="0"/>
              <a:t>zenith&gt;60</a:t>
            </a:r>
            <a:r>
              <a:rPr lang="en-US" sz="1600" dirty="0"/>
              <a:t>:</a:t>
            </a:r>
            <a:r>
              <a:rPr lang="en-US" sz="1600" b="1" dirty="0">
                <a:solidFill>
                  <a:srgbClr val="FF0000"/>
                </a:solidFill>
              </a:rPr>
              <a:t> N</a:t>
            </a:r>
            <a:r>
              <a:rPr lang="en-US" sz="1600" b="1" baseline="-25000" dirty="0">
                <a:solidFill>
                  <a:srgbClr val="FF0000"/>
                </a:solidFill>
              </a:rPr>
              <a:t>19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(</a:t>
            </a:r>
            <a:r>
              <a:rPr lang="en-US" sz="1400" dirty="0" err="1"/>
              <a:t>muonic</a:t>
            </a:r>
            <a:r>
              <a:rPr lang="en-US" sz="1400" dirty="0"/>
              <a:t> signal normalization compared to that from protons at 10 </a:t>
            </a:r>
            <a:r>
              <a:rPr lang="en-US" sz="1400" dirty="0" err="1"/>
              <a:t>EeV</a:t>
            </a:r>
            <a:r>
              <a:rPr lang="en-US" sz="14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502" y="211641"/>
            <a:ext cx="250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Energy Spectrum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599" y="2508998"/>
            <a:ext cx="5911651" cy="4079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756" y="48783"/>
            <a:ext cx="6180244" cy="1828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125" y="2061923"/>
            <a:ext cx="369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N. of collected events </a:t>
            </a:r>
            <a:r>
              <a:rPr lang="en-US" dirty="0">
                <a:solidFill>
                  <a:srgbClr val="0000FF"/>
                </a:solidFill>
              </a:rPr>
              <a:t>≈ 300 thousand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2" y="1812837"/>
            <a:ext cx="7082377" cy="4876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650" y="442579"/>
            <a:ext cx="6114492" cy="1077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4162" y="6236503"/>
            <a:ext cx="28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The energy </a:t>
            </a:r>
            <a:r>
              <a:rPr lang="en-US" sz="1400" i="1" dirty="0"/>
              <a:t>E</a:t>
            </a:r>
            <a:r>
              <a:rPr lang="en-US" sz="1400" baseline="-25000" dirty="0"/>
              <a:t>1/2 </a:t>
            </a:r>
            <a:r>
              <a:rPr lang="en-US" sz="1400" dirty="0"/>
              <a:t>at which the integral spectrum drops by a factor of two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9154" y="124655"/>
            <a:ext cx="4239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Broken power law fit + suppression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502" y="211641"/>
            <a:ext cx="250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Energy Spectrum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27709" y="2805443"/>
            <a:ext cx="177048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ankle</a:t>
            </a:r>
            <a:r>
              <a:rPr lang="en-US" sz="2400" b="1" baseline="-250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≈ 5 </a:t>
            </a:r>
            <a:r>
              <a:rPr lang="en-US" sz="2400" b="1" dirty="0" err="1">
                <a:solidFill>
                  <a:srgbClr val="FF0000"/>
                </a:solidFill>
              </a:rPr>
              <a:t>EeV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FF0000"/>
                </a:solidFill>
              </a:rPr>
              <a:t>(precision 1%)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199" y="3831611"/>
            <a:ext cx="220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Cut-off ≥ 20 </a:t>
            </a:r>
            <a:r>
              <a:rPr lang="en-US" sz="2400" b="1" dirty="0" err="1">
                <a:solidFill>
                  <a:srgbClr val="FF0000"/>
                </a:solidFill>
              </a:rPr>
              <a:t>σ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1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104"/>
            <a:ext cx="420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Mass Composition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242" b="23016"/>
          <a:stretch/>
        </p:blipFill>
        <p:spPr>
          <a:xfrm>
            <a:off x="427227" y="997413"/>
            <a:ext cx="3226402" cy="2963559"/>
          </a:xfrm>
          <a:prstGeom prst="rect">
            <a:avLst/>
          </a:prstGeom>
        </p:spPr>
      </p:pic>
      <p:sp>
        <p:nvSpPr>
          <p:cNvPr id="7" name="Rettangolo 4"/>
          <p:cNvSpPr/>
          <p:nvPr/>
        </p:nvSpPr>
        <p:spPr>
          <a:xfrm>
            <a:off x="4067360" y="170061"/>
            <a:ext cx="4929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For the </a:t>
            </a:r>
            <a:r>
              <a:rPr lang="en-US" sz="2000" dirty="0">
                <a:solidFill>
                  <a:srgbClr val="FF0000"/>
                </a:solidFill>
              </a:rPr>
              <a:t>study of mass composition </a:t>
            </a:r>
            <a:r>
              <a:rPr lang="en-US" sz="2000" dirty="0"/>
              <a:t>we measure the depth of shower maximum: </a:t>
            </a:r>
            <a:r>
              <a:rPr lang="en-US" sz="2000" b="1" dirty="0" err="1">
                <a:solidFill>
                  <a:srgbClr val="FF0000"/>
                </a:solidFill>
              </a:rPr>
              <a:t>X</a:t>
            </a:r>
            <a:r>
              <a:rPr lang="en-US" sz="2000" b="1" baseline="-25000" dirty="0" err="1">
                <a:solidFill>
                  <a:srgbClr val="FF0000"/>
                </a:solidFill>
              </a:rPr>
              <a:t>max</a:t>
            </a:r>
            <a:endParaRPr lang="en-US" sz="2000" b="1" baseline="-25000" dirty="0">
              <a:solidFill>
                <a:srgbClr val="FF0000"/>
              </a:solidFill>
            </a:endParaRPr>
          </a:p>
        </p:txBody>
      </p:sp>
      <p:pic>
        <p:nvPicPr>
          <p:cNvPr id="8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005" y="1180689"/>
            <a:ext cx="2622389" cy="2653241"/>
          </a:xfrm>
          <a:prstGeom prst="rect">
            <a:avLst/>
          </a:prstGeom>
        </p:spPr>
      </p:pic>
      <p:sp>
        <p:nvSpPr>
          <p:cNvPr id="9" name="Rettangolo 10"/>
          <p:cNvSpPr/>
          <p:nvPr/>
        </p:nvSpPr>
        <p:spPr>
          <a:xfrm>
            <a:off x="3937000" y="5589949"/>
            <a:ext cx="5059577" cy="623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BBE0E3"/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/>
              <a:t>• </a:t>
            </a:r>
            <a:r>
              <a:rPr lang="en-US" sz="1600" i="1" dirty="0">
                <a:solidFill>
                  <a:srgbClr val="FF0000"/>
                </a:solidFill>
              </a:rPr>
              <a:t>proton showers </a:t>
            </a:r>
            <a:r>
              <a:rPr lang="en-US" sz="1600" i="1" dirty="0"/>
              <a:t>penetrate deeper </a:t>
            </a:r>
            <a:r>
              <a:rPr lang="en-US" sz="1600" i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i="1" dirty="0"/>
              <a:t>  higher X</a:t>
            </a:r>
            <a:r>
              <a:rPr lang="en-US" sz="1600" i="1" baseline="-25000" dirty="0"/>
              <a:t>max</a:t>
            </a:r>
          </a:p>
          <a:p>
            <a:pPr>
              <a:spcAft>
                <a:spcPts val="300"/>
              </a:spcAft>
            </a:pPr>
            <a:r>
              <a:rPr lang="en-US" sz="1600" i="1" dirty="0"/>
              <a:t>•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iron showers </a:t>
            </a:r>
            <a:r>
              <a:rPr lang="en-US" sz="1600" i="1" dirty="0"/>
              <a:t>have less fluctuations </a:t>
            </a:r>
            <a:r>
              <a:rPr lang="en-US" sz="1600" i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600" i="1" dirty="0"/>
              <a:t>smaller </a:t>
            </a:r>
            <a:r>
              <a:rPr lang="en-US" sz="1600" i="1" dirty="0" err="1"/>
              <a:t>σ</a:t>
            </a:r>
            <a:r>
              <a:rPr lang="en-US" sz="1600" i="1" dirty="0"/>
              <a:t>(X</a:t>
            </a:r>
            <a:r>
              <a:rPr lang="en-US" sz="1600" i="1" baseline="-25000" dirty="0"/>
              <a:t>max</a:t>
            </a:r>
            <a:r>
              <a:rPr lang="en-US" sz="1600" i="1" dirty="0"/>
              <a:t>)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118" y="5078248"/>
            <a:ext cx="1987669" cy="1571040"/>
          </a:xfrm>
          <a:prstGeom prst="rect">
            <a:avLst/>
          </a:prstGeom>
        </p:spPr>
      </p:pic>
      <p:graphicFrame>
        <p:nvGraphicFramePr>
          <p:cNvPr id="1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67570"/>
              </p:ext>
            </p:extLst>
          </p:nvPr>
        </p:nvGraphicFramePr>
        <p:xfrm>
          <a:off x="3260897" y="3372886"/>
          <a:ext cx="1643062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Equation" r:id="rId6" imgW="1054100" imgH="495300" progId="Equation.3">
                  <p:embed/>
                </p:oleObj>
              </mc:Choice>
              <mc:Fallback>
                <p:oleObj name="Equation" r:id="rId6" imgW="1054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0897" y="3372886"/>
                        <a:ext cx="1643062" cy="769937"/>
                      </a:xfrm>
                      <a:prstGeom prst="rect">
                        <a:avLst/>
                      </a:prstGeom>
                      <a:solidFill>
                        <a:srgbClr val="B9CDE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77004" y="4142823"/>
            <a:ext cx="194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&gt; depend on</a:t>
            </a:r>
          </a:p>
          <a:p>
            <a:r>
              <a:rPr lang="en-US" dirty="0">
                <a:solidFill>
                  <a:srgbClr val="FF0000"/>
                </a:solidFill>
              </a:rPr>
              <a:t>Energy E </a:t>
            </a:r>
            <a:r>
              <a:rPr lang="en-US" dirty="0"/>
              <a:t>and</a:t>
            </a:r>
          </a:p>
          <a:p>
            <a:r>
              <a:rPr lang="en-US" dirty="0">
                <a:solidFill>
                  <a:srgbClr val="FF0000"/>
                </a:solidFill>
              </a:rPr>
              <a:t>Atomic mass A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140762"/>
              </p:ext>
            </p:extLst>
          </p:nvPr>
        </p:nvGraphicFramePr>
        <p:xfrm>
          <a:off x="3260897" y="4182766"/>
          <a:ext cx="2507208" cy="496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Equation" r:id="rId8" imgW="1346200" imgH="266700" progId="Equation.3">
                  <p:embed/>
                </p:oleObj>
              </mc:Choice>
              <mc:Fallback>
                <p:oleObj name="Equation" r:id="rId8" imgW="1346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60897" y="4182766"/>
                        <a:ext cx="2507208" cy="496711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4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104"/>
            <a:ext cx="420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Mass Composition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72" y="1327704"/>
            <a:ext cx="4599432" cy="4368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3639" y="922890"/>
            <a:ext cx="4187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X</a:t>
            </a:r>
            <a:r>
              <a:rPr lang="en-US" sz="1600" baseline="-25000" dirty="0" err="1"/>
              <a:t>max</a:t>
            </a:r>
            <a:r>
              <a:rPr lang="en-US" sz="1600" dirty="0"/>
              <a:t> distributions for different energy intervals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-736753" y="1843550"/>
            <a:ext cx="2142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0000FF"/>
                </a:solidFill>
              </a:rPr>
              <a:t>HEAT</a:t>
            </a:r>
            <a:r>
              <a:rPr lang="it-IT" sz="1400" dirty="0"/>
              <a:t>+ </a:t>
            </a:r>
            <a:r>
              <a:rPr lang="it-IT" sz="1400" dirty="0" err="1"/>
              <a:t>Coihueco</a:t>
            </a:r>
            <a:endParaRPr lang="it-IT" sz="1400" dirty="0"/>
          </a:p>
          <a:p>
            <a:r>
              <a:rPr lang="mr-IN" sz="1400" dirty="0"/>
              <a:t>17.2 ≤ lg(</a:t>
            </a:r>
            <a:r>
              <a:rPr lang="mr-IN" sz="1400" i="1" dirty="0"/>
              <a:t>E</a:t>
            </a:r>
            <a:r>
              <a:rPr lang="mr-IN" sz="1400" dirty="0"/>
              <a:t>/eV) ≤ 18.1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379956" y="4060751"/>
            <a:ext cx="1428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0000FF"/>
                </a:solidFill>
              </a:rPr>
              <a:t>Standard FD</a:t>
            </a:r>
          </a:p>
          <a:p>
            <a:r>
              <a:rPr lang="mr-IN" sz="1400" dirty="0"/>
              <a:t>lg(</a:t>
            </a:r>
            <a:r>
              <a:rPr lang="mr-IN" sz="1400" i="1" dirty="0"/>
              <a:t>E</a:t>
            </a:r>
            <a:r>
              <a:rPr lang="mr-IN" sz="1400" dirty="0"/>
              <a:t>/eV) </a:t>
            </a:r>
            <a:r>
              <a:rPr lang="it-IT" sz="1400" dirty="0"/>
              <a:t>≥</a:t>
            </a:r>
            <a:r>
              <a:rPr lang="mr-IN" sz="1400" dirty="0"/>
              <a:t> 1</a:t>
            </a:r>
            <a:r>
              <a:rPr lang="it-IT" sz="1400" dirty="0"/>
              <a:t>7</a:t>
            </a:r>
            <a:r>
              <a:rPr lang="mr-IN" sz="1400" dirty="0"/>
              <a:t>.</a:t>
            </a:r>
            <a:r>
              <a:rPr lang="it-IT" sz="1400" dirty="0"/>
              <a:t>8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75" y="59069"/>
            <a:ext cx="3060135" cy="2918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37" y="3008159"/>
            <a:ext cx="2984533" cy="293190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572254" y="149777"/>
            <a:ext cx="0" cy="580540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96770" y="5864684"/>
            <a:ext cx="71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2 </a:t>
            </a:r>
            <a:r>
              <a:rPr lang="en-US" b="1" dirty="0" err="1">
                <a:solidFill>
                  <a:srgbClr val="008000"/>
                </a:solidFill>
              </a:rPr>
              <a:t>EeV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1047" y="5940068"/>
            <a:ext cx="791148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Below </a:t>
            </a:r>
            <a:r>
              <a:rPr lang="en-US" dirty="0">
                <a:solidFill>
                  <a:srgbClr val="FF0000"/>
                </a:solidFill>
              </a:rPr>
              <a:t>2 </a:t>
            </a:r>
            <a:r>
              <a:rPr lang="en-US" dirty="0" err="1">
                <a:solidFill>
                  <a:srgbClr val="FF0000"/>
                </a:solidFill>
              </a:rPr>
              <a:t>EeV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nuclear mass composition is</a:t>
            </a:r>
            <a:r>
              <a:rPr lang="en-US" dirty="0">
                <a:solidFill>
                  <a:srgbClr val="FF0000"/>
                </a:solidFill>
              </a:rPr>
              <a:t> lighter </a:t>
            </a:r>
            <a:endParaRPr lang="en-US" dirty="0"/>
          </a:p>
          <a:p>
            <a:endParaRPr lang="en-US" sz="9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Above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mass composition became</a:t>
            </a:r>
            <a:r>
              <a:rPr lang="en-US" dirty="0">
                <a:solidFill>
                  <a:srgbClr val="FF0000"/>
                </a:solidFill>
              </a:rPr>
              <a:t> heavier </a:t>
            </a:r>
            <a:r>
              <a:rPr lang="en-US" dirty="0"/>
              <a:t>with increasing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4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0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Mass Composition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59" y="185441"/>
            <a:ext cx="4054050" cy="1468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48" y="1708754"/>
            <a:ext cx="4712738" cy="3073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77" y="4388206"/>
            <a:ext cx="89796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Composition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 10</a:t>
            </a:r>
            <a:r>
              <a:rPr lang="en-US" baseline="30000" dirty="0"/>
              <a:t>18</a:t>
            </a:r>
            <a:r>
              <a:rPr lang="en-US" dirty="0"/>
              <a:t> eV </a:t>
            </a:r>
            <a:r>
              <a:rPr lang="en-US" b="1" dirty="0">
                <a:solidFill>
                  <a:srgbClr val="FF0000"/>
                </a:solidFill>
              </a:rPr>
              <a:t>proton-like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Above 10</a:t>
            </a:r>
            <a:r>
              <a:rPr lang="en-US" baseline="30000" dirty="0"/>
              <a:t>19 </a:t>
            </a:r>
            <a:r>
              <a:rPr lang="en-US" dirty="0"/>
              <a:t>eV </a:t>
            </a:r>
            <a:r>
              <a:rPr lang="en-US" b="1" dirty="0">
                <a:solidFill>
                  <a:srgbClr val="00B0F0"/>
                </a:solidFill>
              </a:rPr>
              <a:t>He-like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/>
              <a:t>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N-like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2060"/>
                </a:solidFill>
              </a:rPr>
              <a:t>No</a:t>
            </a:r>
            <a:r>
              <a:rPr lang="en-US" dirty="0"/>
              <a:t> model requires any significant fraction of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u="sng" dirty="0">
                <a:solidFill>
                  <a:srgbClr val="002060"/>
                </a:solidFill>
              </a:rPr>
              <a:t>iron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/>
              <a:t>at any energy. </a:t>
            </a:r>
          </a:p>
          <a:p>
            <a:endParaRPr lang="en-US" dirty="0"/>
          </a:p>
          <a:p>
            <a:r>
              <a:rPr lang="en-US" u="sng" dirty="0"/>
              <a:t>The composition which best describes </a:t>
            </a:r>
            <a:r>
              <a:rPr lang="en-US" b="1" u="sng" dirty="0"/>
              <a:t>Auger data</a:t>
            </a:r>
            <a:r>
              <a:rPr lang="en-US" u="sng" dirty="0"/>
              <a:t> is a mix of </a:t>
            </a:r>
            <a:r>
              <a:rPr lang="en-US" b="1" u="sng" dirty="0">
                <a:solidFill>
                  <a:srgbClr val="FF0000"/>
                </a:solidFill>
              </a:rPr>
              <a:t>p</a:t>
            </a:r>
            <a:r>
              <a:rPr lang="en-US" u="sng" dirty="0"/>
              <a:t>, 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</a:t>
            </a:r>
            <a:r>
              <a:rPr lang="en-US" u="sng" dirty="0"/>
              <a:t> and </a:t>
            </a:r>
            <a:r>
              <a:rPr lang="en-US" b="1" u="sng" dirty="0">
                <a:solidFill>
                  <a:srgbClr val="7F7F7F"/>
                </a:solidFill>
              </a:rPr>
              <a:t>N</a:t>
            </a:r>
            <a:r>
              <a:rPr lang="en-US" u="sng" dirty="0"/>
              <a:t> nuclei, i.e. </a:t>
            </a:r>
            <a:r>
              <a:rPr lang="en-US" b="1" u="sng" dirty="0" err="1">
                <a:solidFill>
                  <a:srgbClr val="660066"/>
                </a:solidFill>
              </a:rPr>
              <a:t>AugerMix</a:t>
            </a:r>
            <a:endParaRPr lang="en-US" b="1" u="sng" dirty="0">
              <a:solidFill>
                <a:srgbClr val="660066"/>
              </a:solidFill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208220" y="2018735"/>
            <a:ext cx="0" cy="258184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4208220" y="1447483"/>
            <a:ext cx="1335330" cy="559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16</a:t>
            </a:fld>
            <a:endParaRPr lang="en-US"/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CDBC5BB5-35F4-4245-A3B6-543DB4F59576}"/>
              </a:ext>
            </a:extLst>
          </p:cNvPr>
          <p:cNvCxnSpPr>
            <a:cxnSpLocks/>
          </p:cNvCxnSpPr>
          <p:nvPr/>
        </p:nvCxnSpPr>
        <p:spPr>
          <a:xfrm>
            <a:off x="5860812" y="2028255"/>
            <a:ext cx="0" cy="258184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8">
            <a:extLst>
              <a:ext uri="{FF2B5EF4-FFF2-40B4-BE49-F238E27FC236}">
                <a16:creationId xmlns:a16="http://schemas.microsoft.com/office/drawing/2014/main" id="{A160FA87-01A5-464E-AD37-216710AB73E2}"/>
              </a:ext>
            </a:extLst>
          </p:cNvPr>
          <p:cNvCxnSpPr>
            <a:cxnSpLocks/>
          </p:cNvCxnSpPr>
          <p:nvPr/>
        </p:nvCxnSpPr>
        <p:spPr>
          <a:xfrm>
            <a:off x="6627571" y="2023488"/>
            <a:ext cx="0" cy="258184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">
            <a:extLst>
              <a:ext uri="{FF2B5EF4-FFF2-40B4-BE49-F238E27FC236}">
                <a16:creationId xmlns:a16="http://schemas.microsoft.com/office/drawing/2014/main" id="{A98185C3-5F44-9E4B-B6E6-B68E2CD07EBC}"/>
              </a:ext>
            </a:extLst>
          </p:cNvPr>
          <p:cNvCxnSpPr>
            <a:cxnSpLocks/>
          </p:cNvCxnSpPr>
          <p:nvPr/>
        </p:nvCxnSpPr>
        <p:spPr>
          <a:xfrm flipH="1">
            <a:off x="5869157" y="1497142"/>
            <a:ext cx="814327" cy="491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3">
            <a:extLst>
              <a:ext uri="{FF2B5EF4-FFF2-40B4-BE49-F238E27FC236}">
                <a16:creationId xmlns:a16="http://schemas.microsoft.com/office/drawing/2014/main" id="{D1A2284F-B2E2-2B4C-B278-FA207A122557}"/>
              </a:ext>
            </a:extLst>
          </p:cNvPr>
          <p:cNvCxnSpPr>
            <a:cxnSpLocks/>
          </p:cNvCxnSpPr>
          <p:nvPr/>
        </p:nvCxnSpPr>
        <p:spPr>
          <a:xfrm flipH="1">
            <a:off x="6683484" y="1497142"/>
            <a:ext cx="1274654" cy="491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5D51ED-F3B5-6543-91D1-EFA6CF8651E3}"/>
              </a:ext>
            </a:extLst>
          </p:cNvPr>
          <p:cNvSpPr txBox="1"/>
          <p:nvPr/>
        </p:nvSpPr>
        <p:spPr>
          <a:xfrm>
            <a:off x="309819" y="972357"/>
            <a:ext cx="1462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are fitted with </a:t>
            </a:r>
          </a:p>
          <a:p>
            <a:pPr algn="ctr"/>
            <a:r>
              <a:rPr lang="en-US" dirty="0"/>
              <a:t>3 different Monte-Carlo Models</a:t>
            </a:r>
          </a:p>
        </p:txBody>
      </p:sp>
    </p:spTree>
    <p:extLst>
      <p:ext uri="{BB962C8B-B14F-4D97-AF65-F5344CB8AC3E}">
        <p14:creationId xmlns:p14="http://schemas.microsoft.com/office/powerpoint/2010/main" val="29501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0"/>
            <a:ext cx="5437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Large Anisotropy Studies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9730" y="864627"/>
            <a:ext cx="8467070" cy="135421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Auger Collaboration performed a weighted</a:t>
            </a:r>
            <a:r>
              <a:rPr lang="en-US" baseline="30000" dirty="0"/>
              <a:t>(*) </a:t>
            </a:r>
            <a:r>
              <a:rPr lang="en-US" dirty="0">
                <a:solidFill>
                  <a:srgbClr val="FF0000"/>
                </a:solidFill>
              </a:rPr>
              <a:t>harmonic analysis </a:t>
            </a:r>
            <a:r>
              <a:rPr lang="en-US" dirty="0"/>
              <a:t>using more than </a:t>
            </a:r>
            <a:r>
              <a:rPr lang="en-US" b="1" dirty="0"/>
              <a:t>10 years </a:t>
            </a:r>
            <a:r>
              <a:rPr lang="en-US" dirty="0"/>
              <a:t>of data with 85% sky coverage (</a:t>
            </a:r>
            <a:r>
              <a:rPr lang="en-US" dirty="0" err="1"/>
              <a:t>θ</a:t>
            </a:r>
            <a:r>
              <a:rPr lang="en-US" dirty="0"/>
              <a:t> &lt; 80°) with </a:t>
            </a:r>
            <a:r>
              <a:rPr lang="en-US" dirty="0">
                <a:solidFill>
                  <a:srgbClr val="FF0000"/>
                </a:solidFill>
              </a:rPr>
              <a:t>E &gt; 4EeV</a:t>
            </a:r>
            <a:r>
              <a:rPr lang="en-US" dirty="0"/>
              <a:t> (full trigger efficiency)</a:t>
            </a:r>
          </a:p>
          <a:p>
            <a:pPr algn="just"/>
            <a:endParaRPr lang="en-US" dirty="0"/>
          </a:p>
          <a:p>
            <a:pPr algn="just"/>
            <a:r>
              <a:rPr lang="en-US" baseline="30000" dirty="0"/>
              <a:t>(*) </a:t>
            </a:r>
            <a:r>
              <a:rPr lang="en-US" sz="1400" i="1" dirty="0"/>
              <a:t>Events weighted to account for exposure nonuniformity, tilt, </a:t>
            </a:r>
            <a:r>
              <a:rPr lang="en-US" sz="1400" i="1" dirty="0" err="1"/>
              <a:t>etc</a:t>
            </a:r>
            <a:r>
              <a:rPr lang="en-US" sz="1400" i="1" dirty="0"/>
              <a:t>; effect is negligible</a:t>
            </a:r>
            <a:endParaRPr lang="en-US" sz="1400" baseline="-25000" dirty="0"/>
          </a:p>
          <a:p>
            <a:pPr algn="just"/>
            <a:r>
              <a:rPr lang="en-US" sz="1400" dirty="0"/>
              <a:t>Correction of systematic effects (atmospheric changes, geomagnetic field)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4417655"/>
            <a:ext cx="3143675" cy="23038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28945" y="317822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consistent with isotropy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35603" y="3957326"/>
            <a:ext cx="2297499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significant modulation (</a:t>
            </a:r>
            <a:r>
              <a:rPr lang="en-US" dirty="0">
                <a:solidFill>
                  <a:srgbClr val="FF0000"/>
                </a:solidFill>
              </a:rPr>
              <a:t>5.2σ</a:t>
            </a:r>
            <a:r>
              <a:rPr lang="en-US" dirty="0"/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4" y="3250700"/>
            <a:ext cx="6220658" cy="9780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9729" y="2434648"/>
            <a:ext cx="7452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Studying the </a:t>
            </a:r>
            <a:r>
              <a:rPr lang="en-US" dirty="0">
                <a:solidFill>
                  <a:srgbClr val="FF0000"/>
                </a:solidFill>
              </a:rPr>
              <a:t>first harmonic in right ascension</a:t>
            </a:r>
            <a:r>
              <a:rPr lang="en-US" dirty="0"/>
              <a:t> for the two energy bins it was found a </a:t>
            </a:r>
            <a:r>
              <a:rPr lang="en-US" u="sng" dirty="0"/>
              <a:t>distribution compatible with a </a:t>
            </a:r>
            <a:r>
              <a:rPr lang="en-US" b="1" u="sng" dirty="0"/>
              <a:t>dipolar modulation</a:t>
            </a:r>
            <a:r>
              <a:rPr lang="en-US" dirty="0"/>
              <a:t> for E ≥ 8 </a:t>
            </a:r>
            <a:r>
              <a:rPr lang="en-US" dirty="0" err="1"/>
              <a:t>EeV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509346" y="3902747"/>
            <a:ext cx="704235" cy="415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117638" y="3398918"/>
            <a:ext cx="516637" cy="42751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 flipV="1">
            <a:off x="6204915" y="4109074"/>
            <a:ext cx="230688" cy="17141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17</a:t>
            </a:fld>
            <a:endParaRPr lang="en-US"/>
          </a:p>
        </p:txBody>
      </p:sp>
      <p:cxnSp>
        <p:nvCxnSpPr>
          <p:cNvPr id="14" name="Straight Arrow Connector 27">
            <a:extLst>
              <a:ext uri="{FF2B5EF4-FFF2-40B4-BE49-F238E27FC236}">
                <a16:creationId xmlns:a16="http://schemas.microsoft.com/office/drawing/2014/main" id="{3142BB6B-A021-AC46-B4A8-A89364253A74}"/>
              </a:ext>
            </a:extLst>
          </p:cNvPr>
          <p:cNvCxnSpPr>
            <a:cxnSpLocks/>
          </p:cNvCxnSpPr>
          <p:nvPr/>
        </p:nvCxnSpPr>
        <p:spPr>
          <a:xfrm flipH="1">
            <a:off x="4572000" y="2992675"/>
            <a:ext cx="496144" cy="186507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68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849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Anisotropy Studies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803" y="697027"/>
            <a:ext cx="6768904" cy="10612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9232" y="112251"/>
            <a:ext cx="60166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Three-dimensional dipole reconstruction </a:t>
            </a:r>
          </a:p>
          <a:p>
            <a:pPr algn="just"/>
            <a:r>
              <a:rPr lang="en-US" sz="1400" dirty="0"/>
              <a:t>The directions of the dipole components (in equatorial coordinates) are: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9334"/>
            <a:ext cx="5324716" cy="2434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500" y="2111119"/>
            <a:ext cx="446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Fluxes of particles in </a:t>
            </a:r>
            <a:r>
              <a:rPr lang="en-US" b="1" dirty="0">
                <a:solidFill>
                  <a:srgbClr val="0000FF"/>
                </a:solidFill>
              </a:rPr>
              <a:t>equatorial coordinates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3595" y="2512201"/>
            <a:ext cx="249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3D dipole above 8 </a:t>
            </a:r>
            <a:r>
              <a:rPr lang="en-US" b="1" dirty="0" err="1">
                <a:solidFill>
                  <a:srgbClr val="0000FF"/>
                </a:solidFill>
              </a:rPr>
              <a:t>EeV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3" y="4248723"/>
            <a:ext cx="5148847" cy="2605358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839137"/>
              </p:ext>
            </p:extLst>
          </p:nvPr>
        </p:nvGraphicFramePr>
        <p:xfrm>
          <a:off x="5633072" y="5249341"/>
          <a:ext cx="2428422" cy="408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5" name="Equation" r:id="rId6" imgW="1206500" imgH="203200" progId="Equation.3">
                  <p:embed/>
                </p:oleObj>
              </mc:Choice>
              <mc:Fallback>
                <p:oleObj name="Equation" r:id="rId6" imgW="1206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33072" y="5249341"/>
                        <a:ext cx="2428422" cy="408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H="1">
            <a:off x="4137043" y="5453840"/>
            <a:ext cx="1315012" cy="358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5126" y="4852234"/>
            <a:ext cx="446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</a:rPr>
              <a:t>Fluxes of particles in </a:t>
            </a:r>
            <a:r>
              <a:rPr lang="en-US" b="1" dirty="0">
                <a:solidFill>
                  <a:srgbClr val="0000FF"/>
                </a:solidFill>
              </a:rPr>
              <a:t>galactic coordinates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41767" y="5844562"/>
            <a:ext cx="436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Dipole direction ∼ 125° from GC </a:t>
            </a:r>
          </a:p>
          <a:p>
            <a:pPr algn="just"/>
            <a:r>
              <a:rPr lang="en-US" b="1" dirty="0"/>
              <a:t>→ </a:t>
            </a:r>
            <a:r>
              <a:rPr lang="en-US" b="1" dirty="0">
                <a:solidFill>
                  <a:srgbClr val="FF0000"/>
                </a:solidFill>
              </a:rPr>
              <a:t>Strong evidence for extragalactic origin!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920443"/>
              </p:ext>
            </p:extLst>
          </p:nvPr>
        </p:nvGraphicFramePr>
        <p:xfrm>
          <a:off x="5633072" y="2946399"/>
          <a:ext cx="2645772" cy="1074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" name="Equation" r:id="rId8" imgW="1409700" imgH="571500" progId="Equation.3">
                  <p:embed/>
                </p:oleObj>
              </mc:Choice>
              <mc:Fallback>
                <p:oleObj name="Equation" r:id="rId8" imgW="14097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33072" y="2946399"/>
                        <a:ext cx="2645772" cy="1074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18</a:t>
            </a:fld>
            <a:endParaRPr lang="en-US"/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A4A2EF66-93AD-C54D-9776-B64959E389C9}"/>
              </a:ext>
            </a:extLst>
          </p:cNvPr>
          <p:cNvSpPr/>
          <p:nvPr/>
        </p:nvSpPr>
        <p:spPr>
          <a:xfrm>
            <a:off x="6822671" y="1403814"/>
            <a:ext cx="704235" cy="415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7F72FD3C-75BF-8740-A34F-088F25042A76}"/>
              </a:ext>
            </a:extLst>
          </p:cNvPr>
          <p:cNvSpPr/>
          <p:nvPr/>
        </p:nvSpPr>
        <p:spPr>
          <a:xfrm>
            <a:off x="8118077" y="1384762"/>
            <a:ext cx="704235" cy="415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6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/>
          <p:cNvSpPr txBox="1"/>
          <p:nvPr/>
        </p:nvSpPr>
        <p:spPr>
          <a:xfrm>
            <a:off x="-1064" y="7465"/>
            <a:ext cx="2736327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8000"/>
                </a:solidFill>
              </a:rPr>
              <a:t>AugerPrime</a:t>
            </a:r>
            <a:endParaRPr lang="en-US" sz="4000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752" y="1124534"/>
            <a:ext cx="8450008" cy="332398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</a:rPr>
              <a:t>Where we stand:</a:t>
            </a:r>
          </a:p>
          <a:p>
            <a:pPr marL="342900" indent="-342900" algn="just">
              <a:buFont typeface="Arial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Spectrum</a:t>
            </a:r>
            <a:r>
              <a:rPr lang="en-US" dirty="0"/>
              <a:t> Existence of a </a:t>
            </a:r>
            <a:r>
              <a:rPr lang="en-US" b="1" dirty="0"/>
              <a:t>Cut-Off above 40 </a:t>
            </a:r>
            <a:r>
              <a:rPr lang="en-US" b="1" dirty="0" err="1"/>
              <a:t>EeV</a:t>
            </a:r>
            <a:r>
              <a:rPr lang="en-US" dirty="0"/>
              <a:t>; its nature still not fully understood: </a:t>
            </a:r>
            <a:r>
              <a:rPr lang="en-US" u="sng" dirty="0"/>
              <a:t>propagation effect?</a:t>
            </a:r>
            <a:r>
              <a:rPr lang="en-US" dirty="0"/>
              <a:t> </a:t>
            </a:r>
            <a:r>
              <a:rPr lang="en-US" u="sng" dirty="0"/>
              <a:t>maximum energy at the sources?</a:t>
            </a:r>
            <a:r>
              <a:rPr lang="en-US" dirty="0"/>
              <a:t> </a:t>
            </a:r>
            <a:r>
              <a:rPr lang="en-US" u="sng" dirty="0"/>
              <a:t>both?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Composition</a:t>
            </a:r>
            <a:r>
              <a:rPr lang="en-US" dirty="0"/>
              <a:t> </a:t>
            </a:r>
            <a:r>
              <a:rPr lang="en-US" b="1" dirty="0"/>
              <a:t>Light and mixed</a:t>
            </a:r>
            <a:r>
              <a:rPr lang="en-US" dirty="0"/>
              <a:t> composition around the ankle; a trend towards a </a:t>
            </a:r>
            <a:r>
              <a:rPr lang="en-US" b="1" dirty="0"/>
              <a:t>heavier composition </a:t>
            </a:r>
            <a:r>
              <a:rPr lang="en-US" dirty="0"/>
              <a:t>at the highest energies.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342900" indent="-342900" algn="just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Anisotropy</a:t>
            </a:r>
            <a:r>
              <a:rPr lang="en-US" dirty="0"/>
              <a:t> At large scale, a </a:t>
            </a:r>
            <a:r>
              <a:rPr lang="en-US" b="1" dirty="0"/>
              <a:t>dipole is observed</a:t>
            </a:r>
            <a:r>
              <a:rPr lang="en-US" dirty="0"/>
              <a:t>, its direction indicates an </a:t>
            </a:r>
            <a:r>
              <a:rPr lang="en-US" u="sng" dirty="0"/>
              <a:t>extragalactic origin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752" y="5037815"/>
            <a:ext cx="8450007" cy="129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</a:rPr>
              <a:t>What we wish: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wish to obtain </a:t>
            </a:r>
            <a:r>
              <a:rPr lang="en-US" b="1" dirty="0"/>
              <a:t>mass composition information</a:t>
            </a:r>
            <a:r>
              <a:rPr lang="en-US" dirty="0"/>
              <a:t> in the flux suppression region in order to select light primary Cosmic Rays and </a:t>
            </a:r>
            <a:r>
              <a:rPr lang="en-US" b="1" dirty="0"/>
              <a:t>pointing back to the  astrophysical sources</a:t>
            </a:r>
            <a:r>
              <a:rPr lang="en-US" dirty="0"/>
              <a:t>.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6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77" y="548431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U</a:t>
            </a:r>
            <a:r>
              <a:rPr lang="en-US" sz="2400" dirty="0"/>
              <a:t>ltra </a:t>
            </a:r>
            <a:r>
              <a:rPr lang="en-US" sz="2400" b="1" dirty="0"/>
              <a:t>H</a:t>
            </a:r>
            <a:r>
              <a:rPr lang="en-US" sz="2400" dirty="0"/>
              <a:t>igh </a:t>
            </a:r>
            <a:r>
              <a:rPr lang="en-US" sz="2400" b="1" dirty="0"/>
              <a:t>E</a:t>
            </a:r>
            <a:r>
              <a:rPr lang="en-US" sz="2400" dirty="0"/>
              <a:t>nergy </a:t>
            </a:r>
            <a:r>
              <a:rPr lang="en-US" sz="2400" b="1" dirty="0"/>
              <a:t>C</a:t>
            </a:r>
            <a:r>
              <a:rPr lang="en-US" sz="2400" dirty="0"/>
              <a:t>osmic </a:t>
            </a:r>
            <a:r>
              <a:rPr lang="en-US" sz="2400" b="1" dirty="0"/>
              <a:t>R</a:t>
            </a:r>
            <a:r>
              <a:rPr lang="en-US" sz="2400" dirty="0"/>
              <a:t>ays (</a:t>
            </a:r>
            <a:r>
              <a:rPr lang="en-US" sz="2400" b="1" u="sng" dirty="0">
                <a:solidFill>
                  <a:srgbClr val="FF0000"/>
                </a:solidFill>
              </a:rPr>
              <a:t>UHECR</a:t>
            </a:r>
            <a:r>
              <a:rPr lang="en-US" sz="2400" dirty="0"/>
              <a:t>)</a:t>
            </a:r>
          </a:p>
        </p:txBody>
      </p:sp>
      <p:pic>
        <p:nvPicPr>
          <p:cNvPr id="6" name="Picture 5" descr="Senza nom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9" y="1897226"/>
            <a:ext cx="5093396" cy="40117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77522" y="1010096"/>
            <a:ext cx="3145557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/>
              <a:t>Open questions: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Wingdings" charset="2"/>
              <a:buChar char="q"/>
            </a:pPr>
            <a:r>
              <a:rPr lang="en-US" dirty="0"/>
              <a:t>Where do they come from?</a:t>
            </a:r>
          </a:p>
          <a:p>
            <a:pPr marL="285750" indent="-285750" algn="just">
              <a:buFont typeface="Wingdings" charset="2"/>
              <a:buChar char="q"/>
            </a:pPr>
            <a:endParaRPr lang="en-US" dirty="0"/>
          </a:p>
          <a:p>
            <a:pPr marL="285750" indent="-285750" algn="just">
              <a:buFont typeface="Wingdings" charset="2"/>
              <a:buChar char="q"/>
            </a:pPr>
            <a:endParaRPr lang="en-US" dirty="0"/>
          </a:p>
          <a:p>
            <a:pPr marL="285750" indent="-285750" algn="just">
              <a:buFont typeface="Wingdings" charset="2"/>
              <a:buChar char="q"/>
            </a:pPr>
            <a:r>
              <a:rPr lang="en-US" dirty="0"/>
              <a:t>What is their composition?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charset="2"/>
              <a:buChar char="q"/>
            </a:pPr>
            <a:endParaRPr lang="en-US" dirty="0"/>
          </a:p>
          <a:p>
            <a:pPr marL="285750" indent="-285750" algn="just">
              <a:buFont typeface="Wingdings" charset="2"/>
              <a:buChar char="q"/>
            </a:pPr>
            <a:r>
              <a:rPr lang="en-US" dirty="0"/>
              <a:t>In which way they reach these energies?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1416590" y="1106935"/>
            <a:ext cx="2673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E &gt; 10</a:t>
            </a:r>
            <a:r>
              <a:rPr lang="nl-NL" b="1" baseline="30000" dirty="0">
                <a:solidFill>
                  <a:srgbClr val="FF0000"/>
                </a:solidFill>
              </a:rPr>
              <a:t>18</a:t>
            </a:r>
            <a:r>
              <a:rPr lang="nl-NL" b="1" dirty="0">
                <a:solidFill>
                  <a:srgbClr val="FF0000"/>
                </a:solidFill>
              </a:rPr>
              <a:t> eV  </a:t>
            </a:r>
            <a:r>
              <a:rPr lang="nl-NL" dirty="0"/>
              <a:t>(1 </a:t>
            </a:r>
            <a:r>
              <a:rPr lang="nl-NL" dirty="0" err="1"/>
              <a:t>EeV</a:t>
            </a:r>
            <a:r>
              <a:rPr lang="nl-NL" dirty="0"/>
              <a:t> , 0.16 J)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667125" y="3480116"/>
            <a:ext cx="1652643" cy="2170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Callout 2 12"/>
          <p:cNvSpPr/>
          <p:nvPr/>
        </p:nvSpPr>
        <p:spPr>
          <a:xfrm>
            <a:off x="6250353" y="5180201"/>
            <a:ext cx="2767041" cy="792312"/>
          </a:xfrm>
          <a:prstGeom prst="borderCallout2">
            <a:avLst>
              <a:gd name="adj1" fmla="val 23258"/>
              <a:gd name="adj2" fmla="val -2491"/>
              <a:gd name="adj3" fmla="val 18750"/>
              <a:gd name="adj4" fmla="val -16667"/>
              <a:gd name="adj5" fmla="val -118917"/>
              <a:gd name="adj6" fmla="val -34932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flux</a:t>
            </a:r>
            <a:r>
              <a:rPr lang="en-US" dirty="0">
                <a:solidFill>
                  <a:srgbClr val="FF0000"/>
                </a:solidFill>
              </a:rPr>
              <a:t> is very low</a:t>
            </a:r>
          </a:p>
          <a:p>
            <a:r>
              <a:rPr lang="en-US" dirty="0">
                <a:solidFill>
                  <a:srgbClr val="0070C0"/>
                </a:solidFill>
              </a:rPr>
              <a:t>few CR per km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per century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40195" y="1010096"/>
            <a:ext cx="1" cy="2470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4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752" y="99364"/>
            <a:ext cx="8450007" cy="184665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</a:rPr>
              <a:t>What we need: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In order to improve the knowledge on mass composition </a:t>
            </a:r>
            <a:r>
              <a:rPr lang="en-US" u="sng" dirty="0"/>
              <a:t>we have to discriminate the </a:t>
            </a:r>
            <a:r>
              <a:rPr lang="en-US" b="1" u="sng" dirty="0"/>
              <a:t>electromagnetic</a:t>
            </a:r>
            <a:r>
              <a:rPr lang="en-US" u="sng" dirty="0"/>
              <a:t> and </a:t>
            </a:r>
            <a:r>
              <a:rPr lang="en-US" b="1" u="sng" dirty="0" err="1"/>
              <a:t>muonic</a:t>
            </a:r>
            <a:r>
              <a:rPr lang="en-US" u="sng" dirty="0"/>
              <a:t> components from the SD</a:t>
            </a:r>
            <a:r>
              <a:rPr lang="en-US" dirty="0"/>
              <a:t> with a further and independent measurement. ---&gt; </a:t>
            </a:r>
            <a:r>
              <a:rPr lang="en-US" b="1" dirty="0">
                <a:solidFill>
                  <a:srgbClr val="0000FF"/>
                </a:solidFill>
              </a:rPr>
              <a:t>Plastic Surface Scintillator Detector (SSD) </a:t>
            </a:r>
            <a:r>
              <a:rPr lang="en-US" dirty="0"/>
              <a:t>above the existing Water-Cherenkov Detectors (WCD)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91" y="2601629"/>
            <a:ext cx="3598173" cy="2195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23200" y="2232297"/>
            <a:ext cx="260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Complementary response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752" y="1987861"/>
            <a:ext cx="3630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Equip each SD tank with a 3.8 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(1 cm thick) scintillator layer on top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37" y="2785511"/>
            <a:ext cx="2197978" cy="18806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82083" y="4982090"/>
            <a:ext cx="3858676" cy="147732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Moreover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Upgraded and faster electronics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Extension of the dynamic range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Cross check with buried μ detectors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Extension of the FD duty cycle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9591" y="4965810"/>
            <a:ext cx="4249426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en-US" dirty="0"/>
              <a:t>2018: Design finalized and tested </a:t>
            </a:r>
            <a:r>
              <a:rPr lang="en-US" dirty="0">
                <a:solidFill>
                  <a:srgbClr val="0070C0"/>
                </a:solidFill>
              </a:rPr>
              <a:t>production</a:t>
            </a:r>
            <a:r>
              <a:rPr lang="en-US" dirty="0"/>
              <a:t> of SSDs started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en-US" dirty="0"/>
              <a:t>2018-20: </a:t>
            </a:r>
            <a:r>
              <a:rPr lang="en-US" dirty="0">
                <a:solidFill>
                  <a:srgbClr val="0070C0"/>
                </a:solidFill>
              </a:rPr>
              <a:t>Deployment</a:t>
            </a:r>
            <a:r>
              <a:rPr lang="en-US" dirty="0"/>
              <a:t> of the SSDs in the full SD array</a:t>
            </a:r>
          </a:p>
          <a:p>
            <a:pPr marL="285750" indent="-285750" algn="just">
              <a:spcBef>
                <a:spcPts val="600"/>
              </a:spcBef>
              <a:buFont typeface="Arial"/>
              <a:buChar char="•"/>
            </a:pPr>
            <a:r>
              <a:rPr lang="en-US" dirty="0"/>
              <a:t>2020-25: </a:t>
            </a:r>
            <a:r>
              <a:rPr lang="en-US" dirty="0">
                <a:solidFill>
                  <a:srgbClr val="0070C0"/>
                </a:solidFill>
              </a:rPr>
              <a:t>Data taking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45807" y="2505116"/>
            <a:ext cx="2498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large shower of particles in Earth’s atmosphere (calorimeter)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824" y="1925527"/>
            <a:ext cx="2037284" cy="3417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392"/>
          <a:stretch/>
        </p:blipFill>
        <p:spPr>
          <a:xfrm>
            <a:off x="3649810" y="4096879"/>
            <a:ext cx="1892726" cy="24376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8348" y="5019362"/>
            <a:ext cx="3206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i="1" dirty="0">
                <a:solidFill>
                  <a:srgbClr val="0000FF"/>
                </a:solidFill>
              </a:rPr>
              <a:t>@ 10 </a:t>
            </a:r>
            <a:r>
              <a:rPr lang="en-US" i="1" dirty="0" err="1">
                <a:solidFill>
                  <a:srgbClr val="0000FF"/>
                </a:solidFill>
              </a:rPr>
              <a:t>EeV</a:t>
            </a:r>
            <a:r>
              <a:rPr lang="en-US" i="1" dirty="0">
                <a:solidFill>
                  <a:srgbClr val="0000FF"/>
                </a:solidFill>
              </a:rPr>
              <a:t>: ∼ 10</a:t>
            </a:r>
            <a:r>
              <a:rPr lang="en-US" i="1" baseline="30000" dirty="0">
                <a:solidFill>
                  <a:srgbClr val="0000FF"/>
                </a:solidFill>
              </a:rPr>
              <a:t>10</a:t>
            </a:r>
            <a:r>
              <a:rPr lang="en-US" i="1" dirty="0">
                <a:solidFill>
                  <a:srgbClr val="0000FF"/>
                </a:solidFill>
              </a:rPr>
              <a:t> particles, </a:t>
            </a:r>
          </a:p>
          <a:p>
            <a:r>
              <a:rPr lang="en-US" i="1" dirty="0">
                <a:solidFill>
                  <a:srgbClr val="0000FF"/>
                </a:solidFill>
              </a:rPr>
              <a:t>spread over an area of ∼ 20 km</a:t>
            </a:r>
            <a:r>
              <a:rPr lang="en-US" i="1" baseline="30000" dirty="0">
                <a:solidFill>
                  <a:srgbClr val="0000FF"/>
                </a:solidFill>
              </a:rPr>
              <a:t>2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8348" y="814089"/>
            <a:ext cx="5333385" cy="363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Due to the </a:t>
            </a:r>
            <a:r>
              <a:rPr lang="en-US" u="sng" dirty="0"/>
              <a:t>low flux</a:t>
            </a:r>
            <a:r>
              <a:rPr lang="en-US" dirty="0"/>
              <a:t>, UHECR are detected indirectly via the </a:t>
            </a:r>
            <a:r>
              <a:rPr lang="en-US" b="1" dirty="0"/>
              <a:t>Extensive Air Shower</a:t>
            </a:r>
            <a:r>
              <a:rPr lang="en-US" dirty="0"/>
              <a:t> (EAS)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ctr"/>
            <a:r>
              <a:rPr lang="en-US" sz="3200" dirty="0"/>
              <a:t>UHECR </a:t>
            </a:r>
            <a:r>
              <a:rPr lang="mr-IN" sz="3200" dirty="0"/>
              <a:t>––</a:t>
            </a:r>
            <a:r>
              <a:rPr lang="it-IT" sz="3200" dirty="0"/>
              <a:t> </a:t>
            </a:r>
            <a:r>
              <a:rPr lang="en-US" sz="2400" baseline="30000" dirty="0"/>
              <a:t>detected via </a:t>
            </a:r>
            <a:r>
              <a:rPr lang="mr-IN" sz="3200" dirty="0"/>
              <a:t>––</a:t>
            </a:r>
            <a:r>
              <a:rPr lang="en-US" sz="3200" dirty="0"/>
              <a:t>&gt; EAS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EAS properties are used to infer the characteristics of the primary cosmic ray!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63"/>
          <a:stretch/>
        </p:blipFill>
        <p:spPr>
          <a:xfrm>
            <a:off x="107106" y="223375"/>
            <a:ext cx="3632497" cy="3071437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034928" y="1275858"/>
            <a:ext cx="4937440" cy="2031325"/>
          </a:xfrm>
          <a:prstGeom prst="rect">
            <a:avLst/>
          </a:prstGeom>
          <a:solidFill>
            <a:srgbClr val="DCE6F2"/>
          </a:solidFill>
          <a:ln>
            <a:solidFill>
              <a:srgbClr val="E6E0E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two main techniques </a:t>
            </a:r>
            <a:r>
              <a:rPr lang="en-US" dirty="0"/>
              <a:t>are: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A) To sample the EAS at ground with an </a:t>
            </a:r>
            <a:r>
              <a:rPr lang="en-US" b="1" dirty="0">
                <a:solidFill>
                  <a:srgbClr val="FF0000"/>
                </a:solidFill>
              </a:rPr>
              <a:t>Array of surface detectors </a:t>
            </a: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Lateral profile</a:t>
            </a:r>
            <a:r>
              <a:rPr lang="en-US" dirty="0"/>
              <a:t>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B) To detect the fluorescence light with </a:t>
            </a:r>
            <a:r>
              <a:rPr lang="en-US" b="1" dirty="0">
                <a:solidFill>
                  <a:srgbClr val="0000FF"/>
                </a:solidFill>
              </a:rPr>
              <a:t>Fluorescence telescopes (Longitudinal profile</a:t>
            </a:r>
            <a:r>
              <a:rPr lang="en-US" dirty="0"/>
              <a:t>)</a:t>
            </a:r>
          </a:p>
        </p:txBody>
      </p:sp>
      <p:sp>
        <p:nvSpPr>
          <p:cNvPr id="6" name="Oval 5"/>
          <p:cNvSpPr/>
          <p:nvPr/>
        </p:nvSpPr>
        <p:spPr>
          <a:xfrm>
            <a:off x="3016056" y="2097090"/>
            <a:ext cx="867468" cy="959934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23432" y="2471010"/>
            <a:ext cx="867468" cy="95993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090900" y="2471010"/>
            <a:ext cx="1811496" cy="5860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872996" y="2514415"/>
            <a:ext cx="1172821" cy="54260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"/>
          <p:cNvSpPr txBox="1">
            <a:spLocks noChangeArrowheads="1"/>
          </p:cNvSpPr>
          <p:nvPr/>
        </p:nvSpPr>
        <p:spPr bwMode="auto">
          <a:xfrm>
            <a:off x="125614" y="3610949"/>
            <a:ext cx="4374926" cy="30777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1400" b="1" dirty="0">
                <a:solidFill>
                  <a:srgbClr val="FF0000"/>
                </a:solidFill>
              </a:rPr>
              <a:t>Surface Detector</a:t>
            </a:r>
          </a:p>
          <a:p>
            <a:pPr algn="just" eaLnBrk="1" hangingPunct="1"/>
            <a:endParaRPr lang="en-US" sz="1200" dirty="0"/>
          </a:p>
          <a:p>
            <a:pPr algn="just" eaLnBrk="1" hangingPunct="1"/>
            <a:r>
              <a:rPr lang="en-US" sz="1200" dirty="0"/>
              <a:t> 	- Time of arrival at each station</a:t>
            </a:r>
          </a:p>
          <a:p>
            <a:pPr marL="857250" lvl="3" indent="0" algn="just" eaLnBrk="1" hangingPunct="1"/>
            <a:r>
              <a:rPr lang="en-US" sz="1200" dirty="0">
                <a:solidFill>
                  <a:srgbClr val="3366FF"/>
                </a:solidFill>
              </a:rPr>
              <a:t>Thanks to the time of arrival it is possible to deduce the </a:t>
            </a:r>
            <a:r>
              <a:rPr lang="en-US" sz="1200" b="1" u="sng" dirty="0">
                <a:solidFill>
                  <a:srgbClr val="FF0000"/>
                </a:solidFill>
              </a:rPr>
              <a:t>arrival direction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3366FF"/>
                </a:solidFill>
              </a:rPr>
              <a:t>of primary cosmic ray. </a:t>
            </a:r>
          </a:p>
          <a:p>
            <a:pPr marL="400050" lvl="2" indent="0" algn="just" eaLnBrk="1" hangingPunct="1"/>
            <a:endParaRPr lang="en-US" sz="1200" dirty="0">
              <a:solidFill>
                <a:srgbClr val="3366FF"/>
              </a:solidFill>
            </a:endParaRPr>
          </a:p>
          <a:p>
            <a:pPr algn="just" eaLnBrk="1" hangingPunct="1"/>
            <a:r>
              <a:rPr lang="en-US" sz="1200" dirty="0"/>
              <a:t>	- Number of particles</a:t>
            </a:r>
          </a:p>
          <a:p>
            <a:pPr marL="914400" lvl="5" indent="0" algn="just" eaLnBrk="1" hangingPunct="1"/>
            <a:r>
              <a:rPr lang="en-US" sz="1200" dirty="0">
                <a:solidFill>
                  <a:srgbClr val="3366FF"/>
                </a:solidFill>
              </a:rPr>
              <a:t>From the number of secondary particles it is possible to infer the </a:t>
            </a:r>
            <a:r>
              <a:rPr lang="en-US" sz="1200" b="1" u="sng" dirty="0">
                <a:solidFill>
                  <a:srgbClr val="FF0000"/>
                </a:solidFill>
              </a:rPr>
              <a:t>energy</a:t>
            </a:r>
            <a:r>
              <a:rPr lang="en-US" sz="1200" dirty="0">
                <a:solidFill>
                  <a:srgbClr val="3366FF"/>
                </a:solidFill>
              </a:rPr>
              <a:t> of primary cosmic ray.</a:t>
            </a:r>
          </a:p>
          <a:p>
            <a:pPr marL="400050" lvl="2" indent="0" algn="just" eaLnBrk="1" hangingPunct="1"/>
            <a:endParaRPr lang="en-US" sz="1200" dirty="0"/>
          </a:p>
          <a:p>
            <a:pPr marL="400050" lvl="2" indent="0" algn="just" eaLnBrk="1" hangingPunct="1"/>
            <a:r>
              <a:rPr lang="en-US" sz="1200" dirty="0"/>
              <a:t>- Muon number and Pulse rise time</a:t>
            </a:r>
          </a:p>
          <a:p>
            <a:pPr marL="857250" lvl="3" indent="0" algn="just" eaLnBrk="1" hangingPunct="1"/>
            <a:r>
              <a:rPr lang="en-US" sz="1200" dirty="0">
                <a:solidFill>
                  <a:srgbClr val="3366FF"/>
                </a:solidFill>
              </a:rPr>
              <a:t>Thanks to the number of muons and the study of the pulse rise time it is possible to measure the </a:t>
            </a:r>
            <a:r>
              <a:rPr lang="en-US" sz="1200" b="1" u="sng" dirty="0">
                <a:solidFill>
                  <a:srgbClr val="FF0000"/>
                </a:solidFill>
              </a:rPr>
              <a:t>mass</a:t>
            </a:r>
            <a:r>
              <a:rPr lang="en-US" sz="1200" dirty="0">
                <a:solidFill>
                  <a:srgbClr val="3366FF"/>
                </a:solidFill>
              </a:rPr>
              <a:t> of primary cosmic ray. </a:t>
            </a:r>
          </a:p>
        </p:txBody>
      </p:sp>
      <p:sp>
        <p:nvSpPr>
          <p:cNvPr id="16" name="CasellaDiTesto 2"/>
          <p:cNvSpPr txBox="1">
            <a:spLocks noChangeArrowheads="1"/>
          </p:cNvSpPr>
          <p:nvPr/>
        </p:nvSpPr>
        <p:spPr bwMode="auto">
          <a:xfrm>
            <a:off x="4716522" y="3610949"/>
            <a:ext cx="4255846" cy="218521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1600" b="1" dirty="0">
                <a:solidFill>
                  <a:srgbClr val="0000FF"/>
                </a:solidFill>
              </a:rPr>
              <a:t>Fluorescence telescopes</a:t>
            </a:r>
          </a:p>
          <a:p>
            <a:pPr algn="just" eaLnBrk="1" hangingPunct="1"/>
            <a:endParaRPr lang="en-US" sz="1200" dirty="0"/>
          </a:p>
          <a:p>
            <a:pPr algn="just" eaLnBrk="1" hangingPunct="1"/>
            <a:endParaRPr lang="en-US" sz="1200" dirty="0"/>
          </a:p>
          <a:p>
            <a:pPr algn="just" eaLnBrk="1" hangingPunct="1"/>
            <a:r>
              <a:rPr lang="en-US" sz="1200" dirty="0"/>
              <a:t>Secondary charged particles </a:t>
            </a:r>
            <a:r>
              <a:rPr lang="en-US" sz="1200" dirty="0">
                <a:solidFill>
                  <a:srgbClr val="0000FF"/>
                </a:solidFill>
              </a:rPr>
              <a:t>excite nitrogen</a:t>
            </a:r>
            <a:r>
              <a:rPr lang="en-US" sz="1200" dirty="0"/>
              <a:t> molecules. The de-excitation process occurs in the UV (</a:t>
            </a:r>
            <a:r>
              <a:rPr lang="en-US" sz="1200" dirty="0">
                <a:solidFill>
                  <a:srgbClr val="0000FF"/>
                </a:solidFill>
              </a:rPr>
              <a:t>fluorescence</a:t>
            </a:r>
            <a:r>
              <a:rPr lang="en-US" sz="1200" dirty="0"/>
              <a:t>)</a:t>
            </a:r>
          </a:p>
          <a:p>
            <a:pPr algn="just" eaLnBrk="1" hangingPunct="1"/>
            <a:endParaRPr lang="en-US" sz="1200" dirty="0"/>
          </a:p>
          <a:p>
            <a:pPr algn="just" eaLnBrk="1" hangingPunct="1"/>
            <a:endParaRPr lang="en-US" sz="1200" dirty="0"/>
          </a:p>
          <a:p>
            <a:pPr algn="just" eaLnBrk="1" hangingPunct="1"/>
            <a:r>
              <a:rPr lang="en-US" sz="1200" dirty="0"/>
              <a:t>The fluorescence technique allows to measure the ionization density of the EAS at different altitudes. This enables to detect the </a:t>
            </a:r>
            <a:r>
              <a:rPr lang="en-US" sz="1200" dirty="0">
                <a:solidFill>
                  <a:srgbClr val="FF0000"/>
                </a:solidFill>
              </a:rPr>
              <a:t>longitudinal development </a:t>
            </a:r>
            <a:r>
              <a:rPr lang="en-US" sz="1200" dirty="0"/>
              <a:t>of the shower.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9788" y="198002"/>
            <a:ext cx="5234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several ways to </a:t>
            </a:r>
            <a:r>
              <a:rPr lang="en-US" sz="2400" b="1" dirty="0"/>
              <a:t>detect 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asellaDiTesto 2"/>
          <p:cNvSpPr txBox="1">
            <a:spLocks noChangeArrowheads="1"/>
          </p:cNvSpPr>
          <p:nvPr/>
        </p:nvSpPr>
        <p:spPr bwMode="auto">
          <a:xfrm>
            <a:off x="1928104" y="4985428"/>
            <a:ext cx="58842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/>
              <a:t>The </a:t>
            </a:r>
            <a:r>
              <a:rPr lang="it-IT" sz="2800" dirty="0">
                <a:solidFill>
                  <a:srgbClr val="008000"/>
                </a:solidFill>
              </a:rPr>
              <a:t>Pierre Auger </a:t>
            </a:r>
            <a:r>
              <a:rPr lang="it-IT" sz="2800" dirty="0" err="1">
                <a:solidFill>
                  <a:srgbClr val="008000"/>
                </a:solidFill>
              </a:rPr>
              <a:t>Observatory</a:t>
            </a:r>
            <a:r>
              <a:rPr lang="it-IT" sz="2800" dirty="0">
                <a:solidFill>
                  <a:srgbClr val="008000"/>
                </a:solidFill>
              </a:rPr>
              <a:t> </a:t>
            </a:r>
          </a:p>
          <a:p>
            <a:pPr algn="ctr" eaLnBrk="1" hangingPunct="1"/>
            <a:r>
              <a:rPr lang="en-US" sz="2800" dirty="0"/>
              <a:t>is an </a:t>
            </a:r>
            <a:r>
              <a:rPr lang="en-US" sz="2800" b="1" dirty="0">
                <a:solidFill>
                  <a:srgbClr val="008000"/>
                </a:solidFill>
              </a:rPr>
              <a:t>Hybrid</a:t>
            </a:r>
            <a:r>
              <a:rPr lang="en-US" sz="2800" dirty="0">
                <a:solidFill>
                  <a:srgbClr val="008000"/>
                </a:solidFill>
              </a:rPr>
              <a:t> detector </a:t>
            </a:r>
            <a:r>
              <a:rPr lang="en-US" sz="2800" dirty="0"/>
              <a:t>that combines the two techniques. </a:t>
            </a:r>
            <a:endParaRPr lang="en-US" dirty="0"/>
          </a:p>
        </p:txBody>
      </p:sp>
      <p:sp>
        <p:nvSpPr>
          <p:cNvPr id="4" name="Freccia in giù 3"/>
          <p:cNvSpPr/>
          <p:nvPr/>
        </p:nvSpPr>
        <p:spPr>
          <a:xfrm>
            <a:off x="4593798" y="3682868"/>
            <a:ext cx="428625" cy="123643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183116" y="269230"/>
            <a:ext cx="6777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/>
              <a:t>Pros and Cons of two techniques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32437" y="1104459"/>
            <a:ext cx="4440304" cy="2462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</a:rPr>
              <a:t>Array of surface detectors </a:t>
            </a:r>
          </a:p>
          <a:p>
            <a:pPr algn="just"/>
            <a:endParaRPr lang="en-US" dirty="0"/>
          </a:p>
          <a:p>
            <a:pPr algn="just"/>
            <a:r>
              <a:rPr lang="en-US" dirty="0">
                <a:solidFill>
                  <a:srgbClr val="008000"/>
                </a:solidFill>
              </a:rPr>
              <a:t>Pros</a:t>
            </a:r>
            <a:r>
              <a:rPr lang="en-US" dirty="0">
                <a:solidFill>
                  <a:srgbClr val="000000"/>
                </a:solidFill>
              </a:rPr>
              <a:t> Duty cycle almost 100%</a:t>
            </a:r>
            <a:endParaRPr lang="en-US" dirty="0">
              <a:solidFill>
                <a:srgbClr val="008000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>
                <a:solidFill>
                  <a:srgbClr val="FF0000"/>
                </a:solidFill>
              </a:rPr>
              <a:t>Cons </a:t>
            </a:r>
            <a:r>
              <a:rPr lang="en-US" dirty="0"/>
              <a:t>Very strong dependence of nuclear interaction models (</a:t>
            </a:r>
            <a:r>
              <a:rPr lang="en-US" dirty="0" err="1"/>
              <a:t>MonteCarlo</a:t>
            </a:r>
            <a:r>
              <a:rPr lang="en-US" dirty="0"/>
              <a:t> simulations). Thus a big incertitude on the determination of the primary cosmic ray energy.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08456" y="1118802"/>
            <a:ext cx="4082587" cy="246221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</a:rPr>
              <a:t>Fluorescence telescopes </a:t>
            </a:r>
          </a:p>
          <a:p>
            <a:pPr algn="just"/>
            <a:endParaRPr lang="en-US" dirty="0"/>
          </a:p>
          <a:p>
            <a:pPr algn="just"/>
            <a:r>
              <a:rPr lang="en-US" dirty="0">
                <a:solidFill>
                  <a:srgbClr val="008000"/>
                </a:solidFill>
              </a:rPr>
              <a:t>Pros</a:t>
            </a:r>
            <a:r>
              <a:rPr lang="en-US" dirty="0">
                <a:solidFill>
                  <a:srgbClr val="000000"/>
                </a:solidFill>
              </a:rPr>
              <a:t> Less model dependent</a:t>
            </a:r>
            <a:endParaRPr lang="en-US" dirty="0">
              <a:solidFill>
                <a:srgbClr val="008000"/>
              </a:solidFill>
            </a:endParaRPr>
          </a:p>
          <a:p>
            <a:pPr algn="just"/>
            <a:endParaRPr lang="en-US" dirty="0"/>
          </a:p>
          <a:p>
            <a:pPr algn="just"/>
            <a:r>
              <a:rPr lang="en-US" dirty="0">
                <a:solidFill>
                  <a:srgbClr val="FF0000"/>
                </a:solidFill>
              </a:rPr>
              <a:t>Cons</a:t>
            </a:r>
            <a:r>
              <a:rPr lang="en-US" dirty="0">
                <a:solidFill>
                  <a:srgbClr val="000000"/>
                </a:solidFill>
              </a:rPr>
              <a:t> Duty cycle of about 10-15 % (clear moonless nights)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97" y="4952868"/>
            <a:ext cx="746824" cy="14890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5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064" y="7465"/>
            <a:ext cx="4203468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000"/>
                </a:solidFill>
              </a:rPr>
              <a:t>The Pierre Auger Observatory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88" y="1929194"/>
            <a:ext cx="7219946" cy="31864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948" y="61026"/>
            <a:ext cx="4182877" cy="178114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" y="5295053"/>
            <a:ext cx="9138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</a:rPr>
              <a:t>1600 water Cherenkov tanks </a:t>
            </a:r>
            <a:r>
              <a:rPr lang="en-GB" sz="2200" dirty="0"/>
              <a:t>(1.5 km distance in a triangular grid) = </a:t>
            </a:r>
            <a:r>
              <a:rPr lang="en-GB" sz="2200" b="1" dirty="0"/>
              <a:t>3000 km</a:t>
            </a:r>
            <a:r>
              <a:rPr lang="en-GB" sz="2200" b="1" baseline="30000" dirty="0"/>
              <a:t>2</a:t>
            </a:r>
          </a:p>
          <a:p>
            <a:endParaRPr lang="en-GB" sz="2200" dirty="0"/>
          </a:p>
          <a:p>
            <a:r>
              <a:rPr lang="en-GB" sz="2200" b="1" dirty="0">
                <a:solidFill>
                  <a:srgbClr val="3366FF"/>
                </a:solidFill>
              </a:rPr>
              <a:t>24 fluorescence telescopes stations </a:t>
            </a:r>
            <a:r>
              <a:rPr lang="en-GB" sz="2200" dirty="0"/>
              <a:t>(4 building)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84877" y="2076312"/>
            <a:ext cx="144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1400m a.s.l. </a:t>
            </a:r>
          </a:p>
          <a:p>
            <a:r>
              <a:rPr lang="es-ES_tradnl" dirty="0"/>
              <a:t> latitude: 35°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 rot="16200000">
            <a:off x="6844386" y="3294767"/>
            <a:ext cx="3377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Physics data since 2004, inauguration November 2008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4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e 14">
            <a:extLst>
              <a:ext uri="{FF2B5EF4-FFF2-40B4-BE49-F238E27FC236}">
                <a16:creationId xmlns:a16="http://schemas.microsoft.com/office/drawing/2014/main" id="{7960687D-1D5E-DB43-B3C7-511793919E18}"/>
              </a:ext>
            </a:extLst>
          </p:cNvPr>
          <p:cNvSpPr/>
          <p:nvPr/>
        </p:nvSpPr>
        <p:spPr>
          <a:xfrm>
            <a:off x="8024812" y="6078455"/>
            <a:ext cx="1016000" cy="35740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94AD39B-30E0-B641-B7EA-0CDDD7B47021}"/>
              </a:ext>
            </a:extLst>
          </p:cNvPr>
          <p:cNvSpPr/>
          <p:nvPr/>
        </p:nvSpPr>
        <p:spPr>
          <a:xfrm>
            <a:off x="7943848" y="1454147"/>
            <a:ext cx="1016000" cy="35740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Plaque 13"/>
          <p:cNvSpPr/>
          <p:nvPr/>
        </p:nvSpPr>
        <p:spPr>
          <a:xfrm>
            <a:off x="4020132" y="6081416"/>
            <a:ext cx="1964743" cy="381000"/>
          </a:xfrm>
          <a:prstGeom prst="plaqu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aque 5"/>
          <p:cNvSpPr/>
          <p:nvPr/>
        </p:nvSpPr>
        <p:spPr>
          <a:xfrm>
            <a:off x="5805921" y="1158875"/>
            <a:ext cx="2449080" cy="381000"/>
          </a:xfrm>
          <a:prstGeom prst="plaqu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6473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975"/>
            <a:ext cx="5244672" cy="41523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" y="5024164"/>
            <a:ext cx="3512352" cy="1825747"/>
          </a:xfrm>
          <a:prstGeom prst="rect">
            <a:avLst/>
          </a:prstGeom>
        </p:spPr>
      </p:pic>
      <p:pic>
        <p:nvPicPr>
          <p:cNvPr id="11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795" y="1897277"/>
            <a:ext cx="3159771" cy="2850921"/>
          </a:xfrm>
          <a:prstGeom prst="rect">
            <a:avLst/>
          </a:prstGeom>
        </p:spPr>
      </p:pic>
      <p:sp>
        <p:nvSpPr>
          <p:cNvPr id="12" name="Rettangolo 5"/>
          <p:cNvSpPr/>
          <p:nvPr/>
        </p:nvSpPr>
        <p:spPr>
          <a:xfrm>
            <a:off x="5360166" y="1073624"/>
            <a:ext cx="3656834" cy="73866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FF"/>
                </a:solidFill>
              </a:rPr>
              <a:t>The </a:t>
            </a:r>
            <a:r>
              <a:rPr lang="en-US" sz="2400" b="1" dirty="0">
                <a:solidFill>
                  <a:srgbClr val="0000FF"/>
                </a:solidFill>
              </a:rPr>
              <a:t>REGULAR SD array </a:t>
            </a:r>
            <a:r>
              <a:rPr lang="en-US" b="1" dirty="0">
                <a:solidFill>
                  <a:srgbClr val="0000FF"/>
                </a:solidFill>
              </a:rPr>
              <a:t>is fully efficient at energies above 3 10</a:t>
            </a:r>
            <a:r>
              <a:rPr lang="en-US" b="1" baseline="30000" dirty="0">
                <a:solidFill>
                  <a:srgbClr val="0000FF"/>
                </a:solidFill>
              </a:rPr>
              <a:t>18</a:t>
            </a:r>
            <a:r>
              <a:rPr lang="en-US" b="1" dirty="0">
                <a:solidFill>
                  <a:srgbClr val="0000FF"/>
                </a:solidFill>
              </a:rPr>
              <a:t> eV</a:t>
            </a:r>
          </a:p>
        </p:txBody>
      </p:sp>
      <p:sp>
        <p:nvSpPr>
          <p:cNvPr id="13" name="CasellaDiTesto 6"/>
          <p:cNvSpPr txBox="1"/>
          <p:nvPr/>
        </p:nvSpPr>
        <p:spPr>
          <a:xfrm>
            <a:off x="3534267" y="5579389"/>
            <a:ext cx="5562108" cy="8925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49 additional detectors with 750 m spacing have been nested within the 1500 m array to cover an area of about 25 km</a:t>
            </a:r>
            <a:r>
              <a:rPr lang="en-US" sz="1400" baseline="30000" dirty="0"/>
              <a:t>2</a:t>
            </a:r>
            <a:endParaRPr lang="en-US" sz="1400" dirty="0"/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The </a:t>
            </a:r>
            <a:r>
              <a:rPr lang="en-US" sz="2400" b="1" dirty="0">
                <a:solidFill>
                  <a:srgbClr val="0000FF"/>
                </a:solidFill>
              </a:rPr>
              <a:t>INFILL SD array </a:t>
            </a:r>
            <a:r>
              <a:rPr lang="en-US" b="1" dirty="0">
                <a:solidFill>
                  <a:srgbClr val="0000FF"/>
                </a:solidFill>
              </a:rPr>
              <a:t>is fully efficient above 3 10</a:t>
            </a:r>
            <a:r>
              <a:rPr lang="en-US" b="1" baseline="30000" dirty="0">
                <a:solidFill>
                  <a:srgbClr val="0000FF"/>
                </a:solidFill>
              </a:rPr>
              <a:t>17</a:t>
            </a:r>
            <a:r>
              <a:rPr lang="en-US" b="1" dirty="0">
                <a:solidFill>
                  <a:srgbClr val="0000FF"/>
                </a:solidFill>
              </a:rPr>
              <a:t> 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7</a:t>
            </a:fld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873625" y="2984500"/>
            <a:ext cx="1679575" cy="3096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48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7"/>
            <a:ext cx="9144000" cy="877401"/>
          </a:xfrm>
          <a:prstGeom prst="rect">
            <a:avLst/>
          </a:prstGeom>
          <a:solidFill>
            <a:srgbClr val="3366FF"/>
          </a:solidFill>
        </p:spPr>
      </p:pic>
      <p:sp>
        <p:nvSpPr>
          <p:cNvPr id="7" name="CasellaDiTesto 6"/>
          <p:cNvSpPr txBox="1"/>
          <p:nvPr/>
        </p:nvSpPr>
        <p:spPr>
          <a:xfrm>
            <a:off x="2478690" y="4793120"/>
            <a:ext cx="63956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</a:rPr>
              <a:t>24 Fluorescence telescopes in 4 buildings: </a:t>
            </a:r>
            <a:r>
              <a:rPr lang="en-US" dirty="0"/>
              <a:t>Mirrors: 3.6 m x 3.6 m with </a:t>
            </a:r>
            <a:r>
              <a:rPr lang="en-US" dirty="0">
                <a:solidFill>
                  <a:srgbClr val="0000FF"/>
                </a:solidFill>
              </a:rPr>
              <a:t>field of view 30° x 30° </a:t>
            </a:r>
            <a:r>
              <a:rPr lang="en-US" dirty="0"/>
              <a:t>from </a:t>
            </a:r>
            <a:r>
              <a:rPr lang="en-US" dirty="0">
                <a:solidFill>
                  <a:srgbClr val="0000FF"/>
                </a:solidFill>
              </a:rPr>
              <a:t>1° to 31° in elevation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3 Fluorescence telescopes HEAT</a:t>
            </a:r>
            <a:r>
              <a:rPr lang="en-US" dirty="0"/>
              <a:t> High Elevation Auger Telescopes (near </a:t>
            </a:r>
            <a:r>
              <a:rPr lang="en-US" dirty="0" err="1"/>
              <a:t>Coihuecuo</a:t>
            </a:r>
            <a:r>
              <a:rPr lang="en-US" dirty="0"/>
              <a:t>) with</a:t>
            </a:r>
            <a:r>
              <a:rPr lang="en-US" dirty="0">
                <a:solidFill>
                  <a:srgbClr val="0000FF"/>
                </a:solidFill>
              </a:rPr>
              <a:t> field of view from 30° to 60°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395" y="1073686"/>
            <a:ext cx="1946605" cy="130221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49" y="1045226"/>
            <a:ext cx="4619573" cy="31315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66477" y="1305720"/>
            <a:ext cx="1416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Diaphragm </a:t>
            </a:r>
          </a:p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Optical Filter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475294" y="3291967"/>
            <a:ext cx="122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Camera</a:t>
            </a:r>
          </a:p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(440 PMts)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811349" y="2141244"/>
            <a:ext cx="88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Mirror</a:t>
            </a:r>
          </a:p>
          <a:p>
            <a:pPr 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(13 m</a:t>
            </a:r>
            <a:r>
              <a:rPr lang="en-US" b="1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521" y="2459331"/>
            <a:ext cx="2266919" cy="16652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49" y="4300614"/>
            <a:ext cx="2171703" cy="24196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521" y="1165075"/>
            <a:ext cx="2284247" cy="1210823"/>
          </a:xfrm>
          <a:prstGeom prst="rect">
            <a:avLst/>
          </a:prstGeom>
        </p:spPr>
      </p:pic>
      <p:pic>
        <p:nvPicPr>
          <p:cNvPr id="1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7551" y="2578470"/>
            <a:ext cx="2064970" cy="1546133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5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"/>
            <a:ext cx="9144000" cy="68518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274" y="2139243"/>
            <a:ext cx="3627867" cy="2423724"/>
          </a:xfrm>
          <a:prstGeom prst="rect">
            <a:avLst/>
          </a:prstGeom>
          <a:ln w="38100" cmpd="sng">
            <a:solidFill>
              <a:srgbClr val="00009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77" y="3901618"/>
            <a:ext cx="3196656" cy="266526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0" y="-341"/>
            <a:ext cx="5129830" cy="83099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The Hybrid Concept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787" y="-341"/>
            <a:ext cx="2830213" cy="2010941"/>
          </a:xfrm>
          <a:prstGeom prst="rect">
            <a:avLst/>
          </a:prstGeom>
        </p:spPr>
      </p:pic>
      <p:cxnSp>
        <p:nvCxnSpPr>
          <p:cNvPr id="11" name="Connettore 2 10"/>
          <p:cNvCxnSpPr>
            <a:stCxn id="3" idx="1"/>
          </p:cNvCxnSpPr>
          <p:nvPr/>
        </p:nvCxnSpPr>
        <p:spPr>
          <a:xfrm flipH="1" flipV="1">
            <a:off x="3845732" y="3050638"/>
            <a:ext cx="1563542" cy="300467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4" idx="3"/>
          </p:cNvCxnSpPr>
          <p:nvPr/>
        </p:nvCxnSpPr>
        <p:spPr>
          <a:xfrm>
            <a:off x="4343933" y="5234250"/>
            <a:ext cx="1065341" cy="4396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76E-A11E-3643-A44D-1D05A102F8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8241</TotalTime>
  <Words>1221</Words>
  <Application>Microsoft Macintosh PowerPoint</Application>
  <PresentationFormat>Presentazione su schermo (4:3)</PresentationFormat>
  <Paragraphs>191</Paragraphs>
  <Slides>20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Lino Miramonti</dc:creator>
  <cp:lastModifiedBy>Lino Miramonti</cp:lastModifiedBy>
  <cp:revision>193</cp:revision>
  <dcterms:created xsi:type="dcterms:W3CDTF">2019-01-18T05:56:53Z</dcterms:created>
  <dcterms:modified xsi:type="dcterms:W3CDTF">2019-10-19T09:59:15Z</dcterms:modified>
</cp:coreProperties>
</file>