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9"/>
  </p:notesMasterIdLst>
  <p:handoutMasterIdLst>
    <p:handoutMasterId r:id="rId20"/>
  </p:handoutMasterIdLst>
  <p:sldIdLst>
    <p:sldId id="257" r:id="rId2"/>
    <p:sldId id="292" r:id="rId3"/>
    <p:sldId id="296" r:id="rId4"/>
    <p:sldId id="294" r:id="rId5"/>
    <p:sldId id="315" r:id="rId6"/>
    <p:sldId id="314" r:id="rId7"/>
    <p:sldId id="316" r:id="rId8"/>
    <p:sldId id="317" r:id="rId9"/>
    <p:sldId id="302" r:id="rId10"/>
    <p:sldId id="320" r:id="rId11"/>
    <p:sldId id="324" r:id="rId12"/>
    <p:sldId id="326" r:id="rId13"/>
    <p:sldId id="327" r:id="rId14"/>
    <p:sldId id="328" r:id="rId15"/>
    <p:sldId id="329" r:id="rId16"/>
    <p:sldId id="282" r:id="rId17"/>
    <p:sldId id="286" r:id="rId18"/>
  </p:sldIdLst>
  <p:sldSz cx="9144000" cy="6858000" type="screen4x3"/>
  <p:notesSz cx="9926638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7F97C"/>
    <a:srgbClr val="3399FF"/>
    <a:srgbClr val="3C95B4"/>
    <a:srgbClr val="2182BD"/>
    <a:srgbClr val="155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8" autoAdjust="0"/>
    <p:restoredTop sz="87963" autoAdjust="0"/>
  </p:normalViewPr>
  <p:slideViewPr>
    <p:cSldViewPr>
      <p:cViewPr varScale="1">
        <p:scale>
          <a:sx n="60" d="100"/>
          <a:sy n="60" d="100"/>
        </p:scale>
        <p:origin x="149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0BA900-A23F-4200-BFD0-DE9B3EA83259}" type="datetimeFigureOut">
              <a:rPr lang="it-IT" smtClean="0"/>
              <a:t>26/06/2017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696" y="645741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AE68-9E75-4F06-95BB-9EFAE69D98D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619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A3022-8FF5-4827-A82C-39BD732E5D4B}" type="datetimeFigureOut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C3964-21C3-426E-8A6D-8C245621D3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6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7D4709-3A36-4145-904A-E0183BA20308}" type="slidenum">
              <a:rPr lang="it-IT" smtClean="0">
                <a:cs typeface="DejaVu Sans" charset="0"/>
              </a:rPr>
              <a:pPr/>
              <a:t>1</a:t>
            </a:fld>
            <a:endParaRPr lang="it-IT" dirty="0" smtClean="0">
              <a:cs typeface="DejaVu Sans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solidFill>
            <a:srgbClr val="FFFFFF"/>
          </a:solidFill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665" y="3228896"/>
            <a:ext cx="7941310" cy="3058954"/>
          </a:xfrm>
          <a:noFill/>
          <a:ln/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it-IT" dirty="0" smtClean="0">
              <a:latin typeface="Calibri" pitchFamily="32" charset="0"/>
              <a:cs typeface="DejaVu Sans" charset="0"/>
            </a:endParaRPr>
          </a:p>
        </p:txBody>
      </p:sp>
      <p:sp>
        <p:nvSpPr>
          <p:cNvPr id="39941" name="Text Box 3"/>
          <p:cNvSpPr txBox="1">
            <a:spLocks noChangeArrowheads="1"/>
          </p:cNvSpPr>
          <p:nvPr/>
        </p:nvSpPr>
        <p:spPr bwMode="auto">
          <a:xfrm>
            <a:off x="5622799" y="6456611"/>
            <a:ext cx="4301543" cy="339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31C28C88-7F5E-4104-BDE6-E9BFDCE17D3E}" type="slidenum">
              <a:rPr lang="it-IT" sz="1200">
                <a:solidFill>
                  <a:srgbClr val="000000"/>
                </a:solidFill>
                <a:latin typeface="Calibri" pitchFamily="32" charset="0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</a:t>
            </a:fld>
            <a:endParaRPr lang="it-IT" sz="1200" dirty="0">
              <a:solidFill>
                <a:srgbClr val="000000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1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D7EB9E-97A5-43E7-8B6D-85E22A8A0D80}" type="slidenum">
              <a:rPr lang="it-IT" smtClean="0">
                <a:cs typeface="DejaVu Sans" charset="0"/>
              </a:rPr>
              <a:pPr/>
              <a:t>2</a:t>
            </a:fld>
            <a:endParaRPr lang="it-IT" smtClean="0">
              <a:cs typeface="DejaVu Sans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3900" y="509588"/>
            <a:ext cx="3398838" cy="2549525"/>
          </a:xfrm>
          <a:solidFill>
            <a:srgbClr val="FFFFFF"/>
          </a:solidFill>
          <a:ln/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92665" y="3228896"/>
            <a:ext cx="7939013" cy="3058954"/>
          </a:xfrm>
          <a:noFill/>
          <a:ln/>
        </p:spPr>
        <p:txBody>
          <a:bodyPr wrap="none" anchor="ctr"/>
          <a:lstStyle/>
          <a:p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53330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it is expected to reflect the properties of the neutron skin in nuclei. The neutron skin plays an important role in the nuclear polarizability [REI10, ROC13] and these quantities are relevant to constrain nuclear equation of state of neutron-rich matter [CAR10]. In addition, the excess of the E1 strength around the neutron separation energy is affecting the predictions for the r-process Comparing results of photon scattering, proton scattering and alpha scattering experiments a clear selectivity in the population of these PDR states has been observed</a:t>
            </a:r>
            <a:endParaRPr lang="it-IT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splitting in the population of the states reveals a different underlying structure: the low energy part seems to have a more isoscalar character dominated by neutron-skin oscillations, while the high-energy states are mainly of isovector nature associated to a transition towards the GDR.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3964-21C3-426E-8A6D-8C245621D39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58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PDRstates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showup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when a consistent neutron excess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present in the nucleus; therefore their appearance is more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pronounced in nuclei far from the stability line but its presence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been established also for very stable nuclei as 208Pb.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Indeed, by studying their transition densities, we have shown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the same feature that characterize the PDR state for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132Sn are duplicated in the 208Pb case.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shown that valuable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nature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PDR can be obtained by excitation processes involving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the nuclear part of the interaction.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 online) RPA transition densities for the low-lying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dipole states for 208Pb (lower frame) and 132Sn (upper frame)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calculated with the SGII interaction. As indicated in the legend we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plot the proton, neutron,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isoscalar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isovector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components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3964-21C3-426E-8A6D-8C245621D39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0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3964-21C3-426E-8A6D-8C245621D39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13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3964-21C3-426E-8A6D-8C245621D39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3964-21C3-426E-8A6D-8C245621D39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74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studying the PDR states by measuring light-ion inelastic scattering with the high-resolution spectrometer Grand-Raiden in coincidence with high-resolution gamma-ray detection by the germanium clover array CAGRA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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reaction (isoscalar character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surface-sensitive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(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’γ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reaction (mainly isoscalar character, better sensitivity to the inner transition density), and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g,g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’) (mainly isovector character)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C3964-21C3-426E-8A6D-8C245621D39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1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7F49D355-16BD-4E45-BD9A-5EA878CF7CBD}" type="datetimeFigureOut">
              <a:rPr lang="it-IT" smtClean="0"/>
              <a:pPr/>
              <a:t>26/06/2017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7A41E1B-4F70-4964-A407-84C68BE8251C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ndc.bnl.gov/ensdf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07504" y="2204864"/>
            <a:ext cx="8928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dirty="0" smtClean="0"/>
              <a:t>Gamma decay of pygmy states from inelastic scattering of ions</a:t>
            </a:r>
            <a:endParaRPr lang="it-IT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400" dirty="0"/>
              <a:t>Fabio Crespi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Università </a:t>
            </a:r>
            <a:r>
              <a:rPr lang="en-US" sz="2400" dirty="0" err="1"/>
              <a:t>degli</a:t>
            </a:r>
            <a:r>
              <a:rPr lang="en-US" sz="2400" dirty="0"/>
              <a:t> </a:t>
            </a:r>
            <a:r>
              <a:rPr lang="en-US" sz="2400" dirty="0" err="1"/>
              <a:t>Studi</a:t>
            </a:r>
            <a:r>
              <a:rPr lang="en-US" sz="2400" dirty="0"/>
              <a:t> di Milano - INFN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-15143"/>
            <a:ext cx="8064896" cy="169277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NUSPIN 2017 Workshop</a:t>
            </a:r>
          </a:p>
          <a:p>
            <a:pPr algn="ctr"/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GSI, June 26 - 29, 2017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432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11" y="1064969"/>
            <a:ext cx="5328593" cy="2779978"/>
          </a:xfrm>
          <a:prstGeom prst="rect">
            <a:avLst/>
          </a:prstGeom>
        </p:spPr>
      </p:pic>
      <p:sp>
        <p:nvSpPr>
          <p:cNvPr id="14" name="CasellaDiTesto 1"/>
          <p:cNvSpPr txBox="1"/>
          <p:nvPr/>
        </p:nvSpPr>
        <p:spPr>
          <a:xfrm>
            <a:off x="2421506" y="18288"/>
            <a:ext cx="408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Results</a:t>
            </a:r>
            <a:r>
              <a:rPr lang="it-IT" b="1" dirty="0">
                <a:solidFill>
                  <a:schemeClr val="bg1"/>
                </a:solidFill>
              </a:rPr>
              <a:t> on </a:t>
            </a:r>
            <a:r>
              <a:rPr lang="it-IT" b="1" dirty="0" smtClean="0">
                <a:solidFill>
                  <a:schemeClr val="bg1"/>
                </a:solidFill>
              </a:rPr>
              <a:t>the </a:t>
            </a:r>
            <a:r>
              <a:rPr lang="it-IT" b="1" dirty="0" err="1" smtClean="0">
                <a:solidFill>
                  <a:schemeClr val="bg1"/>
                </a:solidFill>
              </a:rPr>
              <a:t>Low-Lying</a:t>
            </a:r>
            <a:r>
              <a:rPr lang="it-IT" b="1" dirty="0" smtClean="0">
                <a:solidFill>
                  <a:schemeClr val="bg1"/>
                </a:solidFill>
              </a:rPr>
              <a:t> E1 </a:t>
            </a:r>
            <a:r>
              <a:rPr lang="it-IT" b="1" dirty="0" err="1">
                <a:solidFill>
                  <a:schemeClr val="bg1"/>
                </a:solidFill>
              </a:rPr>
              <a:t>S</a:t>
            </a:r>
            <a:r>
              <a:rPr lang="it-IT" b="1" dirty="0" err="1" smtClean="0">
                <a:solidFill>
                  <a:schemeClr val="bg1"/>
                </a:solidFill>
              </a:rPr>
              <a:t>trength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387620"/>
            <a:ext cx="8217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DWBA calculation </a:t>
            </a:r>
            <a:r>
              <a:rPr lang="en-US" dirty="0" smtClean="0"/>
              <a:t>were </a:t>
            </a:r>
            <a:r>
              <a:rPr lang="en-US" dirty="0"/>
              <a:t>performed (</a:t>
            </a:r>
            <a:r>
              <a:rPr lang="en-US" dirty="0">
                <a:solidFill>
                  <a:srgbClr val="FF0000"/>
                </a:solidFill>
              </a:rPr>
              <a:t>red solid </a:t>
            </a:r>
            <a:r>
              <a:rPr lang="en-US" dirty="0" smtClean="0">
                <a:solidFill>
                  <a:srgbClr val="FF0000"/>
                </a:solidFill>
              </a:rPr>
              <a:t>lines</a:t>
            </a:r>
            <a:r>
              <a:rPr lang="en-US" dirty="0" smtClean="0"/>
              <a:t>) </a:t>
            </a:r>
            <a:r>
              <a:rPr lang="en-US" dirty="0"/>
              <a:t>using </a:t>
            </a:r>
            <a:r>
              <a:rPr lang="en-US" dirty="0" smtClean="0"/>
              <a:t>microscopic </a:t>
            </a:r>
            <a:r>
              <a:rPr lang="en-US" dirty="0"/>
              <a:t>form </a:t>
            </a:r>
            <a:r>
              <a:rPr lang="en-US" dirty="0" smtClean="0"/>
              <a:t>factors </a:t>
            </a:r>
            <a:r>
              <a:rPr lang="en-US" dirty="0"/>
              <a:t>based on the transition density associated to the E1 </a:t>
            </a:r>
            <a:r>
              <a:rPr lang="en-US" dirty="0" smtClean="0"/>
              <a:t>PDR states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4513313"/>
            <a:ext cx="5856520" cy="1842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6396601"/>
            <a:ext cx="3850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1200" dirty="0">
                <a:solidFill>
                  <a:prstClr val="black"/>
                </a:solidFill>
              </a:rPr>
              <a:t>F.C.L. Crespi et al, PRC 91 (2015) </a:t>
            </a:r>
            <a:r>
              <a:rPr lang="it-IT" sz="1200" dirty="0" smtClean="0">
                <a:solidFill>
                  <a:prstClr val="black"/>
                </a:solidFill>
              </a:rPr>
              <a:t>024323</a:t>
            </a:r>
            <a:endParaRPr lang="it-IT" sz="1200" dirty="0" smtClean="0"/>
          </a:p>
          <a:p>
            <a:r>
              <a:rPr lang="it-IT" sz="1200" dirty="0" smtClean="0"/>
              <a:t>A. Bracco, F.C.L</a:t>
            </a:r>
            <a:r>
              <a:rPr lang="it-IT" sz="1200" dirty="0"/>
              <a:t>. Crespi and E.G. Lanza, </a:t>
            </a:r>
            <a:r>
              <a:rPr lang="it-IT" sz="1200" dirty="0" smtClean="0"/>
              <a:t>EPJA(2015)51:99</a:t>
            </a:r>
            <a:endParaRPr lang="it-IT" sz="1200" dirty="0"/>
          </a:p>
        </p:txBody>
      </p:sp>
      <p:sp>
        <p:nvSpPr>
          <p:cNvPr id="8" name="Rectangle 7"/>
          <p:cNvSpPr/>
          <p:nvPr/>
        </p:nvSpPr>
        <p:spPr>
          <a:xfrm>
            <a:off x="135506" y="633931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1200" dirty="0">
                <a:solidFill>
                  <a:prstClr val="black"/>
                </a:solidFill>
              </a:rPr>
              <a:t>F.C.L. Crespi, et al., PRL113 (2014) 012501</a:t>
            </a:r>
          </a:p>
          <a:p>
            <a:pPr lvl="0"/>
            <a:r>
              <a:rPr lang="it-IT" sz="1200" dirty="0">
                <a:solidFill>
                  <a:prstClr val="black"/>
                </a:solidFill>
              </a:rPr>
              <a:t>L. Pellegri, et al., PLB738 (</a:t>
            </a:r>
            <a:r>
              <a:rPr lang="it-IT" sz="1200" dirty="0" smtClean="0">
                <a:solidFill>
                  <a:prstClr val="black"/>
                </a:solidFill>
              </a:rPr>
              <a:t>2014)519</a:t>
            </a:r>
            <a:endParaRPr lang="it-IT" sz="1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3875965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The main objective of the data analysis was the extraction of the values of the </a:t>
            </a:r>
            <a:r>
              <a:rPr lang="en-US" b="1" u="sng" dirty="0"/>
              <a:t>isoscalar strength </a:t>
            </a:r>
            <a:r>
              <a:rPr lang="en-US" dirty="0"/>
              <a:t>from the measured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0861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26888"/>
            <a:ext cx="736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     </a:t>
            </a:r>
            <a:r>
              <a:rPr lang="it-IT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Experimental</a:t>
            </a:r>
            <a:r>
              <a:rPr lang="it-IT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campaign at RCNP Osaka (</a:t>
            </a:r>
            <a:r>
              <a:rPr lang="it-IT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October-December</a:t>
            </a:r>
            <a:r>
              <a:rPr lang="it-IT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0528" y="41606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i="1" dirty="0" smtClean="0"/>
              <a:t>Study </a:t>
            </a:r>
            <a:r>
              <a:rPr lang="en-US" i="1" dirty="0"/>
              <a:t>of the Structure of the Pygmy Dipole Resonance States </a:t>
            </a:r>
            <a:r>
              <a:rPr lang="en-US" i="1" dirty="0" smtClean="0"/>
              <a:t> via </a:t>
            </a:r>
            <a:r>
              <a:rPr lang="en-US" i="1" dirty="0"/>
              <a:t>the (p, p’ γ) and (α,α’γ) </a:t>
            </a:r>
            <a:r>
              <a:rPr lang="en-US" i="1" dirty="0" smtClean="0"/>
              <a:t>Reactions in [in </a:t>
            </a:r>
            <a:r>
              <a:rPr lang="en-US" b="1" i="1" baseline="30000" dirty="0" smtClean="0"/>
              <a:t>90,94</a:t>
            </a:r>
            <a:r>
              <a:rPr lang="en-US" b="1" i="1" dirty="0" smtClean="0"/>
              <a:t>Zr</a:t>
            </a:r>
            <a:r>
              <a:rPr lang="en-US" i="1" dirty="0" smtClean="0"/>
              <a:t>]  E</a:t>
            </a:r>
            <a:r>
              <a:rPr lang="en-US" i="1" baseline="-25000" dirty="0" smtClean="0"/>
              <a:t>proton</a:t>
            </a:r>
            <a:r>
              <a:rPr lang="en-US" i="1" dirty="0" smtClean="0"/>
              <a:t> = 80 MeV, E</a:t>
            </a:r>
            <a:r>
              <a:rPr lang="en-US" i="1" baseline="-25000" dirty="0" smtClean="0"/>
              <a:t>alpha</a:t>
            </a:r>
            <a:r>
              <a:rPr lang="en-US" i="1" dirty="0" smtClean="0"/>
              <a:t>=130MeV</a:t>
            </a:r>
          </a:p>
          <a:p>
            <a:pPr marL="742950" lvl="1" indent="-285750">
              <a:buFontTx/>
              <a:buChar char="-"/>
            </a:pPr>
            <a:r>
              <a:rPr lang="en-US" i="1" dirty="0" smtClean="0"/>
              <a:t>- Spokespersons A</a:t>
            </a:r>
            <a:r>
              <a:rPr lang="en-US" i="1" dirty="0"/>
              <a:t>. </a:t>
            </a:r>
            <a:r>
              <a:rPr lang="en-US" i="1" dirty="0" err="1"/>
              <a:t>Bracco</a:t>
            </a:r>
            <a:r>
              <a:rPr lang="en-US" i="1" dirty="0"/>
              <a:t>, F. Crespi and N. </a:t>
            </a:r>
            <a:r>
              <a:rPr lang="en-US" i="1" dirty="0" err="1"/>
              <a:t>Pietralla</a:t>
            </a:r>
            <a:r>
              <a:rPr lang="en-US" i="1" dirty="0"/>
              <a:t> </a:t>
            </a:r>
            <a:endParaRPr lang="it-IT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59" y="1412776"/>
            <a:ext cx="8784976" cy="48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4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7813" t="17592" r="13542" b="12963"/>
          <a:stretch/>
        </p:blipFill>
        <p:spPr>
          <a:xfrm>
            <a:off x="611560" y="3115419"/>
            <a:ext cx="3687902" cy="37276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1560" y="1340768"/>
            <a:ext cx="513397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baseline="30000" dirty="0"/>
              <a:t>94</a:t>
            </a:r>
            <a:r>
              <a:rPr lang="it-IT" sz="2400" b="1" dirty="0"/>
              <a:t>Zr(</a:t>
            </a:r>
            <a:r>
              <a:rPr lang="it-IT" sz="2400" b="1" dirty="0" err="1"/>
              <a:t>p,pʼ</a:t>
            </a:r>
            <a:r>
              <a:rPr lang="it-IT" sz="2400" b="1" dirty="0"/>
              <a:t>) </a:t>
            </a:r>
          </a:p>
          <a:p>
            <a:r>
              <a:rPr lang="it-IT" dirty="0" smtClean="0"/>
              <a:t>• </a:t>
            </a:r>
            <a:r>
              <a:rPr lang="it-IT" dirty="0" err="1" smtClean="0"/>
              <a:t>Grand</a:t>
            </a:r>
            <a:r>
              <a:rPr lang="it-IT" dirty="0" smtClean="0"/>
              <a:t> </a:t>
            </a:r>
            <a:r>
              <a:rPr lang="it-IT" dirty="0" err="1" smtClean="0"/>
              <a:t>Raiden</a:t>
            </a:r>
            <a:r>
              <a:rPr lang="it-IT" dirty="0" smtClean="0"/>
              <a:t> </a:t>
            </a:r>
            <a:r>
              <a:rPr lang="it-IT" dirty="0"/>
              <a:t>6.63 </a:t>
            </a:r>
            <a:r>
              <a:rPr lang="it-IT" dirty="0" err="1"/>
              <a:t>deg</a:t>
            </a:r>
            <a:r>
              <a:rPr lang="it-IT" dirty="0"/>
              <a:t> </a:t>
            </a:r>
            <a:endParaRPr lang="it-IT" sz="1400" dirty="0"/>
          </a:p>
          <a:p>
            <a:r>
              <a:rPr lang="it-IT" dirty="0" smtClean="0"/>
              <a:t>• Target </a:t>
            </a:r>
            <a:r>
              <a:rPr lang="it-IT" dirty="0" err="1"/>
              <a:t>thickness</a:t>
            </a:r>
            <a:r>
              <a:rPr lang="it-IT" dirty="0"/>
              <a:t>: 4.0 mg/cm2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Solid angle: ~4 </a:t>
            </a:r>
            <a:r>
              <a:rPr lang="it-IT" dirty="0" err="1"/>
              <a:t>msr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Energy </a:t>
            </a:r>
            <a:r>
              <a:rPr lang="it-IT" dirty="0" err="1"/>
              <a:t>resolution</a:t>
            </a:r>
            <a:r>
              <a:rPr lang="it-IT" dirty="0"/>
              <a:t>: 44 </a:t>
            </a:r>
            <a:r>
              <a:rPr lang="it-IT" dirty="0" err="1"/>
              <a:t>keV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DAQ Live: 99% 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4479" t="33703" r="23958" b="10926"/>
          <a:stretch/>
        </p:blipFill>
        <p:spPr>
          <a:xfrm>
            <a:off x="4893220" y="3115419"/>
            <a:ext cx="3777533" cy="3727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50" y="1294309"/>
            <a:ext cx="48958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baseline="30000" dirty="0"/>
              <a:t>90</a:t>
            </a:r>
            <a:r>
              <a:rPr lang="it-IT" sz="2400" b="1" dirty="0"/>
              <a:t>Zr(</a:t>
            </a:r>
            <a:r>
              <a:rPr lang="it-IT" sz="2400" b="1" dirty="0" err="1"/>
              <a:t>p,pʼ</a:t>
            </a:r>
            <a:r>
              <a:rPr lang="it-IT" sz="2400" b="1" dirty="0"/>
              <a:t>)</a:t>
            </a:r>
            <a:r>
              <a:rPr lang="it-IT" sz="2400" dirty="0"/>
              <a:t> </a:t>
            </a:r>
            <a:endParaRPr lang="it-IT" sz="2400" dirty="0" smtClean="0"/>
          </a:p>
          <a:p>
            <a:r>
              <a:rPr lang="it-IT" dirty="0" smtClean="0"/>
              <a:t>• </a:t>
            </a:r>
            <a:r>
              <a:rPr lang="it-IT" dirty="0" err="1" smtClean="0"/>
              <a:t>Grand</a:t>
            </a:r>
            <a:r>
              <a:rPr lang="it-IT" dirty="0" smtClean="0"/>
              <a:t> </a:t>
            </a:r>
            <a:r>
              <a:rPr lang="it-IT" dirty="0" err="1" smtClean="0"/>
              <a:t>Raiden</a:t>
            </a:r>
            <a:r>
              <a:rPr lang="it-IT" dirty="0" smtClean="0"/>
              <a:t> </a:t>
            </a:r>
            <a:r>
              <a:rPr lang="it-IT" dirty="0"/>
              <a:t>6.63 </a:t>
            </a:r>
            <a:r>
              <a:rPr lang="it-IT" dirty="0" err="1"/>
              <a:t>deg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Target </a:t>
            </a:r>
            <a:r>
              <a:rPr lang="it-IT" dirty="0" err="1"/>
              <a:t>thickness</a:t>
            </a:r>
            <a:r>
              <a:rPr lang="it-IT" dirty="0"/>
              <a:t>: 1.95 mg/cm2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Solid angle: ~4 </a:t>
            </a:r>
            <a:r>
              <a:rPr lang="it-IT" dirty="0" err="1"/>
              <a:t>msr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Energy </a:t>
            </a:r>
            <a:r>
              <a:rPr lang="it-IT" dirty="0" err="1"/>
              <a:t>resolution</a:t>
            </a:r>
            <a:r>
              <a:rPr lang="it-IT" dirty="0"/>
              <a:t>: 44 </a:t>
            </a:r>
            <a:r>
              <a:rPr lang="it-IT" dirty="0" err="1"/>
              <a:t>keV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• </a:t>
            </a:r>
            <a:r>
              <a:rPr lang="it-IT" dirty="0"/>
              <a:t>DAQ Live: 98% </a:t>
            </a:r>
            <a:endParaRPr lang="it-IT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27584" y="26888"/>
            <a:ext cx="7365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     </a:t>
            </a:r>
            <a:r>
              <a:rPr lang="it-IT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Experimental</a:t>
            </a:r>
            <a:r>
              <a:rPr lang="it-IT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campaign at RCNP Osaka (october-December 2016)</a:t>
            </a:r>
          </a:p>
        </p:txBody>
      </p:sp>
      <p:sp>
        <p:nvSpPr>
          <p:cNvPr id="8" name="TextBox 7"/>
          <p:cNvSpPr txBox="1"/>
          <p:nvPr/>
        </p:nvSpPr>
        <p:spPr>
          <a:xfrm rot="19529267">
            <a:off x="2623985" y="5508456"/>
            <a:ext cx="135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preliminary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 rot="19529267">
            <a:off x="6777255" y="5517188"/>
            <a:ext cx="135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preliminary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-180528" y="41606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en-US" i="1" dirty="0" smtClean="0"/>
              <a:t>Study </a:t>
            </a:r>
            <a:r>
              <a:rPr lang="en-US" i="1" dirty="0"/>
              <a:t>of the Structure of the Pygmy Dipole Resonance States </a:t>
            </a:r>
            <a:r>
              <a:rPr lang="en-US" i="1" dirty="0" smtClean="0"/>
              <a:t> via </a:t>
            </a:r>
            <a:r>
              <a:rPr lang="en-US" i="1" dirty="0"/>
              <a:t>the (p, p’ γ) and (α,α’γ) </a:t>
            </a:r>
            <a:r>
              <a:rPr lang="en-US" i="1" dirty="0" smtClean="0"/>
              <a:t>Reactions in [in </a:t>
            </a:r>
            <a:r>
              <a:rPr lang="en-US" b="1" i="1" baseline="30000" dirty="0" smtClean="0"/>
              <a:t>90,94</a:t>
            </a:r>
            <a:r>
              <a:rPr lang="en-US" b="1" i="1" dirty="0" smtClean="0"/>
              <a:t>Zr</a:t>
            </a:r>
            <a:r>
              <a:rPr lang="en-US" i="1" dirty="0" smtClean="0"/>
              <a:t>]  E</a:t>
            </a:r>
            <a:r>
              <a:rPr lang="en-US" i="1" baseline="-25000" dirty="0" smtClean="0"/>
              <a:t>proton</a:t>
            </a:r>
            <a:r>
              <a:rPr lang="en-US" i="1" dirty="0" smtClean="0"/>
              <a:t> = 80 MeV, E</a:t>
            </a:r>
            <a:r>
              <a:rPr lang="en-US" i="1" baseline="-25000" dirty="0" smtClean="0"/>
              <a:t>alpha</a:t>
            </a:r>
            <a:r>
              <a:rPr lang="en-US" i="1" dirty="0" smtClean="0"/>
              <a:t>=130MeV</a:t>
            </a:r>
          </a:p>
          <a:p>
            <a:pPr marL="742950" lvl="1" indent="-285750">
              <a:buFontTx/>
              <a:buChar char="-"/>
            </a:pPr>
            <a:r>
              <a:rPr lang="en-US" i="1" dirty="0" smtClean="0"/>
              <a:t>- Spokespersons A</a:t>
            </a:r>
            <a:r>
              <a:rPr lang="en-US" i="1" dirty="0"/>
              <a:t>. </a:t>
            </a:r>
            <a:r>
              <a:rPr lang="en-US" i="1" dirty="0" err="1"/>
              <a:t>Bracco</a:t>
            </a:r>
            <a:r>
              <a:rPr lang="en-US" i="1" dirty="0"/>
              <a:t>, F. Crespi and N. </a:t>
            </a:r>
            <a:r>
              <a:rPr lang="en-US" i="1" dirty="0" err="1"/>
              <a:t>Pietralla</a:t>
            </a:r>
            <a:r>
              <a:rPr lang="en-US" i="1" dirty="0"/>
              <a:t> 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0244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894" t="15700" r="27556" b="15700"/>
          <a:stretch/>
        </p:blipFill>
        <p:spPr>
          <a:xfrm>
            <a:off x="1583113" y="1420434"/>
            <a:ext cx="6337732" cy="45668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0"/>
            <a:ext cx="7564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(α,α’γ)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Reaction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</a:t>
            </a:r>
            <a:r>
              <a:rPr lang="en-US" b="1" i="1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90</a:t>
            </a:r>
            <a:r>
              <a:rPr lang="en-US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Zr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r>
              <a:rPr lang="en-US" i="1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alpha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=130MeV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318051" y="2270227"/>
            <a:ext cx="4412899" cy="2872056"/>
          </a:xfrm>
          <a:prstGeom prst="line">
            <a:avLst/>
          </a:prstGeom>
          <a:ln w="444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460926" y="2882173"/>
            <a:ext cx="4270024" cy="2711208"/>
          </a:xfrm>
          <a:prstGeom prst="line">
            <a:avLst/>
          </a:prstGeom>
          <a:ln w="444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9645447">
            <a:off x="3589368" y="2967490"/>
            <a:ext cx="272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Decay to the Ground State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544814">
            <a:off x="2883054" y="4306656"/>
            <a:ext cx="344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Decay to the first 2</a:t>
            </a:r>
            <a:r>
              <a:rPr lang="en-US" baseline="30000" dirty="0" smtClean="0"/>
              <a:t>+</a:t>
            </a:r>
            <a:r>
              <a:rPr lang="en-US" dirty="0" smtClean="0"/>
              <a:t> excited state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593599" y="2270227"/>
            <a:ext cx="27370" cy="3331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88559" y="1892415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Sn</a:t>
            </a:r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2568938" y="1728055"/>
            <a:ext cx="1800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Preliminary</a:t>
            </a:r>
            <a:endParaRPr lang="it-IT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122438" y="5865782"/>
            <a:ext cx="516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Excitation</a:t>
            </a:r>
            <a:r>
              <a:rPr lang="it-IT" dirty="0" smtClean="0"/>
              <a:t> Energy </a:t>
            </a:r>
            <a:r>
              <a:rPr lang="it-IT" dirty="0" err="1" smtClean="0"/>
              <a:t>Measured</a:t>
            </a:r>
            <a:r>
              <a:rPr lang="it-IT" dirty="0" smtClean="0"/>
              <a:t> in </a:t>
            </a:r>
            <a:r>
              <a:rPr lang="it-IT" dirty="0" err="1" smtClean="0"/>
              <a:t>Grand</a:t>
            </a:r>
            <a:r>
              <a:rPr lang="it-IT" dirty="0" smtClean="0"/>
              <a:t> </a:t>
            </a:r>
            <a:r>
              <a:rPr lang="it-IT" dirty="0" err="1" smtClean="0"/>
              <a:t>Raiden</a:t>
            </a:r>
            <a:r>
              <a:rPr lang="it-IT" dirty="0" smtClean="0"/>
              <a:t> [</a:t>
            </a:r>
            <a:r>
              <a:rPr lang="it-IT" dirty="0" err="1" smtClean="0"/>
              <a:t>keV</a:t>
            </a:r>
            <a:r>
              <a:rPr lang="it-IT" dirty="0"/>
              <a:t>]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062830" y="3519215"/>
            <a:ext cx="501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Energy </a:t>
            </a:r>
            <a:r>
              <a:rPr lang="it-IT" dirty="0" err="1" smtClean="0"/>
              <a:t>Measured</a:t>
            </a:r>
            <a:r>
              <a:rPr lang="it-IT" dirty="0" smtClean="0"/>
              <a:t> in Gamma (</a:t>
            </a:r>
            <a:r>
              <a:rPr lang="it-IT" dirty="0" err="1" smtClean="0"/>
              <a:t>Ge</a:t>
            </a:r>
            <a:r>
              <a:rPr lang="it-IT" dirty="0" smtClean="0"/>
              <a:t>) Detectors [</a:t>
            </a:r>
            <a:r>
              <a:rPr lang="it-IT" dirty="0" err="1" smtClean="0"/>
              <a:t>keV</a:t>
            </a:r>
            <a:r>
              <a:rPr lang="it-IT" dirty="0"/>
              <a:t>]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9149" y="446500"/>
            <a:ext cx="8485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light-ion inelastic scattering with the high-resolution spectrometer Grand-Raiden in coincidence with </a:t>
            </a:r>
            <a:r>
              <a:rPr lang="en-US" dirty="0" smtClean="0"/>
              <a:t>gamma-ray </a:t>
            </a:r>
            <a:r>
              <a:rPr lang="en-US" dirty="0"/>
              <a:t>detection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27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6031210" y="1342055"/>
            <a:ext cx="2978242" cy="2879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33" y="3356992"/>
            <a:ext cx="4449035" cy="34126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9685985">
            <a:off x="1656421" y="4919316"/>
            <a:ext cx="4104456" cy="288032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7793" t="16481" r="20863" b="35301"/>
          <a:stretch/>
        </p:blipFill>
        <p:spPr>
          <a:xfrm>
            <a:off x="1511939" y="404663"/>
            <a:ext cx="4500221" cy="29523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576" y="0"/>
            <a:ext cx="7564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(α,α’γ)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Reaction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</a:t>
            </a:r>
            <a:r>
              <a:rPr lang="en-US" b="1" i="1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90</a:t>
            </a:r>
            <a:r>
              <a:rPr lang="en-US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Zr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r>
              <a:rPr lang="en-US" i="1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alpha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=130MeV</a:t>
            </a:r>
          </a:p>
        </p:txBody>
      </p:sp>
      <p:sp>
        <p:nvSpPr>
          <p:cNvPr id="14" name="Down Arrow 13"/>
          <p:cNvSpPr/>
          <p:nvPr/>
        </p:nvSpPr>
        <p:spPr>
          <a:xfrm rot="10800000">
            <a:off x="4868509" y="3388530"/>
            <a:ext cx="36004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Left Brace 17"/>
          <p:cNvSpPr/>
          <p:nvPr/>
        </p:nvSpPr>
        <p:spPr>
          <a:xfrm rot="5400000">
            <a:off x="4292445" y="-26097"/>
            <a:ext cx="576064" cy="216024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3599516" y="417351"/>
            <a:ext cx="221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PDR Energy </a:t>
            </a:r>
            <a:r>
              <a:rPr lang="it-IT" b="1" dirty="0" err="1" smtClean="0">
                <a:solidFill>
                  <a:srgbClr val="C00000"/>
                </a:solidFill>
              </a:rPr>
              <a:t>Region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6221" y="2394743"/>
            <a:ext cx="1800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Preliminary</a:t>
            </a:r>
            <a:endParaRPr lang="it-IT" sz="2400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3716381" y="1412776"/>
            <a:ext cx="288032" cy="72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84781" y="1222519"/>
            <a:ext cx="158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</a:t>
            </a:r>
            <a:r>
              <a:rPr lang="it-IT" baseline="30000" dirty="0" smtClean="0"/>
              <a:t>- </a:t>
            </a:r>
            <a:r>
              <a:rPr lang="it-IT" dirty="0" smtClean="0"/>
              <a:t>@ 6424 </a:t>
            </a:r>
            <a:r>
              <a:rPr lang="it-IT" dirty="0" err="1" smtClean="0"/>
              <a:t>keV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2656668" y="3155184"/>
            <a:ext cx="2246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Excitation</a:t>
            </a:r>
            <a:r>
              <a:rPr lang="it-IT" sz="1600" dirty="0" smtClean="0"/>
              <a:t> Energy [</a:t>
            </a:r>
            <a:r>
              <a:rPr lang="it-IT" sz="1600" dirty="0" err="1" smtClean="0"/>
              <a:t>keV</a:t>
            </a:r>
            <a:r>
              <a:rPr lang="it-IT" sz="1600" dirty="0"/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161416" y="157613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Counts</a:t>
            </a:r>
            <a:endParaRPr lang="it-IT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55906" t="52800" r="22438" b="22700"/>
          <a:stretch/>
        </p:blipFill>
        <p:spPr>
          <a:xfrm>
            <a:off x="6111974" y="1575111"/>
            <a:ext cx="2780506" cy="176941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73446" y="3356991"/>
            <a:ext cx="281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F.C.L. Crespi et al. </a:t>
            </a:r>
          </a:p>
          <a:p>
            <a:r>
              <a:rPr lang="it-IT" sz="1400" dirty="0" err="1" smtClean="0"/>
              <a:t>Phys</a:t>
            </a:r>
            <a:r>
              <a:rPr lang="it-IT" sz="1400" dirty="0" smtClean="0"/>
              <a:t>. Rev. </a:t>
            </a:r>
            <a:r>
              <a:rPr lang="it-IT" sz="1400" dirty="0"/>
              <a:t>C 91, 024323 (2015)</a:t>
            </a:r>
          </a:p>
        </p:txBody>
      </p:sp>
    </p:spTree>
    <p:extLst>
      <p:ext uri="{BB962C8B-B14F-4D97-AF65-F5344CB8AC3E}">
        <p14:creationId xmlns:p14="http://schemas.microsoft.com/office/powerpoint/2010/main" val="272034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5576" y="0"/>
            <a:ext cx="7564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(α,α’γ) 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Reaction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</a:t>
            </a:r>
            <a:r>
              <a:rPr lang="en-US" b="1" i="1" baseline="30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90</a:t>
            </a:r>
            <a:r>
              <a:rPr lang="en-US" b="1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Zr</a:t>
            </a:r>
            <a:r>
              <a:rPr lang="en-US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</a:t>
            </a:r>
            <a:r>
              <a:rPr lang="en-US" i="1" baseline="-25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alpha</a:t>
            </a:r>
            <a:r>
              <a:rPr lang="en-US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=130MeV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6712"/>
            <a:ext cx="7230377" cy="5509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181" y="418356"/>
            <a:ext cx="204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it-IT" dirty="0" smtClean="0"/>
              <a:t>Branching Ratio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04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/>
          <p:cNvSpPr txBox="1">
            <a:spLocks/>
          </p:cNvSpPr>
          <p:nvPr/>
        </p:nvSpPr>
        <p:spPr>
          <a:xfrm>
            <a:off x="251520" y="-27384"/>
            <a:ext cx="8713093" cy="344810"/>
          </a:xfrm>
          <a:prstGeom prst="rect">
            <a:avLst/>
          </a:prstGeom>
          <a:noFill/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tx2">
                    <a:lumMod val="25000"/>
                    <a:lumOff val="75000"/>
                  </a:schemeClr>
                </a:solidFill>
                <a:latin typeface="+mn-lt"/>
                <a:ea typeface="+mj-ea"/>
                <a:cs typeface="+mj-cs"/>
              </a:rPr>
              <a:t>Conclusions and Future Work</a:t>
            </a:r>
            <a:endParaRPr lang="en-US" sz="2400" dirty="0">
              <a:solidFill>
                <a:schemeClr val="tx2">
                  <a:lumMod val="25000"/>
                  <a:lumOff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79512" y="489816"/>
            <a:ext cx="8784976" cy="47881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q"/>
            </a:pPr>
            <a:r>
              <a:rPr lang="en-US" sz="2000" b="1" dirty="0" smtClean="0"/>
              <a:t>  Isospin Properties </a:t>
            </a:r>
            <a:r>
              <a:rPr lang="en-US" sz="2000" b="1" dirty="0"/>
              <a:t>of pygmy dipole states </a:t>
            </a:r>
            <a:r>
              <a:rPr lang="en-US" sz="2000" b="1" dirty="0" smtClean="0"/>
              <a:t> investigated </a:t>
            </a:r>
            <a:r>
              <a:rPr lang="en-US" sz="2000" b="1" dirty="0"/>
              <a:t>using the </a:t>
            </a:r>
            <a:endParaRPr lang="en-US" sz="2000" b="1" dirty="0" smtClean="0"/>
          </a:p>
          <a:p>
            <a:pPr>
              <a:spcAft>
                <a:spcPts val="600"/>
              </a:spcAft>
            </a:pPr>
            <a:r>
              <a:rPr lang="en-US" sz="2000" b="1" dirty="0" smtClean="0"/>
              <a:t>(</a:t>
            </a:r>
            <a:r>
              <a:rPr lang="en-US" sz="2000" b="1" dirty="0"/>
              <a:t>17O, 17O’γ) reaction </a:t>
            </a:r>
            <a:r>
              <a:rPr lang="en-US" sz="2000" b="1" dirty="0" smtClean="0"/>
              <a:t>at 340 MeV</a:t>
            </a:r>
          </a:p>
          <a:p>
            <a:pPr>
              <a:spcAft>
                <a:spcPts val="600"/>
              </a:spcAft>
            </a:pPr>
            <a:endParaRPr lang="en-US" sz="2000" dirty="0" smtClean="0"/>
          </a:p>
          <a:p>
            <a:pPr>
              <a:spcAft>
                <a:spcPts val="600"/>
              </a:spcAft>
            </a:pPr>
            <a:r>
              <a:rPr lang="en-US" sz="2000" dirty="0" smtClean="0"/>
              <a:t>For 1</a:t>
            </a:r>
            <a:r>
              <a:rPr lang="en-US" sz="2000" baseline="30000" dirty="0"/>
              <a:t>−</a:t>
            </a:r>
            <a:r>
              <a:rPr lang="en-US" sz="2000" baseline="30000" dirty="0" smtClean="0"/>
              <a:t>  </a:t>
            </a:r>
            <a:r>
              <a:rPr lang="en-US" sz="2000" dirty="0" smtClean="0"/>
              <a:t>transitions </a:t>
            </a:r>
            <a:r>
              <a:rPr lang="en-US" sz="2000" dirty="0"/>
              <a:t>a form factor obtained by folding a microscopically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calculated transition density </a:t>
            </a:r>
            <a:r>
              <a:rPr lang="en-US" sz="2000" dirty="0" smtClean="0"/>
              <a:t>(PDR) allowed </a:t>
            </a:r>
            <a:r>
              <a:rPr lang="en-US" sz="2000" dirty="0"/>
              <a:t>to reproduce the data remarkably well</a:t>
            </a:r>
            <a:endParaRPr lang="en-US" sz="2000" dirty="0" smtClean="0"/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i="1" dirty="0"/>
              <a:t>E</a:t>
            </a:r>
            <a:r>
              <a:rPr lang="en-US" sz="2000" i="1" dirty="0" smtClean="0"/>
              <a:t>xtracted </a:t>
            </a:r>
            <a:r>
              <a:rPr lang="en-US" sz="2000" i="1" dirty="0"/>
              <a:t>the </a:t>
            </a:r>
            <a:r>
              <a:rPr lang="en-US" sz="2000" i="1" dirty="0" smtClean="0"/>
              <a:t>isoscalar component </a:t>
            </a:r>
            <a:r>
              <a:rPr lang="en-US" sz="2000" i="1" dirty="0"/>
              <a:t>of the 1</a:t>
            </a:r>
            <a:r>
              <a:rPr lang="en-US" sz="2000" i="1" baseline="30000" dirty="0"/>
              <a:t>−</a:t>
            </a:r>
            <a:r>
              <a:rPr lang="en-US" sz="2000" i="1" dirty="0"/>
              <a:t> excited states </a:t>
            </a:r>
            <a:endParaRPr lang="en-US" sz="2000" i="1" dirty="0" smtClean="0"/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000" b="1" i="1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 smtClean="0"/>
              <a:t>Preliminary results from light-ion inelastic scattering experiments at RCNP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Population of the PDR states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dirty="0" smtClean="0"/>
              <a:t>Analysis still in preliminary phase (Ge and </a:t>
            </a:r>
            <a:r>
              <a:rPr lang="en-US" sz="2000" dirty="0" err="1" smtClean="0"/>
              <a:t>LaBr</a:t>
            </a:r>
            <a:r>
              <a:rPr lang="en-US" sz="2000" dirty="0" smtClean="0"/>
              <a:t> data for all the runs, background subtraction, add-back for Ge,…)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47864" y="-46548"/>
            <a:ext cx="2419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chemeClr val="bg1">
                    <a:lumMod val="85000"/>
                  </a:schemeClr>
                </a:solidFill>
              </a:rPr>
              <a:t>Collaborations</a:t>
            </a: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486" y="476672"/>
            <a:ext cx="5237694" cy="331254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23528" y="3933056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5982" t="30400" r="42519" b="22001"/>
          <a:stretch/>
        </p:blipFill>
        <p:spPr>
          <a:xfrm>
            <a:off x="778126" y="1415141"/>
            <a:ext cx="2622823" cy="222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1346" y="852677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2700">
              <a:spcBef>
                <a:spcPct val="2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Inelastic scattering of </a:t>
            </a:r>
            <a:r>
              <a:rPr lang="en-US" sz="1200" b="1" baseline="30000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17</a:t>
            </a:r>
            <a:r>
              <a:rPr lang="en-US" sz="1200" b="1" dirty="0">
                <a:solidFill>
                  <a:schemeClr val="tx2"/>
                </a:solidFill>
                <a:ea typeface="Verdana" pitchFamily="34" charset="0"/>
                <a:cs typeface="Verdana" pitchFamily="34" charset="0"/>
              </a:rPr>
              <a:t>O @ 20 MeV/u </a:t>
            </a:r>
            <a:r>
              <a:rPr lang="en-US" sz="12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on different targets  + </a:t>
            </a:r>
            <a:r>
              <a:rPr lang="en-US" sz="1200" b="1" dirty="0">
                <a:solidFill>
                  <a:srgbClr val="000000"/>
                </a:solidFill>
                <a:latin typeface="Symbol" pitchFamily="18" charset="2"/>
                <a:ea typeface="Verdana" pitchFamily="34" charset="0"/>
                <a:cs typeface="Verdana" pitchFamily="34" charset="0"/>
              </a:rPr>
              <a:t></a:t>
            </a:r>
            <a:r>
              <a:rPr lang="en-US" sz="1200" b="1" dirty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-rays in coincidence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950" y="575678"/>
            <a:ext cx="36687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2700">
              <a:spcBef>
                <a:spcPct val="2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200" b="1" dirty="0" smtClean="0">
                <a:solidFill>
                  <a:srgbClr val="000000"/>
                </a:solidFill>
                <a:ea typeface="Verdana" pitchFamily="34" charset="0"/>
                <a:cs typeface="Verdana" pitchFamily="34" charset="0"/>
              </a:rPr>
              <a:t>Experiments performed with AGATA at LNL-INFN</a:t>
            </a:r>
            <a:endParaRPr lang="en-US" sz="1200" b="1" dirty="0">
              <a:solidFill>
                <a:srgbClr val="00000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63934" b="63238"/>
          <a:stretch/>
        </p:blipFill>
        <p:spPr>
          <a:xfrm>
            <a:off x="2555776" y="4437112"/>
            <a:ext cx="4124622" cy="23428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4514" y="4000418"/>
            <a:ext cx="573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Experiments</a:t>
            </a:r>
            <a:r>
              <a:rPr lang="it-IT" b="1" dirty="0" smtClean="0"/>
              <a:t> </a:t>
            </a:r>
            <a:r>
              <a:rPr lang="it-IT" b="1" dirty="0" err="1" smtClean="0"/>
              <a:t>at</a:t>
            </a:r>
            <a:r>
              <a:rPr lang="it-IT" b="1" dirty="0" smtClean="0"/>
              <a:t> RCNP (Osaka) – CAGRA Collaboration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599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23528" y="-99392"/>
            <a:ext cx="8424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3568" y="762084"/>
            <a:ext cx="7960369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endParaRPr lang="en-US" sz="2000" dirty="0" smtClean="0"/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en-US" sz="2400" dirty="0" smtClean="0"/>
              <a:t>Motivation</a:t>
            </a:r>
          </a:p>
          <a:p>
            <a:pPr lvl="1">
              <a:spcAft>
                <a:spcPts val="1800"/>
              </a:spcAft>
              <a:buClr>
                <a:schemeClr val="accent1"/>
              </a:buClr>
            </a:pPr>
            <a:r>
              <a:rPr lang="en-US" sz="2400" i="1" dirty="0"/>
              <a:t> </a:t>
            </a:r>
            <a:r>
              <a:rPr lang="en-US" sz="2000" i="1" dirty="0" smtClean="0"/>
              <a:t> E1 strength at particle threshold: the Pygmy Dipole Resonance  </a:t>
            </a:r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en-US" sz="2400" dirty="0" smtClean="0"/>
              <a:t>Heavy Ion (</a:t>
            </a:r>
            <a:r>
              <a:rPr lang="en-US" sz="2400" baseline="30000" dirty="0" smtClean="0"/>
              <a:t>17</a:t>
            </a:r>
            <a:r>
              <a:rPr lang="en-US" sz="2400" dirty="0" smtClean="0"/>
              <a:t>O) Inelastic </a:t>
            </a:r>
            <a:r>
              <a:rPr lang="en-US" sz="2400" dirty="0"/>
              <a:t>scattering </a:t>
            </a:r>
            <a:endParaRPr lang="en-US" sz="2400" dirty="0" smtClean="0"/>
          </a:p>
          <a:p>
            <a:pPr marL="800100" lvl="1" indent="-34290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i="1" dirty="0" smtClean="0"/>
              <a:t>Results of experiments with AGATA at LNL-INFN                                (</a:t>
            </a:r>
            <a:r>
              <a:rPr lang="en-US" sz="2000" i="1" baseline="30000" dirty="0" smtClean="0"/>
              <a:t>90</a:t>
            </a:r>
            <a:r>
              <a:rPr lang="en-US" sz="2000" i="1" dirty="0" smtClean="0"/>
              <a:t>Zr, </a:t>
            </a:r>
            <a:r>
              <a:rPr lang="en-US" sz="2000" i="1" baseline="30000" dirty="0" smtClean="0"/>
              <a:t>124</a:t>
            </a:r>
            <a:r>
              <a:rPr lang="en-US" sz="2000" i="1" dirty="0" smtClean="0"/>
              <a:t>Sn, </a:t>
            </a:r>
            <a:r>
              <a:rPr lang="en-US" sz="2000" i="1" baseline="30000" dirty="0" smtClean="0"/>
              <a:t>208</a:t>
            </a:r>
            <a:r>
              <a:rPr lang="en-US" sz="2000" i="1" dirty="0" smtClean="0"/>
              <a:t>Pb,</a:t>
            </a:r>
            <a:r>
              <a:rPr lang="en-US" sz="2000" i="1" baseline="30000" dirty="0" smtClean="0"/>
              <a:t>140</a:t>
            </a:r>
            <a:r>
              <a:rPr lang="en-US" sz="2000" i="1" dirty="0" smtClean="0"/>
              <a:t>Ce)</a:t>
            </a:r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en-US" sz="2400" dirty="0" smtClean="0"/>
              <a:t>Light Ion (</a:t>
            </a:r>
            <a:r>
              <a:rPr lang="en-US" sz="2400" i="1" dirty="0" smtClean="0">
                <a:latin typeface="Symbol" panose="05050102010706020507" pitchFamily="18" charset="2"/>
                <a:ea typeface="Segoe UI Symbol" panose="020B0502040204020203" pitchFamily="34" charset="0"/>
              </a:rPr>
              <a:t>a</a:t>
            </a:r>
            <a:r>
              <a:rPr lang="en-US" sz="2400" i="1" dirty="0" smtClean="0"/>
              <a:t>, p</a:t>
            </a:r>
            <a:r>
              <a:rPr lang="en-US" sz="2400" dirty="0" smtClean="0"/>
              <a:t>) Inelastic Scattering </a:t>
            </a:r>
          </a:p>
          <a:p>
            <a:pPr marL="800100" lvl="1" indent="-34290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i="1" dirty="0" smtClean="0"/>
              <a:t>Preliminary results from experiments at RCNP (Osaka) with CAGRA (+</a:t>
            </a:r>
            <a:r>
              <a:rPr lang="en-US" sz="2000" i="1" dirty="0" err="1" smtClean="0"/>
              <a:t>LaBr:Ce</a:t>
            </a:r>
            <a:r>
              <a:rPr lang="en-US" sz="2000" i="1" dirty="0" smtClean="0"/>
              <a:t>) and Grand Raiden</a:t>
            </a:r>
          </a:p>
          <a:p>
            <a:pPr marL="342900" indent="-342900">
              <a:spcAft>
                <a:spcPts val="1800"/>
              </a:spcAft>
              <a:buClr>
                <a:schemeClr val="accent1"/>
              </a:buClr>
              <a:buFont typeface="Wingdings" pitchFamily="2" charset="2"/>
              <a:buChar char="q"/>
            </a:pPr>
            <a:r>
              <a:rPr lang="en-US" sz="2400" dirty="0" smtClean="0"/>
              <a:t>Conclusions</a:t>
            </a:r>
          </a:p>
          <a:p>
            <a:endParaRPr lang="it-IT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808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/>
          <p:cNvSpPr/>
          <p:nvPr/>
        </p:nvSpPr>
        <p:spPr>
          <a:xfrm>
            <a:off x="882439" y="17328"/>
            <a:ext cx="84185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 Structure information from the E1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in Nuclei </a:t>
            </a:r>
            <a:endParaRPr lang="it-IT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676" y="274295"/>
            <a:ext cx="5247618" cy="338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1088" t="35816" r="5838" b="25685"/>
          <a:stretch/>
        </p:blipFill>
        <p:spPr>
          <a:xfrm>
            <a:off x="514261" y="3997328"/>
            <a:ext cx="3189300" cy="20882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95536" y="6254377"/>
            <a:ext cx="8076896" cy="5232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One </a:t>
            </a:r>
            <a:r>
              <a:rPr lang="en-US" sz="1400" b="1" dirty="0" smtClean="0">
                <a:solidFill>
                  <a:schemeClr val="accent1"/>
                </a:solidFill>
              </a:rPr>
              <a:t>interesting </a:t>
            </a:r>
            <a:r>
              <a:rPr lang="en-US" sz="1400" b="1" dirty="0">
                <a:solidFill>
                  <a:schemeClr val="accent1"/>
                </a:solidFill>
              </a:rPr>
              <a:t>problem for pygmy states is </a:t>
            </a:r>
            <a:r>
              <a:rPr lang="en-US" sz="1400" b="1" dirty="0" smtClean="0">
                <a:solidFill>
                  <a:schemeClr val="accent1"/>
                </a:solidFill>
              </a:rPr>
              <a:t>the </a:t>
            </a:r>
            <a:r>
              <a:rPr lang="en-US" sz="1400" b="1" u="sng" dirty="0" smtClean="0">
                <a:solidFill>
                  <a:srgbClr val="0000FF"/>
                </a:solidFill>
              </a:rPr>
              <a:t>cross </a:t>
            </a:r>
            <a:r>
              <a:rPr lang="en-US" sz="1400" b="1" u="sng" dirty="0">
                <a:solidFill>
                  <a:srgbClr val="0000FF"/>
                </a:solidFill>
              </a:rPr>
              <a:t>section sensitivity to transition densities </a:t>
            </a:r>
            <a:r>
              <a:rPr lang="en-US" sz="1400" b="1" dirty="0" smtClean="0">
                <a:solidFill>
                  <a:schemeClr val="accent1"/>
                </a:solidFill>
              </a:rPr>
              <a:t>containing the </a:t>
            </a:r>
            <a:r>
              <a:rPr lang="en-US" sz="1400" b="1" dirty="0">
                <a:solidFill>
                  <a:schemeClr val="accent1"/>
                </a:solidFill>
              </a:rPr>
              <a:t>nuclear structure </a:t>
            </a:r>
            <a:r>
              <a:rPr lang="en-US" sz="1400" b="1" dirty="0" smtClean="0">
                <a:solidFill>
                  <a:schemeClr val="accent1"/>
                </a:solidFill>
              </a:rPr>
              <a:t>information…</a:t>
            </a:r>
            <a:endParaRPr lang="it-IT" sz="1400" b="1" dirty="0">
              <a:solidFill>
                <a:schemeClr val="accent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5536" y="3524550"/>
            <a:ext cx="8352928" cy="38370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The </a:t>
            </a:r>
            <a:r>
              <a:rPr lang="en-US" dirty="0">
                <a:solidFill>
                  <a:schemeClr val="accent1"/>
                </a:solidFill>
              </a:rPr>
              <a:t>splitting in the population of the states reveals a different underlying </a:t>
            </a:r>
            <a:r>
              <a:rPr lang="en-US" dirty="0" smtClean="0">
                <a:solidFill>
                  <a:schemeClr val="accent1"/>
                </a:solidFill>
              </a:rPr>
              <a:t>structure</a:t>
            </a:r>
            <a:endParaRPr lang="it-IT" dirty="0">
              <a:solidFill>
                <a:schemeClr val="accent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176464" y="405127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low </a:t>
            </a:r>
            <a:r>
              <a:rPr lang="en-US" sz="2000" dirty="0"/>
              <a:t>energy part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FF0000"/>
                </a:solidFill>
              </a:rPr>
              <a:t>isoscalar </a:t>
            </a:r>
            <a:r>
              <a:rPr lang="en-US" sz="2000" dirty="0">
                <a:solidFill>
                  <a:srgbClr val="FF0000"/>
                </a:solidFill>
              </a:rPr>
              <a:t>character</a:t>
            </a:r>
            <a:r>
              <a:rPr lang="en-US" sz="2000" dirty="0"/>
              <a:t> (</a:t>
            </a:r>
            <a:r>
              <a:rPr lang="en-US" sz="2000" i="1" dirty="0" smtClean="0"/>
              <a:t>neutron-skin oscillations</a:t>
            </a:r>
            <a:r>
              <a:rPr lang="en-US" sz="2000" dirty="0" smtClean="0"/>
              <a:t>)</a:t>
            </a: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000" dirty="0" smtClean="0"/>
              <a:t>high-energy </a:t>
            </a:r>
            <a:r>
              <a:rPr lang="en-US" sz="2000" dirty="0"/>
              <a:t>states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solidFill>
                  <a:srgbClr val="0000FF"/>
                </a:solidFill>
              </a:rPr>
              <a:t>isovector </a:t>
            </a:r>
            <a:r>
              <a:rPr lang="en-US" sz="2000" dirty="0">
                <a:solidFill>
                  <a:srgbClr val="0000FF"/>
                </a:solidFill>
              </a:rPr>
              <a:t>nature</a:t>
            </a:r>
            <a:r>
              <a:rPr lang="en-US" sz="2000" dirty="0"/>
              <a:t> (</a:t>
            </a:r>
            <a:r>
              <a:rPr lang="en-US" sz="2000" i="1" dirty="0" smtClean="0"/>
              <a:t>transition </a:t>
            </a:r>
            <a:r>
              <a:rPr lang="en-US" sz="2000" i="1" dirty="0"/>
              <a:t>towards the </a:t>
            </a:r>
            <a:r>
              <a:rPr lang="en-US" sz="2000" i="1" dirty="0" smtClean="0"/>
              <a:t>GDR</a:t>
            </a:r>
            <a:r>
              <a:rPr lang="en-US" sz="2000" dirty="0" smtClean="0"/>
              <a:t>)</a:t>
            </a:r>
            <a:endParaRPr lang="it-IT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752329" y="5426640"/>
            <a:ext cx="54399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(*) figure from </a:t>
            </a:r>
            <a:r>
              <a:rPr lang="it-IT" sz="1400" dirty="0"/>
              <a:t>J. </a:t>
            </a:r>
            <a:r>
              <a:rPr lang="it-IT" sz="1400" dirty="0" err="1"/>
              <a:t>Endres</a:t>
            </a:r>
            <a:r>
              <a:rPr lang="it-IT" sz="1400" dirty="0"/>
              <a:t> et al., </a:t>
            </a:r>
            <a:r>
              <a:rPr lang="it-IT" sz="1400" dirty="0" err="1"/>
              <a:t>Phys</a:t>
            </a:r>
            <a:r>
              <a:rPr lang="it-IT" sz="1400" dirty="0"/>
              <a:t>. Rev. </a:t>
            </a:r>
            <a:r>
              <a:rPr lang="it-IT" sz="1400" dirty="0" err="1"/>
              <a:t>Lett</a:t>
            </a:r>
            <a:r>
              <a:rPr lang="it-IT" sz="1400" dirty="0"/>
              <a:t>. 105, 212503 (2010)</a:t>
            </a:r>
          </a:p>
          <a:p>
            <a:r>
              <a:rPr lang="it-IT" sz="1400" dirty="0" err="1" smtClean="0"/>
              <a:t>See</a:t>
            </a:r>
            <a:r>
              <a:rPr lang="it-IT" sz="1400" dirty="0" smtClean="0"/>
              <a:t> </a:t>
            </a:r>
            <a:r>
              <a:rPr lang="it-IT" sz="1400" dirty="0" err="1" smtClean="0"/>
              <a:t>also</a:t>
            </a:r>
            <a:r>
              <a:rPr lang="it-IT" sz="1400" dirty="0" smtClean="0"/>
              <a:t> e.g. </a:t>
            </a:r>
            <a:r>
              <a:rPr lang="en-US" sz="1400" dirty="0" smtClean="0"/>
              <a:t>”Experimental </a:t>
            </a:r>
            <a:r>
              <a:rPr lang="en-US" sz="1400" dirty="0"/>
              <a:t>studies of the Pygmy Dipole </a:t>
            </a:r>
            <a:r>
              <a:rPr lang="en-US" sz="1400" dirty="0" smtClean="0"/>
              <a:t>Resonance”</a:t>
            </a:r>
            <a:endParaRPr lang="en-US" sz="1400" dirty="0"/>
          </a:p>
          <a:p>
            <a:r>
              <a:rPr lang="en-US" sz="1400" dirty="0" smtClean="0"/>
              <a:t>D.</a:t>
            </a:r>
            <a:r>
              <a:rPr lang="en-US" sz="1400" dirty="0"/>
              <a:t> </a:t>
            </a:r>
            <a:r>
              <a:rPr lang="en-US" sz="1400" dirty="0" err="1"/>
              <a:t>Savran</a:t>
            </a:r>
            <a:r>
              <a:rPr lang="en-US" sz="1400" dirty="0"/>
              <a:t>, </a:t>
            </a:r>
            <a:r>
              <a:rPr lang="en-US" sz="1400" dirty="0" smtClean="0"/>
              <a:t>T. </a:t>
            </a:r>
            <a:r>
              <a:rPr lang="en-US" sz="1400" dirty="0" err="1"/>
              <a:t>Aumann</a:t>
            </a:r>
            <a:r>
              <a:rPr lang="en-US" sz="1400" dirty="0"/>
              <a:t>, </a:t>
            </a:r>
            <a:r>
              <a:rPr lang="en-US" sz="1400" dirty="0" smtClean="0"/>
              <a:t>A. </a:t>
            </a:r>
            <a:r>
              <a:rPr lang="en-US" sz="1400" dirty="0" err="1"/>
              <a:t>Zilges</a:t>
            </a:r>
            <a:r>
              <a:rPr lang="en-US" sz="1400" dirty="0"/>
              <a:t> </a:t>
            </a:r>
            <a:r>
              <a:rPr lang="en-US" sz="1400" dirty="0" smtClean="0"/>
              <a:t>–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Part.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Phys., 70(2013)210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4102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1234"/>
          <a:stretch/>
        </p:blipFill>
        <p:spPr>
          <a:xfrm>
            <a:off x="437406" y="620688"/>
            <a:ext cx="8301675" cy="41044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7664" y="4956262"/>
            <a:ext cx="584226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dirty="0" smtClean="0">
                <a:solidFill>
                  <a:srgbClr val="C00000"/>
                </a:solidFill>
              </a:rPr>
              <a:t>Interesting to use a probe interacting mainly at the surface  !!! 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2416" y="-72096"/>
            <a:ext cx="3049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Densities</a:t>
            </a:r>
            <a:endParaRPr lang="it-IT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586798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CMR9"/>
              </a:rPr>
              <a:t>*</a:t>
            </a:r>
            <a:r>
              <a:rPr lang="fr-FR" dirty="0" smtClean="0">
                <a:latin typeface="CMR9"/>
              </a:rPr>
              <a:t>E</a:t>
            </a:r>
            <a:r>
              <a:rPr lang="fr-FR" dirty="0">
                <a:latin typeface="CMR9"/>
              </a:rPr>
              <a:t>. G. Lanza et al., Phys. </a:t>
            </a:r>
            <a:r>
              <a:rPr lang="fr-FR" dirty="0" err="1">
                <a:latin typeface="CMR9"/>
              </a:rPr>
              <a:t>Rev</a:t>
            </a:r>
            <a:r>
              <a:rPr lang="fr-FR" dirty="0">
                <a:latin typeface="CMR9"/>
              </a:rPr>
              <a:t>. C </a:t>
            </a:r>
            <a:r>
              <a:rPr lang="fr-FR" dirty="0">
                <a:latin typeface="CMBX9"/>
              </a:rPr>
              <a:t>79 </a:t>
            </a:r>
            <a:r>
              <a:rPr lang="fr-FR" dirty="0">
                <a:latin typeface="CMR9"/>
              </a:rPr>
              <a:t>(2009) 054615.</a:t>
            </a:r>
          </a:p>
          <a:p>
            <a:r>
              <a:rPr lang="fr-FR" dirty="0" smtClean="0">
                <a:latin typeface="CMR9"/>
              </a:rPr>
              <a:t>**E</a:t>
            </a:r>
            <a:r>
              <a:rPr lang="fr-FR" dirty="0">
                <a:latin typeface="CMR9"/>
              </a:rPr>
              <a:t>. G. Lanza et al., Phys. </a:t>
            </a:r>
            <a:r>
              <a:rPr lang="fr-FR" dirty="0" err="1">
                <a:latin typeface="CMR9"/>
              </a:rPr>
              <a:t>Rev</a:t>
            </a:r>
            <a:r>
              <a:rPr lang="fr-FR" dirty="0">
                <a:latin typeface="CMR9"/>
              </a:rPr>
              <a:t>. C </a:t>
            </a:r>
            <a:r>
              <a:rPr lang="fr-FR" dirty="0">
                <a:latin typeface="CMBX9"/>
              </a:rPr>
              <a:t>84 </a:t>
            </a:r>
            <a:r>
              <a:rPr lang="fr-FR" dirty="0">
                <a:latin typeface="CMR9"/>
              </a:rPr>
              <a:t>(2011) 064602.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34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1190342" y="-47556"/>
            <a:ext cx="6781800" cy="63671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Experimental Technique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0" name="Segnaposto testo 5"/>
          <p:cNvSpPr txBox="1">
            <a:spLocks/>
          </p:cNvSpPr>
          <p:nvPr/>
        </p:nvSpPr>
        <p:spPr>
          <a:xfrm>
            <a:off x="-36512" y="409150"/>
            <a:ext cx="9361040" cy="931618"/>
          </a:xfrm>
          <a:prstGeom prst="rect">
            <a:avLst/>
          </a:prstGeom>
        </p:spPr>
        <p:txBody>
          <a:bodyPr/>
          <a:lstStyle/>
          <a:p>
            <a:pPr marL="0" marR="0" lvl="0" indent="12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Inelastic scattering of </a:t>
            </a:r>
            <a:r>
              <a:rPr kumimoji="0" lang="en-US" sz="19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17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O @ 20 MeV/u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on</a:t>
            </a:r>
            <a:r>
              <a:rPr kumimoji="0" lang="en-US" sz="19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different targets  + 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Verdana" pitchFamily="34" charset="0"/>
                <a:cs typeface="Verdana" pitchFamily="34" charset="0"/>
              </a:rPr>
              <a:t></a:t>
            </a:r>
            <a:r>
              <a:rPr kumimoji="0" 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-rays in coincidence</a:t>
            </a:r>
          </a:p>
        </p:txBody>
      </p:sp>
      <p:sp>
        <p:nvSpPr>
          <p:cNvPr id="71" name="Segnaposto testo 6"/>
          <p:cNvSpPr txBox="1">
            <a:spLocks/>
          </p:cNvSpPr>
          <p:nvPr/>
        </p:nvSpPr>
        <p:spPr>
          <a:xfrm>
            <a:off x="313811" y="748682"/>
            <a:ext cx="8581309" cy="1311128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 cross-section for the population of the giant resonance region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is loosely bound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 4.1 MeV)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Clean removal of projectile excitation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50" y="1897041"/>
            <a:ext cx="2447468" cy="2317329"/>
          </a:xfrm>
          <a:prstGeom prst="rect">
            <a:avLst/>
          </a:prstGeom>
          <a:noFill/>
          <a:ln w="25400">
            <a:solidFill>
              <a:srgbClr val="C00000"/>
            </a:solidFill>
            <a:prstDash val="sysDot"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284" y="4403491"/>
            <a:ext cx="2520280" cy="233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ttangolo 32"/>
          <p:cNvSpPr/>
          <p:nvPr/>
        </p:nvSpPr>
        <p:spPr>
          <a:xfrm>
            <a:off x="2630576" y="5395042"/>
            <a:ext cx="319730" cy="4417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Connettore 2 34"/>
          <p:cNvCxnSpPr>
            <a:stCxn id="41" idx="0"/>
          </p:cNvCxnSpPr>
          <p:nvPr/>
        </p:nvCxnSpPr>
        <p:spPr>
          <a:xfrm flipH="1" flipV="1">
            <a:off x="2123728" y="3732867"/>
            <a:ext cx="666713" cy="1662175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5982" t="30400" r="42519" b="22001"/>
          <a:stretch/>
        </p:blipFill>
        <p:spPr>
          <a:xfrm>
            <a:off x="3267040" y="1897041"/>
            <a:ext cx="5695857" cy="4841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3186" y="6512952"/>
            <a:ext cx="5259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 smtClean="0"/>
              <a:t>Silicon</a:t>
            </a:r>
            <a:r>
              <a:rPr lang="it-IT" sz="1200" dirty="0" smtClean="0"/>
              <a:t> Detectors, D. </a:t>
            </a:r>
            <a:r>
              <a:rPr lang="it-IT" sz="1200" dirty="0" err="1" smtClean="0"/>
              <a:t>Mengoni</a:t>
            </a:r>
            <a:r>
              <a:rPr lang="it-IT" sz="1200" dirty="0" smtClean="0"/>
              <a:t> NIMA 764(2014)241</a:t>
            </a:r>
            <a:endParaRPr lang="it-IT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031680" y="1797608"/>
            <a:ext cx="39885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Experiments</a:t>
            </a:r>
            <a:r>
              <a:rPr lang="it-IT" b="1" dirty="0" smtClean="0"/>
              <a:t> </a:t>
            </a:r>
            <a:r>
              <a:rPr lang="it-IT" b="1" dirty="0" err="1" smtClean="0"/>
              <a:t>at</a:t>
            </a:r>
            <a:r>
              <a:rPr lang="it-IT" b="1" dirty="0" smtClean="0"/>
              <a:t> Legnaro,</a:t>
            </a:r>
          </a:p>
          <a:p>
            <a:r>
              <a:rPr lang="it-IT" i="1" dirty="0" err="1" smtClean="0"/>
              <a:t>Proposals</a:t>
            </a:r>
            <a:r>
              <a:rPr lang="it-IT" dirty="0" smtClean="0"/>
              <a:t>: </a:t>
            </a:r>
            <a:r>
              <a:rPr lang="it-IT" b="1" dirty="0" err="1" smtClean="0"/>
              <a:t>Univerisity</a:t>
            </a:r>
            <a:r>
              <a:rPr lang="it-IT" b="1" dirty="0" smtClean="0"/>
              <a:t> of Milan-INFN </a:t>
            </a:r>
          </a:p>
          <a:p>
            <a:r>
              <a:rPr lang="it-IT" b="1" dirty="0"/>
              <a:t> </a:t>
            </a:r>
            <a:r>
              <a:rPr lang="it-IT" b="1" dirty="0" smtClean="0"/>
              <a:t>                    IFJ-PAN </a:t>
            </a:r>
            <a:r>
              <a:rPr lang="it-IT" b="1" dirty="0" err="1" smtClean="0"/>
              <a:t>Cracow</a:t>
            </a:r>
            <a:endParaRPr lang="it-IT" b="1" dirty="0" smtClean="0"/>
          </a:p>
          <a:p>
            <a:r>
              <a:rPr lang="it-IT" b="1" dirty="0"/>
              <a:t> </a:t>
            </a:r>
            <a:r>
              <a:rPr lang="it-IT" b="1" dirty="0" smtClean="0"/>
              <a:t>                    </a:t>
            </a:r>
            <a:r>
              <a:rPr lang="it-IT" b="1" dirty="0" err="1" smtClean="0"/>
              <a:t>University</a:t>
            </a:r>
            <a:r>
              <a:rPr lang="it-IT" b="1" dirty="0" smtClean="0"/>
              <a:t> of Padova-INFN</a:t>
            </a:r>
            <a:endParaRPr lang="it-IT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007564" y="5818284"/>
            <a:ext cx="1573678" cy="456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3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5576" y="1124745"/>
            <a:ext cx="7632848" cy="56866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2545896" y="-43353"/>
            <a:ext cx="4038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Angular distribution of </a:t>
            </a:r>
            <a:r>
              <a:rPr lang="it-IT" sz="24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it-IT" sz="2400" dirty="0" smtClean="0">
                <a:solidFill>
                  <a:schemeClr val="bg1"/>
                </a:solidFill>
              </a:rPr>
              <a:t>-rays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6613" t="28301" r="42912" b="17800"/>
          <a:stretch/>
        </p:blipFill>
        <p:spPr>
          <a:xfrm>
            <a:off x="899592" y="1196752"/>
            <a:ext cx="3744416" cy="5544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400" t="28300" r="43307" b="19200"/>
          <a:stretch/>
        </p:blipFill>
        <p:spPr>
          <a:xfrm>
            <a:off x="4644008" y="1340768"/>
            <a:ext cx="3528392" cy="5400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1784" y="449361"/>
            <a:ext cx="8604448" cy="58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 dirty="0">
                <a:solidFill>
                  <a:schemeClr val="accent6"/>
                </a:solidFill>
                <a:latin typeface="Corbel"/>
                <a:cs typeface="Corbel"/>
              </a:rPr>
              <a:t>Angular Distribution </a:t>
            </a:r>
            <a:r>
              <a:rPr lang="en-US" dirty="0">
                <a:solidFill>
                  <a:schemeClr val="accent6"/>
                </a:solidFill>
                <a:latin typeface="Corbel"/>
                <a:cs typeface="Corbel"/>
              </a:rPr>
              <a:t>of </a:t>
            </a:r>
            <a:r>
              <a:rPr lang="en-US" dirty="0">
                <a:solidFill>
                  <a:schemeClr val="accent6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chemeClr val="accent6"/>
                </a:solidFill>
                <a:latin typeface="Corbel"/>
                <a:cs typeface="Corbel"/>
              </a:rPr>
              <a:t>’s obtained </a:t>
            </a:r>
            <a:r>
              <a:rPr lang="en-US" dirty="0" smtClean="0">
                <a:solidFill>
                  <a:schemeClr val="accent6"/>
                </a:solidFill>
                <a:latin typeface="Corbel"/>
                <a:cs typeface="Corbel"/>
              </a:rPr>
              <a:t>exploiting </a:t>
            </a:r>
            <a:r>
              <a:rPr lang="en-US" sz="2000" b="1" i="1" dirty="0" smtClean="0">
                <a:solidFill>
                  <a:schemeClr val="accent6"/>
                </a:solidFill>
                <a:latin typeface="Corbel"/>
                <a:cs typeface="Corbel"/>
              </a:rPr>
              <a:t>position sensitivity </a:t>
            </a:r>
            <a:r>
              <a:rPr lang="en-US" dirty="0" smtClean="0">
                <a:solidFill>
                  <a:schemeClr val="accent6"/>
                </a:solidFill>
                <a:latin typeface="Corbel"/>
                <a:cs typeface="Corbel"/>
              </a:rPr>
              <a:t>of  </a:t>
            </a:r>
            <a:r>
              <a:rPr lang="en-US" b="1" dirty="0" smtClean="0">
                <a:solidFill>
                  <a:schemeClr val="accent6"/>
                </a:solidFill>
                <a:latin typeface="Corbel"/>
                <a:cs typeface="Corbel"/>
              </a:rPr>
              <a:t>AGATA</a:t>
            </a:r>
            <a:r>
              <a:rPr lang="en-US" dirty="0" smtClean="0">
                <a:solidFill>
                  <a:schemeClr val="accent6"/>
                </a:solidFill>
                <a:latin typeface="Corbel"/>
                <a:cs typeface="Corbel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chemeClr val="accent6"/>
                </a:solidFill>
                <a:latin typeface="Corbel"/>
                <a:cs typeface="Corbel"/>
              </a:rPr>
              <a:t>and </a:t>
            </a:r>
            <a:r>
              <a:rPr lang="en-US" sz="2000" b="1" dirty="0" smtClean="0">
                <a:solidFill>
                  <a:schemeClr val="accent6"/>
                </a:solidFill>
                <a:latin typeface="Corbel"/>
                <a:cs typeface="Corbel"/>
              </a:rPr>
              <a:t> </a:t>
            </a:r>
            <a:r>
              <a:rPr lang="en-US" sz="2000" b="1" dirty="0">
                <a:solidFill>
                  <a:schemeClr val="accent6"/>
                </a:solidFill>
                <a:latin typeface="Corbel"/>
                <a:cs typeface="Corbel"/>
              </a:rPr>
              <a:t>E-</a:t>
            </a:r>
            <a:r>
              <a:rPr lang="en-US" sz="2000" b="1" dirty="0">
                <a:solidFill>
                  <a:schemeClr val="accent6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>
                <a:solidFill>
                  <a:schemeClr val="accent6"/>
                </a:solidFill>
                <a:latin typeface="Corbel"/>
                <a:cs typeface="Corbel"/>
              </a:rPr>
              <a:t>E  Si </a:t>
            </a:r>
            <a:r>
              <a:rPr lang="en-US" dirty="0">
                <a:solidFill>
                  <a:schemeClr val="accent6"/>
                </a:solidFill>
                <a:latin typeface="Corbel"/>
                <a:cs typeface="Corbel"/>
              </a:rPr>
              <a:t>telescopes (pixel type)</a:t>
            </a:r>
          </a:p>
        </p:txBody>
      </p:sp>
    </p:spTree>
    <p:extLst>
      <p:ext uri="{BB962C8B-B14F-4D97-AF65-F5344CB8AC3E}">
        <p14:creationId xmlns:p14="http://schemas.microsoft.com/office/powerpoint/2010/main" val="12366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268760"/>
            <a:ext cx="3568647" cy="2918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7320" t="17849" r="18500" b="9401"/>
          <a:stretch/>
        </p:blipFill>
        <p:spPr>
          <a:xfrm>
            <a:off x="755576" y="4221089"/>
            <a:ext cx="3888432" cy="24793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7" name="Rectangle 16"/>
          <p:cNvSpPr/>
          <p:nvPr/>
        </p:nvSpPr>
        <p:spPr>
          <a:xfrm>
            <a:off x="2915816" y="232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MR10"/>
              </a:rPr>
              <a:t>Identification 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  <a:latin typeface="CMR10"/>
              </a:rPr>
              <a:t>of </a:t>
            </a:r>
            <a:r>
              <a:rPr lang="it-IT" b="1" dirty="0" smtClean="0">
                <a:solidFill>
                  <a:schemeClr val="bg1">
                    <a:lumMod val="85000"/>
                  </a:schemeClr>
                </a:solidFill>
                <a:latin typeface="CMR10"/>
              </a:rPr>
              <a:t>the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  <a:latin typeface="CMR10"/>
              </a:rPr>
              <a:t>Multipolarity</a:t>
            </a:r>
            <a:endParaRPr lang="it-IT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1148760"/>
            <a:ext cx="3243353" cy="55356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22" name="Straight Arrow Connector 21"/>
          <p:cNvCxnSpPr>
            <a:stCxn id="14" idx="3"/>
          </p:cNvCxnSpPr>
          <p:nvPr/>
        </p:nvCxnSpPr>
        <p:spPr>
          <a:xfrm flipV="1">
            <a:off x="4540247" y="2420888"/>
            <a:ext cx="1039865" cy="307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</p:cNvCxnSpPr>
          <p:nvPr/>
        </p:nvCxnSpPr>
        <p:spPr>
          <a:xfrm flipV="1">
            <a:off x="4644008" y="5301208"/>
            <a:ext cx="864096" cy="159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12360" y="418725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baseline="30000" dirty="0" smtClean="0"/>
              <a:t>124</a:t>
            </a:r>
            <a:r>
              <a:rPr lang="it-IT" b="1" dirty="0" smtClean="0"/>
              <a:t>Sn</a:t>
            </a:r>
            <a:endParaRPr lang="it-IT" b="1" dirty="0"/>
          </a:p>
        </p:txBody>
      </p:sp>
      <p:sp>
        <p:nvSpPr>
          <p:cNvPr id="26" name="Rectangle 25"/>
          <p:cNvSpPr/>
          <p:nvPr/>
        </p:nvSpPr>
        <p:spPr>
          <a:xfrm>
            <a:off x="179512" y="386376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10"/>
              </a:rPr>
              <a:t>In contrast with light ions, </a:t>
            </a:r>
            <a:r>
              <a:rPr lang="en-US" dirty="0" smtClean="0">
                <a:latin typeface="CMR10"/>
              </a:rPr>
              <a:t>for </a:t>
            </a:r>
            <a:r>
              <a:rPr lang="en-US" baseline="30000" dirty="0" smtClean="0">
                <a:latin typeface="CMR10"/>
              </a:rPr>
              <a:t>17</a:t>
            </a:r>
            <a:r>
              <a:rPr lang="en-US" dirty="0" smtClean="0">
                <a:latin typeface="CMR10"/>
              </a:rPr>
              <a:t>O </a:t>
            </a:r>
            <a:r>
              <a:rPr lang="en-US" dirty="0">
                <a:latin typeface="CMR10"/>
              </a:rPr>
              <a:t>the pattern of the </a:t>
            </a:r>
            <a:r>
              <a:rPr lang="en-US" dirty="0" smtClean="0">
                <a:latin typeface="CMR10"/>
              </a:rPr>
              <a:t>differential cross </a:t>
            </a:r>
            <a:r>
              <a:rPr lang="en-US" dirty="0">
                <a:latin typeface="CMR10"/>
              </a:rPr>
              <a:t>section for inelastic scattering as a </a:t>
            </a:r>
            <a:r>
              <a:rPr lang="en-US" dirty="0" smtClean="0">
                <a:latin typeface="CMR10"/>
              </a:rPr>
              <a:t>function on </a:t>
            </a:r>
            <a:r>
              <a:rPr lang="en-US" dirty="0">
                <a:latin typeface="CMR10"/>
              </a:rPr>
              <a:t>angle does not </a:t>
            </a:r>
            <a:r>
              <a:rPr lang="en-US" dirty="0" smtClean="0">
                <a:latin typeface="CMR10"/>
              </a:rPr>
              <a:t>characterize </a:t>
            </a:r>
            <a:r>
              <a:rPr lang="en-US" dirty="0">
                <a:latin typeface="CMR10"/>
              </a:rPr>
              <a:t>well the multipolarity </a:t>
            </a:r>
            <a:r>
              <a:rPr lang="en-US" dirty="0" smtClean="0">
                <a:latin typeface="CMR10"/>
              </a:rPr>
              <a:t>of </a:t>
            </a:r>
            <a:r>
              <a:rPr lang="it-IT" dirty="0" smtClean="0">
                <a:latin typeface="CMR10"/>
              </a:rPr>
              <a:t>the </a:t>
            </a:r>
            <a:r>
              <a:rPr lang="it-IT" dirty="0" err="1">
                <a:latin typeface="CMR10"/>
              </a:rPr>
              <a:t>excited</a:t>
            </a:r>
            <a:r>
              <a:rPr lang="it-IT" dirty="0">
                <a:latin typeface="CMR10"/>
              </a:rPr>
              <a:t> </a:t>
            </a:r>
            <a:r>
              <a:rPr lang="it-IT" dirty="0" err="1" smtClean="0">
                <a:latin typeface="CMR10"/>
              </a:rPr>
              <a:t>states</a:t>
            </a:r>
            <a:r>
              <a:rPr lang="it-IT" dirty="0" smtClean="0">
                <a:latin typeface="CMR10"/>
              </a:rPr>
              <a:t> </a:t>
            </a:r>
            <a:r>
              <a:rPr lang="it-IT" dirty="0" smtClean="0">
                <a:latin typeface="CMR10"/>
                <a:sym typeface="Wingdings" panose="05000000000000000000" pitchFamily="2" charset="2"/>
              </a:rPr>
              <a:t> </a:t>
            </a:r>
            <a:r>
              <a:rPr lang="it-IT" i="1" dirty="0" err="1" smtClean="0">
                <a:latin typeface="CMR10"/>
                <a:sym typeface="Wingdings" panose="05000000000000000000" pitchFamily="2" charset="2"/>
              </a:rPr>
              <a:t>angular</a:t>
            </a:r>
            <a:r>
              <a:rPr lang="it-IT" i="1" dirty="0" smtClean="0">
                <a:latin typeface="CMR10"/>
                <a:sym typeface="Wingdings" panose="05000000000000000000" pitchFamily="2" charset="2"/>
              </a:rPr>
              <a:t> dist. of gamma-</a:t>
            </a:r>
            <a:r>
              <a:rPr lang="it-IT" i="1" dirty="0" err="1" smtClean="0">
                <a:latin typeface="CMR10"/>
                <a:sym typeface="Wingdings" panose="05000000000000000000" pitchFamily="2" charset="2"/>
              </a:rPr>
              <a:t>rays</a:t>
            </a:r>
            <a:endParaRPr lang="it-IT" i="1" dirty="0"/>
          </a:p>
        </p:txBody>
      </p:sp>
      <p:sp>
        <p:nvSpPr>
          <p:cNvPr id="27" name="Rectangle 26"/>
          <p:cNvSpPr/>
          <p:nvPr/>
        </p:nvSpPr>
        <p:spPr>
          <a:xfrm>
            <a:off x="1766681" y="4184708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L</a:t>
            </a:r>
            <a:r>
              <a:rPr lang="it-IT" sz="1400" dirty="0"/>
              <a:t>. Pellegri, et al., PLB738 (2014)519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63490" y="1239589"/>
            <a:ext cx="3433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1400" dirty="0">
                <a:solidFill>
                  <a:prstClr val="black"/>
                </a:solidFill>
              </a:rPr>
              <a:t>F.C.L. Crespi, et al., PRL113 (2014) 012501</a:t>
            </a:r>
          </a:p>
        </p:txBody>
      </p:sp>
    </p:spTree>
    <p:extLst>
      <p:ext uri="{BB962C8B-B14F-4D97-AF65-F5344CB8AC3E}">
        <p14:creationId xmlns:p14="http://schemas.microsoft.com/office/powerpoint/2010/main" val="2481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91027" y="21684"/>
            <a:ext cx="780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Angular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distributions</a:t>
            </a:r>
            <a:r>
              <a:rPr lang="it-IT" b="1" dirty="0" smtClean="0">
                <a:solidFill>
                  <a:schemeClr val="bg1"/>
                </a:solidFill>
              </a:rPr>
              <a:t> of the </a:t>
            </a:r>
            <a:r>
              <a:rPr lang="it-IT" b="1" dirty="0" err="1" smtClean="0">
                <a:solidFill>
                  <a:schemeClr val="bg1"/>
                </a:solidFill>
              </a:rPr>
              <a:t>scattered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baseline="30000" dirty="0" smtClean="0">
                <a:solidFill>
                  <a:schemeClr val="bg1"/>
                </a:solidFill>
              </a:rPr>
              <a:t>17</a:t>
            </a:r>
            <a:r>
              <a:rPr lang="it-IT" b="1" dirty="0" smtClean="0">
                <a:solidFill>
                  <a:schemeClr val="bg1"/>
                </a:solidFill>
              </a:rPr>
              <a:t>O </a:t>
            </a:r>
            <a:r>
              <a:rPr lang="it-IT" b="1" dirty="0" err="1" smtClean="0">
                <a:solidFill>
                  <a:schemeClr val="bg1"/>
                </a:solidFill>
              </a:rPr>
              <a:t>ions</a:t>
            </a:r>
            <a:r>
              <a:rPr lang="it-IT" b="1" dirty="0" smtClean="0">
                <a:solidFill>
                  <a:schemeClr val="bg1"/>
                </a:solidFill>
              </a:rPr>
              <a:t>–</a:t>
            </a:r>
            <a:r>
              <a:rPr lang="it-IT" b="1" u="sng" dirty="0" smtClean="0">
                <a:solidFill>
                  <a:schemeClr val="bg1"/>
                </a:solidFill>
              </a:rPr>
              <a:t>INELASTIC SCATTERING</a:t>
            </a:r>
            <a:endParaRPr lang="en-US" b="1" u="sng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120" t="10800" r="32675" b="10101"/>
          <a:stretch/>
        </p:blipFill>
        <p:spPr>
          <a:xfrm>
            <a:off x="5724128" y="764704"/>
            <a:ext cx="3070195" cy="5213080"/>
          </a:xfrm>
          <a:prstGeom prst="rect">
            <a:avLst/>
          </a:prstGeom>
        </p:spPr>
      </p:pic>
      <p:sp>
        <p:nvSpPr>
          <p:cNvPr id="15" name="CasellaDiTesto 1"/>
          <p:cNvSpPr txBox="1"/>
          <p:nvPr/>
        </p:nvSpPr>
        <p:spPr>
          <a:xfrm>
            <a:off x="142530" y="478413"/>
            <a:ext cx="522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Differential</a:t>
            </a:r>
            <a:r>
              <a:rPr lang="it-IT" b="1" dirty="0" smtClean="0"/>
              <a:t> cross </a:t>
            </a:r>
            <a:r>
              <a:rPr lang="it-IT" b="1" dirty="0" err="1" smtClean="0"/>
              <a:t>sections</a:t>
            </a:r>
            <a:r>
              <a:rPr lang="it-IT" b="1" dirty="0" smtClean="0"/>
              <a:t> </a:t>
            </a:r>
            <a:r>
              <a:rPr lang="it-IT" b="1" dirty="0" err="1" smtClean="0"/>
              <a:t>were</a:t>
            </a:r>
            <a:r>
              <a:rPr lang="it-IT" b="1" dirty="0" smtClean="0"/>
              <a:t> </a:t>
            </a:r>
            <a:r>
              <a:rPr lang="it-IT" b="1" dirty="0" err="1" smtClean="0"/>
              <a:t>determined</a:t>
            </a:r>
            <a:r>
              <a:rPr lang="it-IT" b="1" dirty="0" smtClean="0"/>
              <a:t> for </a:t>
            </a:r>
          </a:p>
          <a:p>
            <a:r>
              <a:rPr lang="it-IT" b="1" dirty="0" err="1" smtClean="0"/>
              <a:t>excitation</a:t>
            </a:r>
            <a:r>
              <a:rPr lang="it-IT" b="1" dirty="0" smtClean="0"/>
              <a:t> of the </a:t>
            </a:r>
            <a:r>
              <a:rPr lang="it-IT" b="1" dirty="0">
                <a:solidFill>
                  <a:srgbClr val="0000FF"/>
                </a:solidFill>
              </a:rPr>
              <a:t>2</a:t>
            </a:r>
            <a:r>
              <a:rPr lang="it-IT" b="1" baseline="30000" dirty="0" smtClean="0">
                <a:solidFill>
                  <a:srgbClr val="0000FF"/>
                </a:solidFill>
              </a:rPr>
              <a:t>+</a:t>
            </a:r>
            <a:r>
              <a:rPr lang="it-IT" b="1" dirty="0" smtClean="0"/>
              <a:t> </a:t>
            </a:r>
            <a:r>
              <a:rPr lang="it-IT" b="1" dirty="0" err="1" smtClean="0"/>
              <a:t>states</a:t>
            </a:r>
            <a:r>
              <a:rPr lang="it-IT" b="1" dirty="0"/>
              <a:t> </a:t>
            </a:r>
            <a:r>
              <a:rPr lang="it-IT" b="1" dirty="0" smtClean="0"/>
              <a:t>in </a:t>
            </a:r>
            <a:r>
              <a:rPr lang="it-IT" b="1" baseline="30000" dirty="0" smtClean="0"/>
              <a:t>90</a:t>
            </a:r>
            <a:r>
              <a:rPr lang="it-IT" b="1" dirty="0" smtClean="0"/>
              <a:t>Zr,</a:t>
            </a:r>
            <a:r>
              <a:rPr lang="it-IT" b="1" baseline="30000" dirty="0" smtClean="0"/>
              <a:t>124</a:t>
            </a:r>
            <a:r>
              <a:rPr lang="it-IT" b="1" dirty="0" smtClean="0"/>
              <a:t>Sn,</a:t>
            </a:r>
            <a:r>
              <a:rPr lang="it-IT" b="1" baseline="30000" dirty="0" smtClean="0"/>
              <a:t>208</a:t>
            </a:r>
            <a:r>
              <a:rPr lang="it-IT" b="1" dirty="0" smtClean="0"/>
              <a:t>Pb  </a:t>
            </a:r>
            <a:endParaRPr lang="en-US" b="1" dirty="0"/>
          </a:p>
        </p:txBody>
      </p:sp>
      <p:sp>
        <p:nvSpPr>
          <p:cNvPr id="16" name="CasellaDiTesto 2"/>
          <p:cNvSpPr txBox="1"/>
          <p:nvPr/>
        </p:nvSpPr>
        <p:spPr>
          <a:xfrm>
            <a:off x="352120" y="1090565"/>
            <a:ext cx="39835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/>
              <a:t>The </a:t>
            </a:r>
            <a:r>
              <a:rPr lang="it-IT" i="1" dirty="0" err="1" smtClean="0"/>
              <a:t>solid</a:t>
            </a:r>
            <a:r>
              <a:rPr lang="it-IT" i="1" dirty="0" smtClean="0"/>
              <a:t> curve </a:t>
            </a:r>
            <a:r>
              <a:rPr lang="it-IT" i="1" dirty="0" err="1" smtClean="0"/>
              <a:t>results</a:t>
            </a:r>
            <a:r>
              <a:rPr lang="it-IT" i="1" dirty="0" smtClean="0"/>
              <a:t> from DWBA</a:t>
            </a:r>
          </a:p>
          <a:p>
            <a:r>
              <a:rPr lang="it-IT" i="1" dirty="0" err="1"/>
              <a:t>c</a:t>
            </a:r>
            <a:r>
              <a:rPr lang="it-IT" i="1" dirty="0" err="1" smtClean="0"/>
              <a:t>alculations</a:t>
            </a:r>
            <a:r>
              <a:rPr lang="it-IT" i="1" dirty="0" smtClean="0"/>
              <a:t> </a:t>
            </a:r>
            <a:r>
              <a:rPr lang="it-IT" i="1" dirty="0" err="1" smtClean="0"/>
              <a:t>using</a:t>
            </a:r>
            <a:r>
              <a:rPr lang="it-IT" i="1" dirty="0" smtClean="0"/>
              <a:t> </a:t>
            </a:r>
            <a:r>
              <a:rPr lang="it-IT" i="1" dirty="0" err="1" smtClean="0"/>
              <a:t>optical</a:t>
            </a:r>
            <a:r>
              <a:rPr lang="it-IT" i="1" dirty="0" smtClean="0"/>
              <a:t> model</a:t>
            </a:r>
          </a:p>
          <a:p>
            <a:r>
              <a:rPr lang="it-IT" i="1" dirty="0" err="1"/>
              <a:t>p</a:t>
            </a:r>
            <a:r>
              <a:rPr lang="it-IT" i="1" dirty="0" err="1" smtClean="0"/>
              <a:t>otential</a:t>
            </a:r>
            <a:r>
              <a:rPr lang="it-IT" i="1" dirty="0" smtClean="0"/>
              <a:t> </a:t>
            </a:r>
            <a:r>
              <a:rPr lang="it-IT" i="1" dirty="0" err="1" smtClean="0"/>
              <a:t>parameters</a:t>
            </a:r>
            <a:r>
              <a:rPr lang="it-IT" i="1" dirty="0" smtClean="0"/>
              <a:t> </a:t>
            </a:r>
            <a:r>
              <a:rPr lang="it-IT" i="1" dirty="0" err="1" smtClean="0"/>
              <a:t>determined</a:t>
            </a:r>
            <a:r>
              <a:rPr lang="it-IT" i="1" dirty="0" smtClean="0"/>
              <a:t> from</a:t>
            </a:r>
          </a:p>
          <a:p>
            <a:r>
              <a:rPr lang="it-IT" i="1" dirty="0" smtClean="0"/>
              <a:t>the </a:t>
            </a:r>
            <a:r>
              <a:rPr lang="it-IT" i="1" dirty="0" err="1" smtClean="0"/>
              <a:t>elastic</a:t>
            </a:r>
            <a:r>
              <a:rPr lang="it-IT" i="1" dirty="0" smtClean="0"/>
              <a:t> data </a:t>
            </a:r>
            <a:endParaRPr lang="en-US" i="1" dirty="0"/>
          </a:p>
        </p:txBody>
      </p:sp>
      <p:sp>
        <p:nvSpPr>
          <p:cNvPr id="17" name="CasellaDiTesto 10"/>
          <p:cNvSpPr txBox="1"/>
          <p:nvPr/>
        </p:nvSpPr>
        <p:spPr>
          <a:xfrm>
            <a:off x="260605" y="3014950"/>
            <a:ext cx="4166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it-IT" dirty="0" smtClean="0"/>
              <a:t>The B(E2)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known</a:t>
            </a:r>
            <a:r>
              <a:rPr lang="it-IT" dirty="0" smtClean="0"/>
              <a:t> from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works</a:t>
            </a:r>
            <a:r>
              <a:rPr lang="it-IT" dirty="0" smtClean="0"/>
              <a:t>*</a:t>
            </a:r>
          </a:p>
          <a:p>
            <a:endParaRPr lang="it-IT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calculations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obtained</a:t>
            </a:r>
            <a:r>
              <a:rPr lang="it-IT" dirty="0" smtClean="0"/>
              <a:t> </a:t>
            </a:r>
            <a:r>
              <a:rPr lang="it-IT" dirty="0" err="1" smtClean="0"/>
              <a:t>assuming</a:t>
            </a:r>
            <a:r>
              <a:rPr lang="it-IT" dirty="0" smtClean="0"/>
              <a:t> pure isoscalar </a:t>
            </a:r>
            <a:r>
              <a:rPr lang="it-IT" dirty="0" err="1" smtClean="0"/>
              <a:t>excitation</a:t>
            </a:r>
            <a:r>
              <a:rPr lang="it-IT" dirty="0" smtClean="0"/>
              <a:t> </a:t>
            </a:r>
            <a:r>
              <a:rPr lang="it-IT" dirty="0" err="1" smtClean="0"/>
              <a:t>implying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the ratio of the </a:t>
            </a:r>
            <a:r>
              <a:rPr lang="it-IT" dirty="0" err="1" smtClean="0"/>
              <a:t>neutron</a:t>
            </a:r>
            <a:r>
              <a:rPr lang="it-IT" dirty="0" smtClean="0"/>
              <a:t> </a:t>
            </a:r>
            <a:r>
              <a:rPr lang="it-IT" dirty="0" err="1" smtClean="0"/>
              <a:t>matrix</a:t>
            </a:r>
            <a:r>
              <a:rPr lang="it-IT" dirty="0" smtClean="0"/>
              <a:t> </a:t>
            </a:r>
            <a:r>
              <a:rPr lang="it-IT" dirty="0" err="1" smtClean="0"/>
              <a:t>element</a:t>
            </a:r>
            <a:r>
              <a:rPr lang="it-IT" dirty="0" smtClean="0"/>
              <a:t> and the </a:t>
            </a:r>
            <a:r>
              <a:rPr lang="it-IT" dirty="0" err="1" smtClean="0"/>
              <a:t>proton</a:t>
            </a:r>
            <a:r>
              <a:rPr lang="it-IT" dirty="0" smtClean="0"/>
              <a:t> </a:t>
            </a:r>
            <a:r>
              <a:rPr lang="it-IT" dirty="0" err="1" smtClean="0"/>
              <a:t>matrix</a:t>
            </a:r>
            <a:r>
              <a:rPr lang="it-IT" dirty="0" smtClean="0"/>
              <a:t> </a:t>
            </a:r>
            <a:r>
              <a:rPr lang="it-IT" dirty="0" err="1" smtClean="0"/>
              <a:t>element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given</a:t>
            </a:r>
            <a:r>
              <a:rPr lang="it-IT" dirty="0" smtClean="0"/>
              <a:t> by M</a:t>
            </a:r>
            <a:r>
              <a:rPr lang="it-IT" baseline="-25000" dirty="0" smtClean="0"/>
              <a:t>n</a:t>
            </a:r>
            <a:r>
              <a:rPr lang="it-IT" dirty="0" smtClean="0"/>
              <a:t> </a:t>
            </a:r>
            <a:r>
              <a:rPr lang="it-IT" dirty="0"/>
              <a:t>/ M</a:t>
            </a:r>
            <a:r>
              <a:rPr lang="it-IT" baseline="-25000" dirty="0"/>
              <a:t>p</a:t>
            </a:r>
            <a:r>
              <a:rPr lang="it-IT" dirty="0"/>
              <a:t> = N/Z  </a:t>
            </a:r>
            <a:endParaRPr lang="en-US" dirty="0"/>
          </a:p>
          <a:p>
            <a:endParaRPr lang="it-IT" dirty="0" smtClean="0"/>
          </a:p>
          <a:p>
            <a:endParaRPr lang="en-US" dirty="0"/>
          </a:p>
        </p:txBody>
      </p:sp>
      <p:sp>
        <p:nvSpPr>
          <p:cNvPr id="18" name="Rettangolo 11"/>
          <p:cNvSpPr/>
          <p:nvPr/>
        </p:nvSpPr>
        <p:spPr>
          <a:xfrm>
            <a:off x="241033" y="23488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 smtClean="0">
                <a:latin typeface="Cambria" pitchFamily="18" charset="0"/>
                <a:cs typeface="Comic Sans MS"/>
              </a:rPr>
              <a:t>In </a:t>
            </a:r>
            <a:r>
              <a:rPr lang="it-IT" b="1" dirty="0" err="1">
                <a:latin typeface="Cambria" pitchFamily="18" charset="0"/>
                <a:cs typeface="Comic Sans MS"/>
              </a:rPr>
              <a:t>agreement</a:t>
            </a:r>
            <a:r>
              <a:rPr lang="it-IT" b="1" dirty="0">
                <a:latin typeface="Cambria" pitchFamily="18" charset="0"/>
                <a:cs typeface="Comic Sans MS"/>
              </a:rPr>
              <a:t> with </a:t>
            </a:r>
            <a:r>
              <a:rPr lang="it-IT" b="1" dirty="0" err="1">
                <a:latin typeface="Cambria" pitchFamily="18" charset="0"/>
                <a:cs typeface="Comic Sans MS"/>
              </a:rPr>
              <a:t>measurements</a:t>
            </a:r>
            <a:r>
              <a:rPr lang="it-IT" b="1" dirty="0">
                <a:latin typeface="Cambria" pitchFamily="18" charset="0"/>
                <a:cs typeface="Comic Sans MS"/>
              </a:rPr>
              <a:t> </a:t>
            </a:r>
          </a:p>
          <a:p>
            <a:r>
              <a:rPr lang="it-IT" b="1" dirty="0" err="1">
                <a:latin typeface="Cambria" pitchFamily="18" charset="0"/>
                <a:cs typeface="Comic Sans MS"/>
              </a:rPr>
              <a:t>at</a:t>
            </a:r>
            <a:r>
              <a:rPr lang="it-IT" b="1" dirty="0">
                <a:latin typeface="Cambria" pitchFamily="18" charset="0"/>
                <a:cs typeface="Comic Sans MS"/>
              </a:rPr>
              <a:t> </a:t>
            </a:r>
            <a:r>
              <a:rPr lang="it-IT" b="1" dirty="0" err="1">
                <a:latin typeface="Cambria" pitchFamily="18" charset="0"/>
                <a:cs typeface="Comic Sans MS"/>
              </a:rPr>
              <a:t>similar</a:t>
            </a:r>
            <a:r>
              <a:rPr lang="it-IT" b="1" dirty="0">
                <a:latin typeface="Cambria" pitchFamily="18" charset="0"/>
                <a:cs typeface="Comic Sans MS"/>
              </a:rPr>
              <a:t> </a:t>
            </a:r>
            <a:r>
              <a:rPr lang="it-IT" b="1" dirty="0" err="1">
                <a:latin typeface="Cambria" pitchFamily="18" charset="0"/>
                <a:cs typeface="Comic Sans MS"/>
              </a:rPr>
              <a:t>beam</a:t>
            </a:r>
            <a:r>
              <a:rPr lang="it-IT" b="1" dirty="0">
                <a:latin typeface="Cambria" pitchFamily="18" charset="0"/>
                <a:cs typeface="Comic Sans MS"/>
              </a:rPr>
              <a:t> </a:t>
            </a:r>
            <a:r>
              <a:rPr lang="it-IT" b="1" dirty="0" err="1" smtClean="0">
                <a:latin typeface="Cambria" pitchFamily="18" charset="0"/>
                <a:cs typeface="Comic Sans MS"/>
              </a:rPr>
              <a:t>energy</a:t>
            </a:r>
            <a:r>
              <a:rPr lang="it-IT" b="1" dirty="0" smtClean="0">
                <a:latin typeface="Cambria" pitchFamily="18" charset="0"/>
                <a:cs typeface="Comic Sans MS"/>
              </a:rPr>
              <a:t>**</a:t>
            </a:r>
            <a:endParaRPr lang="en-US" b="1" dirty="0">
              <a:latin typeface="Cambria" pitchFamily="18" charset="0"/>
            </a:endParaRPr>
          </a:p>
        </p:txBody>
      </p:sp>
      <p:sp>
        <p:nvSpPr>
          <p:cNvPr id="19" name="Rettangolo 12"/>
          <p:cNvSpPr/>
          <p:nvPr/>
        </p:nvSpPr>
        <p:spPr>
          <a:xfrm>
            <a:off x="107504" y="6482642"/>
            <a:ext cx="578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**for the case of </a:t>
            </a:r>
            <a:r>
              <a:rPr lang="en-US" baseline="30000" dirty="0" smtClean="0"/>
              <a:t>208</a:t>
            </a:r>
            <a:r>
              <a:rPr lang="en-US" dirty="0" smtClean="0"/>
              <a:t>Pb: D.J. </a:t>
            </a:r>
            <a:r>
              <a:rPr lang="en-US" dirty="0" err="1" smtClean="0"/>
              <a:t>Horen</a:t>
            </a:r>
            <a:r>
              <a:rPr lang="en-US" dirty="0" smtClean="0"/>
              <a:t> et </a:t>
            </a:r>
            <a:r>
              <a:rPr lang="en-US" dirty="0"/>
              <a:t>al. </a:t>
            </a:r>
            <a:r>
              <a:rPr lang="en-US" dirty="0" smtClean="0"/>
              <a:t>PRC44(1991)128</a:t>
            </a:r>
            <a:endParaRPr lang="en-US" dirty="0"/>
          </a:p>
        </p:txBody>
      </p:sp>
      <p:sp>
        <p:nvSpPr>
          <p:cNvPr id="20" name="Rettangolo 13"/>
          <p:cNvSpPr/>
          <p:nvPr/>
        </p:nvSpPr>
        <p:spPr>
          <a:xfrm>
            <a:off x="107504" y="6189581"/>
            <a:ext cx="7240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* (</a:t>
            </a:r>
            <a:r>
              <a:rPr lang="en-US" dirty="0" err="1" smtClean="0">
                <a:hlinkClick r:id="rId4"/>
              </a:rPr>
              <a:t>e,e</a:t>
            </a:r>
            <a:r>
              <a:rPr lang="en-US" dirty="0" smtClean="0">
                <a:hlinkClick r:id="rId4"/>
              </a:rPr>
              <a:t>’) and (</a:t>
            </a:r>
            <a:r>
              <a:rPr lang="en-US" dirty="0" err="1" smtClean="0">
                <a:latin typeface="Symbol" panose="05050102010706020507" pitchFamily="18" charset="2"/>
                <a:hlinkClick r:id="rId4"/>
              </a:rPr>
              <a:t>g,g</a:t>
            </a:r>
            <a:r>
              <a:rPr lang="en-US" dirty="0" smtClean="0">
                <a:hlinkClick r:id="rId4"/>
              </a:rPr>
              <a:t>’) experiments, see e.g.: http</a:t>
            </a:r>
            <a:r>
              <a:rPr lang="en-US" dirty="0">
                <a:hlinkClick r:id="rId4"/>
              </a:rPr>
              <a:t>://www.nndc.bnl.gov/ensdf/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8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843808" y="4211498"/>
            <a:ext cx="2656675" cy="2133968"/>
            <a:chOff x="2583503" y="4091595"/>
            <a:chExt cx="2656675" cy="2133968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 bwMode="auto">
            <a:xfrm>
              <a:off x="2583503" y="4091595"/>
              <a:ext cx="2656675" cy="2083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3506676" y="5948564"/>
              <a:ext cx="1038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smtClean="0"/>
                <a:t>Energy [keV]</a:t>
              </a:r>
              <a:endParaRPr lang="en-US" sz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57985" y="609361"/>
            <a:ext cx="4548212" cy="3482234"/>
            <a:chOff x="4488284" y="1072239"/>
            <a:chExt cx="4548212" cy="3482234"/>
          </a:xfrm>
        </p:grpSpPr>
        <p:sp>
          <p:nvSpPr>
            <p:cNvPr id="21" name="Rectangle 20"/>
            <p:cNvSpPr/>
            <p:nvPr/>
          </p:nvSpPr>
          <p:spPr>
            <a:xfrm>
              <a:off x="4488284" y="1118587"/>
              <a:ext cx="4548212" cy="3435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6768" t="29001" r="35825" b="22700"/>
            <a:stretch/>
          </p:blipFill>
          <p:spPr>
            <a:xfrm>
              <a:off x="4488284" y="1176209"/>
              <a:ext cx="4487912" cy="325964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586667" y="1072239"/>
              <a:ext cx="2297701" cy="176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61827" y="4209976"/>
              <a:ext cx="1701347" cy="344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CasellaDiTesto 7"/>
          <p:cNvSpPr txBox="1"/>
          <p:nvPr/>
        </p:nvSpPr>
        <p:spPr>
          <a:xfrm>
            <a:off x="395536" y="548680"/>
            <a:ext cx="430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1</a:t>
            </a:r>
            <a:r>
              <a:rPr lang="it-IT" sz="3600" b="1" baseline="30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-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36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states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in </a:t>
            </a:r>
            <a:r>
              <a:rPr lang="it-IT" sz="3600" b="1" baseline="30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208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Pb </a:t>
            </a:r>
            <a:endParaRPr lang="it-IT" sz="3600" b="1" dirty="0">
              <a:solidFill>
                <a:srgbClr val="FF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CasellaDiTesto 9"/>
          <p:cNvSpPr txBox="1"/>
          <p:nvPr/>
        </p:nvSpPr>
        <p:spPr>
          <a:xfrm>
            <a:off x="395536" y="1330408"/>
            <a:ext cx="4201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The  </a:t>
            </a:r>
            <a:r>
              <a:rPr lang="it-IT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calculation</a:t>
            </a:r>
            <a:r>
              <a:rPr lang="it-IT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accounts</a:t>
            </a:r>
            <a:r>
              <a:rPr lang="it-IT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only</a:t>
            </a:r>
            <a:r>
              <a:rPr lang="it-IT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for a </a:t>
            </a:r>
            <a:r>
              <a:rPr lang="it-IT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fraction</a:t>
            </a:r>
            <a:r>
              <a:rPr lang="it-IT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of the </a:t>
            </a:r>
          </a:p>
          <a:p>
            <a:r>
              <a:rPr lang="it-IT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measured</a:t>
            </a:r>
            <a:r>
              <a:rPr lang="it-IT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</a:t>
            </a:r>
            <a:r>
              <a:rPr lang="it-IT" sz="2400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yield</a:t>
            </a:r>
            <a:endParaRPr lang="it-IT" sz="2400" b="1" dirty="0" smtClean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5" name="CasellaDiTesto 5"/>
          <p:cNvSpPr txBox="1"/>
          <p:nvPr/>
        </p:nvSpPr>
        <p:spPr>
          <a:xfrm>
            <a:off x="418757" y="2348880"/>
            <a:ext cx="415324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600" dirty="0" smtClean="0">
              <a:solidFill>
                <a:srgbClr val="FF0000"/>
              </a:solidFill>
            </a:endParaRPr>
          </a:p>
          <a:p>
            <a:r>
              <a:rPr lang="it-IT" sz="2000" b="1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Why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?</a:t>
            </a:r>
            <a:endParaRPr lang="it-IT" sz="1600" dirty="0" smtClean="0"/>
          </a:p>
          <a:p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Calculations obtained</a:t>
            </a:r>
            <a:endParaRPr lang="en-US" sz="2000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  <a:p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using a </a:t>
            </a:r>
            <a:r>
              <a:rPr lang="en-US" sz="2000" u="sng" dirty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standard form factor </a:t>
            </a:r>
            <a:r>
              <a:rPr lang="en-US" sz="2000" u="sng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are found </a:t>
            </a:r>
            <a:r>
              <a:rPr lang="en-US" sz="2000" dirty="0"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 be very similar to the Coulomb excitation alone</a:t>
            </a:r>
            <a:endParaRPr lang="it-IT" sz="2000" dirty="0" smtClean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614178" y="4228778"/>
            <a:ext cx="3519679" cy="830997"/>
          </a:xfrm>
          <a:prstGeom prst="rect">
            <a:avLst/>
          </a:prstGeom>
          <a:ln w="50800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/>
              <a:t>Coulomb excitation cross </a:t>
            </a:r>
            <a:r>
              <a:rPr lang="en-US" sz="1600" dirty="0" smtClean="0"/>
              <a:t>section based </a:t>
            </a:r>
            <a:r>
              <a:rPr lang="en-US" sz="1600" dirty="0"/>
              <a:t>on the B(E1)</a:t>
            </a:r>
            <a:r>
              <a:rPr lang="en-US" sz="1600" dirty="0" smtClean="0"/>
              <a:t>↑ values known </a:t>
            </a:r>
            <a:r>
              <a:rPr lang="en-US" sz="1600" dirty="0"/>
              <a:t>from (</a:t>
            </a:r>
            <a:r>
              <a:rPr lang="en-US" sz="1600" dirty="0" err="1" smtClean="0"/>
              <a:t>γ,γ</a:t>
            </a:r>
            <a:r>
              <a:rPr lang="en-US" sz="1600" dirty="0" smtClean="0"/>
              <a:t>)** have been </a:t>
            </a:r>
            <a:r>
              <a:rPr lang="en-US" sz="1600" dirty="0"/>
              <a:t>calculated</a:t>
            </a: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7954069" y="3161640"/>
            <a:ext cx="142090" cy="950864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4377178" y="4226317"/>
            <a:ext cx="1114664" cy="646331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known</a:t>
            </a:r>
            <a:r>
              <a:rPr lang="it-IT" b="1" dirty="0" smtClean="0"/>
              <a:t>**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 E1</a:t>
            </a:r>
            <a:r>
              <a:rPr lang="it-IT" b="1" dirty="0" smtClean="0"/>
              <a:t> / </a:t>
            </a:r>
            <a:r>
              <a:rPr lang="it-IT" b="1" dirty="0" smtClean="0">
                <a:solidFill>
                  <a:srgbClr val="0000FF"/>
                </a:solidFill>
              </a:rPr>
              <a:t>E2</a:t>
            </a:r>
            <a:endParaRPr lang="en-US" b="1" dirty="0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3766981" y="3115079"/>
            <a:ext cx="1889388" cy="1250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5614178" y="5262299"/>
            <a:ext cx="3492019" cy="830997"/>
          </a:xfrm>
          <a:prstGeom prst="rect">
            <a:avLst/>
          </a:prstGeom>
          <a:solidFill>
            <a:schemeClr val="bg1">
              <a:lumMod val="6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** photon scattering experiments: </a:t>
            </a:r>
            <a:endParaRPr lang="en-US" sz="1200" dirty="0" smtClean="0"/>
          </a:p>
          <a:p>
            <a:r>
              <a:rPr lang="en-US" sz="1200" dirty="0" smtClean="0"/>
              <a:t>N</a:t>
            </a:r>
            <a:r>
              <a:rPr lang="en-US" sz="1200" dirty="0"/>
              <a:t>. </a:t>
            </a:r>
            <a:r>
              <a:rPr lang="en-US" sz="1200" dirty="0" err="1"/>
              <a:t>Ryezayeva</a:t>
            </a:r>
            <a:r>
              <a:rPr lang="en-US" sz="1200" dirty="0"/>
              <a:t> </a:t>
            </a:r>
          </a:p>
          <a:p>
            <a:r>
              <a:rPr lang="en-US" sz="1200" dirty="0"/>
              <a:t>et. al PRL89(2002)272502</a:t>
            </a:r>
            <a:r>
              <a:rPr lang="it-IT" sz="1200" dirty="0"/>
              <a:t>, </a:t>
            </a:r>
          </a:p>
          <a:p>
            <a:r>
              <a:rPr lang="en-US" sz="1200" dirty="0"/>
              <a:t>T. </a:t>
            </a:r>
            <a:r>
              <a:rPr lang="en-US" sz="1200" dirty="0" err="1"/>
              <a:t>Shizuma</a:t>
            </a:r>
            <a:r>
              <a:rPr lang="en-US" sz="1200" dirty="0"/>
              <a:t> et al. PRC78(2008)061303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7518" y="4967442"/>
            <a:ext cx="2160240" cy="18158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To understand the measured E1 cross sections, we have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t</a:t>
            </a:r>
            <a:r>
              <a:rPr lang="en-US" sz="1600" b="1" dirty="0" smtClean="0">
                <a:solidFill>
                  <a:srgbClr val="0000FF"/>
                </a:solidFill>
              </a:rPr>
              <a:t>o perform </a:t>
            </a:r>
            <a:r>
              <a:rPr lang="en-US" sz="1600" b="1" dirty="0">
                <a:solidFill>
                  <a:srgbClr val="0000FF"/>
                </a:solidFill>
              </a:rPr>
              <a:t>DWBA calculations with a different type of</a:t>
            </a:r>
          </a:p>
          <a:p>
            <a:r>
              <a:rPr lang="en-US" sz="1600" b="1" dirty="0">
                <a:solidFill>
                  <a:srgbClr val="0000FF"/>
                </a:solidFill>
              </a:rPr>
              <a:t>nuclear form factor</a:t>
            </a:r>
            <a:endParaRPr lang="it-IT" sz="1600" b="1" dirty="0">
              <a:solidFill>
                <a:srgbClr val="0000FF"/>
              </a:solidFill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1331640" y="4226317"/>
            <a:ext cx="432048" cy="741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1"/>
          <p:cNvSpPr txBox="1"/>
          <p:nvPr/>
        </p:nvSpPr>
        <p:spPr>
          <a:xfrm>
            <a:off x="2421506" y="18288"/>
            <a:ext cx="4084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1"/>
                </a:solidFill>
              </a:rPr>
              <a:t>Results</a:t>
            </a:r>
            <a:r>
              <a:rPr lang="it-IT" b="1" dirty="0">
                <a:solidFill>
                  <a:schemeClr val="bg1"/>
                </a:solidFill>
              </a:rPr>
              <a:t> on </a:t>
            </a:r>
            <a:r>
              <a:rPr lang="it-IT" b="1" dirty="0" smtClean="0">
                <a:solidFill>
                  <a:schemeClr val="bg1"/>
                </a:solidFill>
              </a:rPr>
              <a:t>the </a:t>
            </a:r>
            <a:r>
              <a:rPr lang="it-IT" b="1" dirty="0" err="1" smtClean="0">
                <a:solidFill>
                  <a:schemeClr val="bg1"/>
                </a:solidFill>
              </a:rPr>
              <a:t>Low-Lying</a:t>
            </a:r>
            <a:r>
              <a:rPr lang="it-IT" b="1" dirty="0" smtClean="0">
                <a:solidFill>
                  <a:schemeClr val="bg1"/>
                </a:solidFill>
              </a:rPr>
              <a:t> E1 </a:t>
            </a:r>
            <a:r>
              <a:rPr lang="it-IT" b="1" dirty="0" err="1">
                <a:solidFill>
                  <a:schemeClr val="bg1"/>
                </a:solidFill>
              </a:rPr>
              <a:t>S</a:t>
            </a:r>
            <a:r>
              <a:rPr lang="it-IT" b="1" dirty="0" err="1" smtClean="0">
                <a:solidFill>
                  <a:schemeClr val="bg1"/>
                </a:solidFill>
              </a:rPr>
              <a:t>trength</a:t>
            </a:r>
            <a:endParaRPr lang="en-US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2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11644</TotalTime>
  <Words>1494</Words>
  <Application>Microsoft Office PowerPoint</Application>
  <PresentationFormat>On-screen Show (4:3)</PresentationFormat>
  <Paragraphs>170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Calibri</vt:lpstr>
      <vt:lpstr>Cambria</vt:lpstr>
      <vt:lpstr>CMBX9</vt:lpstr>
      <vt:lpstr>CMR10</vt:lpstr>
      <vt:lpstr>CMR9</vt:lpstr>
      <vt:lpstr>Comic Sans MS</vt:lpstr>
      <vt:lpstr>Corbel</vt:lpstr>
      <vt:lpstr>DejaVu Sans</vt:lpstr>
      <vt:lpstr>Segoe UI Symbol</vt:lpstr>
      <vt:lpstr>Symbol</vt:lpstr>
      <vt:lpstr>Verdana</vt:lpstr>
      <vt:lpstr>Wingdings</vt:lpstr>
      <vt:lpstr>NewsPrint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</dc:creator>
  <cp:lastModifiedBy>Fabio</cp:lastModifiedBy>
  <cp:revision>693</cp:revision>
  <cp:lastPrinted>2015-05-19T16:12:16Z</cp:lastPrinted>
  <dcterms:created xsi:type="dcterms:W3CDTF">2012-02-14T08:54:07Z</dcterms:created>
  <dcterms:modified xsi:type="dcterms:W3CDTF">2017-06-26T07:06:03Z</dcterms:modified>
</cp:coreProperties>
</file>