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7"/>
  </p:notesMasterIdLst>
  <p:handoutMasterIdLst>
    <p:handoutMasterId r:id="rId18"/>
  </p:handoutMasterIdLst>
  <p:sldIdLst>
    <p:sldId id="257" r:id="rId2"/>
    <p:sldId id="282" r:id="rId3"/>
    <p:sldId id="277" r:id="rId4"/>
    <p:sldId id="285" r:id="rId5"/>
    <p:sldId id="276" r:id="rId6"/>
    <p:sldId id="278" r:id="rId7"/>
    <p:sldId id="281" r:id="rId8"/>
    <p:sldId id="286" r:id="rId9"/>
    <p:sldId id="287" r:id="rId10"/>
    <p:sldId id="288" r:id="rId11"/>
    <p:sldId id="290" r:id="rId12"/>
    <p:sldId id="291" r:id="rId13"/>
    <p:sldId id="293" r:id="rId14"/>
    <p:sldId id="292" r:id="rId15"/>
    <p:sldId id="294" r:id="rId16"/>
  </p:sldIdLst>
  <p:sldSz cx="9144000" cy="6858000" type="screen4x3"/>
  <p:notesSz cx="9926638" cy="6797675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5" autoAdjust="0"/>
    <p:restoredTop sz="94660"/>
  </p:normalViewPr>
  <p:slideViewPr>
    <p:cSldViewPr>
      <p:cViewPr>
        <p:scale>
          <a:sx n="90" d="100"/>
          <a:sy n="90" d="100"/>
        </p:scale>
        <p:origin x="606" y="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BB420-427C-4201-8ABF-25A198296672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1696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24DD5D-7DA3-4080-B205-1031BBFD681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2930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7A3022-8FF5-4827-A82C-39BD732E5D4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C3964-21C3-426E-8A6D-8C245621D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61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87D4709-3A36-4145-904A-E0183BA20308}" type="slidenum">
              <a:rPr lang="it-IT" smtClean="0">
                <a:cs typeface="DejaVu Sans" charset="0"/>
              </a:rPr>
              <a:pPr/>
              <a:t>1</a:t>
            </a:fld>
            <a:endParaRPr lang="it-IT" dirty="0" smtClean="0">
              <a:cs typeface="DejaVu Sans" charset="0"/>
            </a:endParaRPr>
          </a:p>
        </p:txBody>
      </p:sp>
      <p:sp>
        <p:nvSpPr>
          <p:cNvPr id="399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solidFill>
            <a:srgbClr val="FFFFFF"/>
          </a:solidFill>
          <a:ln/>
        </p:spPr>
      </p:sp>
      <p:sp>
        <p:nvSpPr>
          <p:cNvPr id="399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2665" y="3228896"/>
            <a:ext cx="7941310" cy="3058954"/>
          </a:xfrm>
          <a:noFill/>
          <a:ln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it-IT" dirty="0" smtClean="0">
              <a:latin typeface="Calibri" pitchFamily="32" charset="0"/>
              <a:cs typeface="DejaVu Sans" charset="0"/>
            </a:endParaRPr>
          </a:p>
        </p:txBody>
      </p:sp>
      <p:sp>
        <p:nvSpPr>
          <p:cNvPr id="39941" name="Text Box 3"/>
          <p:cNvSpPr txBox="1">
            <a:spLocks noChangeArrowheads="1"/>
          </p:cNvSpPr>
          <p:nvPr/>
        </p:nvSpPr>
        <p:spPr bwMode="auto">
          <a:xfrm>
            <a:off x="5622799" y="6456611"/>
            <a:ext cx="4301543" cy="3398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31C28C88-7F5E-4104-BDE6-E9BFDCE17D3E}" type="slidenum">
              <a:rPr lang="it-IT" sz="1200">
                <a:solidFill>
                  <a:srgbClr val="000000"/>
                </a:solidFill>
                <a:latin typeface="Calibri" pitchFamily="32" charset="0"/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it-IT" sz="1200" dirty="0">
              <a:solidFill>
                <a:srgbClr val="00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516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7D7EB9E-97A5-43E7-8B6D-85E22A8A0D80}" type="slidenum">
              <a:rPr lang="it-IT" smtClean="0">
                <a:cs typeface="DejaVu Sans" charset="0"/>
              </a:rPr>
              <a:pPr/>
              <a:t>2</a:t>
            </a:fld>
            <a:endParaRPr lang="it-IT" dirty="0" smtClean="0">
              <a:cs typeface="DejaVu Sans" charset="0"/>
            </a:endParaRPr>
          </a:p>
        </p:txBody>
      </p:sp>
      <p:sp>
        <p:nvSpPr>
          <p:cNvPr id="409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solidFill>
            <a:srgbClr val="FFFFFF"/>
          </a:solidFill>
          <a:ln/>
        </p:spPr>
      </p:sp>
      <p:sp>
        <p:nvSpPr>
          <p:cNvPr id="409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2665" y="3228896"/>
            <a:ext cx="7939013" cy="3058954"/>
          </a:xfrm>
          <a:noFill/>
          <a:ln/>
        </p:spPr>
        <p:txBody>
          <a:bodyPr wrap="none" anchor="ctr"/>
          <a:lstStyle/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3356215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theoretical calculations and analyses done until now within</a:t>
            </a:r>
          </a:p>
          <a:p>
            <a:r>
              <a:rPr lang="en-US" dirty="0" smtClean="0"/>
              <a:t>several microscopic many body models agree in considering</a:t>
            </a:r>
          </a:p>
          <a:p>
            <a:r>
              <a:rPr lang="en-US" dirty="0" smtClean="0"/>
              <a:t>a transition density with the characteristic features shown in</a:t>
            </a:r>
          </a:p>
          <a:p>
            <a:r>
              <a:rPr lang="en-US" dirty="0" smtClean="0"/>
              <a:t>Fig. 2 as a distinctive property of PDR states Microscopic </a:t>
            </a:r>
            <a:r>
              <a:rPr lang="en-US" dirty="0" err="1" smtClean="0"/>
              <a:t>quasiparticle</a:t>
            </a:r>
            <a:r>
              <a:rPr lang="en-US" dirty="0" smtClean="0"/>
              <a:t> phonon</a:t>
            </a:r>
          </a:p>
          <a:p>
            <a:r>
              <a:rPr lang="en-US" dirty="0" smtClean="0"/>
              <a:t>model calculations in realistic model spaces including the coupling to complex configurations are able</a:t>
            </a:r>
          </a:p>
          <a:p>
            <a:r>
              <a:rPr lang="en-US" dirty="0" smtClean="0"/>
              <a:t>to describe the data in great detail. The resonance is shown to result from surface density oscillations of</a:t>
            </a:r>
          </a:p>
          <a:p>
            <a:r>
              <a:rPr lang="en-US" dirty="0" smtClean="0"/>
              <a:t>the neutron skin relative to an approximately </a:t>
            </a:r>
            <a:r>
              <a:rPr lang="en-US" dirty="0" err="1" smtClean="0"/>
              <a:t>isospin</a:t>
            </a:r>
            <a:r>
              <a:rPr lang="en-US" dirty="0" smtClean="0"/>
              <a:t>-saturated core.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averaged transition charge densities of protons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(dashed lines) and neutrons (solid lines) for the PDR (upper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part) in comparison to those for the GDR (lower part).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C3964-21C3-426E-8A6D-8C245621D39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757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C3964-21C3-426E-8A6D-8C245621D39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193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HECTOR consists primarily of eight large single scintillator crystals l of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Bariumdifluoride</a:t>
            </a: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BaF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,) of 145 mm in diameter and 175 mm in length encased in a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lightweight fiberglass housing. The crystals can contain a large fraction of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electromagnetic shower from photons with energies up to 100 MeV. Each crystal is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coupled to a single fast photomultiplier tube (EM1 9823Q of diameter 125 mm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a quartz window and selected on stability, rise time and energy resolution)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attached to an active voltage divider circuit [lo]. The detectors are operated at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distance of 30 cm from the target to the front face of the scintillator crystal. This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distance represents a compromise between the following requirements: largest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possible solid angle for gamma-ray detection, ability to suppress particle induced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events by a measurement of the time of flight from the target, and negligible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summing (i.e. probability for 2 gamma rays or 1 gamma ray and 1 neutron from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same event to interact in the same detector within the pulse integration time).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detectors are normally equipped with 6 mm Pb absorbers in order to eliminate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of the low-energy gamma rays </a:t>
            </a:r>
            <a:r>
              <a:rPr lang="en-US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(EY &lt;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MeV) from the target thereby further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reducing summing effects. In the experiments discussed here the detectors were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positioned mostly at angles = + </a:t>
            </a:r>
            <a:r>
              <a:rPr lang="en-US" dirty="0" smtClean="0"/>
              <a:t>144 degree with respect to the beam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C3964-21C3-426E-8A6D-8C245621D39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74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F49D355-16BD-4E45-BD9A-5EA878CF7CBD}" type="datetimeFigureOut">
              <a:rPr lang="it-IT" smtClean="0"/>
              <a:t>28/08/2014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539552" y="1268760"/>
            <a:ext cx="7992888" cy="4159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800" b="1" dirty="0">
                <a:latin typeface="Times New Roman"/>
              </a:rPr>
              <a:t>The gamma decay from </a:t>
            </a:r>
            <a:endParaRPr lang="it-IT" sz="2800" dirty="0"/>
          </a:p>
          <a:p>
            <a:pPr algn="ctr">
              <a:spcAft>
                <a:spcPts val="0"/>
              </a:spcAft>
            </a:pPr>
            <a:r>
              <a:rPr lang="en-US" sz="2800" b="1" dirty="0">
                <a:latin typeface="Times New Roman"/>
              </a:rPr>
              <a:t>high-lying states and giant resonances excited via (p, p’</a:t>
            </a:r>
            <a:r>
              <a:rPr lang="en-US" sz="2800" b="1" dirty="0">
                <a:latin typeface="Times New Roman"/>
                <a:cs typeface="Times New Roman"/>
                <a:sym typeface="Symbol"/>
              </a:rPr>
              <a:t></a:t>
            </a:r>
            <a:r>
              <a:rPr lang="en-US" sz="2800" b="1" dirty="0">
                <a:latin typeface="Times New Roman"/>
              </a:rPr>
              <a:t>) at beam 70-200 MeV</a:t>
            </a:r>
            <a:endParaRPr lang="it-IT" sz="2800" dirty="0"/>
          </a:p>
          <a:p>
            <a:pPr algn="ctr">
              <a:spcAft>
                <a:spcPts val="0"/>
              </a:spcAft>
            </a:pPr>
            <a:r>
              <a:rPr lang="en-US" sz="2400" b="1" dirty="0">
                <a:latin typeface="Times New Roman"/>
              </a:rPr>
              <a:t> </a:t>
            </a:r>
            <a:endParaRPr lang="it-IT" sz="2400" dirty="0"/>
          </a:p>
          <a:p>
            <a:pPr algn="ctr">
              <a:spcAft>
                <a:spcPts val="0"/>
              </a:spcAft>
            </a:pPr>
            <a:r>
              <a:rPr lang="it-IT" sz="2000" b="1" dirty="0">
                <a:latin typeface="Times New Roman"/>
              </a:rPr>
              <a:t>F. Crespi</a:t>
            </a:r>
            <a:r>
              <a:rPr lang="it-IT" sz="2000" b="1" baseline="30000" dirty="0">
                <a:latin typeface="Times New Roman"/>
              </a:rPr>
              <a:t>1</a:t>
            </a:r>
            <a:r>
              <a:rPr lang="it-IT" sz="2000" b="1" dirty="0">
                <a:latin typeface="Times New Roman"/>
              </a:rPr>
              <a:t>, M. Kmiecik</a:t>
            </a:r>
            <a:r>
              <a:rPr lang="it-IT" sz="2000" b="1" baseline="30000" dirty="0">
                <a:latin typeface="Times New Roman"/>
              </a:rPr>
              <a:t>2</a:t>
            </a:r>
            <a:r>
              <a:rPr lang="it-IT" sz="2000" dirty="0">
                <a:latin typeface="Times New Roman"/>
              </a:rPr>
              <a:t>,</a:t>
            </a:r>
            <a:endParaRPr lang="it-IT" sz="2000" dirty="0"/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dirty="0">
                <a:latin typeface="Times New Roman"/>
                <a:ea typeface="Cambria"/>
                <a:cs typeface="Times New Roman"/>
              </a:rPr>
              <a:t>A. Bracco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1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F. Camera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1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S. Leoni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1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G. Benzoni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1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S. Brambilla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1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A. Giaz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1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L. Pellegri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1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O. Wieland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1</a:t>
            </a:r>
            <a:r>
              <a:rPr lang="it-IT" dirty="0">
                <a:latin typeface="Times New Roman"/>
                <a:ea typeface="Cambria"/>
                <a:cs typeface="Times New Roman"/>
              </a:rPr>
              <a:t> et al.,</a:t>
            </a:r>
            <a:endParaRPr lang="it-IT" dirty="0">
              <a:ea typeface="Cambria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AutoNum type="alphaUcPeriod"/>
            </a:pPr>
            <a:r>
              <a:rPr lang="it-IT" dirty="0" smtClean="0">
                <a:latin typeface="Times New Roman"/>
                <a:ea typeface="Cambria"/>
                <a:cs typeface="Times New Roman"/>
              </a:rPr>
              <a:t>Maj</a:t>
            </a:r>
            <a:r>
              <a:rPr lang="it-IT" sz="2000" baseline="30000" dirty="0" smtClean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B. Wasilewska</a:t>
            </a:r>
            <a:r>
              <a:rPr lang="it-IT" sz="2000" baseline="30000" dirty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P. Bednarczyk</a:t>
            </a:r>
            <a:r>
              <a:rPr lang="it-IT" sz="2000" baseline="30000" dirty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B. Fornal</a:t>
            </a:r>
            <a:r>
              <a:rPr lang="it-IT" sz="2000" baseline="30000" dirty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M. Krzysiek</a:t>
            </a:r>
            <a:r>
              <a:rPr lang="it-IT" sz="2000" baseline="30000" dirty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N. </a:t>
            </a:r>
            <a:r>
              <a:rPr lang="it-IT" dirty="0" smtClean="0">
                <a:latin typeface="Times New Roman"/>
                <a:ea typeface="Cambria"/>
                <a:cs typeface="Times New Roman"/>
              </a:rPr>
              <a:t>Cieplicka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 smtClean="0">
                <a:latin typeface="Times New Roman"/>
                <a:ea typeface="Cambria"/>
                <a:cs typeface="Times New Roman"/>
              </a:rPr>
              <a:t>,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it-IT" dirty="0" smtClean="0">
                <a:latin typeface="Times New Roman"/>
                <a:ea typeface="Cambria"/>
                <a:cs typeface="Times New Roman"/>
              </a:rPr>
              <a:t>K</a:t>
            </a:r>
            <a:r>
              <a:rPr lang="it-IT" dirty="0">
                <a:latin typeface="Times New Roman"/>
                <a:ea typeface="Cambria"/>
                <a:cs typeface="Times New Roman"/>
              </a:rPr>
              <a:t>. Mazurek</a:t>
            </a:r>
            <a:r>
              <a:rPr lang="it-IT" sz="2000" baseline="30000" dirty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M.</a:t>
            </a:r>
            <a:r>
              <a:rPr lang="it-IT" dirty="0">
                <a:ea typeface="Cambria"/>
                <a:cs typeface="Times New Roman"/>
              </a:rPr>
              <a:t> </a:t>
            </a:r>
            <a:r>
              <a:rPr lang="it-IT" dirty="0">
                <a:latin typeface="Times New Roman"/>
                <a:ea typeface="Cambria"/>
                <a:cs typeface="Times New Roman"/>
              </a:rPr>
              <a:t>Ziębliński</a:t>
            </a:r>
            <a:r>
              <a:rPr lang="it-IT" sz="2000" baseline="30000" dirty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>
                <a:latin typeface="Times New Roman"/>
                <a:ea typeface="Cambria"/>
                <a:cs typeface="Times New Roman"/>
              </a:rPr>
              <a:t>, J. </a:t>
            </a:r>
            <a:r>
              <a:rPr lang="it-IT" dirty="0" smtClean="0">
                <a:latin typeface="Times New Roman"/>
                <a:ea typeface="Cambria"/>
                <a:cs typeface="Times New Roman"/>
              </a:rPr>
              <a:t>Grębosz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 smtClean="0">
                <a:latin typeface="Times New Roman"/>
                <a:ea typeface="Cambria"/>
                <a:cs typeface="Times New Roman"/>
              </a:rPr>
              <a:t>, </a:t>
            </a:r>
            <a:r>
              <a:rPr lang="it-IT" dirty="0">
                <a:latin typeface="Times New Roman"/>
                <a:ea typeface="Cambria"/>
                <a:cs typeface="Times New Roman"/>
              </a:rPr>
              <a:t>M. </a:t>
            </a:r>
            <a:r>
              <a:rPr lang="it-IT" dirty="0" smtClean="0">
                <a:latin typeface="Times New Roman"/>
                <a:ea typeface="Cambria"/>
                <a:cs typeface="Times New Roman"/>
              </a:rPr>
              <a:t>Jastrząb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 smtClean="0">
                <a:latin typeface="Times New Roman"/>
                <a:ea typeface="Cambria"/>
                <a:cs typeface="Times New Roman"/>
              </a:rPr>
              <a:t>, </a:t>
            </a:r>
            <a:r>
              <a:rPr lang="it-IT" dirty="0">
                <a:latin typeface="Times New Roman"/>
                <a:ea typeface="Cambria"/>
                <a:cs typeface="Times New Roman"/>
              </a:rPr>
              <a:t>J. </a:t>
            </a:r>
            <a:r>
              <a:rPr lang="it-IT" dirty="0" smtClean="0">
                <a:latin typeface="Times New Roman"/>
                <a:ea typeface="Cambria"/>
                <a:cs typeface="Times New Roman"/>
              </a:rPr>
              <a:t>Łukasik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 smtClean="0">
                <a:latin typeface="Times New Roman"/>
                <a:ea typeface="Cambria"/>
                <a:cs typeface="Times New Roman"/>
              </a:rPr>
              <a:t>, </a:t>
            </a:r>
            <a:r>
              <a:rPr lang="it-IT" dirty="0">
                <a:latin typeface="Times New Roman"/>
                <a:ea typeface="Cambria"/>
                <a:cs typeface="Times New Roman"/>
              </a:rPr>
              <a:t>P. </a:t>
            </a:r>
            <a:r>
              <a:rPr lang="it-IT" dirty="0" smtClean="0">
                <a:latin typeface="Times New Roman"/>
                <a:ea typeface="Cambria"/>
                <a:cs typeface="Times New Roman"/>
              </a:rPr>
              <a:t>Pawłowski</a:t>
            </a:r>
            <a:r>
              <a:rPr lang="it-IT" baseline="30000" dirty="0">
                <a:latin typeface="Times New Roman"/>
                <a:ea typeface="Cambria"/>
                <a:cs typeface="Times New Roman"/>
              </a:rPr>
              <a:t>2</a:t>
            </a:r>
            <a:r>
              <a:rPr lang="it-IT" dirty="0" smtClean="0">
                <a:latin typeface="Times New Roman"/>
                <a:ea typeface="Cambria"/>
                <a:cs typeface="Times New Roman"/>
              </a:rPr>
              <a:t> </a:t>
            </a:r>
            <a:r>
              <a:rPr lang="it-IT" dirty="0">
                <a:latin typeface="Times New Roman"/>
                <a:ea typeface="Cambria"/>
                <a:cs typeface="Times New Roman"/>
              </a:rPr>
              <a:t>et al. </a:t>
            </a:r>
            <a:endParaRPr lang="it-IT" dirty="0">
              <a:ea typeface="Cambria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2000" i="1" baseline="30000" dirty="0" smtClean="0">
                <a:latin typeface="Times New Roman"/>
              </a:rPr>
              <a:t>1</a:t>
            </a:r>
            <a:r>
              <a:rPr lang="en-US" sz="2000" i="1" dirty="0" smtClean="0">
                <a:latin typeface="Times New Roman"/>
              </a:rPr>
              <a:t>University of Milano and INFN</a:t>
            </a:r>
            <a:endParaRPr lang="it-IT" sz="2000" dirty="0"/>
          </a:p>
          <a:p>
            <a:pPr algn="ctr">
              <a:spcAft>
                <a:spcPts val="0"/>
              </a:spcAft>
            </a:pPr>
            <a:r>
              <a:rPr lang="en-US" sz="2000" i="1" baseline="30000" dirty="0">
                <a:latin typeface="Times New Roman"/>
              </a:rPr>
              <a:t>2</a:t>
            </a:r>
            <a:r>
              <a:rPr lang="en-US" sz="2000" i="1" dirty="0">
                <a:latin typeface="Times New Roman"/>
              </a:rPr>
              <a:t>Institute of Nuclear </a:t>
            </a:r>
            <a:r>
              <a:rPr lang="en-US" sz="2000" i="1" dirty="0" smtClean="0">
                <a:latin typeface="Times New Roman"/>
              </a:rPr>
              <a:t>Physics, </a:t>
            </a:r>
            <a:r>
              <a:rPr lang="en-US" sz="2000" i="1" dirty="0">
                <a:latin typeface="Times New Roman"/>
              </a:rPr>
              <a:t>Polish Academy of Sciences, </a:t>
            </a:r>
            <a:r>
              <a:rPr lang="en-US" sz="2000" i="1" dirty="0" err="1">
                <a:latin typeface="Times New Roman"/>
              </a:rPr>
              <a:t>Kraków</a:t>
            </a:r>
            <a:endParaRPr lang="it-IT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724325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794086" y="-43150"/>
            <a:ext cx="345870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Experimental requirements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7114" y="717664"/>
            <a:ext cx="8139342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The </a:t>
            </a:r>
            <a:r>
              <a:rPr lang="en-US" b="1" dirty="0">
                <a:latin typeface="Times New Roman" panose="02020603050405020304" pitchFamily="18" charset="0"/>
                <a:ea typeface="Cambria" panose="02040503050406030204" pitchFamily="18" charset="0"/>
              </a:rPr>
              <a:t>KRATTA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triple telescope array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for the measurement of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the scattered protons 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Modification of the original geometry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  </a:t>
            </a:r>
            <a:endParaRPr lang="en-US" dirty="0" smtClean="0">
              <a:latin typeface="Times New Roman" panose="020206030504050203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29, 2014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10/10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17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/>
          <a:srcRect b="13089"/>
          <a:stretch/>
        </p:blipFill>
        <p:spPr>
          <a:xfrm>
            <a:off x="971600" y="1556792"/>
            <a:ext cx="7298609" cy="4577134"/>
          </a:xfrm>
          <a:prstGeom prst="rect">
            <a:avLst/>
          </a:prstGeom>
        </p:spPr>
      </p:pic>
      <p:sp>
        <p:nvSpPr>
          <p:cNvPr id="5" name="PoleTekstowe 4"/>
          <p:cNvSpPr txBox="1"/>
          <p:nvPr/>
        </p:nvSpPr>
        <p:spPr>
          <a:xfrm>
            <a:off x="827584" y="417438"/>
            <a:ext cx="74733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b="1" dirty="0" smtClean="0"/>
              <a:t>Original geometry of KRATTA</a:t>
            </a:r>
            <a:r>
              <a:rPr lang="pl-PL" dirty="0" smtClean="0"/>
              <a:t>, 40 cm from target</a:t>
            </a:r>
            <a:endParaRPr lang="it-IT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pl-PL" dirty="0" smtClean="0"/>
              <a:t>Single detector front size: 3cm x 3cm</a:t>
            </a:r>
            <a:endParaRPr lang="it-IT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pl-PL" dirty="0" smtClean="0"/>
              <a:t>Solid </a:t>
            </a:r>
            <a:r>
              <a:rPr lang="pl-PL" dirty="0"/>
              <a:t>angle ~160 msr (~4.5 msr/module at 40 cm from the target)</a:t>
            </a:r>
          </a:p>
        </p:txBody>
      </p:sp>
      <p:sp>
        <p:nvSpPr>
          <p:cNvPr id="6" name="Rettangolo 1"/>
          <p:cNvSpPr/>
          <p:nvPr/>
        </p:nvSpPr>
        <p:spPr>
          <a:xfrm>
            <a:off x="2794086" y="-43150"/>
            <a:ext cx="345870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Experimental requirements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2756" t="22001" r="9444" b="38800"/>
          <a:stretch/>
        </p:blipFill>
        <p:spPr>
          <a:xfrm>
            <a:off x="5299348" y="4509120"/>
            <a:ext cx="3816424" cy="222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66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Tekstowe 7"/>
          <p:cNvSpPr txBox="1"/>
          <p:nvPr/>
        </p:nvSpPr>
        <p:spPr>
          <a:xfrm>
            <a:off x="583058" y="400439"/>
            <a:ext cx="63180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b="1" dirty="0" smtClean="0"/>
              <a:t>KRATTA </a:t>
            </a:r>
            <a:r>
              <a:rPr lang="pl-PL" b="1" dirty="0" err="1" smtClean="0"/>
              <a:t>after</a:t>
            </a:r>
            <a:r>
              <a:rPr lang="pl-PL" b="1" dirty="0" smtClean="0"/>
              <a:t> </a:t>
            </a:r>
            <a:r>
              <a:rPr lang="pl-PL" b="1" dirty="0" err="1" smtClean="0"/>
              <a:t>modifications</a:t>
            </a:r>
            <a:r>
              <a:rPr lang="pl-PL" b="1" dirty="0" smtClean="0"/>
              <a:t> </a:t>
            </a:r>
            <a:r>
              <a:rPr lang="pl-PL" i="1" dirty="0" smtClean="0"/>
              <a:t>(</a:t>
            </a:r>
            <a:r>
              <a:rPr lang="pl-PL" i="1" dirty="0" err="1" smtClean="0"/>
              <a:t>removing</a:t>
            </a:r>
            <a:r>
              <a:rPr lang="pl-PL" i="1" dirty="0" smtClean="0"/>
              <a:t> 4 </a:t>
            </a:r>
            <a:r>
              <a:rPr lang="pl-PL" i="1" dirty="0" err="1" smtClean="0"/>
              <a:t>detectors</a:t>
            </a:r>
            <a:r>
              <a:rPr lang="pl-PL" i="1" dirty="0" smtClean="0"/>
              <a:t> in the </a:t>
            </a:r>
            <a:r>
              <a:rPr lang="pl-PL" i="1" dirty="0" err="1" smtClean="0"/>
              <a:t>center</a:t>
            </a:r>
            <a:r>
              <a:rPr lang="pl-PL" i="1" dirty="0" smtClean="0"/>
              <a:t> and </a:t>
            </a:r>
            <a:r>
              <a:rPr lang="pl-PL" i="1" dirty="0" err="1" smtClean="0"/>
              <a:t>adding</a:t>
            </a:r>
            <a:r>
              <a:rPr lang="pl-PL" i="1" dirty="0" smtClean="0"/>
              <a:t> one </a:t>
            </a:r>
            <a:r>
              <a:rPr lang="pl-PL" i="1" dirty="0" err="1" smtClean="0"/>
              <a:t>row</a:t>
            </a:r>
            <a:r>
              <a:rPr lang="pl-PL" dirty="0" smtClean="0"/>
              <a:t>) </a:t>
            </a:r>
            <a:r>
              <a:rPr lang="pl-PL" dirty="0" err="1" smtClean="0"/>
              <a:t>at</a:t>
            </a:r>
            <a:r>
              <a:rPr lang="pl-PL" dirty="0" smtClean="0"/>
              <a:t> the </a:t>
            </a:r>
            <a:r>
              <a:rPr lang="pl-PL" dirty="0" err="1" smtClean="0"/>
              <a:t>distance</a:t>
            </a:r>
            <a:r>
              <a:rPr lang="pl-PL" dirty="0" smtClean="0"/>
              <a:t> of 40 cm from target</a:t>
            </a:r>
            <a:endParaRPr lang="pl-PL" dirty="0"/>
          </a:p>
        </p:txBody>
      </p:sp>
      <p:sp>
        <p:nvSpPr>
          <p:cNvPr id="9" name="PoleTekstowe 8"/>
          <p:cNvSpPr txBox="1"/>
          <p:nvPr/>
        </p:nvSpPr>
        <p:spPr>
          <a:xfrm>
            <a:off x="3877069" y="1431138"/>
            <a:ext cx="558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rgbClr val="000090"/>
                </a:solidFill>
              </a:rPr>
              <a:t>4.3</a:t>
            </a:r>
            <a:r>
              <a:rPr lang="pl-PL" baseline="30000" dirty="0" smtClean="0">
                <a:solidFill>
                  <a:srgbClr val="000090"/>
                </a:solidFill>
              </a:rPr>
              <a:t>o</a:t>
            </a:r>
            <a:endParaRPr lang="pl-PL" baseline="30000" dirty="0">
              <a:solidFill>
                <a:srgbClr val="000090"/>
              </a:solidFill>
            </a:endParaRPr>
          </a:p>
        </p:txBody>
      </p:sp>
      <p:sp>
        <p:nvSpPr>
          <p:cNvPr id="10" name="PoleTekstowe 9"/>
          <p:cNvSpPr txBox="1"/>
          <p:nvPr/>
        </p:nvSpPr>
        <p:spPr>
          <a:xfrm>
            <a:off x="3859062" y="2201834"/>
            <a:ext cx="382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rgbClr val="FF0000"/>
                </a:solidFill>
              </a:rPr>
              <a:t>7</a:t>
            </a:r>
            <a:r>
              <a:rPr lang="pl-PL" baseline="30000" dirty="0" smtClean="0">
                <a:solidFill>
                  <a:srgbClr val="FF0000"/>
                </a:solidFill>
              </a:rPr>
              <a:t>o</a:t>
            </a:r>
            <a:endParaRPr lang="pl-PL" baseline="30000" dirty="0">
              <a:solidFill>
                <a:srgbClr val="FF0000"/>
              </a:solidFill>
            </a:endParaRPr>
          </a:p>
        </p:txBody>
      </p:sp>
      <p:sp>
        <p:nvSpPr>
          <p:cNvPr id="11" name="PoleTekstowe 10"/>
          <p:cNvSpPr txBox="1"/>
          <p:nvPr/>
        </p:nvSpPr>
        <p:spPr>
          <a:xfrm>
            <a:off x="3742068" y="3062904"/>
            <a:ext cx="499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>
                <a:solidFill>
                  <a:srgbClr val="008000"/>
                </a:solidFill>
              </a:rPr>
              <a:t>12</a:t>
            </a:r>
            <a:r>
              <a:rPr lang="pl-PL" baseline="30000" dirty="0" smtClean="0">
                <a:solidFill>
                  <a:srgbClr val="008000"/>
                </a:solidFill>
              </a:rPr>
              <a:t>o</a:t>
            </a:r>
            <a:endParaRPr lang="pl-PL" baseline="30000" dirty="0">
              <a:solidFill>
                <a:srgbClr val="008000"/>
              </a:solidFill>
            </a:endParaRPr>
          </a:p>
        </p:txBody>
      </p:sp>
      <p:grpSp>
        <p:nvGrpSpPr>
          <p:cNvPr id="13" name="Grupa 12"/>
          <p:cNvGrpSpPr/>
          <p:nvPr/>
        </p:nvGrpSpPr>
        <p:grpSpPr>
          <a:xfrm>
            <a:off x="4575044" y="1017833"/>
            <a:ext cx="4168049" cy="3662831"/>
            <a:chOff x="4575044" y="1017833"/>
            <a:chExt cx="4168049" cy="3662831"/>
          </a:xfrm>
        </p:grpSpPr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324555">
              <a:off x="4575044" y="1017833"/>
              <a:ext cx="4168049" cy="3662831"/>
            </a:xfrm>
            <a:prstGeom prst="rect">
              <a:avLst/>
            </a:prstGeom>
          </p:spPr>
        </p:pic>
        <p:sp>
          <p:nvSpPr>
            <p:cNvPr id="6" name="Owal 5"/>
            <p:cNvSpPr/>
            <p:nvPr/>
          </p:nvSpPr>
          <p:spPr>
            <a:xfrm rot="1029888">
              <a:off x="6082295" y="1845033"/>
              <a:ext cx="1879963" cy="2163422"/>
            </a:xfrm>
            <a:prstGeom prst="ellipse">
              <a:avLst/>
            </a:prstGeom>
            <a:noFill/>
            <a:ln w="762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7" name="Owal 6"/>
            <p:cNvSpPr/>
            <p:nvPr/>
          </p:nvSpPr>
          <p:spPr>
            <a:xfrm rot="1029888">
              <a:off x="6494057" y="2290483"/>
              <a:ext cx="1014321" cy="1177263"/>
            </a:xfrm>
            <a:prstGeom prst="ellipse">
              <a:avLst/>
            </a:prstGeom>
            <a:noFill/>
            <a:ln w="76200" cmpd="sng">
              <a:solidFill>
                <a:srgbClr val="00009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2" name="Owal 11"/>
            <p:cNvSpPr/>
            <p:nvPr/>
          </p:nvSpPr>
          <p:spPr>
            <a:xfrm rot="559472">
              <a:off x="5380628" y="1158859"/>
              <a:ext cx="3128729" cy="3407000"/>
            </a:xfrm>
            <a:prstGeom prst="ellipse">
              <a:avLst/>
            </a:prstGeom>
            <a:noFill/>
            <a:ln w="76200" cmpd="sng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cxnSp>
        <p:nvCxnSpPr>
          <p:cNvPr id="15" name="Łącznik zakrzywiony 14"/>
          <p:cNvCxnSpPr/>
          <p:nvPr/>
        </p:nvCxnSpPr>
        <p:spPr>
          <a:xfrm>
            <a:off x="4435147" y="1702396"/>
            <a:ext cx="2175733" cy="720591"/>
          </a:xfrm>
          <a:prstGeom prst="curvedConnector3">
            <a:avLst/>
          </a:prstGeom>
          <a:ln>
            <a:solidFill>
              <a:srgbClr val="0000FF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zakrzywiony 16"/>
          <p:cNvCxnSpPr>
            <a:stCxn id="10" idx="3"/>
          </p:cNvCxnSpPr>
          <p:nvPr/>
        </p:nvCxnSpPr>
        <p:spPr>
          <a:xfrm>
            <a:off x="4241874" y="2386500"/>
            <a:ext cx="1747547" cy="342739"/>
          </a:xfrm>
          <a:prstGeom prst="curvedConnector3">
            <a:avLst/>
          </a:prstGeom>
          <a:ln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zakrzywiony 19"/>
          <p:cNvCxnSpPr>
            <a:stCxn id="11" idx="3"/>
          </p:cNvCxnSpPr>
          <p:nvPr/>
        </p:nvCxnSpPr>
        <p:spPr>
          <a:xfrm>
            <a:off x="4241874" y="3247570"/>
            <a:ext cx="1216155" cy="445459"/>
          </a:xfrm>
          <a:prstGeom prst="curvedConnector3">
            <a:avLst/>
          </a:prstGeom>
          <a:ln>
            <a:solidFill>
              <a:srgbClr val="008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PoleTekstowe 20"/>
          <p:cNvSpPr txBox="1"/>
          <p:nvPr/>
        </p:nvSpPr>
        <p:spPr>
          <a:xfrm>
            <a:off x="408236" y="5310648"/>
            <a:ext cx="83566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dirty="0" smtClean="0"/>
              <a:t>Solid angle of the </a:t>
            </a:r>
            <a:r>
              <a:rPr lang="pl-PL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„red” </a:t>
            </a:r>
            <a:r>
              <a:rPr lang="pl-PL" dirty="0" smtClean="0"/>
              <a:t>(corresponding to ca. 7</a:t>
            </a:r>
            <a:r>
              <a:rPr lang="pl-PL" baseline="30000" dirty="0" smtClean="0"/>
              <a:t>o</a:t>
            </a:r>
            <a:r>
              <a:rPr lang="pl-PL" dirty="0" smtClean="0"/>
              <a:t>): ca. 50 </a:t>
            </a:r>
            <a:r>
              <a:rPr lang="pl-PL" dirty="0" err="1" smtClean="0"/>
              <a:t>msr</a:t>
            </a:r>
            <a:r>
              <a:rPr lang="pl-PL" dirty="0"/>
              <a:t> </a:t>
            </a:r>
            <a:r>
              <a:rPr lang="pl-PL" dirty="0" smtClean="0"/>
              <a:t>(</a:t>
            </a:r>
            <a:r>
              <a:rPr lang="pl-PL" dirty="0" err="1" smtClean="0"/>
              <a:t>covers</a:t>
            </a:r>
            <a:r>
              <a:rPr lang="pl-PL" dirty="0" smtClean="0"/>
              <a:t> </a:t>
            </a:r>
            <a:r>
              <a:rPr lang="pl-PL" dirty="0" err="1" smtClean="0"/>
              <a:t>angles</a:t>
            </a:r>
            <a:r>
              <a:rPr lang="pl-PL" dirty="0" smtClean="0"/>
              <a:t> </a:t>
            </a:r>
            <a:r>
              <a:rPr lang="pl-PL" dirty="0"/>
              <a:t>f</a:t>
            </a:r>
            <a:r>
              <a:rPr lang="pl-PL" dirty="0" smtClean="0"/>
              <a:t>rom ca. 4.5</a:t>
            </a:r>
            <a:r>
              <a:rPr lang="pl-PL" baseline="30000" dirty="0" smtClean="0"/>
              <a:t>o</a:t>
            </a:r>
            <a:r>
              <a:rPr lang="pl-PL" dirty="0" smtClean="0"/>
              <a:t> to ca. 10</a:t>
            </a:r>
            <a:r>
              <a:rPr lang="pl-PL" baseline="30000" dirty="0" smtClean="0"/>
              <a:t>o</a:t>
            </a:r>
            <a:r>
              <a:rPr lang="pl-PL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dirty="0" smtClean="0"/>
              <a:t>The </a:t>
            </a:r>
            <a:r>
              <a:rPr lang="pl-PL" b="1" dirty="0" smtClean="0">
                <a:solidFill>
                  <a:srgbClr val="00B050"/>
                </a:solidFill>
              </a:rPr>
              <a:t>„green” </a:t>
            </a:r>
            <a:r>
              <a:rPr lang="pl-PL" dirty="0" smtClean="0"/>
              <a:t>at ca. 12</a:t>
            </a:r>
            <a:r>
              <a:rPr lang="pl-PL" baseline="30000" dirty="0" smtClean="0"/>
              <a:t>o</a:t>
            </a:r>
            <a:r>
              <a:rPr lang="pl-PL" dirty="0" smtClean="0"/>
              <a:t> can be used to determine the background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dirty="0" smtClean="0"/>
              <a:t>The </a:t>
            </a:r>
            <a:r>
              <a:rPr lang="pl-PL" b="1" dirty="0" smtClean="0">
                <a:solidFill>
                  <a:srgbClr val="002060"/>
                </a:solidFill>
              </a:rPr>
              <a:t>hole in the center </a:t>
            </a:r>
            <a:r>
              <a:rPr lang="it-IT" dirty="0" smtClean="0">
                <a:solidFill>
                  <a:srgbClr val="002060"/>
                </a:solidFill>
              </a:rPr>
              <a:t>(</a:t>
            </a:r>
            <a:r>
              <a:rPr lang="pl-PL" dirty="0" smtClean="0"/>
              <a:t>with the radius at least of 4.3</a:t>
            </a:r>
            <a:r>
              <a:rPr lang="pl-PL" baseline="30000" dirty="0" smtClean="0"/>
              <a:t>o</a:t>
            </a:r>
            <a:r>
              <a:rPr lang="pl-PL" dirty="0" smtClean="0"/>
              <a:t>) should be suffcient to let the di</a:t>
            </a:r>
            <a:r>
              <a:rPr lang="it-IT" dirty="0" smtClean="0"/>
              <a:t>r</a:t>
            </a:r>
            <a:r>
              <a:rPr lang="pl-PL" dirty="0" smtClean="0"/>
              <a:t>e</a:t>
            </a:r>
            <a:r>
              <a:rPr lang="it-IT" dirty="0" smtClean="0"/>
              <a:t>c</a:t>
            </a:r>
            <a:r>
              <a:rPr lang="pl-PL" dirty="0" smtClean="0"/>
              <a:t>t beam through.</a:t>
            </a:r>
            <a:endParaRPr lang="pl-PL" dirty="0"/>
          </a:p>
        </p:txBody>
      </p:sp>
      <p:pic>
        <p:nvPicPr>
          <p:cNvPr id="16" name="Picture 11"/>
          <p:cNvPicPr/>
          <p:nvPr/>
        </p:nvPicPr>
        <p:blipFill>
          <a:blip r:embed="rId3"/>
          <a:stretch>
            <a:fillRect/>
          </a:stretch>
        </p:blipFill>
        <p:spPr>
          <a:xfrm>
            <a:off x="191104" y="1610449"/>
            <a:ext cx="3550963" cy="3042240"/>
          </a:xfrm>
          <a:prstGeom prst="rect">
            <a:avLst/>
          </a:prstGeom>
        </p:spPr>
      </p:pic>
      <p:sp>
        <p:nvSpPr>
          <p:cNvPr id="18" name="Rettangolo 1"/>
          <p:cNvSpPr/>
          <p:nvPr/>
        </p:nvSpPr>
        <p:spPr>
          <a:xfrm>
            <a:off x="2794086" y="-43150"/>
            <a:ext cx="345870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Experimental requirements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44776" y="1702396"/>
            <a:ext cx="1135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GQR</a:t>
            </a:r>
            <a:endParaRPr lang="it-IT" sz="1400" baseline="30000" dirty="0"/>
          </a:p>
          <a:p>
            <a:r>
              <a:rPr lang="it-IT" sz="1400" baseline="30000" dirty="0" smtClean="0"/>
              <a:t>208</a:t>
            </a:r>
            <a:r>
              <a:rPr lang="it-IT" sz="1400" dirty="0" smtClean="0"/>
              <a:t>Pb(</a:t>
            </a:r>
            <a:r>
              <a:rPr lang="it-IT" sz="1400" dirty="0" err="1" smtClean="0"/>
              <a:t>p,p</a:t>
            </a:r>
            <a:r>
              <a:rPr lang="it-IT" sz="1400" dirty="0" smtClean="0"/>
              <a:t>’)</a:t>
            </a:r>
          </a:p>
          <a:p>
            <a:r>
              <a:rPr lang="it-IT" sz="1400" dirty="0" smtClean="0"/>
              <a:t>E</a:t>
            </a:r>
            <a:r>
              <a:rPr lang="it-IT" sz="1400" baseline="-25000" dirty="0" smtClean="0"/>
              <a:t>p</a:t>
            </a:r>
            <a:r>
              <a:rPr lang="it-IT" sz="1400" dirty="0" smtClean="0"/>
              <a:t>=200 </a:t>
            </a:r>
            <a:r>
              <a:rPr lang="it-IT" sz="1400" dirty="0" err="1" smtClean="0"/>
              <a:t>MeV</a:t>
            </a:r>
            <a:endParaRPr lang="it-IT" sz="1400" dirty="0" smtClean="0"/>
          </a:p>
          <a:p>
            <a:r>
              <a:rPr lang="it-IT" sz="1400" dirty="0" smtClean="0"/>
              <a:t>(**)</a:t>
            </a:r>
          </a:p>
        </p:txBody>
      </p:sp>
      <p:sp>
        <p:nvSpPr>
          <p:cNvPr id="2" name="Rectangle 1"/>
          <p:cNvSpPr/>
          <p:nvPr/>
        </p:nvSpPr>
        <p:spPr>
          <a:xfrm>
            <a:off x="1373168" y="1702396"/>
            <a:ext cx="504056" cy="2446684"/>
          </a:xfrm>
          <a:prstGeom prst="rect">
            <a:avLst/>
          </a:prstGeom>
          <a:solidFill>
            <a:schemeClr val="accent1"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625196" y="1339009"/>
            <a:ext cx="0" cy="593063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30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794086" y="-43150"/>
            <a:ext cx="345870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Experimental requirements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7114" y="717664"/>
            <a:ext cx="813934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The </a:t>
            </a:r>
            <a:r>
              <a:rPr lang="en-US" b="1" dirty="0">
                <a:latin typeface="Times New Roman" panose="02020603050405020304" pitchFamily="18" charset="0"/>
                <a:ea typeface="Cambria" panose="02040503050406030204" pitchFamily="18" charset="0"/>
              </a:rPr>
              <a:t>KRATTA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array for the measurement of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the scattered protons 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Modification of the original geometry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 </a:t>
            </a:r>
            <a:endParaRPr lang="en-US" dirty="0" smtClean="0">
              <a:latin typeface="Times New Roman" panose="02020603050405020304" pitchFamily="18" charset="0"/>
              <a:ea typeface="Cambria" panose="02040503050406030204" pitchFamily="18" charset="0"/>
            </a:endParaRP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For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the study of pygmy states it is important to have an angular opening (0.5-1 degree) for the detection of the scattered protons. </a:t>
            </a:r>
            <a:r>
              <a:rPr lang="en-US" i="1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We </a:t>
            </a:r>
            <a:r>
              <a:rPr lang="en-US" i="1" dirty="0">
                <a:latin typeface="Times New Roman" panose="02020603050405020304" pitchFamily="18" charset="0"/>
                <a:ea typeface="Cambria" panose="02040503050406030204" pitchFamily="18" charset="0"/>
              </a:rPr>
              <a:t>consider to add a plastic strip detector in front of KRATTA, to improve the angular </a:t>
            </a:r>
            <a:r>
              <a:rPr lang="en-US" i="1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resolution.</a:t>
            </a:r>
            <a:endParaRPr lang="it-IT" i="1" dirty="0"/>
          </a:p>
        </p:txBody>
      </p:sp>
      <p:sp>
        <p:nvSpPr>
          <p:cNvPr id="7" name="Rectangle 6"/>
          <p:cNvSpPr/>
          <p:nvPr/>
        </p:nvSpPr>
        <p:spPr>
          <a:xfrm>
            <a:off x="610341" y="2412412"/>
            <a:ext cx="81393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The </a:t>
            </a:r>
            <a:r>
              <a:rPr lang="en-US" b="1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HECTOR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array for the measurement of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gamma-rays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 </a:t>
            </a:r>
            <a:endParaRPr lang="en-US" dirty="0" smtClean="0">
              <a:latin typeface="Times New Roman" panose="020206030504050203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29, 2014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10/10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0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794086" y="-43150"/>
            <a:ext cx="345870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Experimental requirements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9918" t="18585" r="29395" b="31441"/>
          <a:stretch/>
        </p:blipFill>
        <p:spPr>
          <a:xfrm>
            <a:off x="562998" y="692696"/>
            <a:ext cx="7920880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04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794086" y="-43150"/>
            <a:ext cx="345870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Experimental requirements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1560" y="4785565"/>
            <a:ext cx="7992888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The </a:t>
            </a:r>
            <a:r>
              <a:rPr lang="en-US" b="1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background conditions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have to be studied in detail for both types of measurements. </a:t>
            </a:r>
            <a:endParaRPr lang="it-IT" sz="16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7114" y="717664"/>
            <a:ext cx="813934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The </a:t>
            </a:r>
            <a:r>
              <a:rPr lang="en-US" b="1" dirty="0">
                <a:latin typeface="Times New Roman" panose="02020603050405020304" pitchFamily="18" charset="0"/>
                <a:ea typeface="Cambria" panose="02040503050406030204" pitchFamily="18" charset="0"/>
              </a:rPr>
              <a:t>KRATTA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array for the measurement of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the scattered protons 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Modification of the original geometry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 </a:t>
            </a:r>
            <a:endParaRPr lang="en-US" dirty="0" smtClean="0">
              <a:latin typeface="Times New Roman" panose="02020603050405020304" pitchFamily="18" charset="0"/>
              <a:ea typeface="Cambria" panose="02040503050406030204" pitchFamily="18" charset="0"/>
            </a:endParaRP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For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the study of pygmy states it is important to have an angular opening (0.5-1 degree) for the detection of the scattered protons. </a:t>
            </a:r>
            <a:r>
              <a:rPr lang="en-US" i="1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We </a:t>
            </a:r>
            <a:r>
              <a:rPr lang="en-US" i="1" dirty="0">
                <a:latin typeface="Times New Roman" panose="02020603050405020304" pitchFamily="18" charset="0"/>
                <a:ea typeface="Cambria" panose="02040503050406030204" pitchFamily="18" charset="0"/>
              </a:rPr>
              <a:t>consider to add a plastic strip detector in front of KRATTA, to improve the angular </a:t>
            </a:r>
            <a:r>
              <a:rPr lang="en-US" i="1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resolution.</a:t>
            </a:r>
            <a:endParaRPr lang="it-IT" i="1" dirty="0"/>
          </a:p>
        </p:txBody>
      </p:sp>
      <p:sp>
        <p:nvSpPr>
          <p:cNvPr id="6" name="Rectangle 5"/>
          <p:cNvSpPr/>
          <p:nvPr/>
        </p:nvSpPr>
        <p:spPr>
          <a:xfrm>
            <a:off x="610341" y="5472365"/>
            <a:ext cx="7992888" cy="646331"/>
          </a:xfrm>
          <a:prstGeom prst="rect">
            <a:avLst/>
          </a:prstGeom>
          <a:solidFill>
            <a:schemeClr val="bg1"/>
          </a:solidFill>
          <a:ln w="34925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b="1" dirty="0"/>
              <a:t>In order to prepare the first real experiments, we require performing 3-4 test measurements, each lasting 5 days.</a:t>
            </a:r>
            <a:endParaRPr lang="it-IT" dirty="0"/>
          </a:p>
        </p:txBody>
      </p:sp>
      <p:sp>
        <p:nvSpPr>
          <p:cNvPr id="7" name="Rectangle 6"/>
          <p:cNvSpPr/>
          <p:nvPr/>
        </p:nvSpPr>
        <p:spPr>
          <a:xfrm>
            <a:off x="597641" y="2285380"/>
            <a:ext cx="813934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The </a:t>
            </a:r>
            <a:r>
              <a:rPr lang="en-US" b="1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HECTOR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array for the measurement of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gamma-rays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 </a:t>
            </a:r>
            <a:endParaRPr lang="en-US" dirty="0" smtClean="0">
              <a:latin typeface="Times New Roman" panose="02020603050405020304" pitchFamily="18" charset="0"/>
              <a:ea typeface="Cambria" panose="02040503050406030204" pitchFamily="18" charset="0"/>
            </a:endParaRP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/>
              <a:t>good timing of </a:t>
            </a:r>
            <a:r>
              <a:rPr lang="en-US" dirty="0" smtClean="0"/>
              <a:t>BaF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/>
              <a:t>detectors of the HECTOR array (1-2 ns) will be exploited to define well the coincidence condition </a:t>
            </a:r>
            <a:endParaRPr lang="en-US" dirty="0" smtClean="0"/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/>
              <a:t>Neutron events will be rejected by time of flight </a:t>
            </a:r>
            <a:r>
              <a:rPr lang="en-US" dirty="0" smtClean="0"/>
              <a:t>measurements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/>
              <a:t>measurement of the fast and slow components of the BaF2 signals will allow discriminating gamma from charged particle </a:t>
            </a:r>
            <a:r>
              <a:rPr lang="en-US" dirty="0" smtClean="0"/>
              <a:t>events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/>
              <a:t>In the future, some clusters of </a:t>
            </a:r>
            <a:r>
              <a:rPr lang="en-US" b="1" dirty="0"/>
              <a:t>PARIS</a:t>
            </a:r>
            <a:r>
              <a:rPr lang="en-US" dirty="0"/>
              <a:t> array </a:t>
            </a:r>
            <a:r>
              <a:rPr lang="en-US" dirty="0" smtClean="0"/>
              <a:t>are </a:t>
            </a:r>
            <a:r>
              <a:rPr lang="en-US" dirty="0"/>
              <a:t>planned to be added to the </a:t>
            </a:r>
            <a:r>
              <a:rPr lang="en-US" dirty="0" smtClean="0"/>
              <a:t>setup</a:t>
            </a:r>
            <a:endParaRPr lang="it-IT" dirty="0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29, 2014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10/10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99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447364" y="-43150"/>
            <a:ext cx="2152129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The physics case</a:t>
            </a:r>
          </a:p>
        </p:txBody>
      </p:sp>
      <p:sp>
        <p:nvSpPr>
          <p:cNvPr id="32" name="Text Box 29"/>
          <p:cNvSpPr txBox="1">
            <a:spLocks noChangeArrowheads="1"/>
          </p:cNvSpPr>
          <p:nvPr/>
        </p:nvSpPr>
        <p:spPr bwMode="auto">
          <a:xfrm>
            <a:off x="76014" y="564298"/>
            <a:ext cx="4332896" cy="46166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Above particle binding </a:t>
            </a:r>
            <a:r>
              <a:rPr lang="en-US" sz="2400" dirty="0" smtClean="0"/>
              <a:t>energy</a:t>
            </a:r>
            <a:endParaRPr lang="it-IT" sz="2400" dirty="0">
              <a:latin typeface="+mn-lt"/>
            </a:endParaRPr>
          </a:p>
        </p:txBody>
      </p:sp>
      <p:sp>
        <p:nvSpPr>
          <p:cNvPr id="61" name="Text Box 39"/>
          <p:cNvSpPr txBox="1">
            <a:spLocks noChangeArrowheads="1"/>
          </p:cNvSpPr>
          <p:nvPr/>
        </p:nvSpPr>
        <p:spPr bwMode="auto">
          <a:xfrm>
            <a:off x="611560" y="2547769"/>
            <a:ext cx="3189982" cy="318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600" dirty="0"/>
              <a:t>G</a:t>
            </a:r>
            <a:r>
              <a:rPr lang="en-US" sz="1600" dirty="0" smtClean="0"/>
              <a:t>amma </a:t>
            </a:r>
            <a:r>
              <a:rPr lang="en-US" sz="1600" dirty="0"/>
              <a:t>decay from giant resonances </a:t>
            </a:r>
            <a:r>
              <a:rPr lang="en-US" sz="1600" dirty="0" smtClean="0"/>
              <a:t>(ISGQR)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600" dirty="0"/>
              <a:t>M</a:t>
            </a:r>
            <a:r>
              <a:rPr lang="en-US" sz="1600" dirty="0" smtClean="0"/>
              <a:t>easurements </a:t>
            </a:r>
            <a:r>
              <a:rPr lang="en-US" sz="1600" dirty="0"/>
              <a:t>of the gamma-branching ratio </a:t>
            </a:r>
            <a:r>
              <a:rPr lang="en-US" sz="1600" dirty="0" smtClean="0"/>
              <a:t>to test </a:t>
            </a:r>
            <a:r>
              <a:rPr lang="en-US" sz="1600" dirty="0"/>
              <a:t>the microscopic structure of </a:t>
            </a:r>
            <a:r>
              <a:rPr lang="en-US" sz="1600" dirty="0" smtClean="0"/>
              <a:t>ISGQR</a:t>
            </a:r>
            <a:endParaRPr lang="en-US" sz="1600" dirty="0">
              <a:latin typeface="Comic Sans MS" pitchFamily="66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600" dirty="0" smtClean="0"/>
              <a:t>(p</a:t>
            </a:r>
            <a:r>
              <a:rPr lang="en-US" sz="1600" dirty="0"/>
              <a:t>, </a:t>
            </a:r>
            <a:r>
              <a:rPr lang="en-US" sz="1600" dirty="0" err="1"/>
              <a:t>p’γ</a:t>
            </a:r>
            <a:r>
              <a:rPr lang="en-US" sz="1600" dirty="0"/>
              <a:t>) reaction at </a:t>
            </a:r>
            <a:r>
              <a:rPr lang="en-US" sz="1600" dirty="0" smtClean="0"/>
              <a:t>E</a:t>
            </a:r>
            <a:r>
              <a:rPr lang="en-US" sz="1600" baseline="-25000" dirty="0" smtClean="0"/>
              <a:t>beam</a:t>
            </a:r>
            <a:r>
              <a:rPr lang="en-US" sz="1600" dirty="0" smtClean="0"/>
              <a:t>=200MeV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600" baseline="30000" dirty="0" smtClean="0"/>
              <a:t>208</a:t>
            </a:r>
            <a:r>
              <a:rPr lang="en-US" sz="1600" dirty="0" smtClean="0"/>
              <a:t>Pb, </a:t>
            </a:r>
            <a:r>
              <a:rPr lang="en-US" sz="1600" baseline="30000" dirty="0" smtClean="0"/>
              <a:t>90</a:t>
            </a:r>
            <a:r>
              <a:rPr lang="en-US" sz="1600" dirty="0" smtClean="0"/>
              <a:t>Zr, </a:t>
            </a:r>
            <a:r>
              <a:rPr lang="en-US" sz="1600" baseline="30000" dirty="0" smtClean="0"/>
              <a:t>120</a:t>
            </a:r>
            <a:r>
              <a:rPr lang="en-US" sz="1600" dirty="0" smtClean="0"/>
              <a:t>Sn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600" dirty="0" smtClean="0"/>
              <a:t>Efficient </a:t>
            </a:r>
            <a:r>
              <a:rPr lang="en-US" sz="1600" dirty="0"/>
              <a:t>gamma detection system at 10-20 MeV </a:t>
            </a:r>
            <a:endParaRPr lang="en-US" sz="1600" dirty="0" smtClean="0"/>
          </a:p>
          <a:p>
            <a:pPr marL="285750" indent="-285750">
              <a:buFontTx/>
              <a:buChar char="-"/>
            </a:pPr>
            <a:endParaRPr lang="it-IT" sz="1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67" name="Group 46"/>
          <p:cNvGrpSpPr>
            <a:grpSpLocks/>
          </p:cNvGrpSpPr>
          <p:nvPr/>
        </p:nvGrpSpPr>
        <p:grpSpPr bwMode="auto">
          <a:xfrm>
            <a:off x="4512184" y="1081122"/>
            <a:ext cx="1571625" cy="1152525"/>
            <a:chOff x="2880" y="1162"/>
            <a:chExt cx="990" cy="726"/>
          </a:xfrm>
        </p:grpSpPr>
        <p:pic>
          <p:nvPicPr>
            <p:cNvPr id="68" name="Picture 4" descr="povnuc_pd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5" y="1207"/>
              <a:ext cx="945" cy="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" name="Text Box 42"/>
            <p:cNvSpPr txBox="1">
              <a:spLocks noChangeArrowheads="1"/>
            </p:cNvSpPr>
            <p:nvPr/>
          </p:nvSpPr>
          <p:spPr bwMode="auto">
            <a:xfrm>
              <a:off x="2880" y="1162"/>
              <a:ext cx="53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1600" b="1" dirty="0">
                  <a:solidFill>
                    <a:schemeClr val="bg1"/>
                  </a:solidFill>
                </a:rPr>
                <a:t>Pygmy</a:t>
              </a:r>
            </a:p>
          </p:txBody>
        </p:sp>
      </p:grpSp>
      <p:grpSp>
        <p:nvGrpSpPr>
          <p:cNvPr id="70" name="Group 47"/>
          <p:cNvGrpSpPr>
            <a:grpSpLocks/>
          </p:cNvGrpSpPr>
          <p:nvPr/>
        </p:nvGrpSpPr>
        <p:grpSpPr bwMode="auto">
          <a:xfrm>
            <a:off x="1443594" y="1058104"/>
            <a:ext cx="1500188" cy="1270000"/>
            <a:chOff x="5130" y="1365"/>
            <a:chExt cx="945" cy="710"/>
          </a:xfrm>
        </p:grpSpPr>
        <p:pic>
          <p:nvPicPr>
            <p:cNvPr id="71" name="Picture 6" descr="quad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75" y="1395"/>
              <a:ext cx="900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 Box 44"/>
            <p:cNvSpPr txBox="1">
              <a:spLocks noChangeArrowheads="1"/>
            </p:cNvSpPr>
            <p:nvPr/>
          </p:nvSpPr>
          <p:spPr bwMode="auto">
            <a:xfrm>
              <a:off x="5130" y="1365"/>
              <a:ext cx="40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1600" b="1" dirty="0">
                  <a:solidFill>
                    <a:schemeClr val="bg1"/>
                  </a:solidFill>
                </a:rPr>
                <a:t>GQR</a:t>
              </a:r>
            </a:p>
          </p:txBody>
        </p:sp>
      </p:grpSp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4285" y="1693104"/>
            <a:ext cx="4008115" cy="811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7" name="Straight Connector 76"/>
          <p:cNvCxnSpPr/>
          <p:nvPr/>
        </p:nvCxnSpPr>
        <p:spPr bwMode="auto">
          <a:xfrm rot="16200000" flipH="1">
            <a:off x="1991906" y="3068959"/>
            <a:ext cx="5040558" cy="1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29, 2014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CA45136D-AC05-404A-9512-FD5ACF2A3243}" type="slidenum">
              <a:rPr lang="it-IT" sz="12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2</a:t>
            </a:fld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/10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Text Box 29"/>
          <p:cNvSpPr txBox="1">
            <a:spLocks noChangeArrowheads="1"/>
          </p:cNvSpPr>
          <p:nvPr/>
        </p:nvSpPr>
        <p:spPr bwMode="auto">
          <a:xfrm>
            <a:off x="4595958" y="569279"/>
            <a:ext cx="4332896" cy="46166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Below </a:t>
            </a:r>
            <a:r>
              <a:rPr lang="en-US" sz="2400" dirty="0"/>
              <a:t>particle binding </a:t>
            </a:r>
            <a:r>
              <a:rPr lang="en-US" sz="2400" dirty="0" smtClean="0"/>
              <a:t>energy</a:t>
            </a:r>
            <a:endParaRPr lang="it-IT" sz="2400" dirty="0">
              <a:latin typeface="+mn-lt"/>
            </a:endParaRPr>
          </a:p>
        </p:txBody>
      </p: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5270450" y="2577966"/>
            <a:ext cx="3189982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600" dirty="0"/>
              <a:t>P</a:t>
            </a:r>
            <a:r>
              <a:rPr lang="en-US" sz="1600" dirty="0" smtClean="0"/>
              <a:t>ygmy </a:t>
            </a:r>
            <a:r>
              <a:rPr lang="en-US" sz="1600" dirty="0"/>
              <a:t>dipole states </a:t>
            </a:r>
            <a:endParaRPr lang="en-US" sz="1600" dirty="0" smtClean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600" dirty="0"/>
              <a:t>(p, </a:t>
            </a:r>
            <a:r>
              <a:rPr lang="en-US" sz="1600" dirty="0" err="1"/>
              <a:t>p’γ</a:t>
            </a:r>
            <a:r>
              <a:rPr lang="en-US" sz="1600" dirty="0"/>
              <a:t>) reaction at </a:t>
            </a:r>
            <a:r>
              <a:rPr lang="en-US" sz="1600" dirty="0" err="1" smtClean="0"/>
              <a:t>E</a:t>
            </a:r>
            <a:r>
              <a:rPr lang="en-US" sz="1600" baseline="-25000" dirty="0" err="1" smtClean="0"/>
              <a:t>beam</a:t>
            </a:r>
            <a:r>
              <a:rPr lang="en-US" sz="1600" dirty="0" smtClean="0"/>
              <a:t>=70-120MeV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600" dirty="0"/>
              <a:t>Angular distributions of scattered protons in coincidence with </a:t>
            </a:r>
            <a:r>
              <a:rPr lang="en-US" sz="1600" dirty="0" smtClean="0"/>
              <a:t>gamma-rays</a:t>
            </a:r>
            <a:endParaRPr lang="en-US" sz="16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600" baseline="30000" dirty="0" smtClean="0"/>
              <a:t>208</a:t>
            </a:r>
            <a:r>
              <a:rPr lang="en-US" sz="1600" dirty="0" smtClean="0"/>
              <a:t>Pb,</a:t>
            </a:r>
            <a:r>
              <a:rPr lang="en-US" sz="1600" baseline="30000" dirty="0"/>
              <a:t> 140</a:t>
            </a:r>
            <a:r>
              <a:rPr lang="en-US" sz="1600" dirty="0"/>
              <a:t>Ce, </a:t>
            </a:r>
            <a:r>
              <a:rPr lang="en-US" sz="1600" baseline="30000" dirty="0" smtClean="0"/>
              <a:t>124</a:t>
            </a:r>
            <a:r>
              <a:rPr lang="en-US" sz="1600" dirty="0" smtClean="0"/>
              <a:t>Sn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600" dirty="0" smtClean="0"/>
              <a:t>Combined </a:t>
            </a:r>
            <a:r>
              <a:rPr lang="en-US" sz="1600" dirty="0"/>
              <a:t>with the high resolution measurements at other laboratories (RNCP, </a:t>
            </a:r>
            <a:r>
              <a:rPr lang="en-US" sz="1600" dirty="0" err="1"/>
              <a:t>i-Themba</a:t>
            </a:r>
            <a:r>
              <a:rPr lang="en-US" sz="1600" dirty="0"/>
              <a:t>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sz="1600" dirty="0" smtClean="0"/>
          </a:p>
          <a:p>
            <a:pPr marL="285750" indent="-285750">
              <a:buFontTx/>
              <a:buChar char="-"/>
            </a:pPr>
            <a:endParaRPr lang="it-IT" sz="1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61348" y="5750411"/>
            <a:ext cx="5846956" cy="830997"/>
          </a:xfrm>
          <a:prstGeom prst="rect">
            <a:avLst/>
          </a:prstGeom>
          <a:solidFill>
            <a:schemeClr val="bg1"/>
          </a:solidFill>
          <a:ln w="317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1600" dirty="0" smtClean="0">
                <a:latin typeface="Times New Roman" panose="02020603050405020304" pitchFamily="18" charset="0"/>
              </a:rPr>
              <a:t>Before real experiments, test </a:t>
            </a:r>
            <a:r>
              <a:rPr lang="en-US" sz="1600" dirty="0">
                <a:latin typeface="Times New Roman" panose="02020603050405020304" pitchFamily="18" charset="0"/>
              </a:rPr>
              <a:t>measurements </a:t>
            </a:r>
            <a:r>
              <a:rPr lang="en-US" sz="1600" dirty="0" smtClean="0">
                <a:latin typeface="Times New Roman" panose="02020603050405020304" pitchFamily="18" charset="0"/>
              </a:rPr>
              <a:t>are needed using </a:t>
            </a:r>
            <a:r>
              <a:rPr lang="en-US" sz="1600" dirty="0">
                <a:latin typeface="Times New Roman" panose="02020603050405020304" pitchFamily="18" charset="0"/>
              </a:rPr>
              <a:t>proton beams </a:t>
            </a:r>
            <a:r>
              <a:rPr lang="en-US" sz="1600" dirty="0" smtClean="0">
                <a:latin typeface="Times New Roman" panose="02020603050405020304" pitchFamily="18" charset="0"/>
              </a:rPr>
              <a:t>(70-200 MeV) </a:t>
            </a:r>
            <a:r>
              <a:rPr lang="en-US" sz="1600" dirty="0">
                <a:latin typeface="Times New Roman" panose="02020603050405020304" pitchFamily="18" charset="0"/>
              </a:rPr>
              <a:t>and the detection systems </a:t>
            </a:r>
            <a:r>
              <a:rPr lang="en-US" sz="1600" dirty="0" smtClean="0">
                <a:latin typeface="Times New Roman" panose="02020603050405020304" pitchFamily="18" charset="0"/>
              </a:rPr>
              <a:t>HECTOR (for </a:t>
            </a:r>
            <a:r>
              <a:rPr lang="en-US" sz="1600" dirty="0">
                <a:latin typeface="Times New Roman" panose="02020603050405020304" pitchFamily="18" charset="0"/>
              </a:rPr>
              <a:t>the gamma-rays) and KRATTA </a:t>
            </a:r>
            <a:r>
              <a:rPr lang="en-US" sz="1600" dirty="0" smtClean="0">
                <a:latin typeface="Times New Roman" panose="02020603050405020304" pitchFamily="18" charset="0"/>
              </a:rPr>
              <a:t>(</a:t>
            </a:r>
            <a:r>
              <a:rPr lang="en-US" sz="1600" dirty="0">
                <a:latin typeface="Times New Roman" panose="02020603050405020304" pitchFamily="18" charset="0"/>
              </a:rPr>
              <a:t>for the scattered protons</a:t>
            </a:r>
            <a:r>
              <a:rPr lang="en-US" sz="1600" dirty="0" smtClean="0">
                <a:latin typeface="Times New Roman" panose="02020603050405020304" pitchFamily="18" charset="0"/>
              </a:rPr>
              <a:t>)</a:t>
            </a:r>
            <a:endParaRPr lang="it-IT" sz="1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288824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2083" y="476672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</a:rPr>
              <a:t>Photon decay faces </a:t>
            </a:r>
            <a:r>
              <a:rPr lang="en-US" dirty="0">
                <a:latin typeface="Times New Roman" panose="02020603050405020304" pitchFamily="18" charset="0"/>
              </a:rPr>
              <a:t>the difficulty of small probability and yet it provides significant </a:t>
            </a:r>
            <a:r>
              <a:rPr lang="en-US" dirty="0" smtClean="0">
                <a:latin typeface="Times New Roman" panose="02020603050405020304" pitchFamily="18" charset="0"/>
              </a:rPr>
              <a:t>information (e.g. </a:t>
            </a:r>
            <a:r>
              <a:rPr lang="en-US" dirty="0" smtClean="0"/>
              <a:t>electromagnetic </a:t>
            </a:r>
            <a:r>
              <a:rPr lang="en-US" dirty="0"/>
              <a:t>strength of </a:t>
            </a:r>
            <a:r>
              <a:rPr lang="en-US" dirty="0" smtClean="0"/>
              <a:t>resonances)</a:t>
            </a:r>
            <a:endParaRPr lang="en-US" dirty="0" smtClean="0"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2032" y="1312112"/>
            <a:ext cx="8481680" cy="78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The gamma-decay width is a small fraction (≈ 10</a:t>
            </a:r>
            <a:r>
              <a:rPr lang="en-US" baseline="300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−3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of the total width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Microscopic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model based on </a:t>
            </a:r>
            <a:r>
              <a:rPr lang="en-US" dirty="0" err="1">
                <a:latin typeface="Times New Roman" panose="02020603050405020304" pitchFamily="18" charset="0"/>
                <a:ea typeface="Cambria" panose="02040503050406030204" pitchFamily="18" charset="0"/>
              </a:rPr>
              <a:t>Skyrme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mbria" panose="02040503050406030204" pitchFamily="18" charset="0"/>
              </a:rPr>
              <a:t>functionals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 has been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recently (*) developed</a:t>
            </a:r>
            <a:endParaRPr lang="it-IT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 12"/>
          <p:cNvPicPr/>
          <p:nvPr/>
        </p:nvPicPr>
        <p:blipFill>
          <a:blip r:embed="rId2"/>
          <a:stretch>
            <a:fillRect/>
          </a:stretch>
        </p:blipFill>
        <p:spPr>
          <a:xfrm>
            <a:off x="1786176" y="2132856"/>
            <a:ext cx="5594136" cy="310007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5536" y="5301208"/>
            <a:ext cx="833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now, because of the small yield, the gamma decay has been measured only in </a:t>
            </a:r>
            <a:r>
              <a:rPr lang="en-US" baseline="30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208</a:t>
            </a:r>
            <a:r>
              <a:rPr 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  </a:t>
            </a:r>
            <a:r>
              <a:rPr 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(**) for </a:t>
            </a:r>
            <a:r>
              <a:rPr lang="en-US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ISGQR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ttangolo 1"/>
          <p:cNvSpPr/>
          <p:nvPr/>
        </p:nvSpPr>
        <p:spPr>
          <a:xfrm>
            <a:off x="2333791" y="-43150"/>
            <a:ext cx="437927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The </a:t>
            </a:r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gamma decay from GQR states</a:t>
            </a:r>
          </a:p>
        </p:txBody>
      </p:sp>
      <p:sp>
        <p:nvSpPr>
          <p:cNvPr id="9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29, 2014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CA45136D-AC05-404A-9512-FD5ACF2A3243}" type="slidenum">
              <a:rPr lang="it-IT" sz="12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3</a:t>
            </a:fld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/10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104" y="6186950"/>
            <a:ext cx="4584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(*) </a:t>
            </a:r>
            <a:r>
              <a:rPr lang="en-US" sz="1600" dirty="0">
                <a:latin typeface="Times New Roman" panose="02020603050405020304" pitchFamily="18" charset="0"/>
                <a:ea typeface="Cambria" panose="02040503050406030204" pitchFamily="18" charset="0"/>
              </a:rPr>
              <a:t>M. Brenna, </a:t>
            </a:r>
            <a:r>
              <a:rPr lang="en-US" sz="1600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et al., </a:t>
            </a:r>
            <a:r>
              <a:rPr lang="en-US" sz="1600" dirty="0">
                <a:latin typeface="Times New Roman" panose="02020603050405020304" pitchFamily="18" charset="0"/>
                <a:ea typeface="Cambria" panose="02040503050406030204" pitchFamily="18" charset="0"/>
              </a:rPr>
              <a:t>Phys. Rev. C85, 014305 (2012)</a:t>
            </a:r>
            <a:r>
              <a:rPr lang="it-IT" sz="1600" dirty="0" smtClean="0"/>
              <a:t> </a:t>
            </a:r>
            <a:endParaRPr lang="it-IT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4672968" y="6177496"/>
            <a:ext cx="44036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(**) </a:t>
            </a:r>
            <a:r>
              <a:rPr lang="en-US" sz="1600" dirty="0"/>
              <a:t>J.R. </a:t>
            </a:r>
            <a:r>
              <a:rPr lang="en-US" sz="1600" dirty="0" err="1"/>
              <a:t>Beene</a:t>
            </a:r>
            <a:r>
              <a:rPr lang="en-US" sz="1600" dirty="0"/>
              <a:t> et al., Phys. Rev. C39, 1307(1989) 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17726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0104" y="476672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</a:rPr>
              <a:t>Photon decay faces the difficulty of small probability and yet it provides significant information (e.g. </a:t>
            </a:r>
            <a:r>
              <a:rPr lang="en-US" dirty="0"/>
              <a:t>electromagnetic strength of resonances)</a:t>
            </a:r>
            <a:endParaRPr lang="en-US" dirty="0"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2032" y="1312112"/>
            <a:ext cx="8481680" cy="78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The gamma-decay width is a small fraction (≈ 10</a:t>
            </a:r>
            <a:r>
              <a:rPr lang="en-US" baseline="30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−3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of the total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width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M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icroscopic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model based on </a:t>
            </a:r>
            <a:r>
              <a:rPr lang="en-US" dirty="0" err="1">
                <a:latin typeface="Times New Roman" panose="02020603050405020304" pitchFamily="18" charset="0"/>
                <a:ea typeface="Cambria" panose="02040503050406030204" pitchFamily="18" charset="0"/>
              </a:rPr>
              <a:t>Skyrme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mbria" panose="02040503050406030204" pitchFamily="18" charset="0"/>
              </a:rPr>
              <a:t>functionals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 has been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recently (*) developed</a:t>
            </a:r>
            <a:endParaRPr lang="it-IT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 12"/>
          <p:cNvPicPr/>
          <p:nvPr/>
        </p:nvPicPr>
        <p:blipFill>
          <a:blip r:embed="rId2"/>
          <a:stretch>
            <a:fillRect/>
          </a:stretch>
        </p:blipFill>
        <p:spPr>
          <a:xfrm>
            <a:off x="1786176" y="2132856"/>
            <a:ext cx="5594136" cy="310007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5536" y="5301208"/>
            <a:ext cx="8330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ew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measurements for the gamma-decay from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ISGQR: 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208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Pb (as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test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nuclei 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Zr and 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Sn.  For these nuclei calculations of the direct gamma decay of the type presented in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figure above (*)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be available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ttangolo 1"/>
          <p:cNvSpPr/>
          <p:nvPr/>
        </p:nvSpPr>
        <p:spPr>
          <a:xfrm>
            <a:off x="2333791" y="-43150"/>
            <a:ext cx="437927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The </a:t>
            </a:r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gamma decay from GQR states</a:t>
            </a:r>
          </a:p>
        </p:txBody>
      </p:sp>
      <p:sp>
        <p:nvSpPr>
          <p:cNvPr id="9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29, 2014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CA45136D-AC05-404A-9512-FD5ACF2A3243}" type="slidenum">
              <a:rPr lang="it-IT" sz="12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4</a:t>
            </a:fld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/10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04" y="6186950"/>
            <a:ext cx="4584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(*) </a:t>
            </a:r>
            <a:r>
              <a:rPr lang="en-US" sz="1600" dirty="0">
                <a:latin typeface="Times New Roman" panose="02020603050405020304" pitchFamily="18" charset="0"/>
                <a:ea typeface="Cambria" panose="02040503050406030204" pitchFamily="18" charset="0"/>
              </a:rPr>
              <a:t>M. Brenna, </a:t>
            </a:r>
            <a:r>
              <a:rPr lang="en-US" sz="1600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et al., </a:t>
            </a:r>
            <a:r>
              <a:rPr lang="en-US" sz="1600" dirty="0">
                <a:latin typeface="Times New Roman" panose="02020603050405020304" pitchFamily="18" charset="0"/>
                <a:ea typeface="Cambria" panose="02040503050406030204" pitchFamily="18" charset="0"/>
              </a:rPr>
              <a:t>Phys. Rev. C85, 014305 (2012)</a:t>
            </a:r>
            <a:r>
              <a:rPr lang="it-IT" sz="1600" dirty="0" smtClean="0"/>
              <a:t> </a:t>
            </a:r>
            <a:endParaRPr lang="it-IT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672968" y="6177496"/>
            <a:ext cx="44036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(**) </a:t>
            </a:r>
            <a:r>
              <a:rPr lang="en-US" sz="1600" dirty="0"/>
              <a:t>J.R. </a:t>
            </a:r>
            <a:r>
              <a:rPr lang="en-US" sz="1600" dirty="0" err="1"/>
              <a:t>Beene</a:t>
            </a:r>
            <a:r>
              <a:rPr lang="en-US" sz="1600" dirty="0"/>
              <a:t> et al., Phys. Rev. C39, 1307(1989) 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346895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3568" y="2420888"/>
            <a:ext cx="8064896" cy="3168352"/>
          </a:xfrm>
          <a:prstGeom prst="rect">
            <a:avLst/>
          </a:prstGeom>
          <a:solidFill>
            <a:schemeClr val="bg1"/>
          </a:solidFill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2" name="Picture 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2660" y="2552712"/>
            <a:ext cx="4141788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6"/>
          <p:cNvSpPr txBox="1">
            <a:spLocks noChangeArrowheads="1"/>
          </p:cNvSpPr>
          <p:nvPr/>
        </p:nvSpPr>
        <p:spPr bwMode="auto">
          <a:xfrm>
            <a:off x="4957812" y="2708920"/>
            <a:ext cx="6223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600" b="1" baseline="30000" dirty="0">
                <a:solidFill>
                  <a:srgbClr val="FF0000"/>
                </a:solidFill>
                <a:latin typeface="Comic Sans MS" pitchFamily="66" charset="0"/>
              </a:rPr>
              <a:t>58</a:t>
            </a:r>
            <a:r>
              <a:rPr lang="it-IT" sz="1600" b="1" dirty="0">
                <a:solidFill>
                  <a:srgbClr val="FF0000"/>
                </a:solidFill>
                <a:latin typeface="Comic Sans MS" pitchFamily="66" charset="0"/>
              </a:rPr>
              <a:t>Ni</a:t>
            </a:r>
          </a:p>
        </p:txBody>
      </p:sp>
      <p:sp>
        <p:nvSpPr>
          <p:cNvPr id="4" name="Text Box 37"/>
          <p:cNvSpPr txBox="1">
            <a:spLocks noChangeArrowheads="1"/>
          </p:cNvSpPr>
          <p:nvPr/>
        </p:nvSpPr>
        <p:spPr bwMode="auto">
          <a:xfrm>
            <a:off x="6812557" y="2708920"/>
            <a:ext cx="6397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600" b="1" baseline="30000" dirty="0">
                <a:solidFill>
                  <a:srgbClr val="FF0000"/>
                </a:solidFill>
                <a:latin typeface="Comic Sans MS" pitchFamily="66" charset="0"/>
              </a:rPr>
              <a:t>90</a:t>
            </a:r>
            <a:r>
              <a:rPr lang="it-IT" sz="1600" b="1" dirty="0">
                <a:solidFill>
                  <a:srgbClr val="FF0000"/>
                </a:solidFill>
                <a:latin typeface="Comic Sans MS" pitchFamily="66" charset="0"/>
              </a:rPr>
              <a:t>Zr</a:t>
            </a:r>
          </a:p>
        </p:txBody>
      </p:sp>
      <p:sp>
        <p:nvSpPr>
          <p:cNvPr id="5" name="Text Box 38"/>
          <p:cNvSpPr txBox="1">
            <a:spLocks noChangeArrowheads="1"/>
          </p:cNvSpPr>
          <p:nvPr/>
        </p:nvSpPr>
        <p:spPr bwMode="auto">
          <a:xfrm>
            <a:off x="4922950" y="3825616"/>
            <a:ext cx="7413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600" b="1" baseline="30000" dirty="0">
                <a:solidFill>
                  <a:srgbClr val="FF0000"/>
                </a:solidFill>
                <a:latin typeface="Comic Sans MS" pitchFamily="66" charset="0"/>
              </a:rPr>
              <a:t>120</a:t>
            </a:r>
            <a:r>
              <a:rPr lang="it-IT" sz="1600" b="1" dirty="0">
                <a:solidFill>
                  <a:srgbClr val="FF0000"/>
                </a:solidFill>
                <a:latin typeface="Comic Sans MS" pitchFamily="66" charset="0"/>
              </a:rPr>
              <a:t>Sn</a:t>
            </a:r>
          </a:p>
        </p:txBody>
      </p:sp>
      <p:sp>
        <p:nvSpPr>
          <p:cNvPr id="6" name="Text Box 39"/>
          <p:cNvSpPr txBox="1">
            <a:spLocks noChangeArrowheads="1"/>
          </p:cNvSpPr>
          <p:nvPr/>
        </p:nvSpPr>
        <p:spPr bwMode="auto">
          <a:xfrm>
            <a:off x="7116664" y="3801232"/>
            <a:ext cx="7207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600" b="1" baseline="30000" dirty="0">
                <a:solidFill>
                  <a:srgbClr val="FF0000"/>
                </a:solidFill>
                <a:latin typeface="Comic Sans MS" pitchFamily="66" charset="0"/>
              </a:rPr>
              <a:t>208</a:t>
            </a:r>
            <a:r>
              <a:rPr lang="it-IT" sz="1600" b="1" dirty="0">
                <a:solidFill>
                  <a:srgbClr val="FF0000"/>
                </a:solidFill>
                <a:latin typeface="Comic Sans MS" pitchFamily="66" charset="0"/>
              </a:rPr>
              <a:t>Pb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38604" y="505457"/>
            <a:ext cx="85696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E</a:t>
            </a:r>
            <a:r>
              <a:rPr lang="en-US" dirty="0" smtClean="0"/>
              <a:t>xperimental conditions: 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 smtClean="0"/>
              <a:t>(p</a:t>
            </a:r>
            <a:r>
              <a:rPr lang="en-US" dirty="0"/>
              <a:t>, </a:t>
            </a:r>
            <a:r>
              <a:rPr lang="en-US" dirty="0" err="1"/>
              <a:t>p’γ</a:t>
            </a:r>
            <a:r>
              <a:rPr lang="en-US" dirty="0"/>
              <a:t>) reaction at around 200 </a:t>
            </a:r>
            <a:r>
              <a:rPr lang="en-US" dirty="0" smtClean="0"/>
              <a:t>MeV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cross section for the GQR excitation has been measured </a:t>
            </a:r>
            <a:r>
              <a:rPr lang="en-US" dirty="0" smtClean="0"/>
              <a:t>(*,**) and </a:t>
            </a:r>
            <a:r>
              <a:rPr lang="en-US" dirty="0"/>
              <a:t>the optimal conditions for their excitation was found to be at around 8 </a:t>
            </a:r>
            <a:r>
              <a:rPr lang="en-US" dirty="0" smtClean="0"/>
              <a:t>degrees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dirty="0"/>
              <a:t>B</a:t>
            </a:r>
            <a:r>
              <a:rPr lang="en-US" dirty="0" smtClean="0"/>
              <a:t>ump </a:t>
            </a:r>
            <a:r>
              <a:rPr lang="en-US" dirty="0"/>
              <a:t>of the giant quadrupole resonance </a:t>
            </a:r>
            <a:r>
              <a:rPr lang="en-US" dirty="0" smtClean="0"/>
              <a:t>characterized </a:t>
            </a:r>
            <a:r>
              <a:rPr lang="en-US" dirty="0"/>
              <a:t>by a width of 4-5 </a:t>
            </a:r>
            <a:r>
              <a:rPr lang="en-US" dirty="0" smtClean="0"/>
              <a:t>MeV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dirty="0" smtClean="0"/>
              <a:t>KRATTA detectors to measure the scattered protons  (~2 MeV resolution)</a:t>
            </a:r>
            <a:endParaRPr lang="it-IT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3" y="2558411"/>
            <a:ext cx="3363169" cy="2819567"/>
          </a:xfrm>
          <a:prstGeom prst="rect">
            <a:avLst/>
          </a:prstGeom>
        </p:spPr>
      </p:pic>
      <p:sp>
        <p:nvSpPr>
          <p:cNvPr id="14" name="Rettangolo 1"/>
          <p:cNvSpPr/>
          <p:nvPr/>
        </p:nvSpPr>
        <p:spPr>
          <a:xfrm>
            <a:off x="2333791" y="-43150"/>
            <a:ext cx="437927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The </a:t>
            </a:r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gamma decay from GQR states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104" y="6186950"/>
            <a:ext cx="44278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(*) </a:t>
            </a:r>
            <a:r>
              <a:rPr lang="en-US" sz="1600" dirty="0"/>
              <a:t>A. Shevchenko et al., PRL 93(2004)122501-1 </a:t>
            </a:r>
            <a:endParaRPr lang="it-IT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4672968" y="6177496"/>
            <a:ext cx="44896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(**) </a:t>
            </a:r>
            <a:r>
              <a:rPr lang="en-US" sz="1600" dirty="0"/>
              <a:t>F.E. Bertrand et al., Phys. Rev. C 34, 46 (1986)</a:t>
            </a:r>
            <a:endParaRPr lang="it-IT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2968129" y="2624720"/>
            <a:ext cx="1135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GQR</a:t>
            </a:r>
            <a:endParaRPr lang="it-IT" sz="1400" baseline="30000" dirty="0"/>
          </a:p>
          <a:p>
            <a:r>
              <a:rPr lang="it-IT" sz="1400" baseline="30000" dirty="0" smtClean="0"/>
              <a:t>208</a:t>
            </a:r>
            <a:r>
              <a:rPr lang="it-IT" sz="1400" dirty="0" smtClean="0"/>
              <a:t>Pb(</a:t>
            </a:r>
            <a:r>
              <a:rPr lang="it-IT" sz="1400" dirty="0" err="1" smtClean="0"/>
              <a:t>p,p</a:t>
            </a:r>
            <a:r>
              <a:rPr lang="it-IT" sz="1400" dirty="0" smtClean="0"/>
              <a:t>’)</a:t>
            </a:r>
          </a:p>
          <a:p>
            <a:r>
              <a:rPr lang="it-IT" sz="1400" dirty="0" smtClean="0"/>
              <a:t>E</a:t>
            </a:r>
            <a:r>
              <a:rPr lang="it-IT" sz="1400" baseline="-25000" dirty="0" smtClean="0"/>
              <a:t>p</a:t>
            </a:r>
            <a:r>
              <a:rPr lang="it-IT" sz="1400" dirty="0" smtClean="0"/>
              <a:t>=200 </a:t>
            </a:r>
            <a:r>
              <a:rPr lang="it-IT" sz="1400" dirty="0" err="1" smtClean="0"/>
              <a:t>MeV</a:t>
            </a:r>
            <a:endParaRPr lang="it-IT" sz="1400" dirty="0" smtClean="0"/>
          </a:p>
          <a:p>
            <a:r>
              <a:rPr lang="it-IT" sz="1400" dirty="0" smtClean="0"/>
              <a:t>(**)</a:t>
            </a:r>
          </a:p>
        </p:txBody>
      </p:sp>
      <p:sp>
        <p:nvSpPr>
          <p:cNvPr id="19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29, 2014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5/10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92206" y="2624719"/>
            <a:ext cx="504056" cy="2318207"/>
          </a:xfrm>
          <a:prstGeom prst="rect">
            <a:avLst/>
          </a:prstGeom>
          <a:solidFill>
            <a:schemeClr val="accent1"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195736" y="2266856"/>
            <a:ext cx="0" cy="593063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868144" y="2267580"/>
            <a:ext cx="1398140" cy="369332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 smtClean="0"/>
              <a:t>E</a:t>
            </a:r>
            <a:r>
              <a:rPr lang="it-IT" baseline="-25000" dirty="0" smtClean="0"/>
              <a:t>p</a:t>
            </a:r>
            <a:r>
              <a:rPr lang="it-IT" dirty="0" smtClean="0"/>
              <a:t>=200MeV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7864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2"/>
          <a:srcRect l="33638" t="30176" r="44248" b="20469"/>
          <a:stretch/>
        </p:blipFill>
        <p:spPr bwMode="auto">
          <a:xfrm>
            <a:off x="395536" y="692696"/>
            <a:ext cx="3480742" cy="4335878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3973003" y="1196752"/>
            <a:ext cx="4991485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dirty="0"/>
              <a:t>typical </a:t>
            </a:r>
            <a:r>
              <a:rPr lang="en-US" dirty="0">
                <a:latin typeface="Symbol" panose="05050102010706020507" pitchFamily="18" charset="2"/>
              </a:rPr>
              <a:t>g</a:t>
            </a:r>
            <a:r>
              <a:rPr lang="en-US" dirty="0"/>
              <a:t>-spectrum </a:t>
            </a:r>
            <a:r>
              <a:rPr lang="en-US" dirty="0" smtClean="0"/>
              <a:t>(*) that </a:t>
            </a:r>
            <a:r>
              <a:rPr lang="en-US" dirty="0"/>
              <a:t>we expect to measure in coincidence with </a:t>
            </a:r>
            <a:r>
              <a:rPr lang="en-US" dirty="0" err="1"/>
              <a:t>inelastically</a:t>
            </a:r>
            <a:r>
              <a:rPr lang="en-US" dirty="0"/>
              <a:t> scattered particles </a:t>
            </a:r>
            <a:r>
              <a:rPr lang="en-US" dirty="0" smtClean="0"/>
              <a:t>(</a:t>
            </a:r>
            <a:r>
              <a:rPr lang="en-US" i="1" dirty="0"/>
              <a:t>ground state gamma-ray decay from the GQR in </a:t>
            </a:r>
            <a:r>
              <a:rPr lang="en-US" i="1" baseline="30000" dirty="0" smtClean="0"/>
              <a:t>208</a:t>
            </a:r>
            <a:r>
              <a:rPr lang="en-US" i="1" dirty="0" smtClean="0"/>
              <a:t>Pb)</a:t>
            </a:r>
            <a:endParaRPr lang="en-US" dirty="0" smtClean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dirty="0" smtClean="0"/>
              <a:t>HECTOR BaF</a:t>
            </a:r>
            <a:r>
              <a:rPr lang="en-US" baseline="-25000" dirty="0" smtClean="0"/>
              <a:t>2</a:t>
            </a:r>
            <a:r>
              <a:rPr lang="en-US" dirty="0" smtClean="0"/>
              <a:t> scintillators to measure the gamma rays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High </a:t>
            </a:r>
            <a:r>
              <a:rPr lang="en-US" dirty="0"/>
              <a:t>efficiency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/>
              <a:t>R</a:t>
            </a:r>
            <a:r>
              <a:rPr lang="en-US" dirty="0" smtClean="0"/>
              <a:t>ejection </a:t>
            </a:r>
            <a:r>
              <a:rPr lang="en-US" dirty="0"/>
              <a:t>of charged particles and neutron </a:t>
            </a:r>
            <a:r>
              <a:rPr lang="en-US" dirty="0" smtClean="0"/>
              <a:t>events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dirty="0"/>
              <a:t>Identify well the ground-state direct gamma decay of the </a:t>
            </a:r>
            <a:r>
              <a:rPr lang="en-US" dirty="0" smtClean="0"/>
              <a:t>GQR (which is shown as </a:t>
            </a:r>
            <a:r>
              <a:rPr lang="en-US" dirty="0"/>
              <a:t>a particular bump over a continuous </a:t>
            </a:r>
            <a:r>
              <a:rPr lang="en-US" dirty="0" smtClean="0"/>
              <a:t>spectrum)</a:t>
            </a:r>
            <a:endParaRPr lang="en-US" dirty="0"/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it-IT" dirty="0"/>
          </a:p>
        </p:txBody>
      </p:sp>
      <p:sp>
        <p:nvSpPr>
          <p:cNvPr id="4" name="Rettangolo 1"/>
          <p:cNvSpPr/>
          <p:nvPr/>
        </p:nvSpPr>
        <p:spPr>
          <a:xfrm>
            <a:off x="2333791" y="-43150"/>
            <a:ext cx="437927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The </a:t>
            </a:r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gamma decay from GQR states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104" y="6186950"/>
            <a:ext cx="4315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(*) </a:t>
            </a:r>
            <a:r>
              <a:rPr lang="en-US" sz="1600" dirty="0"/>
              <a:t>J.R. </a:t>
            </a:r>
            <a:r>
              <a:rPr lang="en-US" sz="1600" dirty="0" err="1"/>
              <a:t>Beene</a:t>
            </a:r>
            <a:r>
              <a:rPr lang="en-US" sz="1600" dirty="0"/>
              <a:t> et al., Phys. Rev. C39, 1307(1989) </a:t>
            </a:r>
            <a:endParaRPr lang="it-IT" sz="1600" dirty="0"/>
          </a:p>
        </p:txBody>
      </p:sp>
      <p:sp>
        <p:nvSpPr>
          <p:cNvPr id="9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29, 2014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6/10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82745" y="478413"/>
            <a:ext cx="4572000" cy="646331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gamma decay has been measured only in 208Pb  </a:t>
            </a:r>
            <a:r>
              <a:rPr lang="en-US" dirty="0" smtClean="0"/>
              <a:t>(*) </a:t>
            </a:r>
            <a:r>
              <a:rPr lang="en-US" dirty="0"/>
              <a:t>for the ISGQR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7826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Connettore 2 40"/>
          <p:cNvCxnSpPr/>
          <p:nvPr/>
        </p:nvCxnSpPr>
        <p:spPr>
          <a:xfrm flipV="1">
            <a:off x="1830492" y="2071526"/>
            <a:ext cx="869300" cy="2325484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323528" y="3789040"/>
            <a:ext cx="8392417" cy="40011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States of different nature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 Average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Transition charge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densities</a:t>
            </a:r>
          </a:p>
        </p:txBody>
      </p:sp>
      <p:sp>
        <p:nvSpPr>
          <p:cNvPr id="44" name="CasellaDiTesto 43"/>
          <p:cNvSpPr txBox="1"/>
          <p:nvPr/>
        </p:nvSpPr>
        <p:spPr>
          <a:xfrm>
            <a:off x="247702" y="6188202"/>
            <a:ext cx="5620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err="1" smtClean="0"/>
              <a:t>Figures</a:t>
            </a:r>
            <a:r>
              <a:rPr lang="it-IT" sz="1400" b="1" dirty="0" smtClean="0"/>
              <a:t> from: N. </a:t>
            </a:r>
            <a:r>
              <a:rPr lang="it-IT" sz="1400" b="1" dirty="0" err="1" smtClean="0"/>
              <a:t>Ryezayeva</a:t>
            </a:r>
            <a:r>
              <a:rPr lang="it-IT" sz="1400" b="1" dirty="0" smtClean="0"/>
              <a:t> </a:t>
            </a:r>
            <a:r>
              <a:rPr lang="it-IT" sz="1400" b="1" dirty="0" err="1" smtClean="0"/>
              <a:t>el</a:t>
            </a:r>
            <a:r>
              <a:rPr lang="it-IT" sz="1400" b="1" dirty="0" smtClean="0"/>
              <a:t>. al Phys. Rev. </a:t>
            </a:r>
            <a:r>
              <a:rPr lang="it-IT" sz="1400" b="1" dirty="0" err="1" smtClean="0"/>
              <a:t>Lett</a:t>
            </a:r>
            <a:r>
              <a:rPr lang="it-IT" sz="1400" b="1" dirty="0" smtClean="0"/>
              <a:t>. 89 (2002) 272502</a:t>
            </a:r>
            <a:endParaRPr lang="it-IT" sz="1400" b="1" dirty="0"/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4295"/>
            <a:ext cx="5564614" cy="359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9" y="4429343"/>
            <a:ext cx="3494087" cy="1670050"/>
          </a:xfrm>
          <a:prstGeom prst="rect">
            <a:avLst/>
          </a:prstGeom>
          <a:solidFill>
            <a:schemeClr val="bg1"/>
          </a:solidFill>
          <a:ln w="25400">
            <a:solidFill>
              <a:srgbClr val="0000FF"/>
            </a:solidFill>
          </a:ln>
          <a:effectLst/>
        </p:spPr>
      </p:pic>
      <p:sp>
        <p:nvSpPr>
          <p:cNvPr id="2" name="Rettangolo 1"/>
          <p:cNvSpPr/>
          <p:nvPr/>
        </p:nvSpPr>
        <p:spPr>
          <a:xfrm>
            <a:off x="3802249" y="4803951"/>
            <a:ext cx="160492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</a:t>
            </a:r>
            <a:r>
              <a:rPr lang="en-US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eutron skin</a:t>
            </a:r>
          </a:p>
          <a:p>
            <a:pPr>
              <a:defRPr/>
            </a:pPr>
            <a:r>
              <a:rPr lang="it-IT" b="1" dirty="0" err="1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oscillation</a:t>
            </a:r>
            <a:endParaRPr lang="en-US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1763256" y="4612192"/>
            <a:ext cx="49084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200" b="1" dirty="0" smtClean="0">
                <a:solidFill>
                  <a:srgbClr val="0000FF"/>
                </a:solidFill>
              </a:rPr>
              <a:t>PDR</a:t>
            </a:r>
            <a:endParaRPr lang="en-US" sz="1200" b="1" dirty="0">
              <a:solidFill>
                <a:srgbClr val="0000FF"/>
              </a:solidFill>
            </a:endParaRPr>
          </a:p>
        </p:txBody>
      </p:sp>
      <p:sp>
        <p:nvSpPr>
          <p:cNvPr id="15" name="Ovale 14"/>
          <p:cNvSpPr/>
          <p:nvPr/>
        </p:nvSpPr>
        <p:spPr>
          <a:xfrm>
            <a:off x="2583072" y="4555622"/>
            <a:ext cx="360040" cy="1091978"/>
          </a:xfrm>
          <a:prstGeom prst="ellipse">
            <a:avLst/>
          </a:prstGeom>
          <a:solidFill>
            <a:schemeClr val="accen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e 49"/>
          <p:cNvSpPr/>
          <p:nvPr/>
        </p:nvSpPr>
        <p:spPr>
          <a:xfrm>
            <a:off x="1088320" y="4581128"/>
            <a:ext cx="360040" cy="1091978"/>
          </a:xfrm>
          <a:prstGeom prst="ellipse">
            <a:avLst/>
          </a:prstGeom>
          <a:solidFill>
            <a:schemeClr val="accen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AutoShape 24"/>
          <p:cNvSpPr>
            <a:spLocks noChangeArrowheads="1"/>
          </p:cNvSpPr>
          <p:nvPr/>
        </p:nvSpPr>
        <p:spPr bwMode="auto">
          <a:xfrm rot="10800000">
            <a:off x="2991590" y="4878964"/>
            <a:ext cx="864097" cy="488389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6">
              <a:alpha val="32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>
              <a:latin typeface="Calibri" pitchFamily="34" charset="0"/>
            </a:endParaRPr>
          </a:p>
        </p:txBody>
      </p:sp>
      <p:sp>
        <p:nvSpPr>
          <p:cNvPr id="20" name="Rettangolo 1"/>
          <p:cNvSpPr/>
          <p:nvPr/>
        </p:nvSpPr>
        <p:spPr>
          <a:xfrm>
            <a:off x="1805284" y="-43150"/>
            <a:ext cx="543629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The </a:t>
            </a:r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gamma decay from </a:t>
            </a:r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pygmy dipole states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21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29, 2014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7/10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66824" y="4175209"/>
            <a:ext cx="34696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 smtClean="0"/>
              <a:t>It is </a:t>
            </a:r>
            <a:r>
              <a:rPr lang="en-US" sz="1600" dirty="0"/>
              <a:t>expected to reflect the properties of the neutron skin </a:t>
            </a:r>
            <a:endParaRPr lang="en-US" sz="16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 smtClean="0"/>
              <a:t>The </a:t>
            </a:r>
            <a:r>
              <a:rPr lang="en-US" sz="1600" dirty="0"/>
              <a:t>neutron skin plays an important role in the nuclear polarizability </a:t>
            </a:r>
            <a:endParaRPr lang="en-US" sz="16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dirty="0"/>
              <a:t>R</a:t>
            </a:r>
            <a:r>
              <a:rPr lang="en-US" sz="1600" dirty="0" smtClean="0"/>
              <a:t>elevant </a:t>
            </a:r>
            <a:r>
              <a:rPr lang="en-US" sz="1600" dirty="0"/>
              <a:t>to constrain nuclear equation of state of neutron-rich matter 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82607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 4"/>
          <p:cNvPicPr/>
          <p:nvPr/>
        </p:nvPicPr>
        <p:blipFill rotWithShape="1">
          <a:blip r:embed="rId2"/>
          <a:srcRect l="33736" t="14468" r="40782" b="13404"/>
          <a:stretch/>
        </p:blipFill>
        <p:spPr bwMode="auto">
          <a:xfrm>
            <a:off x="268370" y="1654526"/>
            <a:ext cx="3318666" cy="44201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 2"/>
          <p:cNvPicPr/>
          <p:nvPr/>
        </p:nvPicPr>
        <p:blipFill rotWithShape="1">
          <a:blip r:embed="rId3"/>
          <a:srcRect l="24623" t="37618" r="41305" b="22845"/>
          <a:stretch/>
        </p:blipFill>
        <p:spPr bwMode="auto">
          <a:xfrm>
            <a:off x="4592611" y="1500909"/>
            <a:ext cx="3006588" cy="20482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Rettangolo 1"/>
          <p:cNvSpPr/>
          <p:nvPr/>
        </p:nvSpPr>
        <p:spPr>
          <a:xfrm>
            <a:off x="1805284" y="-43150"/>
            <a:ext cx="543629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The </a:t>
            </a:r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gamma decay from </a:t>
            </a:r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pygmy dipole states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98974" y="403126"/>
            <a:ext cx="8665514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 large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number of experimental and theoretical works have been devoted to this subject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however the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nature of the PDR is not well understood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yet</a:t>
            </a:r>
            <a:endParaRPr lang="it-IT" sz="16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68370" y="1008195"/>
            <a:ext cx="84800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Splitting found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for these states into a higher-lying group of mainly isovector nature and a lower lying group with a strong isoscalar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character (*)</a:t>
            </a:r>
            <a:endParaRPr lang="it-IT" dirty="0"/>
          </a:p>
        </p:txBody>
      </p:sp>
      <p:sp>
        <p:nvSpPr>
          <p:cNvPr id="17" name="Rectangle 16"/>
          <p:cNvSpPr/>
          <p:nvPr/>
        </p:nvSpPr>
        <p:spPr>
          <a:xfrm>
            <a:off x="3718831" y="3505148"/>
            <a:ext cx="4754148" cy="2372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</a:t>
            </a:r>
            <a:r>
              <a:rPr lang="en-US" sz="14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omparison for 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the results of (</a:t>
            </a:r>
            <a:r>
              <a:rPr lang="it-IT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γ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lang="it-IT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γ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’), (</a:t>
            </a:r>
            <a:r>
              <a:rPr lang="it-IT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α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lang="it-IT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α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’</a:t>
            </a:r>
            <a:r>
              <a:rPr lang="it-IT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γ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experiments at </a:t>
            </a:r>
            <a:r>
              <a:rPr lang="en-US" sz="14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136MeV  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and (</a:t>
            </a:r>
            <a:r>
              <a:rPr lang="en-US" sz="1400" baseline="30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17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O, </a:t>
            </a:r>
            <a:r>
              <a:rPr lang="en-US" sz="1400" baseline="30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17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O’ </a:t>
            </a:r>
            <a:r>
              <a:rPr lang="it-IT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γ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</a:t>
            </a:r>
            <a:r>
              <a:rPr lang="en-US" sz="14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at 20MeV/u (**). 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14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Calculated 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transition densities </a:t>
            </a:r>
            <a:r>
              <a:rPr lang="en-US" sz="14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for </a:t>
            </a:r>
            <a:r>
              <a:rPr lang="en-US" sz="14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state at 7.1 MeV has a very pronounced neutron transition density at the surface, typical of the pygmy </a:t>
            </a:r>
            <a:r>
              <a:rPr lang="en-US" sz="14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states (***).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chemeClr val="accent1"/>
                </a:solidFill>
              </a:rPr>
              <a:t>measure </a:t>
            </a:r>
            <a:r>
              <a:rPr lang="en-US" sz="1400" dirty="0">
                <a:solidFill>
                  <a:schemeClr val="accent1"/>
                </a:solidFill>
              </a:rPr>
              <a:t>the excitation cross sections using different probes </a:t>
            </a:r>
            <a:r>
              <a:rPr lang="en-US" sz="1400" dirty="0" smtClean="0">
                <a:solidFill>
                  <a:schemeClr val="accent1"/>
                </a:solidFill>
              </a:rPr>
              <a:t>(</a:t>
            </a:r>
            <a:r>
              <a:rPr lang="en-US" sz="1400" b="1" dirty="0" smtClean="0">
                <a:solidFill>
                  <a:schemeClr val="accent1"/>
                </a:solidFill>
              </a:rPr>
              <a:t>data </a:t>
            </a:r>
            <a:r>
              <a:rPr lang="en-US" sz="1400" b="1" dirty="0">
                <a:solidFill>
                  <a:schemeClr val="accent1"/>
                </a:solidFill>
              </a:rPr>
              <a:t>on pygmy states populated with proton scattering and followed by gamma decay are really </a:t>
            </a:r>
            <a:r>
              <a:rPr lang="en-US" sz="1400" b="1" dirty="0" smtClean="0">
                <a:solidFill>
                  <a:schemeClr val="accent1"/>
                </a:solidFill>
              </a:rPr>
              <a:t>scarce</a:t>
            </a:r>
            <a:r>
              <a:rPr lang="en-US" sz="1400" dirty="0" smtClean="0">
                <a:solidFill>
                  <a:schemeClr val="accent1"/>
                </a:solidFill>
              </a:rPr>
              <a:t>)</a:t>
            </a:r>
            <a:endParaRPr lang="it-IT" sz="1400" dirty="0">
              <a:solidFill>
                <a:schemeClr val="accent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104" y="6186950"/>
            <a:ext cx="3976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(**) </a:t>
            </a:r>
            <a:r>
              <a:rPr lang="it-IT" sz="1600" dirty="0"/>
              <a:t>L. Pellegri et al., </a:t>
            </a:r>
            <a:r>
              <a:rPr lang="it-IT" sz="1600" dirty="0" smtClean="0"/>
              <a:t>to be </a:t>
            </a:r>
            <a:r>
              <a:rPr lang="it-IT" sz="1600" dirty="0" err="1" smtClean="0"/>
              <a:t>published</a:t>
            </a:r>
            <a:r>
              <a:rPr lang="it-IT" sz="1600" dirty="0" smtClean="0"/>
              <a:t> in PLB </a:t>
            </a:r>
            <a:endParaRPr lang="it-IT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4427984" y="6177496"/>
            <a:ext cx="4018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(***) </a:t>
            </a:r>
            <a:r>
              <a:rPr lang="en-US" sz="1600" dirty="0"/>
              <a:t>J. </a:t>
            </a:r>
            <a:r>
              <a:rPr lang="en-US" sz="1600" dirty="0" err="1" smtClean="0"/>
              <a:t>Endres</a:t>
            </a:r>
            <a:r>
              <a:rPr lang="en-US" sz="1600" dirty="0" smtClean="0"/>
              <a:t> </a:t>
            </a:r>
            <a:r>
              <a:rPr lang="en-US" sz="1600" dirty="0"/>
              <a:t>et al., Phys. Rev. C 85, 064331</a:t>
            </a:r>
            <a:endParaRPr lang="it-IT" sz="1600" dirty="0"/>
          </a:p>
        </p:txBody>
      </p:sp>
      <p:sp>
        <p:nvSpPr>
          <p:cNvPr id="20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29, 2014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8/10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55576" y="5805264"/>
            <a:ext cx="50689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(*) </a:t>
            </a:r>
            <a:r>
              <a:rPr lang="en-US" sz="1600" dirty="0" smtClean="0"/>
              <a:t>D</a:t>
            </a:r>
            <a:r>
              <a:rPr lang="en-US" sz="1600" dirty="0"/>
              <a:t>. </a:t>
            </a:r>
            <a:r>
              <a:rPr lang="en-US" sz="1600" dirty="0" err="1"/>
              <a:t>Savran</a:t>
            </a:r>
            <a:r>
              <a:rPr lang="en-US" sz="1600" dirty="0"/>
              <a:t> et al., Phys. Rev. </a:t>
            </a:r>
            <a:r>
              <a:rPr lang="en-US" sz="1600" dirty="0" err="1"/>
              <a:t>Lett</a:t>
            </a:r>
            <a:r>
              <a:rPr lang="en-US" sz="1600" dirty="0"/>
              <a:t>. 100, 232501 (2008)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386675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404664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We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plan to make measurements of the angular distribution of the scattered protons in coincidence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with few specific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states (low density of states, </a:t>
            </a:r>
            <a:r>
              <a:rPr lang="en-US" baseline="30000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208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Pb) or integrating the strength over bins of 300 – 500 </a:t>
            </a:r>
            <a:r>
              <a:rPr lang="en-US" dirty="0" err="1" smtClean="0">
                <a:latin typeface="Times New Roman" panose="02020603050405020304" pitchFamily="18" charset="0"/>
                <a:ea typeface="Cambria" panose="02040503050406030204" pitchFamily="18" charset="0"/>
              </a:rPr>
              <a:t>keV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 (high density of states, </a:t>
            </a:r>
            <a:r>
              <a:rPr lang="en-US" baseline="30000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124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Sn) </a:t>
            </a:r>
            <a:endParaRPr lang="it-IT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60716" y="1593842"/>
            <a:ext cx="6439771" cy="2256055"/>
            <a:chOff x="1372589" y="1604993"/>
            <a:chExt cx="6439771" cy="2256055"/>
          </a:xfrm>
        </p:grpSpPr>
        <p:sp>
          <p:nvSpPr>
            <p:cNvPr id="12" name="Rectangle 11"/>
            <p:cNvSpPr/>
            <p:nvPr/>
          </p:nvSpPr>
          <p:spPr>
            <a:xfrm>
              <a:off x="1372589" y="1604993"/>
              <a:ext cx="6439771" cy="2256055"/>
            </a:xfrm>
            <a:prstGeom prst="rect">
              <a:avLst/>
            </a:prstGeom>
            <a:solidFill>
              <a:schemeClr val="bg1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3" name="Gruppo 6"/>
            <p:cNvGrpSpPr>
              <a:grpSpLocks/>
            </p:cNvGrpSpPr>
            <p:nvPr/>
          </p:nvGrpSpPr>
          <p:grpSpPr>
            <a:xfrm>
              <a:off x="1372589" y="1636552"/>
              <a:ext cx="6048672" cy="2224496"/>
              <a:chOff x="1752600" y="1752600"/>
              <a:chExt cx="6629400" cy="2640842"/>
            </a:xfrm>
          </p:grpSpPr>
          <p:pic>
            <p:nvPicPr>
              <p:cNvPr id="4" name="Picture 3"/>
              <p:cNvPicPr/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2600" y="1752600"/>
                <a:ext cx="3050543" cy="2640842"/>
              </a:xfrm>
              <a:prstGeom prst="rect">
                <a:avLst/>
              </a:prstGeom>
              <a:noFill/>
            </p:spPr>
          </p:pic>
          <p:sp>
            <p:nvSpPr>
              <p:cNvPr id="5" name="CasellaDiTesto 4"/>
              <p:cNvSpPr txBox="1"/>
              <p:nvPr/>
            </p:nvSpPr>
            <p:spPr>
              <a:xfrm>
                <a:off x="3480410" y="2449970"/>
                <a:ext cx="718185" cy="4292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it-IT" sz="1800" b="1" kern="1200" baseline="30000" dirty="0">
                    <a:solidFill>
                      <a:srgbClr val="FF0000"/>
                    </a:solidFill>
                    <a:effectLst/>
                    <a:latin typeface="Cambria" panose="02040503050406030204" pitchFamily="18" charset="0"/>
                    <a:ea typeface="MS Mincho" panose="02020609040205080304" pitchFamily="49" charset="-128"/>
                    <a:cs typeface="Times New Roman" panose="02020603050405020304" pitchFamily="18" charset="0"/>
                  </a:rPr>
                  <a:t>208</a:t>
                </a:r>
                <a:r>
                  <a:rPr lang="it-IT" sz="1800" b="1" kern="1200" dirty="0">
                    <a:solidFill>
                      <a:srgbClr val="FF0000"/>
                    </a:solidFill>
                    <a:effectLst/>
                    <a:latin typeface="Cambria" panose="02040503050406030204" pitchFamily="18" charset="0"/>
                    <a:ea typeface="MS Mincho" panose="02020609040205080304" pitchFamily="49" charset="-128"/>
                    <a:cs typeface="Times New Roman" panose="02020603050405020304" pitchFamily="18" charset="0"/>
                  </a:rPr>
                  <a:t>Pb</a:t>
                </a:r>
                <a:endParaRPr lang="it-IT" sz="1200" dirty="0">
                  <a:effectLst/>
                  <a:latin typeface="Times New Roman" panose="02020603050405020304" pitchFamily="18" charset="0"/>
                  <a:ea typeface="MS Mincho" panose="02020609040205080304" pitchFamily="49" charset="-128"/>
                </a:endParaRPr>
              </a:p>
            </p:txBody>
          </p:sp>
          <p:pic>
            <p:nvPicPr>
              <p:cNvPr id="6" name="Picture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29200" y="1935291"/>
                <a:ext cx="3352800" cy="2408109"/>
              </a:xfrm>
              <a:prstGeom prst="rect">
                <a:avLst/>
              </a:prstGeom>
            </p:spPr>
          </p:pic>
        </p:grpSp>
      </p:grpSp>
      <p:pic>
        <p:nvPicPr>
          <p:cNvPr id="7" name="I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26" y="4077072"/>
            <a:ext cx="3051778" cy="242296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</p:pic>
      <p:sp>
        <p:nvSpPr>
          <p:cNvPr id="8" name="Rettangolo 1"/>
          <p:cNvSpPr/>
          <p:nvPr/>
        </p:nvSpPr>
        <p:spPr>
          <a:xfrm>
            <a:off x="1805284" y="-43150"/>
            <a:ext cx="543629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The </a:t>
            </a:r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gamma decay from </a:t>
            </a:r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pygmy dipole states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9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29, 2014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9/10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51920" y="4132827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/>
              <a:t>DWBA predictions obtained with the </a:t>
            </a:r>
            <a:r>
              <a:rPr lang="en-US" sz="1600" dirty="0" smtClean="0"/>
              <a:t>FRESCO(*) </a:t>
            </a:r>
            <a:r>
              <a:rPr lang="en-US" sz="1600" dirty="0"/>
              <a:t>code and using two different form </a:t>
            </a:r>
            <a:r>
              <a:rPr lang="en-US" sz="1600" dirty="0" smtClean="0"/>
              <a:t>factors</a:t>
            </a:r>
            <a:r>
              <a:rPr lang="en-US" sz="1600" dirty="0"/>
              <a:t> </a:t>
            </a:r>
            <a:r>
              <a:rPr lang="en-US" sz="1600" dirty="0" smtClean="0"/>
              <a:t>(PDR / IVGDR)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/>
              <a:t>O</a:t>
            </a:r>
            <a:r>
              <a:rPr lang="en-US" sz="1600" dirty="0" smtClean="0"/>
              <a:t>ne </a:t>
            </a:r>
            <a:r>
              <a:rPr lang="en-US" sz="1600" dirty="0"/>
              <a:t>can </a:t>
            </a:r>
            <a:r>
              <a:rPr lang="en-US" sz="1600" dirty="0" smtClean="0"/>
              <a:t>also measure excitation </a:t>
            </a:r>
            <a:r>
              <a:rPr lang="en-US" sz="1600" dirty="0"/>
              <a:t>cross section as a function of bombarding </a:t>
            </a:r>
            <a:r>
              <a:rPr lang="en-US" sz="1600" dirty="0" smtClean="0"/>
              <a:t>energy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/>
              <a:t>With the HECTOR+KRATTA setup we have high </a:t>
            </a:r>
            <a:r>
              <a:rPr lang="en-US" sz="1600" dirty="0"/>
              <a:t>efficiency of the detectors for gamma-rays and charged </a:t>
            </a:r>
            <a:r>
              <a:rPr lang="en-US" sz="1600" dirty="0" smtClean="0"/>
              <a:t>particles, </a:t>
            </a:r>
            <a:r>
              <a:rPr lang="en-US" sz="1600" dirty="0"/>
              <a:t>allowing to measure the angular distributions of scattered protons in coincidence with gamma-rays</a:t>
            </a:r>
            <a:endParaRPr lang="it-IT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7060950" y="3886533"/>
            <a:ext cx="216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/>
              <a:t>(*) http://www.fresco.org.uk/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91680" y="1700808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1</a:t>
            </a:r>
            <a:r>
              <a:rPr lang="it-IT" sz="1600" baseline="30000" dirty="0" smtClean="0"/>
              <a:t>-</a:t>
            </a:r>
            <a:endParaRPr lang="it-IT" sz="1600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2123728" y="1681063"/>
            <a:ext cx="335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1</a:t>
            </a:r>
            <a:r>
              <a:rPr lang="it-IT" sz="1600" baseline="30000" dirty="0" smtClean="0"/>
              <a:t>-</a:t>
            </a:r>
            <a:endParaRPr lang="it-IT" sz="1600" baseline="30000" dirty="0"/>
          </a:p>
        </p:txBody>
      </p:sp>
      <p:sp>
        <p:nvSpPr>
          <p:cNvPr id="18" name="TextBox 17"/>
          <p:cNvSpPr txBox="1"/>
          <p:nvPr/>
        </p:nvSpPr>
        <p:spPr>
          <a:xfrm>
            <a:off x="2483768" y="2420888"/>
            <a:ext cx="3593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2</a:t>
            </a:r>
            <a:r>
              <a:rPr lang="it-IT" sz="1600" baseline="30000" dirty="0"/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52185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4295</TotalTime>
  <Words>1979</Words>
  <Application>Microsoft Office PowerPoint</Application>
  <PresentationFormat>On-screen Show (4:3)</PresentationFormat>
  <Paragraphs>193</Paragraphs>
  <Slides>15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NewsPrint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Fabio</dc:creator>
  <cp:lastModifiedBy>Fabio</cp:lastModifiedBy>
  <cp:revision>147</cp:revision>
  <cp:lastPrinted>2014-08-25T15:30:15Z</cp:lastPrinted>
  <dcterms:created xsi:type="dcterms:W3CDTF">2012-02-14T08:54:07Z</dcterms:created>
  <dcterms:modified xsi:type="dcterms:W3CDTF">2014-08-28T18:33:15Z</dcterms:modified>
</cp:coreProperties>
</file>