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4"/>
  </p:notesMasterIdLst>
  <p:handoutMasterIdLst>
    <p:handoutMasterId r:id="rId15"/>
  </p:handoutMasterIdLst>
  <p:sldIdLst>
    <p:sldId id="257" r:id="rId2"/>
    <p:sldId id="297" r:id="rId3"/>
    <p:sldId id="282" r:id="rId4"/>
    <p:sldId id="277" r:id="rId5"/>
    <p:sldId id="276" r:id="rId6"/>
    <p:sldId id="292" r:id="rId7"/>
    <p:sldId id="290" r:id="rId8"/>
    <p:sldId id="302" r:id="rId9"/>
    <p:sldId id="300" r:id="rId10"/>
    <p:sldId id="295" r:id="rId11"/>
    <p:sldId id="294" r:id="rId12"/>
    <p:sldId id="299" r:id="rId13"/>
  </p:sldIdLst>
  <p:sldSz cx="9144000" cy="6858000" type="screen4x3"/>
  <p:notesSz cx="9926638" cy="6797675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5" autoAdjust="0"/>
    <p:restoredTop sz="96737" autoAdjust="0"/>
  </p:normalViewPr>
  <p:slideViewPr>
    <p:cSldViewPr>
      <p:cViewPr>
        <p:scale>
          <a:sx n="60" d="100"/>
          <a:sy n="60" d="100"/>
        </p:scale>
        <p:origin x="-139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BB420-427C-4201-8ABF-25A198296672}" type="datetimeFigureOut">
              <a:rPr lang="it-IT" smtClean="0"/>
              <a:t>25/08/2016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741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1696" y="645741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24DD5D-7DA3-4080-B205-1031BBFD681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29305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7A3022-8FF5-4827-A82C-39BD732E5D4B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1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5622799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C3964-21C3-426E-8A6D-8C245621D3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161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E87D4709-3A36-4145-904A-E0183BA20308}" type="slidenum">
              <a:rPr lang="it-IT" smtClean="0">
                <a:cs typeface="DejaVu Sans" charset="0"/>
              </a:rPr>
              <a:pPr/>
              <a:t>1</a:t>
            </a:fld>
            <a:endParaRPr lang="it-IT" dirty="0" smtClean="0">
              <a:cs typeface="DejaVu Sans" charset="0"/>
            </a:endParaRPr>
          </a:p>
        </p:txBody>
      </p:sp>
      <p:sp>
        <p:nvSpPr>
          <p:cNvPr id="399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solidFill>
            <a:srgbClr val="FFFFFF"/>
          </a:solidFill>
          <a:ln/>
        </p:spPr>
      </p:sp>
      <p:sp>
        <p:nvSpPr>
          <p:cNvPr id="399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92665" y="3228896"/>
            <a:ext cx="7941310" cy="3058954"/>
          </a:xfrm>
          <a:noFill/>
          <a:ln/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it-IT" dirty="0" smtClean="0">
              <a:latin typeface="Calibri" pitchFamily="32" charset="0"/>
              <a:cs typeface="DejaVu Sans" charset="0"/>
            </a:endParaRPr>
          </a:p>
        </p:txBody>
      </p:sp>
      <p:sp>
        <p:nvSpPr>
          <p:cNvPr id="39941" name="Text Box 3"/>
          <p:cNvSpPr txBox="1">
            <a:spLocks noChangeArrowheads="1"/>
          </p:cNvSpPr>
          <p:nvPr/>
        </p:nvSpPr>
        <p:spPr bwMode="auto">
          <a:xfrm>
            <a:off x="5622799" y="6456611"/>
            <a:ext cx="4301543" cy="33988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31C28C88-7F5E-4104-BDE6-E9BFDCE17D3E}" type="slidenum">
              <a:rPr lang="it-IT" sz="1200">
                <a:solidFill>
                  <a:srgbClr val="000000"/>
                </a:solidFill>
                <a:latin typeface="Calibri" pitchFamily="32" charset="0"/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1</a:t>
            </a:fld>
            <a:endParaRPr lang="it-IT" sz="1200" dirty="0">
              <a:solidFill>
                <a:srgbClr val="00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516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7D7EB9E-97A5-43E7-8B6D-85E22A8A0D80}" type="slidenum">
              <a:rPr lang="it-IT" smtClean="0">
                <a:cs typeface="DejaVu Sans" charset="0"/>
              </a:rPr>
              <a:pPr/>
              <a:t>2</a:t>
            </a:fld>
            <a:endParaRPr lang="it-IT" smtClean="0">
              <a:cs typeface="DejaVu Sans" charset="0"/>
            </a:endParaRPr>
          </a:p>
        </p:txBody>
      </p:sp>
      <p:sp>
        <p:nvSpPr>
          <p:cNvPr id="409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solidFill>
            <a:srgbClr val="FFFFFF"/>
          </a:solidFill>
          <a:ln/>
        </p:spPr>
      </p:sp>
      <p:sp>
        <p:nvSpPr>
          <p:cNvPr id="409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92665" y="3228896"/>
            <a:ext cx="7939013" cy="3058954"/>
          </a:xfrm>
          <a:noFill/>
          <a:ln/>
        </p:spPr>
        <p:txBody>
          <a:bodyPr wrap="none" anchor="ctr"/>
          <a:lstStyle/>
          <a:p>
            <a:endParaRPr lang="it-IT" smtClean="0"/>
          </a:p>
        </p:txBody>
      </p:sp>
    </p:spTree>
    <p:extLst>
      <p:ext uri="{BB962C8B-B14F-4D97-AF65-F5344CB8AC3E}">
        <p14:creationId xmlns:p14="http://schemas.microsoft.com/office/powerpoint/2010/main" val="1430402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7D7EB9E-97A5-43E7-8B6D-85E22A8A0D80}" type="slidenum">
              <a:rPr lang="it-IT" smtClean="0">
                <a:cs typeface="DejaVu Sans" charset="0"/>
              </a:rPr>
              <a:pPr/>
              <a:t>3</a:t>
            </a:fld>
            <a:endParaRPr lang="it-IT" dirty="0" smtClean="0">
              <a:cs typeface="DejaVu Sans" charset="0"/>
            </a:endParaRPr>
          </a:p>
        </p:txBody>
      </p:sp>
      <p:sp>
        <p:nvSpPr>
          <p:cNvPr id="409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solidFill>
            <a:srgbClr val="FFFFFF"/>
          </a:solidFill>
          <a:ln/>
        </p:spPr>
      </p:sp>
      <p:sp>
        <p:nvSpPr>
          <p:cNvPr id="409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92665" y="3228896"/>
            <a:ext cx="7939013" cy="3058954"/>
          </a:xfrm>
          <a:noFill/>
          <a:ln/>
        </p:spPr>
        <p:txBody>
          <a:bodyPr wrap="none" anchor="ctr"/>
          <a:lstStyle/>
          <a:p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3356215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HECTOR consists primarily of eight large single scintillator crystals l of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Bariumdifluoride</a:t>
            </a:r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BaF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,) of 145 mm in diameter and 175 mm in length encased in a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lightweight fiberglass housing. The crystals can contain a large fraction of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electromagnetic shower from photons with energies up to 100 MeV. Each crystal is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coupled to a single fast photomultiplier tube (EM1 9823Q of diameter 125 mm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a quartz window and selected on stability, rise time and energy resolution)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attached to an active voltage divider circuit [lo]. The detectors are operated at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distance of 30 cm from the target to the front face of the scintillator crystal. This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distance represents a compromise between the following requirements: largest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possible solid angle for gamma-ray detection, ability to suppress particle induced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events by a measurement of the time of flight from the target, and negligible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summing (i.e. probability for 2 gamma rays or 1 gamma ray and 1 neutron from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same event to interact in the same detector within the pulse integration time).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detectors are normally equipped with 6 mm Pb absorbers in order to eliminate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most of the low-energy gamma rays </a:t>
            </a:r>
            <a:r>
              <a:rPr lang="en-US" sz="1200" b="1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(EY &lt;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 MeV) from the target thereby further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reducing summing effects. In the experiments discussed here the detectors were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positioned mostly at angles = + </a:t>
            </a:r>
            <a:r>
              <a:rPr lang="en-US" dirty="0" smtClean="0"/>
              <a:t>144 degree with respect to the beam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C3964-21C3-426E-8A6D-8C245621D39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274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C3964-21C3-426E-8A6D-8C245621D39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193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C3964-21C3-426E-8A6D-8C245621D39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1931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HECTOR consists primarily of eight large single scintillator crystals l of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Bariumdifluoride</a:t>
            </a:r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BaF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,) of 145 mm in diameter and 175 mm in length encased in a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lightweight fiberglass housing. The crystals can contain a large fraction of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electromagnetic shower from photons with energies up to 100 MeV. Each crystal is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coupled to a single fast photomultiplier tube (EM1 9823Q of diameter 125 mm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a quartz window and selected on stability, rise time and energy resolution)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attached to an active voltage divider circuit [lo]. The detectors are operated at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distance of 30 cm from the target to the front face of the scintillator crystal. This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distance represents a compromise between the following requirements: largest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possible solid angle for gamma-ray detection, ability to suppress particle induced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events by a measurement of the time of flight from the target, and negligible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summing (i.e. probability for 2 gamma rays or 1 gamma ray and 1 neutron from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same event to interact in the same detector within the pulse integration time).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detectors are normally equipped with 6 mm Pb absorbers in order to eliminate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most of the low-energy gamma rays </a:t>
            </a:r>
            <a:r>
              <a:rPr lang="en-US" sz="1200" b="1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(EY &lt;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 MeV) from the target thereby further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reducing summing effects. In the experiments discussed here the detectors were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positioned mostly at angles = + </a:t>
            </a:r>
            <a:r>
              <a:rPr lang="en-US" dirty="0" smtClean="0"/>
              <a:t>144 degree with respect to the beam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C3964-21C3-426E-8A6D-8C245621D39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1407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HECTOR consists primarily of eight large single scintillator crystals l of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Bariumdifluoride</a:t>
            </a:r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BaF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,) of 145 mm in diameter and 175 mm in length encased in a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lightweight fiberglass housing. The crystals can contain a large fraction of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electromagnetic shower from photons with energies up to 100 MeV. Each crystal is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coupled to a single fast photomultiplier tube (EM1 9823Q of diameter 125 mm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a quartz window and selected on stability, rise time and energy resolution)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attached to an active voltage divider circuit [lo]. The detectors are operated at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distance of 30 cm from the target to the front face of the scintillator crystal. This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distance represents a compromise between the following requirements: largest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possible solid angle for gamma-ray detection, ability to suppress particle induced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events by a measurement of the time of flight from the target, and negligible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summing (i.e. probability for 2 gamma rays or 1 gamma ray and 1 neutron from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same event to interact in the same detector within the pulse integration time). The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detectors are normally equipped with 6 mm Pb absorbers in order to eliminate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most of the low-energy gamma rays </a:t>
            </a:r>
            <a:r>
              <a:rPr lang="en-US" sz="1200" b="1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(EY &lt;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 MeV) from the target thereby further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reducing summing effects. In the experiments discussed here the detectors were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positioned mostly at angles = + </a:t>
            </a:r>
            <a:r>
              <a:rPr lang="en-US" dirty="0" smtClean="0"/>
              <a:t>144 degree with respect to the beam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C3964-21C3-426E-8A6D-8C245621D39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823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25/08/2016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25/08/2016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25/08/2016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25/08/2016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25/08/2016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25/08/2016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F49D355-16BD-4E45-BD9A-5EA878CF7CBD}" type="datetimeFigureOut">
              <a:rPr lang="it-IT" smtClean="0"/>
              <a:t>25/08/2016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539552" y="836712"/>
            <a:ext cx="7992888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The </a:t>
            </a:r>
            <a:r>
              <a:rPr lang="en-US" sz="2400" b="1" dirty="0"/>
              <a:t>gamma decay from </a:t>
            </a:r>
            <a:endParaRPr lang="it-IT" sz="2400" dirty="0"/>
          </a:p>
          <a:p>
            <a:pPr algn="ctr"/>
            <a:r>
              <a:rPr lang="en-US" sz="2400" b="1" dirty="0"/>
              <a:t>high-lying states and giant resonances excited </a:t>
            </a:r>
            <a:endParaRPr lang="en-US" sz="2400" b="1" dirty="0" smtClean="0"/>
          </a:p>
          <a:p>
            <a:pPr algn="ctr"/>
            <a:r>
              <a:rPr lang="en-US" sz="2400" b="1" dirty="0" smtClean="0"/>
              <a:t>in </a:t>
            </a:r>
            <a:r>
              <a:rPr lang="en-US" sz="2400" b="1" baseline="30000" dirty="0"/>
              <a:t>208</a:t>
            </a:r>
            <a:r>
              <a:rPr lang="en-US" sz="2400" b="1" dirty="0"/>
              <a:t>Pb and </a:t>
            </a:r>
            <a:r>
              <a:rPr lang="en-US" sz="2400" b="1" baseline="30000" dirty="0"/>
              <a:t>90</a:t>
            </a:r>
            <a:r>
              <a:rPr lang="en-US" sz="2400" b="1" dirty="0"/>
              <a:t>Zr </a:t>
            </a:r>
            <a:endParaRPr lang="it-IT" sz="2400" dirty="0"/>
          </a:p>
          <a:p>
            <a:pPr algn="ctr"/>
            <a:r>
              <a:rPr lang="en-US" sz="2400" b="1" dirty="0"/>
              <a:t>via (p, p’</a:t>
            </a:r>
            <a:r>
              <a:rPr lang="en-US" sz="2400" b="1" dirty="0">
                <a:sym typeface="Symbol" panose="05050102010706020507" pitchFamily="18" charset="2"/>
              </a:rPr>
              <a:t></a:t>
            </a:r>
            <a:r>
              <a:rPr lang="en-US" sz="2400" b="1" dirty="0"/>
              <a:t>) reaction at 140 MeV bombarding energy </a:t>
            </a:r>
            <a:endParaRPr lang="it-IT" dirty="0"/>
          </a:p>
          <a:p>
            <a:pPr algn="ctr"/>
            <a:r>
              <a:rPr lang="en-US" sz="1600" b="1" dirty="0"/>
              <a:t> </a:t>
            </a:r>
            <a:endParaRPr lang="it-IT" sz="1600" dirty="0"/>
          </a:p>
          <a:p>
            <a:pPr algn="ctr"/>
            <a:r>
              <a:rPr lang="it-IT" b="1" i="1" dirty="0"/>
              <a:t>F.C.L. Crespi</a:t>
            </a:r>
            <a:r>
              <a:rPr lang="it-IT" b="1" i="1" baseline="30000" dirty="0"/>
              <a:t>1</a:t>
            </a:r>
            <a:r>
              <a:rPr lang="it-IT" b="1" i="1" dirty="0"/>
              <a:t>, M. Kmiecik</a:t>
            </a:r>
            <a:r>
              <a:rPr lang="it-IT" b="1" i="1" baseline="30000" dirty="0"/>
              <a:t>2</a:t>
            </a:r>
            <a:r>
              <a:rPr lang="it-IT" i="1" dirty="0"/>
              <a:t>,</a:t>
            </a:r>
          </a:p>
          <a:p>
            <a:pPr algn="ctr"/>
            <a:endParaRPr lang="it-IT" sz="1600" i="1" dirty="0" smtClean="0"/>
          </a:p>
          <a:p>
            <a:pPr algn="ctr"/>
            <a:r>
              <a:rPr lang="it-IT" sz="1400" i="1" dirty="0" smtClean="0"/>
              <a:t>A.Bracco</a:t>
            </a:r>
            <a:r>
              <a:rPr lang="it-IT" sz="1400" i="1" baseline="30000" dirty="0" smtClean="0"/>
              <a:t>1</a:t>
            </a:r>
            <a:r>
              <a:rPr lang="it-IT" sz="1400" i="1" dirty="0"/>
              <a:t>, F. Camera</a:t>
            </a:r>
            <a:r>
              <a:rPr lang="it-IT" sz="1400" i="1" baseline="30000" dirty="0"/>
              <a:t>1</a:t>
            </a:r>
            <a:r>
              <a:rPr lang="it-IT" sz="1400" i="1" dirty="0"/>
              <a:t>, S. Leoni</a:t>
            </a:r>
            <a:r>
              <a:rPr lang="it-IT" sz="1400" i="1" baseline="30000" dirty="0"/>
              <a:t>1</a:t>
            </a:r>
            <a:r>
              <a:rPr lang="it-IT" sz="1400" i="1" dirty="0"/>
              <a:t>, G. Benzoni</a:t>
            </a:r>
            <a:r>
              <a:rPr lang="it-IT" sz="1400" i="1" baseline="30000" dirty="0"/>
              <a:t>1</a:t>
            </a:r>
            <a:r>
              <a:rPr lang="it-IT" sz="1400" i="1" dirty="0"/>
              <a:t>, S. Brambilla</a:t>
            </a:r>
            <a:r>
              <a:rPr lang="it-IT" sz="1400" i="1" baseline="30000" dirty="0"/>
              <a:t>1</a:t>
            </a:r>
            <a:r>
              <a:rPr lang="it-IT" sz="1400" i="1" dirty="0"/>
              <a:t>, A. Giaz</a:t>
            </a:r>
            <a:r>
              <a:rPr lang="it-IT" sz="1400" i="1" baseline="30000" dirty="0"/>
              <a:t>1</a:t>
            </a:r>
            <a:r>
              <a:rPr lang="it-IT" sz="1400" i="1" dirty="0"/>
              <a:t>, A. Mentana</a:t>
            </a:r>
            <a:r>
              <a:rPr lang="it-IT" sz="1400" i="1" baseline="30000" dirty="0"/>
              <a:t>1</a:t>
            </a:r>
            <a:r>
              <a:rPr lang="it-IT" sz="1400" i="1" dirty="0"/>
              <a:t>, </a:t>
            </a:r>
            <a:endParaRPr lang="it-IT" sz="1400" i="1" dirty="0" smtClean="0"/>
          </a:p>
          <a:p>
            <a:pPr algn="ctr"/>
            <a:r>
              <a:rPr lang="it-IT" sz="1400" i="1" dirty="0" smtClean="0"/>
              <a:t>S. </a:t>
            </a:r>
            <a:r>
              <a:rPr lang="it-IT" sz="1400" i="1" dirty="0"/>
              <a:t>Brambilla</a:t>
            </a:r>
            <a:r>
              <a:rPr lang="it-IT" sz="1400" i="1" baseline="30000" dirty="0"/>
              <a:t>1</a:t>
            </a:r>
            <a:r>
              <a:rPr lang="it-IT" sz="1400" i="1" dirty="0"/>
              <a:t>, O. Wieland</a:t>
            </a:r>
            <a:r>
              <a:rPr lang="it-IT" sz="1400" i="1" baseline="30000" dirty="0"/>
              <a:t>1</a:t>
            </a:r>
            <a:r>
              <a:rPr lang="it-IT" sz="1400" i="1" dirty="0"/>
              <a:t> et al.,</a:t>
            </a:r>
          </a:p>
          <a:p>
            <a:pPr algn="ctr"/>
            <a:r>
              <a:rPr lang="it-IT" sz="1400" i="1" dirty="0" smtClean="0"/>
              <a:t>A.Maj</a:t>
            </a:r>
            <a:r>
              <a:rPr lang="it-IT" sz="1400" i="1" baseline="30000" dirty="0" smtClean="0"/>
              <a:t>2</a:t>
            </a:r>
            <a:r>
              <a:rPr lang="it-IT" sz="1400" i="1" dirty="0"/>
              <a:t>, B. Wasilewska</a:t>
            </a:r>
            <a:r>
              <a:rPr lang="it-IT" sz="1400" i="1" baseline="30000" dirty="0"/>
              <a:t>2</a:t>
            </a:r>
            <a:r>
              <a:rPr lang="it-IT" sz="1400" i="1" dirty="0"/>
              <a:t>, M. Ciemała</a:t>
            </a:r>
            <a:r>
              <a:rPr lang="it-IT" sz="1400" i="1" baseline="30000" dirty="0"/>
              <a:t>2</a:t>
            </a:r>
            <a:r>
              <a:rPr lang="it-IT" sz="1400" i="1" dirty="0"/>
              <a:t>, M. Ziębliński</a:t>
            </a:r>
            <a:r>
              <a:rPr lang="it-IT" sz="1400" i="1" baseline="30000" dirty="0"/>
              <a:t>2</a:t>
            </a:r>
            <a:r>
              <a:rPr lang="it-IT" sz="1400" i="1" dirty="0"/>
              <a:t>, B. Sowicki</a:t>
            </a:r>
            <a:r>
              <a:rPr lang="it-IT" sz="1400" i="1" baseline="30000" dirty="0"/>
              <a:t>2</a:t>
            </a:r>
            <a:r>
              <a:rPr lang="it-IT" sz="1400" i="1" dirty="0"/>
              <a:t>, </a:t>
            </a:r>
            <a:endParaRPr lang="it-IT" sz="1400" i="1" dirty="0" smtClean="0"/>
          </a:p>
          <a:p>
            <a:pPr algn="ctr"/>
            <a:r>
              <a:rPr lang="it-IT" sz="1400" i="1" dirty="0" smtClean="0"/>
              <a:t>J</a:t>
            </a:r>
            <a:r>
              <a:rPr lang="it-IT" sz="1400" i="1" dirty="0"/>
              <a:t>. Łukasik</a:t>
            </a:r>
            <a:r>
              <a:rPr lang="it-IT" sz="1400" i="1" baseline="30000" dirty="0"/>
              <a:t>2</a:t>
            </a:r>
            <a:r>
              <a:rPr lang="it-IT" sz="1400" i="1" dirty="0"/>
              <a:t>, P. Pawłowski</a:t>
            </a:r>
            <a:r>
              <a:rPr lang="it-IT" sz="1400" i="1" baseline="30000" dirty="0"/>
              <a:t>2</a:t>
            </a:r>
            <a:r>
              <a:rPr lang="it-IT" sz="1400" i="1" dirty="0"/>
              <a:t>, </a:t>
            </a:r>
            <a:r>
              <a:rPr lang="it-IT" sz="1400" i="1" dirty="0" smtClean="0"/>
              <a:t>M</a:t>
            </a:r>
            <a:r>
              <a:rPr lang="it-IT" sz="1400" i="1" dirty="0"/>
              <a:t>. Krzysiek</a:t>
            </a:r>
            <a:r>
              <a:rPr lang="it-IT" sz="1400" i="1" baseline="30000" dirty="0"/>
              <a:t>2</a:t>
            </a:r>
            <a:r>
              <a:rPr lang="it-IT" sz="1400" i="1" dirty="0"/>
              <a:t>, B. Fornal</a:t>
            </a:r>
            <a:r>
              <a:rPr lang="it-IT" sz="1400" i="1" baseline="30000" dirty="0"/>
              <a:t>2</a:t>
            </a:r>
            <a:r>
              <a:rPr lang="it-IT" sz="1400" i="1" dirty="0"/>
              <a:t> et al. </a:t>
            </a:r>
          </a:p>
          <a:p>
            <a:pPr algn="ctr"/>
            <a:r>
              <a:rPr lang="en-US" sz="1400" i="1" dirty="0"/>
              <a:t>A. Krasznahorkay</a:t>
            </a:r>
            <a:r>
              <a:rPr lang="en-US" sz="1400" i="1" baseline="30000" dirty="0"/>
              <a:t>3</a:t>
            </a:r>
            <a:r>
              <a:rPr lang="en-US" sz="1400" i="1" dirty="0"/>
              <a:t>, A. Tamii</a:t>
            </a:r>
            <a:r>
              <a:rPr lang="en-US" sz="1400" i="1" baseline="30000" dirty="0"/>
              <a:t>4</a:t>
            </a:r>
            <a:r>
              <a:rPr lang="en-US" sz="1400" i="1" dirty="0"/>
              <a:t>, </a:t>
            </a:r>
            <a:r>
              <a:rPr lang="en-US" sz="1400" i="1" dirty="0" smtClean="0"/>
              <a:t>P</a:t>
            </a:r>
            <a:r>
              <a:rPr lang="en-US" sz="1400" i="1" dirty="0"/>
              <a:t>. Napiórkowski</a:t>
            </a:r>
            <a:r>
              <a:rPr lang="en-US" sz="1400" i="1" baseline="30000" dirty="0"/>
              <a:t>5 </a:t>
            </a:r>
            <a:r>
              <a:rPr lang="en-US" sz="1400" i="1" dirty="0"/>
              <a:t>et al.</a:t>
            </a:r>
            <a:endParaRPr lang="it-IT" sz="1400" i="1" dirty="0"/>
          </a:p>
          <a:p>
            <a:pPr algn="ctr"/>
            <a:endParaRPr lang="it-IT" sz="1400" i="1" baseline="30000" dirty="0" smtClean="0"/>
          </a:p>
          <a:p>
            <a:pPr algn="ctr"/>
            <a:endParaRPr lang="it-IT" sz="1400" i="1" baseline="30000" dirty="0"/>
          </a:p>
          <a:p>
            <a:pPr algn="ctr"/>
            <a:endParaRPr lang="it-IT" sz="1400" i="1" baseline="30000" dirty="0" smtClean="0"/>
          </a:p>
          <a:p>
            <a:pPr algn="ctr"/>
            <a:r>
              <a:rPr lang="it-IT" sz="1400" i="1" baseline="30000" dirty="0" smtClean="0"/>
              <a:t>1</a:t>
            </a:r>
            <a:r>
              <a:rPr lang="it-IT" sz="1400" i="1" dirty="0" smtClean="0"/>
              <a:t>Università </a:t>
            </a:r>
            <a:r>
              <a:rPr lang="it-IT" sz="1400" i="1" dirty="0"/>
              <a:t>degli Studi di Milano and INFN, Milano, Italy</a:t>
            </a:r>
            <a:endParaRPr lang="it-IT" sz="1400" dirty="0"/>
          </a:p>
          <a:p>
            <a:pPr algn="ctr"/>
            <a:r>
              <a:rPr lang="en-US" sz="1400" i="1" baseline="30000" dirty="0"/>
              <a:t>2</a:t>
            </a:r>
            <a:r>
              <a:rPr lang="en-US" sz="1400" i="1" dirty="0"/>
              <a:t>Institute of Nuclear Physics Polish Academy of Sciences, </a:t>
            </a:r>
            <a:r>
              <a:rPr lang="en-US" sz="1400" i="1" dirty="0" err="1"/>
              <a:t>Kraków</a:t>
            </a:r>
            <a:r>
              <a:rPr lang="en-US" sz="1400" i="1" dirty="0"/>
              <a:t>, Poland</a:t>
            </a:r>
            <a:endParaRPr lang="it-IT" sz="1400" dirty="0"/>
          </a:p>
          <a:p>
            <a:pPr algn="ctr"/>
            <a:r>
              <a:rPr lang="pl-PL" sz="1400" i="1" baseline="30000" dirty="0"/>
              <a:t>3</a:t>
            </a:r>
            <a:r>
              <a:rPr lang="pl-PL" sz="1400" i="1" dirty="0"/>
              <a:t>ATOMKI, Debrecen, Hungary</a:t>
            </a:r>
            <a:endParaRPr lang="it-IT" sz="1400" dirty="0"/>
          </a:p>
          <a:p>
            <a:pPr algn="ctr"/>
            <a:r>
              <a:rPr lang="it-IT" sz="1400" i="1" baseline="30000" dirty="0" smtClean="0"/>
              <a:t>4</a:t>
            </a:r>
            <a:r>
              <a:rPr lang="pl-PL" sz="1400" i="1" dirty="0" smtClean="0"/>
              <a:t>RCNP</a:t>
            </a:r>
            <a:r>
              <a:rPr lang="pl-PL" sz="1400" i="1" dirty="0"/>
              <a:t>, Osaka, Japan</a:t>
            </a:r>
            <a:endParaRPr lang="it-IT" sz="1400" dirty="0"/>
          </a:p>
          <a:p>
            <a:pPr algn="ctr"/>
            <a:r>
              <a:rPr lang="it-IT" sz="1400" i="1" baseline="30000" dirty="0" smtClean="0"/>
              <a:t>5</a:t>
            </a:r>
            <a:r>
              <a:rPr lang="pl-PL" sz="1400" i="1" dirty="0" smtClean="0"/>
              <a:t>SLCJ </a:t>
            </a:r>
            <a:r>
              <a:rPr lang="pl-PL" sz="1400" i="1" dirty="0"/>
              <a:t>Warszawa, Poland</a:t>
            </a:r>
            <a:endParaRPr lang="it-IT" sz="2400" dirty="0">
              <a:effectLst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483768" y="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i="1" dirty="0">
                <a:solidFill>
                  <a:schemeClr val="bg1">
                    <a:lumMod val="95000"/>
                  </a:schemeClr>
                </a:solidFill>
              </a:rPr>
              <a:t>Proposal for CCB </a:t>
            </a:r>
            <a:r>
              <a:rPr lang="en-US" b="1" i="1" dirty="0" smtClean="0">
                <a:solidFill>
                  <a:schemeClr val="bg1">
                    <a:lumMod val="95000"/>
                  </a:schemeClr>
                </a:solidFill>
              </a:rPr>
              <a:t>experiments</a:t>
            </a:r>
            <a:endParaRPr lang="it-IT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26-27, 2016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1/13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4325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26-27, 2016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11/13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Rettangolo 1"/>
          <p:cNvSpPr/>
          <p:nvPr/>
        </p:nvSpPr>
        <p:spPr>
          <a:xfrm>
            <a:off x="1711776" y="-30144"/>
            <a:ext cx="60155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Aft>
                <a:spcPts val="1800"/>
              </a:spcAft>
              <a:buClr>
                <a:schemeClr val="accent1"/>
              </a:buClr>
              <a:buFont typeface="Wingdings" pitchFamily="2" charset="2"/>
              <a:buChar char="q"/>
            </a:pPr>
            <a:r>
              <a:rPr lang="en-US" sz="2000" dirty="0" smtClean="0">
                <a:solidFill>
                  <a:schemeClr val="bg2"/>
                </a:solidFill>
              </a:rPr>
              <a:t>Preliminary Results </a:t>
            </a:r>
            <a:r>
              <a:rPr lang="en-US" sz="2000" dirty="0">
                <a:solidFill>
                  <a:schemeClr val="bg2"/>
                </a:solidFill>
              </a:rPr>
              <a:t>of </a:t>
            </a:r>
            <a:r>
              <a:rPr lang="en-US" sz="2000" dirty="0" smtClean="0">
                <a:solidFill>
                  <a:schemeClr val="bg2"/>
                </a:solidFill>
              </a:rPr>
              <a:t>in-beam </a:t>
            </a:r>
            <a:r>
              <a:rPr lang="en-US" sz="2000" dirty="0">
                <a:solidFill>
                  <a:schemeClr val="bg2"/>
                </a:solidFill>
              </a:rPr>
              <a:t>test </a:t>
            </a:r>
            <a:r>
              <a:rPr lang="en-US" sz="2000" dirty="0" smtClean="0">
                <a:solidFill>
                  <a:schemeClr val="bg2"/>
                </a:solidFill>
              </a:rPr>
              <a:t>experiments**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2" name="Tytuł 1"/>
          <p:cNvSpPr txBox="1">
            <a:spLocks/>
          </p:cNvSpPr>
          <p:nvPr/>
        </p:nvSpPr>
        <p:spPr bwMode="auto">
          <a:xfrm>
            <a:off x="457200" y="274638"/>
            <a:ext cx="7467600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p @ 200 MeV + Pb (50 </a:t>
            </a:r>
            <a:r>
              <a:rPr kumimoji="0" lang="el-GR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μ</a:t>
            </a:r>
            <a:r>
              <a:rPr kumimoji="0" lang="pl-PL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m) </a:t>
            </a:r>
            <a:endParaRPr kumimoji="0" lang="en-US" altLang="en-US" sz="2000" b="0" i="0" u="none" strike="noStrike" kern="120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  <p:pic>
        <p:nvPicPr>
          <p:cNvPr id="23" name="Wykres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962400"/>
            <a:ext cx="2822575" cy="263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0" y="3819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25" name="pole tekstowe 16"/>
          <p:cNvSpPr txBox="1">
            <a:spLocks noChangeArrowheads="1"/>
          </p:cNvSpPr>
          <p:nvPr/>
        </p:nvSpPr>
        <p:spPr bwMode="auto">
          <a:xfrm>
            <a:off x="407988" y="3440113"/>
            <a:ext cx="1746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charset="0"/>
              <a:buChar char="○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A8CDD7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BEAF"/>
              </a:buClr>
              <a:buSzPct val="100000"/>
              <a:buFont typeface="Arial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BEAF"/>
              </a:buClr>
              <a:buSzPct val="100000"/>
              <a:buFont typeface="Arial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BEAF"/>
              </a:buClr>
              <a:buSzPct val="100000"/>
              <a:buFont typeface="Arial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BEAF"/>
              </a:buClr>
              <a:buSzPct val="100000"/>
              <a:buFont typeface="Arial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BEAF"/>
              </a:buClr>
              <a:buSzPct val="100000"/>
              <a:buFont typeface="Arial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pl-PL" altLang="pl-PL" sz="1400" b="1" dirty="0" smtClean="0">
                <a:latin typeface="Candara" pitchFamily="34" charset="0"/>
                <a:cs typeface="Arial" charset="0"/>
              </a:rPr>
              <a:t>FRESCO calculations</a:t>
            </a:r>
            <a:br>
              <a:rPr lang="pl-PL" altLang="pl-PL" sz="1400" b="1" dirty="0" smtClean="0">
                <a:latin typeface="Candara" pitchFamily="34" charset="0"/>
                <a:cs typeface="Arial" charset="0"/>
              </a:rPr>
            </a:br>
            <a:r>
              <a:rPr lang="pl-PL" altLang="pl-PL" sz="1400" b="1" dirty="0" smtClean="0">
                <a:latin typeface="Candara" pitchFamily="34" charset="0"/>
                <a:cs typeface="Arial" charset="0"/>
              </a:rPr>
              <a:t>by Mateusz Krzysiek</a:t>
            </a:r>
          </a:p>
        </p:txBody>
      </p:sp>
      <p:sp>
        <p:nvSpPr>
          <p:cNvPr id="26" name="Prostokąt 4"/>
          <p:cNvSpPr/>
          <p:nvPr/>
        </p:nvSpPr>
        <p:spPr>
          <a:xfrm>
            <a:off x="1116013" y="4625975"/>
            <a:ext cx="865187" cy="1611313"/>
          </a:xfrm>
          <a:prstGeom prst="rect">
            <a:avLst/>
          </a:prstGeom>
          <a:solidFill>
            <a:srgbClr val="72A376">
              <a:alpha val="25098"/>
            </a:srgbClr>
          </a:solidFill>
          <a:ln w="1905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1031875"/>
            <a:ext cx="478790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Obraz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3840163"/>
            <a:ext cx="4787900" cy="246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pole tekstowe 8"/>
          <p:cNvSpPr txBox="1">
            <a:spLocks noChangeArrowheads="1"/>
          </p:cNvSpPr>
          <p:nvPr/>
        </p:nvSpPr>
        <p:spPr bwMode="auto">
          <a:xfrm>
            <a:off x="6732588" y="1268413"/>
            <a:ext cx="939800" cy="30797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HECTOR</a:t>
            </a:r>
            <a:endParaRPr kumimoji="0" lang="en-US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30" name="pole tekstowe 10"/>
          <p:cNvSpPr txBox="1">
            <a:spLocks noChangeArrowheads="1"/>
          </p:cNvSpPr>
          <p:nvPr/>
        </p:nvSpPr>
        <p:spPr bwMode="auto">
          <a:xfrm>
            <a:off x="6732588" y="4057650"/>
            <a:ext cx="630237" cy="30797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LaBr</a:t>
            </a:r>
            <a:r>
              <a:rPr kumimoji="0" lang="pl-PL" altLang="en-US" sz="1400" b="0" i="0" u="none" strike="noStrike" kern="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3</a:t>
            </a:r>
            <a:endParaRPr kumimoji="0" lang="en-US" altLang="en-US" sz="1400" b="0" i="0" u="none" strike="noStrike" kern="0" cap="none" spc="0" normalizeH="0" baseline="-2500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31" name="pole tekstowe 9"/>
          <p:cNvSpPr txBox="1">
            <a:spLocks noChangeArrowheads="1"/>
          </p:cNvSpPr>
          <p:nvPr/>
        </p:nvSpPr>
        <p:spPr bwMode="auto">
          <a:xfrm>
            <a:off x="5795963" y="673100"/>
            <a:ext cx="2246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~16 h of measurement</a:t>
            </a:r>
            <a:endParaRPr kumimoji="0" lang="en-US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32" name="Obraz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941388"/>
            <a:ext cx="3959225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Łącznik prostoliniowy 13"/>
          <p:cNvCxnSpPr/>
          <p:nvPr/>
        </p:nvCxnSpPr>
        <p:spPr>
          <a:xfrm flipV="1">
            <a:off x="468313" y="1576388"/>
            <a:ext cx="1008062" cy="1347787"/>
          </a:xfrm>
          <a:prstGeom prst="line">
            <a:avLst/>
          </a:prstGeom>
          <a:noFill/>
          <a:ln w="19050" cap="flat" cmpd="sng" algn="ctr">
            <a:solidFill>
              <a:srgbClr val="72A376">
                <a:shade val="60000"/>
                <a:satMod val="300000"/>
              </a:srgbClr>
            </a:solidFill>
            <a:prstDash val="solid"/>
          </a:ln>
          <a:effectLst/>
        </p:spPr>
      </p:cxnSp>
      <p:cxnSp>
        <p:nvCxnSpPr>
          <p:cNvPr id="34" name="Łącznik prostoliniowy 16"/>
          <p:cNvCxnSpPr/>
          <p:nvPr/>
        </p:nvCxnSpPr>
        <p:spPr>
          <a:xfrm flipV="1">
            <a:off x="827088" y="1557338"/>
            <a:ext cx="1008062" cy="1347787"/>
          </a:xfrm>
          <a:prstGeom prst="line">
            <a:avLst/>
          </a:prstGeom>
          <a:noFill/>
          <a:ln w="19050" cap="flat" cmpd="sng" algn="ctr">
            <a:solidFill>
              <a:srgbClr val="72A376">
                <a:shade val="60000"/>
                <a:satMod val="300000"/>
              </a:srgbClr>
            </a:solidFill>
            <a:prstDash val="solid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5717046" y="6237312"/>
            <a:ext cx="3162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**Plots courtesy of M. Kmiecik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8339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79512" y="548680"/>
            <a:ext cx="8856984" cy="28623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Rettangolo 1"/>
          <p:cNvSpPr/>
          <p:nvPr/>
        </p:nvSpPr>
        <p:spPr>
          <a:xfrm>
            <a:off x="2794086" y="-43150"/>
            <a:ext cx="345870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Experimental requirements</a:t>
            </a:r>
            <a:endParaRPr lang="en-US" sz="2300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3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26-27, 2016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12/13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548680"/>
            <a:ext cx="8856984" cy="2862322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We propose to continue the study of the gamma decay from high-lying states </a:t>
            </a:r>
            <a:r>
              <a:rPr lang="en-US" dirty="0" smtClean="0"/>
              <a:t>excited </a:t>
            </a:r>
            <a:r>
              <a:rPr lang="en-US" dirty="0"/>
              <a:t>via proton inelastic scattering, using the proton beam at CCB of IFJ PAN in </a:t>
            </a:r>
            <a:r>
              <a:rPr lang="en-US" dirty="0" smtClean="0"/>
              <a:t>Krakow. The </a:t>
            </a:r>
            <a:r>
              <a:rPr lang="en-US" b="1" i="1" u="sng" dirty="0"/>
              <a:t>main goal is to study the gamma decay from excited states and giant resonances (mainly the giant quadrupole resonance, GQR)</a:t>
            </a:r>
            <a:r>
              <a:rPr lang="en-US" dirty="0"/>
              <a:t> </a:t>
            </a:r>
            <a:endParaRPr lang="en-US" dirty="0" smtClean="0"/>
          </a:p>
          <a:p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smtClean="0"/>
              <a:t>We </a:t>
            </a:r>
            <a:r>
              <a:rPr lang="en-US" dirty="0"/>
              <a:t>plan to </a:t>
            </a:r>
            <a:r>
              <a:rPr lang="en-US" b="1" i="1" dirty="0"/>
              <a:t>divide the experimental project into 2 parts</a:t>
            </a:r>
            <a:r>
              <a:rPr lang="en-US" dirty="0"/>
              <a:t>, using the (p, </a:t>
            </a:r>
            <a:r>
              <a:rPr lang="en-US" dirty="0" err="1"/>
              <a:t>p’γ</a:t>
            </a:r>
            <a:r>
              <a:rPr lang="en-US" dirty="0"/>
              <a:t>) reactions at bombarding energy of </a:t>
            </a:r>
            <a:r>
              <a:rPr lang="en-US" b="1" i="1" dirty="0"/>
              <a:t>140 MeV and 2 targets: </a:t>
            </a:r>
            <a:r>
              <a:rPr lang="en-US" b="1" i="1" baseline="30000" dirty="0"/>
              <a:t>208</a:t>
            </a:r>
            <a:r>
              <a:rPr lang="en-US" b="1" i="1" dirty="0"/>
              <a:t>Pb and </a:t>
            </a:r>
            <a:r>
              <a:rPr lang="en-US" b="1" i="1" baseline="30000" dirty="0"/>
              <a:t>90</a:t>
            </a:r>
            <a:r>
              <a:rPr lang="en-US" b="1" i="1" dirty="0"/>
              <a:t>Zr</a:t>
            </a:r>
            <a:r>
              <a:rPr lang="en-US" dirty="0"/>
              <a:t>. </a:t>
            </a:r>
            <a:endParaRPr lang="en-US" dirty="0" smtClean="0"/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i="1" dirty="0" smtClean="0"/>
              <a:t>The </a:t>
            </a:r>
            <a:r>
              <a:rPr lang="en-US" i="1" dirty="0"/>
              <a:t>gamma-rays will be measured by HECTOR </a:t>
            </a:r>
            <a:r>
              <a:rPr lang="en-US" i="1" dirty="0" smtClean="0"/>
              <a:t>BaF</a:t>
            </a:r>
            <a:r>
              <a:rPr lang="en-US" i="1" baseline="-25000" dirty="0" smtClean="0"/>
              <a:t>2</a:t>
            </a:r>
            <a:r>
              <a:rPr lang="en-US" i="1" dirty="0" smtClean="0"/>
              <a:t> </a:t>
            </a:r>
            <a:r>
              <a:rPr lang="en-US" i="1" dirty="0"/>
              <a:t>array with a few LaBr</a:t>
            </a:r>
            <a:r>
              <a:rPr lang="en-US" i="1" baseline="-25000" dirty="0"/>
              <a:t>3</a:t>
            </a:r>
            <a:r>
              <a:rPr lang="en-US" i="1" dirty="0"/>
              <a:t>:Ce detectors (large volume: 3.5”x8” and smaller volume: 2”x2”), while for scattered protons KRATTA </a:t>
            </a:r>
            <a:r>
              <a:rPr lang="en-US" i="1" dirty="0" smtClean="0"/>
              <a:t>telescopes </a:t>
            </a:r>
            <a:r>
              <a:rPr lang="en-US" i="1" dirty="0"/>
              <a:t>will be employed</a:t>
            </a:r>
            <a:r>
              <a:rPr lang="en-US" dirty="0"/>
              <a:t>.</a:t>
            </a:r>
            <a:endParaRPr lang="it-IT" dirty="0"/>
          </a:p>
        </p:txBody>
      </p:sp>
      <p:sp>
        <p:nvSpPr>
          <p:cNvPr id="16" name="TextBox 15"/>
          <p:cNvSpPr txBox="1"/>
          <p:nvPr/>
        </p:nvSpPr>
        <p:spPr>
          <a:xfrm>
            <a:off x="323528" y="3556556"/>
            <a:ext cx="8424936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700" i="1" dirty="0" smtClean="0"/>
              <a:t>140 MeV </a:t>
            </a:r>
            <a:r>
              <a:rPr lang="it-IT" sz="1700" i="1" dirty="0" err="1" smtClean="0"/>
              <a:t>bombarding</a:t>
            </a:r>
            <a:r>
              <a:rPr lang="it-IT" sz="1700" i="1" dirty="0" smtClean="0"/>
              <a:t> </a:t>
            </a:r>
            <a:r>
              <a:rPr lang="it-IT" sz="1700" i="1" dirty="0" err="1" smtClean="0"/>
              <a:t>energy</a:t>
            </a:r>
            <a:r>
              <a:rPr lang="it-IT" sz="1700" i="1" dirty="0" smtClean="0"/>
              <a:t> a </a:t>
            </a:r>
            <a:r>
              <a:rPr lang="it-IT" sz="1700" i="1" dirty="0" err="1" smtClean="0"/>
              <a:t>good</a:t>
            </a:r>
            <a:r>
              <a:rPr lang="it-IT" sz="1700" i="1" dirty="0" smtClean="0"/>
              <a:t> compromise </a:t>
            </a:r>
            <a:r>
              <a:rPr lang="it-IT" sz="1700" i="1" dirty="0" err="1" smtClean="0"/>
              <a:t>between</a:t>
            </a:r>
            <a:r>
              <a:rPr lang="it-IT" sz="1700" i="1" dirty="0" smtClean="0"/>
              <a:t> 230 MeV (</a:t>
            </a:r>
            <a:r>
              <a:rPr lang="it-IT" sz="1700" i="1" dirty="0" err="1" smtClean="0"/>
              <a:t>larger</a:t>
            </a:r>
            <a:r>
              <a:rPr lang="it-IT" sz="1700" i="1" dirty="0" smtClean="0"/>
              <a:t> </a:t>
            </a:r>
            <a:r>
              <a:rPr lang="it-IT" sz="1700" i="1" dirty="0" err="1" smtClean="0"/>
              <a:t>contribution</a:t>
            </a:r>
            <a:r>
              <a:rPr lang="it-IT" sz="1700" i="1" dirty="0" smtClean="0"/>
              <a:t> from the IVGDR) and 85 MeV (</a:t>
            </a:r>
            <a:r>
              <a:rPr lang="it-IT" sz="1700" i="1" dirty="0" err="1" smtClean="0"/>
              <a:t>larger</a:t>
            </a:r>
            <a:r>
              <a:rPr lang="it-IT" sz="1700" i="1" dirty="0" smtClean="0"/>
              <a:t> </a:t>
            </a:r>
            <a:r>
              <a:rPr lang="it-IT" sz="1700" i="1" dirty="0" err="1" smtClean="0"/>
              <a:t>backrgound</a:t>
            </a:r>
            <a:r>
              <a:rPr lang="it-IT" sz="1700" i="1" dirty="0" smtClean="0"/>
              <a:t> </a:t>
            </a:r>
            <a:r>
              <a:rPr lang="en-US" sz="1700" i="1" dirty="0"/>
              <a:t>contribution due to (</a:t>
            </a:r>
            <a:r>
              <a:rPr lang="en-US" sz="1700" i="1" dirty="0" err="1"/>
              <a:t>p,px</a:t>
            </a:r>
            <a:r>
              <a:rPr lang="en-US" sz="1700" i="1" dirty="0"/>
              <a:t>) </a:t>
            </a:r>
            <a:r>
              <a:rPr lang="en-US" sz="1700" i="1" dirty="0" smtClean="0"/>
              <a:t>reactions)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700" i="1" dirty="0"/>
              <a:t>We plan to use thinner, isotopically enriched </a:t>
            </a:r>
            <a:r>
              <a:rPr lang="en-US" sz="1700" i="1" baseline="30000" dirty="0"/>
              <a:t>208</a:t>
            </a:r>
            <a:r>
              <a:rPr lang="en-US" sz="1700" i="1" dirty="0"/>
              <a:t>Pb target, to minimize the angular </a:t>
            </a:r>
            <a:r>
              <a:rPr lang="en-US" sz="1700" i="1" dirty="0" smtClean="0"/>
              <a:t>straggling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700" i="1" dirty="0" smtClean="0"/>
              <a:t>Beam </a:t>
            </a:r>
            <a:r>
              <a:rPr lang="en-US" sz="1700" i="1" dirty="0"/>
              <a:t>current </a:t>
            </a:r>
            <a:r>
              <a:rPr lang="en-US" sz="1700" i="1" dirty="0" smtClean="0"/>
              <a:t>~1 </a:t>
            </a:r>
            <a:r>
              <a:rPr lang="en-US" sz="1700" i="1" dirty="0" err="1" smtClean="0"/>
              <a:t>nA</a:t>
            </a:r>
            <a:endParaRPr lang="en-US" sz="1700" i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700" i="1" dirty="0" smtClean="0"/>
              <a:t>For the proposed case of </a:t>
            </a:r>
            <a:r>
              <a:rPr lang="en-US" sz="1700" i="1" baseline="30000" dirty="0" smtClean="0"/>
              <a:t>90</a:t>
            </a:r>
            <a:r>
              <a:rPr lang="en-US" sz="1700" i="1" dirty="0" smtClean="0"/>
              <a:t>Zr the cross section for ISGQR excitation is peaked in the same angular range as for the </a:t>
            </a:r>
            <a:r>
              <a:rPr lang="en-US" sz="1700" i="1" baseline="30000" dirty="0" smtClean="0"/>
              <a:t>208</a:t>
            </a:r>
            <a:r>
              <a:rPr lang="en-US" sz="1700" i="1" dirty="0" smtClean="0"/>
              <a:t>Pb case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700" i="1" dirty="0"/>
              <a:t>In order to obtain better coincidence </a:t>
            </a:r>
            <a:r>
              <a:rPr lang="en-US" sz="1700" i="1" dirty="0" smtClean="0"/>
              <a:t>conditions </a:t>
            </a:r>
            <a:r>
              <a:rPr lang="en-US" sz="1700" i="1" dirty="0"/>
              <a:t>plastic detectors will be placed in the front of KRATTA</a:t>
            </a:r>
            <a:endParaRPr lang="it-IT" sz="1700" i="1" dirty="0"/>
          </a:p>
        </p:txBody>
      </p:sp>
    </p:spTree>
    <p:extLst>
      <p:ext uri="{BB962C8B-B14F-4D97-AF65-F5344CB8AC3E}">
        <p14:creationId xmlns:p14="http://schemas.microsoft.com/office/powerpoint/2010/main" val="303499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9512" y="1477526"/>
            <a:ext cx="8784976" cy="2016224"/>
          </a:xfrm>
          <a:prstGeom prst="rec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26-27, 2016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13/13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Rettangolo 1"/>
          <p:cNvSpPr/>
          <p:nvPr/>
        </p:nvSpPr>
        <p:spPr>
          <a:xfrm>
            <a:off x="2794086" y="-43150"/>
            <a:ext cx="345870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Experimental requirements</a:t>
            </a:r>
            <a:endParaRPr lang="en-US" sz="2300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1560" y="1700808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We </a:t>
            </a:r>
            <a:r>
              <a:rPr lang="en-US" sz="2400" b="1" dirty="0">
                <a:latin typeface="Times New Roman" panose="02020603050405020304" pitchFamily="18" charset="0"/>
                <a:ea typeface="Cambria" panose="02040503050406030204" pitchFamily="18" charset="0"/>
              </a:rPr>
              <a:t>request 56 shifts (4 weeks with 2 shifts per day) in total: </a:t>
            </a:r>
            <a:r>
              <a:rPr lang="en-US" sz="2400" i="1" dirty="0">
                <a:latin typeface="Times New Roman" panose="02020603050405020304" pitchFamily="18" charset="0"/>
                <a:ea typeface="Cambria" panose="02040503050406030204" pitchFamily="18" charset="0"/>
              </a:rPr>
              <a:t>4 shifts for calibrations </a:t>
            </a:r>
            <a:r>
              <a:rPr lang="en-US" sz="2400" dirty="0">
                <a:latin typeface="Times New Roman" panose="02020603050405020304" pitchFamily="18" charset="0"/>
                <a:ea typeface="Cambria" panose="02040503050406030204" pitchFamily="18" charset="0"/>
              </a:rPr>
              <a:t>using the </a:t>
            </a:r>
            <a:r>
              <a:rPr lang="en-US" sz="2400" baseline="30000" dirty="0">
                <a:latin typeface="Times New Roman" panose="02020603050405020304" pitchFamily="18" charset="0"/>
                <a:ea typeface="Cambria" panose="02040503050406030204" pitchFamily="18" charset="0"/>
              </a:rPr>
              <a:t>12</a:t>
            </a:r>
            <a:r>
              <a:rPr lang="en-US" sz="2400" dirty="0">
                <a:latin typeface="Times New Roman" panose="02020603050405020304" pitchFamily="18" charset="0"/>
                <a:ea typeface="Cambria" panose="02040503050406030204" pitchFamily="18" charset="0"/>
              </a:rPr>
              <a:t>C target, </a:t>
            </a:r>
            <a:r>
              <a:rPr lang="en-US" sz="2400" i="1" dirty="0">
                <a:latin typeface="Times New Roman" panose="02020603050405020304" pitchFamily="18" charset="0"/>
                <a:ea typeface="Cambria" panose="02040503050406030204" pitchFamily="18" charset="0"/>
              </a:rPr>
              <a:t>26 shifts</a:t>
            </a:r>
            <a:r>
              <a:rPr lang="en-US" sz="2400" dirty="0">
                <a:latin typeface="Times New Roman" panose="02020603050405020304" pitchFamily="18" charset="0"/>
                <a:ea typeface="Cambria" panose="02040503050406030204" pitchFamily="18" charset="0"/>
              </a:rPr>
              <a:t> for the (</a:t>
            </a:r>
            <a:r>
              <a:rPr lang="en-US" sz="2400" dirty="0" err="1">
                <a:latin typeface="Times New Roman" panose="02020603050405020304" pitchFamily="18" charset="0"/>
                <a:ea typeface="Cambria" panose="02040503050406030204" pitchFamily="18" charset="0"/>
              </a:rPr>
              <a:t>p,p’</a:t>
            </a:r>
            <a:r>
              <a:rPr lang="en-US" sz="2400" dirty="0" err="1">
                <a:latin typeface="Symbol" panose="05050102010706020507" pitchFamily="18" charset="2"/>
                <a:ea typeface="Cambria" panose="02040503050406030204" pitchFamily="18" charset="0"/>
                <a:cs typeface="Times New Roman" panose="02020603050405020304" pitchFamily="18" charset="0"/>
              </a:rPr>
              <a:t>g</a:t>
            </a:r>
            <a:r>
              <a:rPr lang="en-US" sz="2400" dirty="0">
                <a:latin typeface="Times New Roman" panose="02020603050405020304" pitchFamily="18" charset="0"/>
                <a:ea typeface="Cambria" panose="02040503050406030204" pitchFamily="18" charset="0"/>
              </a:rPr>
              <a:t>) run at 140 MeV with the </a:t>
            </a:r>
            <a:r>
              <a:rPr lang="en-US" sz="2400" baseline="30000" dirty="0">
                <a:latin typeface="Times New Roman" panose="02020603050405020304" pitchFamily="18" charset="0"/>
                <a:ea typeface="Cambria" panose="02040503050406030204" pitchFamily="18" charset="0"/>
              </a:rPr>
              <a:t>208</a:t>
            </a:r>
            <a:r>
              <a:rPr lang="en-US" sz="2400" dirty="0">
                <a:latin typeface="Times New Roman" panose="02020603050405020304" pitchFamily="18" charset="0"/>
                <a:ea typeface="Cambria" panose="02040503050406030204" pitchFamily="18" charset="0"/>
              </a:rPr>
              <a:t>Pb target, and </a:t>
            </a:r>
            <a:r>
              <a:rPr lang="en-US" sz="2400" i="1" dirty="0">
                <a:latin typeface="Times New Roman" panose="02020603050405020304" pitchFamily="18" charset="0"/>
                <a:ea typeface="Cambria" panose="02040503050406030204" pitchFamily="18" charset="0"/>
              </a:rPr>
              <a:t>26 shifts </a:t>
            </a:r>
            <a:r>
              <a:rPr lang="en-US" sz="2400" dirty="0">
                <a:latin typeface="Times New Roman" panose="02020603050405020304" pitchFamily="18" charset="0"/>
                <a:ea typeface="Cambria" panose="02040503050406030204" pitchFamily="18" charset="0"/>
              </a:rPr>
              <a:t>for the  run with the </a:t>
            </a:r>
            <a:r>
              <a:rPr lang="en-US" sz="2400" baseline="30000" dirty="0">
                <a:latin typeface="Times New Roman" panose="02020603050405020304" pitchFamily="18" charset="0"/>
                <a:ea typeface="Cambria" panose="02040503050406030204" pitchFamily="18" charset="0"/>
              </a:rPr>
              <a:t>90</a:t>
            </a:r>
            <a:r>
              <a:rPr lang="en-US" sz="2400" dirty="0">
                <a:latin typeface="Times New Roman" panose="02020603050405020304" pitchFamily="18" charset="0"/>
                <a:ea typeface="Cambria" panose="02040503050406030204" pitchFamily="18" charset="0"/>
              </a:rPr>
              <a:t>Zr target also at 140 </a:t>
            </a:r>
            <a:r>
              <a:rPr lang="en-US" sz="2400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MeV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440735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323528" y="-99392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Outline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3568" y="762084"/>
            <a:ext cx="7960369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</a:pPr>
            <a:endParaRPr lang="en-US" sz="2000" dirty="0" smtClean="0"/>
          </a:p>
          <a:p>
            <a:pPr marL="342900" indent="-342900">
              <a:spcAft>
                <a:spcPts val="1800"/>
              </a:spcAft>
              <a:buClr>
                <a:schemeClr val="accent1"/>
              </a:buClr>
              <a:buFont typeface="Wingdings" pitchFamily="2" charset="2"/>
              <a:buChar char="q"/>
            </a:pPr>
            <a:r>
              <a:rPr lang="en-US" sz="2400" dirty="0" smtClean="0"/>
              <a:t>The Physics Case</a:t>
            </a:r>
          </a:p>
          <a:p>
            <a:pPr lvl="1">
              <a:spcAft>
                <a:spcPts val="1800"/>
              </a:spcAft>
              <a:buClr>
                <a:schemeClr val="accent1"/>
              </a:buClr>
            </a:pPr>
            <a:r>
              <a:rPr lang="en-US" sz="2400" i="1" dirty="0"/>
              <a:t> </a:t>
            </a:r>
            <a:r>
              <a:rPr lang="en-US" sz="2000" i="1" dirty="0" smtClean="0"/>
              <a:t>Gamma </a:t>
            </a:r>
            <a:r>
              <a:rPr lang="en-US" sz="2000" i="1" dirty="0"/>
              <a:t>decay from </a:t>
            </a:r>
            <a:r>
              <a:rPr lang="en-US" sz="2000" i="1" dirty="0" smtClean="0"/>
              <a:t>Giant Resonances</a:t>
            </a:r>
          </a:p>
          <a:p>
            <a:pPr marL="342900" indent="-342900">
              <a:spcAft>
                <a:spcPts val="1800"/>
              </a:spcAft>
              <a:buClr>
                <a:schemeClr val="accent1"/>
              </a:buClr>
              <a:buFont typeface="Wingdings" pitchFamily="2" charset="2"/>
              <a:buChar char="q"/>
            </a:pPr>
            <a:r>
              <a:rPr lang="en-US" sz="2400" dirty="0" smtClean="0"/>
              <a:t> Experimental setup</a:t>
            </a:r>
          </a:p>
          <a:p>
            <a:pPr lvl="1">
              <a:buClr>
                <a:srgbClr val="FF0000"/>
              </a:buClr>
            </a:pPr>
            <a:r>
              <a:rPr lang="en-US" sz="2000" i="1" dirty="0" smtClean="0"/>
              <a:t>Detection of the scattered protons and high energy gamma rays</a:t>
            </a:r>
            <a:endParaRPr lang="en-US" sz="2000" i="1" dirty="0"/>
          </a:p>
          <a:p>
            <a:pPr lvl="1">
              <a:buClr>
                <a:srgbClr val="FF0000"/>
              </a:buClr>
            </a:pPr>
            <a:endParaRPr lang="en-US" sz="2400" i="1" dirty="0" smtClean="0"/>
          </a:p>
          <a:p>
            <a:pPr marL="342900" indent="-342900">
              <a:spcAft>
                <a:spcPts val="1800"/>
              </a:spcAft>
              <a:buClr>
                <a:schemeClr val="accent1"/>
              </a:buClr>
              <a:buFont typeface="Wingdings" pitchFamily="2" charset="2"/>
              <a:buChar char="q"/>
            </a:pPr>
            <a:r>
              <a:rPr lang="en-US" sz="2400" dirty="0" smtClean="0"/>
              <a:t>Results of preliminary in-beam test experiments</a:t>
            </a:r>
          </a:p>
          <a:p>
            <a:pPr marL="342900" indent="-342900">
              <a:spcAft>
                <a:spcPts val="1800"/>
              </a:spcAft>
              <a:buClr>
                <a:schemeClr val="accent1"/>
              </a:buClr>
              <a:buFont typeface="Wingdings" pitchFamily="2" charset="2"/>
              <a:buChar char="q"/>
            </a:pPr>
            <a:r>
              <a:rPr lang="en-US" sz="2400" dirty="0" smtClean="0"/>
              <a:t>Experimental requirements</a:t>
            </a:r>
          </a:p>
          <a:p>
            <a:endParaRPr lang="it-IT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26-27, 2016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2/13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8008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431720" y="-43150"/>
            <a:ext cx="2183419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The </a:t>
            </a:r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Physics </a:t>
            </a:r>
            <a:r>
              <a:rPr lang="en-US" sz="23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C</a:t>
            </a:r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ase</a:t>
            </a:r>
            <a:endParaRPr lang="en-US" sz="2300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61" name="Text Box 39"/>
          <p:cNvSpPr txBox="1">
            <a:spLocks noChangeArrowheads="1"/>
          </p:cNvSpPr>
          <p:nvPr/>
        </p:nvSpPr>
        <p:spPr bwMode="auto">
          <a:xfrm>
            <a:off x="296605" y="509113"/>
            <a:ext cx="853244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700" dirty="0"/>
              <a:t>The main goal is to study the gamma decay from excited states and giant resonances (mainly the giant quadrupole resonance, </a:t>
            </a:r>
            <a:r>
              <a:rPr lang="en-US" sz="1700" b="1" dirty="0" smtClean="0"/>
              <a:t>ISGQR</a:t>
            </a:r>
            <a:r>
              <a:rPr lang="en-US" sz="1700" dirty="0"/>
              <a:t>) for which very little is known</a:t>
            </a:r>
            <a:r>
              <a:rPr lang="en-US" sz="1700" dirty="0" smtClean="0"/>
              <a:t>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sz="1700" dirty="0" smtClean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sz="1700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sz="1700" dirty="0" smtClean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sz="1700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sz="1700" dirty="0" smtClean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US" sz="1700" dirty="0" smtClean="0"/>
          </a:p>
          <a:p>
            <a:pPr>
              <a:spcAft>
                <a:spcPts val="600"/>
              </a:spcAft>
            </a:pPr>
            <a:endParaRPr lang="en-US" sz="1700" dirty="0"/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700" dirty="0" smtClean="0"/>
              <a:t>Measurements of the gamma-branching ratio to test the microscopic structure of ISGQR</a:t>
            </a:r>
            <a:endParaRPr lang="it-IT" sz="1700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700" b="1" dirty="0"/>
              <a:t>W</a:t>
            </a:r>
            <a:r>
              <a:rPr lang="en-US" sz="1700" b="1" dirty="0" smtClean="0"/>
              <a:t>e </a:t>
            </a:r>
            <a:r>
              <a:rPr lang="en-US" sz="1700" b="1" dirty="0"/>
              <a:t>address the issue of gamma decay from excited GDR and GQR states in </a:t>
            </a:r>
            <a:r>
              <a:rPr lang="en-US" sz="1700" b="1" baseline="30000" dirty="0"/>
              <a:t>208</a:t>
            </a:r>
            <a:r>
              <a:rPr lang="en-US" sz="1700" b="1" dirty="0"/>
              <a:t>Pb</a:t>
            </a:r>
            <a:r>
              <a:rPr lang="en-US" sz="1700" b="1" baseline="30000" dirty="0"/>
              <a:t> </a:t>
            </a:r>
            <a:r>
              <a:rPr lang="en-US" sz="1700" b="1" dirty="0"/>
              <a:t> and </a:t>
            </a:r>
            <a:r>
              <a:rPr lang="en-US" sz="1700" b="1" baseline="30000" dirty="0" smtClean="0"/>
              <a:t>90</a:t>
            </a:r>
            <a:r>
              <a:rPr lang="en-US" sz="1700" b="1" dirty="0" smtClean="0"/>
              <a:t>Zr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7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The gamma-decay width is a small fraction (≈ 10</a:t>
            </a:r>
            <a:r>
              <a:rPr lang="en-US" sz="1700" baseline="30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−3</a:t>
            </a:r>
            <a:r>
              <a:rPr lang="en-US" sz="17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 of the total </a:t>
            </a:r>
            <a:r>
              <a:rPr lang="en-US" sz="17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width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700" dirty="0">
                <a:latin typeface="Times New Roman" panose="02020603050405020304" pitchFamily="18" charset="0"/>
              </a:rPr>
              <a:t>Photon decay faces the difficulty of small probability and </a:t>
            </a:r>
            <a:r>
              <a:rPr lang="en-US" sz="1700" dirty="0"/>
              <a:t>yet it provides significant information, illuminating aspects of the GR different that those probed by nucleon decays. </a:t>
            </a:r>
            <a:endParaRPr lang="en-US" sz="1700" dirty="0" smtClean="0"/>
          </a:p>
          <a:p>
            <a:pPr>
              <a:spcAft>
                <a:spcPts val="600"/>
              </a:spcAft>
            </a:pPr>
            <a:endParaRPr lang="en-US" sz="1600" dirty="0" smtClean="0">
              <a:latin typeface="Comic Sans MS" pitchFamily="66" charset="0"/>
            </a:endParaRPr>
          </a:p>
        </p:txBody>
      </p:sp>
      <p:sp>
        <p:nvSpPr>
          <p:cNvPr id="28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26-27, 2016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CA45136D-AC05-404A-9512-FD5ACF2A3243}" type="slidenum">
              <a:rPr lang="it-IT" sz="12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3</a:t>
            </a:fld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/13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5782" y="1472538"/>
            <a:ext cx="1935325" cy="1935325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H="1">
            <a:off x="4724400" y="1097748"/>
            <a:ext cx="63624" cy="2992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8824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67917" y="495907"/>
            <a:ext cx="8481680" cy="36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Microscopic 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model based on </a:t>
            </a:r>
            <a:r>
              <a:rPr lang="en-US" dirty="0" err="1">
                <a:latin typeface="Times New Roman" panose="02020603050405020304" pitchFamily="18" charset="0"/>
                <a:ea typeface="Cambria" panose="02040503050406030204" pitchFamily="18" charset="0"/>
              </a:rPr>
              <a:t>Skyrme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mbria" panose="02040503050406030204" pitchFamily="18" charset="0"/>
              </a:rPr>
              <a:t>functionals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 has been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recently (*) developed</a:t>
            </a:r>
            <a:endParaRPr lang="it-IT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 12"/>
          <p:cNvPicPr/>
          <p:nvPr/>
        </p:nvPicPr>
        <p:blipFill>
          <a:blip r:embed="rId2"/>
          <a:stretch>
            <a:fillRect/>
          </a:stretch>
        </p:blipFill>
        <p:spPr>
          <a:xfrm>
            <a:off x="1875900" y="987403"/>
            <a:ext cx="5594136" cy="3100074"/>
          </a:xfrm>
          <a:prstGeom prst="rect">
            <a:avLst/>
          </a:prstGeom>
        </p:spPr>
      </p:pic>
      <p:sp>
        <p:nvSpPr>
          <p:cNvPr id="8" name="Rettangolo 1"/>
          <p:cNvSpPr/>
          <p:nvPr/>
        </p:nvSpPr>
        <p:spPr>
          <a:xfrm>
            <a:off x="2333791" y="-43150"/>
            <a:ext cx="437927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The </a:t>
            </a:r>
            <a:r>
              <a:rPr lang="en-US" sz="23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gamma decay from GQR states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7104" y="6186950"/>
            <a:ext cx="45843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(*) </a:t>
            </a:r>
            <a:r>
              <a:rPr lang="en-US" sz="1600" dirty="0">
                <a:latin typeface="Times New Roman" panose="02020603050405020304" pitchFamily="18" charset="0"/>
                <a:ea typeface="Cambria" panose="02040503050406030204" pitchFamily="18" charset="0"/>
              </a:rPr>
              <a:t>M. Brenna, </a:t>
            </a:r>
            <a:r>
              <a:rPr lang="en-US" sz="1600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et al., </a:t>
            </a:r>
            <a:r>
              <a:rPr lang="en-US" sz="1600" dirty="0">
                <a:latin typeface="Times New Roman" panose="02020603050405020304" pitchFamily="18" charset="0"/>
                <a:ea typeface="Cambria" panose="02040503050406030204" pitchFamily="18" charset="0"/>
              </a:rPr>
              <a:t>Phys. Rev. C85, 014305 (2012)</a:t>
            </a:r>
            <a:r>
              <a:rPr lang="it-IT" sz="1600" dirty="0" smtClean="0"/>
              <a:t> </a:t>
            </a:r>
            <a:endParaRPr lang="it-IT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4672968" y="6177496"/>
            <a:ext cx="44036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(**) </a:t>
            </a:r>
            <a:r>
              <a:rPr lang="en-US" sz="1600" dirty="0"/>
              <a:t>J.R. </a:t>
            </a:r>
            <a:r>
              <a:rPr lang="en-US" sz="1600" dirty="0" err="1"/>
              <a:t>Beene</a:t>
            </a:r>
            <a:r>
              <a:rPr lang="en-US" sz="1600" dirty="0"/>
              <a:t> et al., Phys. Rev. C39, 1307(1989) </a:t>
            </a:r>
            <a:endParaRPr lang="it-IT" sz="1600" dirty="0"/>
          </a:p>
        </p:txBody>
      </p:sp>
      <p:sp>
        <p:nvSpPr>
          <p:cNvPr id="13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26-27, 2016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fld id="{CA45136D-AC05-404A-9512-FD5ACF2A3243}" type="slidenum">
              <a:rPr lang="it-IT" sz="12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 algn="r">
                <a:buClrTx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t>4</a:t>
            </a:fld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/13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86281" y="4336170"/>
            <a:ext cx="83304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clear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importance of measurements of gamma-decay because they are sensitive to 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interaction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measurements for the gamma-decay from the ISGQR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208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Pb (as a test case) and then for the nuclei 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Zr and 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Sn.  For these nuclei calculations of the direct gamma decay of the type presented in the figure above (*) will be available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6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5508104" y="3882644"/>
            <a:ext cx="2939760" cy="216820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ctangle 11"/>
          <p:cNvSpPr/>
          <p:nvPr/>
        </p:nvSpPr>
        <p:spPr>
          <a:xfrm>
            <a:off x="598992" y="1586613"/>
            <a:ext cx="7848872" cy="219306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ctangle 10"/>
          <p:cNvSpPr/>
          <p:nvPr/>
        </p:nvSpPr>
        <p:spPr>
          <a:xfrm>
            <a:off x="238604" y="505457"/>
            <a:ext cx="85696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sz="1600" dirty="0" smtClean="0"/>
              <a:t>The </a:t>
            </a:r>
            <a:r>
              <a:rPr lang="en-US" sz="1600" dirty="0"/>
              <a:t>cross section for the GQR excitation has been measured </a:t>
            </a:r>
            <a:r>
              <a:rPr lang="en-US" sz="1600" dirty="0" smtClean="0"/>
              <a:t>(*,**) and </a:t>
            </a:r>
            <a:r>
              <a:rPr lang="en-US" sz="1600" dirty="0"/>
              <a:t>the optimal conditions for their excitation was found to be at around </a:t>
            </a:r>
            <a:r>
              <a:rPr lang="en-US" sz="1600" b="1" dirty="0">
                <a:solidFill>
                  <a:schemeClr val="accent1"/>
                </a:solidFill>
              </a:rPr>
              <a:t>8 </a:t>
            </a:r>
            <a:r>
              <a:rPr lang="en-US" sz="1600" b="1" dirty="0" smtClean="0">
                <a:solidFill>
                  <a:schemeClr val="accent1"/>
                </a:solidFill>
              </a:rPr>
              <a:t>degrees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n-US" sz="1600" dirty="0"/>
              <a:t>B</a:t>
            </a:r>
            <a:r>
              <a:rPr lang="en-US" sz="1600" dirty="0" smtClean="0"/>
              <a:t>ump </a:t>
            </a:r>
            <a:r>
              <a:rPr lang="en-US" sz="1600" dirty="0"/>
              <a:t>of the giant quadrupole resonance </a:t>
            </a:r>
            <a:r>
              <a:rPr lang="en-US" sz="1600" dirty="0" smtClean="0"/>
              <a:t>characterized </a:t>
            </a:r>
            <a:r>
              <a:rPr lang="en-US" sz="1600" dirty="0"/>
              <a:t>by a width of 4-5 </a:t>
            </a:r>
            <a:r>
              <a:rPr lang="en-US" sz="1600" dirty="0" smtClean="0"/>
              <a:t>MeV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600" dirty="0" smtClean="0"/>
              <a:t>KRATTA detectors to measure the scattered protons  (~2 MeV resolution)</a:t>
            </a:r>
            <a:endParaRPr lang="it-IT" sz="1600" dirty="0"/>
          </a:p>
        </p:txBody>
      </p:sp>
      <p:sp>
        <p:nvSpPr>
          <p:cNvPr id="14" name="Rettangolo 1"/>
          <p:cNvSpPr/>
          <p:nvPr/>
        </p:nvSpPr>
        <p:spPr>
          <a:xfrm>
            <a:off x="2333791" y="-43150"/>
            <a:ext cx="437927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The </a:t>
            </a:r>
            <a:r>
              <a:rPr lang="en-US" sz="230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gamma decay from GQR states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104" y="6145760"/>
            <a:ext cx="44278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(*) </a:t>
            </a:r>
            <a:r>
              <a:rPr lang="en-US" sz="1600" dirty="0"/>
              <a:t>A. Shevchenko et al., PRL 93(2004)122501-1 </a:t>
            </a:r>
            <a:endParaRPr lang="it-IT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4672968" y="6177496"/>
            <a:ext cx="44896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(**) </a:t>
            </a:r>
            <a:r>
              <a:rPr lang="en-US" sz="1600" dirty="0"/>
              <a:t>F.E. Bertrand et al., Phys. Rev. C 34, 46 (1986)</a:t>
            </a:r>
            <a:endParaRPr lang="it-IT" sz="1600" dirty="0"/>
          </a:p>
        </p:txBody>
      </p:sp>
      <p:pic>
        <p:nvPicPr>
          <p:cNvPr id="20" name="Obraz 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12"/>
          <a:stretch/>
        </p:blipFill>
        <p:spPr bwMode="auto">
          <a:xfrm>
            <a:off x="683568" y="1668206"/>
            <a:ext cx="4595237" cy="1942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Obraz 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72" t="52410" r="42313" b="4065"/>
          <a:stretch/>
        </p:blipFill>
        <p:spPr bwMode="auto">
          <a:xfrm>
            <a:off x="6076789" y="1690877"/>
            <a:ext cx="2031348" cy="1837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Obraz 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41" t="50000"/>
          <a:stretch/>
        </p:blipFill>
        <p:spPr bwMode="auto">
          <a:xfrm>
            <a:off x="5690304" y="3924045"/>
            <a:ext cx="2554104" cy="208661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9"/>
          <p:cNvSpPr/>
          <p:nvPr/>
        </p:nvSpPr>
        <p:spPr>
          <a:xfrm>
            <a:off x="767194" y="442339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Up to now, because of the small yield, the gamma decay has been measured only in 208Pb  for the IVGDR and ISGQR </a:t>
            </a:r>
            <a:r>
              <a:rPr lang="it-IT" dirty="0" smtClean="0"/>
              <a:t>(***)</a:t>
            </a:r>
            <a:endParaRPr lang="it-IT" dirty="0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1651488" y="1988840"/>
            <a:ext cx="0" cy="648072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4067944" y="2060848"/>
            <a:ext cx="0" cy="648072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90862" y="3443451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E</a:t>
            </a:r>
            <a:r>
              <a:rPr lang="it-IT" sz="1600" baseline="-25000" dirty="0" smtClean="0"/>
              <a:t>p</a:t>
            </a:r>
            <a:r>
              <a:rPr lang="it-IT" sz="1600" dirty="0" smtClean="0"/>
              <a:t> = 200 MeV</a:t>
            </a:r>
            <a:endParaRPr lang="it-IT" sz="1600" dirty="0"/>
          </a:p>
        </p:txBody>
      </p:sp>
      <p:sp>
        <p:nvSpPr>
          <p:cNvPr id="31" name="TextBox 30"/>
          <p:cNvSpPr txBox="1"/>
          <p:nvPr/>
        </p:nvSpPr>
        <p:spPr>
          <a:xfrm>
            <a:off x="6051548" y="3493695"/>
            <a:ext cx="20565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Excitation Energy (MeV)</a:t>
            </a:r>
            <a:endParaRPr lang="it-IT" sz="1400" dirty="0"/>
          </a:p>
        </p:txBody>
      </p:sp>
      <p:sp>
        <p:nvSpPr>
          <p:cNvPr id="32" name="TextBox 31"/>
          <p:cNvSpPr txBox="1"/>
          <p:nvPr/>
        </p:nvSpPr>
        <p:spPr>
          <a:xfrm rot="16200000">
            <a:off x="5033522" y="2462921"/>
            <a:ext cx="16643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Counts  (x10</a:t>
            </a:r>
            <a:r>
              <a:rPr lang="it-IT" sz="1400" baseline="30000" dirty="0" smtClean="0"/>
              <a:t>2</a:t>
            </a:r>
            <a:r>
              <a:rPr lang="it-IT" sz="1400" dirty="0" smtClean="0"/>
              <a:t>/</a:t>
            </a:r>
            <a:r>
              <a:rPr lang="it-IT" sz="1400" dirty="0" err="1" smtClean="0"/>
              <a:t>keV</a:t>
            </a:r>
            <a:r>
              <a:rPr lang="it-IT" sz="1400" dirty="0" smtClean="0"/>
              <a:t>)</a:t>
            </a:r>
            <a:endParaRPr lang="it-IT" sz="1400" dirty="0"/>
          </a:p>
        </p:txBody>
      </p:sp>
      <p:sp>
        <p:nvSpPr>
          <p:cNvPr id="34" name="Rectangle 33"/>
          <p:cNvSpPr/>
          <p:nvPr/>
        </p:nvSpPr>
        <p:spPr>
          <a:xfrm>
            <a:off x="356142" y="6354180"/>
            <a:ext cx="44918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600" dirty="0" smtClean="0"/>
              <a:t>(***) </a:t>
            </a:r>
            <a:r>
              <a:rPr lang="en-US" sz="1600" dirty="0" smtClean="0"/>
              <a:t>J.R</a:t>
            </a:r>
            <a:r>
              <a:rPr lang="en-US" sz="1600" dirty="0"/>
              <a:t>. </a:t>
            </a:r>
            <a:r>
              <a:rPr lang="en-US" sz="1600" dirty="0" err="1"/>
              <a:t>Beene</a:t>
            </a:r>
            <a:r>
              <a:rPr lang="en-US" sz="1600" dirty="0"/>
              <a:t> et al., Phys. Rev. C39, 1307(1989) </a:t>
            </a:r>
            <a:endParaRPr lang="it-IT" sz="1600" dirty="0"/>
          </a:p>
        </p:txBody>
      </p:sp>
      <p:sp>
        <p:nvSpPr>
          <p:cNvPr id="35" name="Right Arrow 34"/>
          <p:cNvSpPr/>
          <p:nvPr/>
        </p:nvSpPr>
        <p:spPr>
          <a:xfrm>
            <a:off x="4932040" y="4797152"/>
            <a:ext cx="46856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26-27, 2016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5/13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64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9918" t="18584" r="29395" b="39276"/>
          <a:stretch/>
        </p:blipFill>
        <p:spPr>
          <a:xfrm>
            <a:off x="2123728" y="3356992"/>
            <a:ext cx="5205094" cy="3032490"/>
          </a:xfrm>
          <a:prstGeom prst="rect">
            <a:avLst/>
          </a:prstGeom>
        </p:spPr>
      </p:pic>
      <p:sp>
        <p:nvSpPr>
          <p:cNvPr id="4" name="Rettangolo 1"/>
          <p:cNvSpPr/>
          <p:nvPr/>
        </p:nvSpPr>
        <p:spPr>
          <a:xfrm>
            <a:off x="954827" y="-39104"/>
            <a:ext cx="717741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b="1" u="sng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Experimental setup</a:t>
            </a:r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: </a:t>
            </a:r>
            <a:r>
              <a:rPr lang="en-US" sz="2300" i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detection of high energy gamma rays</a:t>
            </a:r>
            <a:endParaRPr lang="en-US" sz="2300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6087" y="476672"/>
            <a:ext cx="9036496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The </a:t>
            </a:r>
            <a:r>
              <a:rPr lang="en-US" b="1" dirty="0">
                <a:latin typeface="Times New Roman" panose="02020603050405020304" pitchFamily="18" charset="0"/>
                <a:ea typeface="Cambria" panose="02040503050406030204" pitchFamily="18" charset="0"/>
              </a:rPr>
              <a:t>HECTOR</a:t>
            </a:r>
            <a:r>
              <a:rPr lang="en-US" dirty="0">
                <a:latin typeface="Times New Roman" panose="02020603050405020304" pitchFamily="18" charset="0"/>
                <a:ea typeface="Cambria" panose="020405030504060302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large volume BaF</a:t>
            </a:r>
            <a:r>
              <a:rPr lang="en-US" baseline="-25000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2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</a:rPr>
              <a:t>scintillators array </a:t>
            </a:r>
            <a:r>
              <a:rPr lang="en-US" dirty="0" smtClean="0">
                <a:latin typeface="Times New Roman" panose="020206030504050203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</a:t>
            </a:r>
            <a:endParaRPr lang="en-US" dirty="0" smtClean="0">
              <a:latin typeface="Times New Roman" panose="02020603050405020304" pitchFamily="18" charset="0"/>
              <a:ea typeface="Cambria" panose="02040503050406030204" pitchFamily="18" charset="0"/>
            </a:endParaRP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/>
              <a:t>good timing of BaF</a:t>
            </a:r>
            <a:r>
              <a:rPr lang="en-US" baseline="-25000" dirty="0" smtClean="0"/>
              <a:t>2</a:t>
            </a:r>
            <a:r>
              <a:rPr lang="en-US" dirty="0" smtClean="0"/>
              <a:t> detectors of the HECTOR array (1-2 ns) will be exploited to define well the coincidence condition 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/>
              <a:t>Neutron </a:t>
            </a:r>
            <a:r>
              <a:rPr lang="en-US" dirty="0"/>
              <a:t>events will be rejected by time of flight measurements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/>
              <a:t>measurement of the fast and slow components of the BaF</a:t>
            </a:r>
            <a:r>
              <a:rPr lang="en-US" baseline="-25000" dirty="0"/>
              <a:t>2</a:t>
            </a:r>
            <a:r>
              <a:rPr lang="en-US" dirty="0"/>
              <a:t> signals will allow discriminating gamma from charged particle </a:t>
            </a:r>
            <a:r>
              <a:rPr lang="en-US" dirty="0" smtClean="0"/>
              <a:t>events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/>
              <a:t>In </a:t>
            </a:r>
            <a:r>
              <a:rPr lang="en-US" dirty="0"/>
              <a:t>addition, few </a:t>
            </a:r>
            <a:r>
              <a:rPr lang="en-US" b="1" dirty="0"/>
              <a:t>LaBr</a:t>
            </a:r>
            <a:r>
              <a:rPr lang="en-US" b="1" baseline="-25000" dirty="0"/>
              <a:t>3</a:t>
            </a:r>
            <a:r>
              <a:rPr lang="en-US" b="1" dirty="0"/>
              <a:t>:Ce detectors will be used</a:t>
            </a:r>
            <a:r>
              <a:rPr lang="en-US" dirty="0"/>
              <a:t>. </a:t>
            </a:r>
            <a:endParaRPr lang="en-US" dirty="0" smtClean="0"/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b="1" i="1" dirty="0" smtClean="0"/>
              <a:t>In </a:t>
            </a:r>
            <a:r>
              <a:rPr lang="en-US" b="1" i="1" dirty="0"/>
              <a:t>the future some clusters of PARIS array </a:t>
            </a:r>
            <a:r>
              <a:rPr lang="en-US" dirty="0" smtClean="0"/>
              <a:t>are </a:t>
            </a:r>
            <a:r>
              <a:rPr lang="en-US" dirty="0"/>
              <a:t>planned to be added to the setup, in order to improve the gamma-ray energy efficiency and resolution.</a:t>
            </a:r>
            <a:endParaRPr lang="it-IT" sz="1600" dirty="0"/>
          </a:p>
        </p:txBody>
      </p:sp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26-27, 2016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6/13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04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1519" y="2132856"/>
            <a:ext cx="8352929" cy="38884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accent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r="39897"/>
          <a:stretch/>
        </p:blipFill>
        <p:spPr>
          <a:xfrm>
            <a:off x="467544" y="2322488"/>
            <a:ext cx="3263820" cy="3404206"/>
          </a:xfrm>
          <a:prstGeom prst="rect">
            <a:avLst/>
          </a:prstGeom>
        </p:spPr>
      </p:pic>
      <p:sp>
        <p:nvSpPr>
          <p:cNvPr id="5" name="PoleTekstowe 4"/>
          <p:cNvSpPr txBox="1"/>
          <p:nvPr/>
        </p:nvSpPr>
        <p:spPr>
          <a:xfrm>
            <a:off x="827585" y="417438"/>
            <a:ext cx="77768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l-PL" b="1" dirty="0" smtClean="0"/>
              <a:t>KRATTA</a:t>
            </a:r>
            <a:r>
              <a:rPr lang="it-IT" b="1" dirty="0"/>
              <a:t> triple </a:t>
            </a:r>
            <a:r>
              <a:rPr lang="it-IT" b="1" dirty="0" err="1"/>
              <a:t>telescope</a:t>
            </a:r>
            <a:r>
              <a:rPr lang="it-IT" b="1" dirty="0"/>
              <a:t> </a:t>
            </a:r>
            <a:r>
              <a:rPr lang="it-IT" b="1" dirty="0" smtClean="0"/>
              <a:t>array</a:t>
            </a:r>
            <a:endParaRPr lang="it-IT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dirty="0"/>
              <a:t> </a:t>
            </a:r>
            <a:r>
              <a:rPr lang="en-US" dirty="0" smtClean="0"/>
              <a:t>3 </a:t>
            </a:r>
            <a:r>
              <a:rPr lang="en-US" dirty="0"/>
              <a:t>large area </a:t>
            </a:r>
            <a:r>
              <a:rPr lang="en-US" dirty="0" smtClean="0"/>
              <a:t>photodiodes and 2 </a:t>
            </a:r>
            <a:r>
              <a:rPr lang="en-US" dirty="0" err="1" smtClean="0"/>
              <a:t>CsI</a:t>
            </a:r>
            <a:r>
              <a:rPr lang="en-US" dirty="0" smtClean="0"/>
              <a:t> of </a:t>
            </a:r>
            <a:r>
              <a:rPr lang="en-US" dirty="0"/>
              <a:t>2.5 and 12.5 cm length</a:t>
            </a:r>
            <a:endParaRPr lang="it-IT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it-IT" dirty="0" smtClean="0"/>
              <a:t>~2 MeV </a:t>
            </a:r>
            <a:r>
              <a:rPr lang="it-IT" dirty="0" err="1" smtClean="0"/>
              <a:t>energy</a:t>
            </a:r>
            <a:r>
              <a:rPr lang="it-IT" dirty="0" smtClean="0"/>
              <a:t> </a:t>
            </a:r>
            <a:r>
              <a:rPr lang="it-IT" dirty="0" err="1" smtClean="0"/>
              <a:t>resolution</a:t>
            </a:r>
            <a:endParaRPr lang="it-IT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pl-PL" dirty="0" smtClean="0"/>
              <a:t>Single detector front size: 3cm x 3cm</a:t>
            </a:r>
            <a:endParaRPr lang="it-IT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dirty="0"/>
              <a:t>each with angular opening of ca. 2 </a:t>
            </a:r>
            <a:r>
              <a:rPr lang="en-US" dirty="0" smtClean="0"/>
              <a:t>degrees, </a:t>
            </a:r>
            <a:r>
              <a:rPr lang="en-US" dirty="0"/>
              <a:t>covered the solid angle range between 4.3 and 15 degrees</a:t>
            </a:r>
            <a:endParaRPr lang="it-IT" dirty="0" smtClean="0"/>
          </a:p>
        </p:txBody>
      </p:sp>
      <p:sp>
        <p:nvSpPr>
          <p:cNvPr id="6" name="Rettangolo 1"/>
          <p:cNvSpPr/>
          <p:nvPr/>
        </p:nvSpPr>
        <p:spPr>
          <a:xfrm>
            <a:off x="1138230" y="-43150"/>
            <a:ext cx="677044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b="1" u="sng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Experimental setup</a:t>
            </a:r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: </a:t>
            </a:r>
            <a:r>
              <a:rPr lang="en-US" sz="2300" i="1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detection of the scattered protons</a:t>
            </a:r>
            <a:endParaRPr lang="en-US" sz="2300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26-27, 2016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7/13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4" name="Elbow Connector 3"/>
          <p:cNvCxnSpPr/>
          <p:nvPr/>
        </p:nvCxnSpPr>
        <p:spPr>
          <a:xfrm rot="16200000" flipH="1">
            <a:off x="6372201" y="2132855"/>
            <a:ext cx="3744419" cy="1152130"/>
          </a:xfrm>
          <a:prstGeom prst="bentConnector3">
            <a:avLst>
              <a:gd name="adj1" fmla="val 1534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2" t="6776" r="3248" b="14424"/>
          <a:stretch/>
        </p:blipFill>
        <p:spPr>
          <a:xfrm>
            <a:off x="3826689" y="2322488"/>
            <a:ext cx="4102503" cy="34042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52756" t="22001" r="9444" b="38800"/>
          <a:stretch/>
        </p:blipFill>
        <p:spPr>
          <a:xfrm>
            <a:off x="6143017" y="4581128"/>
            <a:ext cx="2952328" cy="172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66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1"/>
          <p:cNvSpPr/>
          <p:nvPr/>
        </p:nvSpPr>
        <p:spPr>
          <a:xfrm>
            <a:off x="1074628" y="-43150"/>
            <a:ext cx="6897657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b="1" u="sng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Experimental setup</a:t>
            </a:r>
            <a:r>
              <a:rPr lang="en-US" sz="2300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: </a:t>
            </a:r>
            <a:r>
              <a:rPr lang="en-US" sz="2000" dirty="0">
                <a:solidFill>
                  <a:srgbClr val="DEDEE0"/>
                </a:solidFill>
              </a:rPr>
              <a:t>in-beam test </a:t>
            </a:r>
            <a:r>
              <a:rPr lang="en-US" sz="2000" dirty="0" smtClean="0">
                <a:solidFill>
                  <a:srgbClr val="DEDEE0"/>
                </a:solidFill>
              </a:rPr>
              <a:t>experiment (July 2016)**</a:t>
            </a:r>
            <a:endParaRPr lang="en-US" sz="2300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26-27, 2016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8/13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Tytuł 1"/>
          <p:cNvSpPr txBox="1">
            <a:spLocks/>
          </p:cNvSpPr>
          <p:nvPr/>
        </p:nvSpPr>
        <p:spPr bwMode="auto">
          <a:xfrm>
            <a:off x="457200" y="274638"/>
            <a:ext cx="7467600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New setup – target in the vacuum </a:t>
            </a:r>
            <a:endParaRPr kumimoji="0" lang="en-US" altLang="en-US" sz="2000" b="0" i="0" u="none" strike="noStrike" kern="120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  <p:pic>
        <p:nvPicPr>
          <p:cNvPr id="23" name="Obraz 3" descr="P1120973 - Przeglądarka fotografii systemu Window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" t="21454" r="6404" b="5818"/>
          <a:stretch>
            <a:fillRect/>
          </a:stretch>
        </p:blipFill>
        <p:spPr bwMode="auto">
          <a:xfrm>
            <a:off x="614363" y="1125538"/>
            <a:ext cx="7648575" cy="498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pole tekstowe 5"/>
          <p:cNvSpPr txBox="1">
            <a:spLocks noChangeArrowheads="1"/>
          </p:cNvSpPr>
          <p:nvPr/>
        </p:nvSpPr>
        <p:spPr bwMode="auto">
          <a:xfrm>
            <a:off x="720725" y="2828925"/>
            <a:ext cx="939800" cy="30797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HECTOR</a:t>
            </a:r>
            <a:endParaRPr kumimoji="0" lang="en-US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25" name="pole tekstowe 13"/>
          <p:cNvSpPr txBox="1">
            <a:spLocks noChangeArrowheads="1"/>
          </p:cNvSpPr>
          <p:nvPr/>
        </p:nvSpPr>
        <p:spPr bwMode="auto">
          <a:xfrm>
            <a:off x="825500" y="2060575"/>
            <a:ext cx="1101725" cy="30797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LaBr</a:t>
            </a:r>
            <a:r>
              <a:rPr kumimoji="0" lang="pl-PL" altLang="en-US" sz="1400" b="0" i="0" u="none" strike="noStrike" kern="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3</a:t>
            </a:r>
            <a:r>
              <a:rPr kumimoji="0" lang="pl-PL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3”×8”</a:t>
            </a:r>
            <a:endParaRPr kumimoji="0" lang="en-US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26" name="pole tekstowe 14"/>
          <p:cNvSpPr txBox="1">
            <a:spLocks noChangeArrowheads="1"/>
          </p:cNvSpPr>
          <p:nvPr/>
        </p:nvSpPr>
        <p:spPr bwMode="auto">
          <a:xfrm>
            <a:off x="6659563" y="2828925"/>
            <a:ext cx="1109662" cy="52387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KRATTA</a:t>
            </a:r>
            <a:br>
              <a:rPr kumimoji="0" lang="pl-PL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</a:br>
            <a:r>
              <a:rPr kumimoji="0" lang="pl-PL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24 modules</a:t>
            </a:r>
            <a:endParaRPr kumimoji="0" lang="en-US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27" name="pole tekstowe 15"/>
          <p:cNvSpPr txBox="1">
            <a:spLocks noChangeArrowheads="1"/>
          </p:cNvSpPr>
          <p:nvPr/>
        </p:nvSpPr>
        <p:spPr bwMode="auto">
          <a:xfrm>
            <a:off x="2771775" y="3603625"/>
            <a:ext cx="641350" cy="30797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target</a:t>
            </a:r>
            <a:endParaRPr kumimoji="0" lang="en-US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28" name="pole tekstowe 16"/>
          <p:cNvSpPr txBox="1">
            <a:spLocks noChangeArrowheads="1"/>
          </p:cNvSpPr>
          <p:nvPr/>
        </p:nvSpPr>
        <p:spPr bwMode="auto">
          <a:xfrm>
            <a:off x="6808788" y="3778250"/>
            <a:ext cx="1884362" cy="522288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radial geometry</a:t>
            </a:r>
            <a:br>
              <a:rPr kumimoji="0" lang="pl-PL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</a:br>
            <a:r>
              <a:rPr kumimoji="0" lang="pl-PL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90 cm from the target</a:t>
            </a:r>
          </a:p>
        </p:txBody>
      </p:sp>
      <p:sp>
        <p:nvSpPr>
          <p:cNvPr id="29" name="pole tekstowe 9"/>
          <p:cNvSpPr txBox="1">
            <a:spLocks noChangeArrowheads="1"/>
          </p:cNvSpPr>
          <p:nvPr/>
        </p:nvSpPr>
        <p:spPr bwMode="auto">
          <a:xfrm>
            <a:off x="6443663" y="673100"/>
            <a:ext cx="1108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charset="0"/>
                <a:cs typeface="Arial" charset="0"/>
              </a:rPr>
              <a:t>July 2016</a:t>
            </a:r>
            <a:endParaRPr kumimoji="0" lang="en-US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17046" y="6209488"/>
            <a:ext cx="3149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**Slide courtesy of M. Kmiecik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9035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711776" y="-30144"/>
            <a:ext cx="60155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Aft>
                <a:spcPts val="1800"/>
              </a:spcAft>
              <a:buClr>
                <a:schemeClr val="accent1"/>
              </a:buClr>
              <a:buFont typeface="Wingdings" pitchFamily="2" charset="2"/>
              <a:buChar char="q"/>
            </a:pPr>
            <a:r>
              <a:rPr lang="en-US" sz="2000" dirty="0" smtClean="0">
                <a:solidFill>
                  <a:schemeClr val="bg2"/>
                </a:solidFill>
              </a:rPr>
              <a:t>Preliminary Results </a:t>
            </a:r>
            <a:r>
              <a:rPr lang="en-US" sz="2000" dirty="0">
                <a:solidFill>
                  <a:schemeClr val="bg2"/>
                </a:solidFill>
              </a:rPr>
              <a:t>of </a:t>
            </a:r>
            <a:r>
              <a:rPr lang="en-US" sz="2000" dirty="0" smtClean="0">
                <a:solidFill>
                  <a:schemeClr val="bg2"/>
                </a:solidFill>
              </a:rPr>
              <a:t>in-beam </a:t>
            </a:r>
            <a:r>
              <a:rPr lang="en-US" sz="2000" dirty="0">
                <a:solidFill>
                  <a:schemeClr val="bg2"/>
                </a:solidFill>
              </a:rPr>
              <a:t>test </a:t>
            </a:r>
            <a:r>
              <a:rPr lang="en-US" sz="2000" dirty="0" smtClean="0">
                <a:solidFill>
                  <a:schemeClr val="bg2"/>
                </a:solidFill>
              </a:rPr>
              <a:t>experiments**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4" name="Text Box 1"/>
          <p:cNvSpPr txBox="1">
            <a:spLocks noChangeArrowheads="1"/>
          </p:cNvSpPr>
          <p:nvPr/>
        </p:nvSpPr>
        <p:spPr bwMode="auto">
          <a:xfrm>
            <a:off x="5400600" y="6578820"/>
            <a:ext cx="406794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45720" tIns="46800" rIns="45720" bIns="46800" anchor="b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Fabio Crespi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0" y="6578820"/>
            <a:ext cx="8748464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109800" tIns="46800" rIns="45720" bIns="46800" anchor="b">
            <a:spAutoFit/>
          </a:bodyPr>
          <a:lstStyle/>
          <a:p>
            <a:pPr>
              <a:buClrTx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dirty="0" smtClean="0"/>
              <a:t>CCB IAC Meeting, Krakow, August 26-27, 2016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8143875" y="6578820"/>
            <a:ext cx="1000125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it-I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9/13</a:t>
            </a:r>
            <a:endParaRPr lang="it-IT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-36512" y="3928988"/>
            <a:ext cx="50152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Demonstrated feasibility </a:t>
            </a:r>
            <a:r>
              <a:rPr lang="en-US" dirty="0"/>
              <a:t>of gamma decay measurements in coincidence with scattered </a:t>
            </a:r>
            <a:r>
              <a:rPr lang="en-US" dirty="0" smtClean="0"/>
              <a:t>protons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smtClean="0"/>
              <a:t>2-dimensional </a:t>
            </a:r>
            <a:r>
              <a:rPr lang="en-US" i="1" dirty="0"/>
              <a:t>matrix Gamma-ray </a:t>
            </a:r>
            <a:r>
              <a:rPr lang="en-US" i="1" dirty="0" smtClean="0"/>
              <a:t>energy (HECTOR) </a:t>
            </a:r>
            <a:r>
              <a:rPr lang="en-US" i="1" dirty="0"/>
              <a:t>vs. Excitation </a:t>
            </a:r>
            <a:r>
              <a:rPr lang="en-US" i="1" dirty="0" smtClean="0"/>
              <a:t>energy (KRATTA)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dirty="0" smtClean="0"/>
              <a:t>The </a:t>
            </a:r>
            <a:r>
              <a:rPr lang="en-US" b="1" u="sng" dirty="0"/>
              <a:t>data are very preliminary</a:t>
            </a:r>
            <a:r>
              <a:rPr lang="en-US" dirty="0"/>
              <a:t>, as they are still under </a:t>
            </a:r>
            <a:r>
              <a:rPr lang="en-US" dirty="0" smtClean="0"/>
              <a:t>analysis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i="1" u="sng" dirty="0" smtClean="0"/>
              <a:t>Only small statistics accumulated</a:t>
            </a:r>
            <a:endParaRPr lang="it-IT" dirty="0"/>
          </a:p>
        </p:txBody>
      </p:sp>
      <p:sp>
        <p:nvSpPr>
          <p:cNvPr id="7" name="Tytuł 1"/>
          <p:cNvSpPr txBox="1">
            <a:spLocks/>
          </p:cNvSpPr>
          <p:nvPr/>
        </p:nvSpPr>
        <p:spPr bwMode="auto">
          <a:xfrm>
            <a:off x="247116" y="369966"/>
            <a:ext cx="439632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p @ 70 MeV + C (graphite 1 mm)</a:t>
            </a:r>
            <a:endParaRPr kumimoji="0" lang="en-US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  <p:pic>
        <p:nvPicPr>
          <p:cNvPr id="8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49543"/>
            <a:ext cx="4568825" cy="294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Łącznik prostoliniowy 11"/>
          <p:cNvCxnSpPr/>
          <p:nvPr/>
        </p:nvCxnSpPr>
        <p:spPr bwMode="auto">
          <a:xfrm flipV="1">
            <a:off x="611188" y="1125538"/>
            <a:ext cx="1747837" cy="2543175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cxnSp>
        <p:nvCxnSpPr>
          <p:cNvPr id="19" name="Łącznik prostoliniowy 12"/>
          <p:cNvCxnSpPr/>
          <p:nvPr/>
        </p:nvCxnSpPr>
        <p:spPr bwMode="auto">
          <a:xfrm flipV="1">
            <a:off x="2051050" y="1196975"/>
            <a:ext cx="0" cy="2447925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lgDashDot"/>
          </a:ln>
          <a:effectLst/>
        </p:spPr>
      </p:cxnSp>
      <p:cxnSp>
        <p:nvCxnSpPr>
          <p:cNvPr id="20" name="Łącznik prostoliniowy 13"/>
          <p:cNvCxnSpPr/>
          <p:nvPr/>
        </p:nvCxnSpPr>
        <p:spPr bwMode="auto">
          <a:xfrm flipV="1">
            <a:off x="2484438" y="1196975"/>
            <a:ext cx="0" cy="2447925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lgDashDot"/>
          </a:ln>
          <a:effectLst/>
        </p:spPr>
      </p:cxnSp>
      <p:sp>
        <p:nvSpPr>
          <p:cNvPr id="21" name="pole tekstowe 24"/>
          <p:cNvSpPr txBox="1">
            <a:spLocks noChangeArrowheads="1"/>
          </p:cNvSpPr>
          <p:nvPr/>
        </p:nvSpPr>
        <p:spPr bwMode="auto">
          <a:xfrm>
            <a:off x="469900" y="1550988"/>
            <a:ext cx="1365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charset="0"/>
              <a:buChar char="○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A8CDD7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BEAF"/>
              </a:buClr>
              <a:buSzPct val="100000"/>
              <a:buFont typeface="Arial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BEAF"/>
              </a:buClr>
              <a:buSzPct val="100000"/>
              <a:buFont typeface="Arial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BEAF"/>
              </a:buClr>
              <a:buSzPct val="100000"/>
              <a:buFont typeface="Arial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BEAF"/>
              </a:buClr>
              <a:buSzPct val="100000"/>
              <a:buFont typeface="Arial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BEAF"/>
              </a:buClr>
              <a:buSzPct val="100000"/>
              <a:buFont typeface="Arial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pl-PL" altLang="en-US" sz="1800" smtClean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decay to g.s.</a:t>
            </a:r>
            <a:endParaRPr lang="en-US" altLang="en-US" sz="1800" smtClean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cxnSp>
        <p:nvCxnSpPr>
          <p:cNvPr id="22" name="Łącznik prosty ze strzałką 15"/>
          <p:cNvCxnSpPr/>
          <p:nvPr/>
        </p:nvCxnSpPr>
        <p:spPr bwMode="auto">
          <a:xfrm>
            <a:off x="1300163" y="1920875"/>
            <a:ext cx="274637" cy="284163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23" name="pole tekstowe 27"/>
          <p:cNvSpPr txBox="1">
            <a:spLocks noChangeArrowheads="1"/>
          </p:cNvSpPr>
          <p:nvPr/>
        </p:nvSpPr>
        <p:spPr bwMode="auto">
          <a:xfrm>
            <a:off x="2630488" y="1331913"/>
            <a:ext cx="1365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charset="0"/>
              <a:buChar char="○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A8CDD7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C0BEAF"/>
              </a:buClr>
              <a:buSzPct val="100000"/>
              <a:buFont typeface="Arial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BEAF"/>
              </a:buClr>
              <a:buSzPct val="100000"/>
              <a:buFont typeface="Arial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BEAF"/>
              </a:buClr>
              <a:buSzPct val="100000"/>
              <a:buFont typeface="Arial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BEAF"/>
              </a:buClr>
              <a:buSzPct val="100000"/>
              <a:buFont typeface="Arial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BEAF"/>
              </a:buClr>
              <a:buSzPct val="100000"/>
              <a:buFont typeface="Arial" charset="0"/>
              <a:buChar char="-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pl-PL" altLang="en-US" sz="1800" smtClean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E* ~ 15 MeV</a:t>
            </a:r>
            <a:endParaRPr lang="en-US" altLang="en-US" sz="1800" smtClean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cxnSp>
        <p:nvCxnSpPr>
          <p:cNvPr id="24" name="Łącznik prosty ze strzałką 17"/>
          <p:cNvCxnSpPr/>
          <p:nvPr/>
        </p:nvCxnSpPr>
        <p:spPr bwMode="auto">
          <a:xfrm flipH="1">
            <a:off x="2484438" y="1700213"/>
            <a:ext cx="214312" cy="144462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cxnSp>
        <p:nvCxnSpPr>
          <p:cNvPr id="25" name="Łącznik prostoliniowy 20"/>
          <p:cNvCxnSpPr/>
          <p:nvPr/>
        </p:nvCxnSpPr>
        <p:spPr bwMode="auto">
          <a:xfrm flipV="1">
            <a:off x="1023938" y="1100138"/>
            <a:ext cx="1747837" cy="2544762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dash"/>
          </a:ln>
          <a:effectLst/>
        </p:spPr>
      </p:cxnSp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" r="48538" b="50000"/>
          <a:stretch/>
        </p:blipFill>
        <p:spPr bwMode="auto">
          <a:xfrm>
            <a:off x="5004110" y="2029911"/>
            <a:ext cx="4104394" cy="3199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pole tekstowe 6"/>
          <p:cNvSpPr txBox="1">
            <a:spLocks noChangeArrowheads="1"/>
          </p:cNvSpPr>
          <p:nvPr/>
        </p:nvSpPr>
        <p:spPr bwMode="auto">
          <a:xfrm>
            <a:off x="7266939" y="3109396"/>
            <a:ext cx="10445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charset="0"/>
                <a:cs typeface="Arial" charset="0"/>
              </a:rPr>
              <a:t>HECTOR</a:t>
            </a:r>
            <a:endParaRPr kumimoji="0" lang="en-US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860032" y="369966"/>
            <a:ext cx="0" cy="6208854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ytuł 1"/>
          <p:cNvSpPr txBox="1">
            <a:spLocks/>
          </p:cNvSpPr>
          <p:nvPr/>
        </p:nvSpPr>
        <p:spPr bwMode="auto">
          <a:xfrm>
            <a:off x="5796136" y="419324"/>
            <a:ext cx="251537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p @ </a:t>
            </a:r>
            <a:r>
              <a:rPr kumimoji="0" lang="it-IT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85</a:t>
            </a:r>
            <a:r>
              <a:rPr kumimoji="0" lang="pl-PL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kumimoji="0" lang="pl-PL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MeV + </a:t>
            </a:r>
            <a:r>
              <a:rPr kumimoji="0" lang="it-IT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Pb</a:t>
            </a:r>
            <a:r>
              <a:rPr kumimoji="0" lang="pl-PL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endParaRPr kumimoji="0" lang="en-US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Franklin Gothic Book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04048" y="1054477"/>
            <a:ext cx="4032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resemble the results </a:t>
            </a:r>
            <a:r>
              <a:rPr lang="en-US" dirty="0" smtClean="0"/>
              <a:t>of  </a:t>
            </a:r>
            <a:r>
              <a:rPr lang="en-US" dirty="0" err="1" smtClean="0"/>
              <a:t>Beene</a:t>
            </a:r>
            <a:r>
              <a:rPr lang="en-US" dirty="0" smtClean="0"/>
              <a:t> </a:t>
            </a:r>
            <a:r>
              <a:rPr lang="en-US" dirty="0"/>
              <a:t>et al., </a:t>
            </a:r>
            <a:endParaRPr lang="en-US" dirty="0" smtClean="0"/>
          </a:p>
          <a:p>
            <a:r>
              <a:rPr lang="en-US" dirty="0" smtClean="0"/>
              <a:t>Phys</a:t>
            </a:r>
            <a:r>
              <a:rPr lang="en-US" dirty="0"/>
              <a:t>. Rev. C39, 1307 (1989) </a:t>
            </a:r>
          </a:p>
        </p:txBody>
      </p:sp>
    </p:spTree>
    <p:extLst>
      <p:ext uri="{BB962C8B-B14F-4D97-AF65-F5344CB8AC3E}">
        <p14:creationId xmlns:p14="http://schemas.microsoft.com/office/powerpoint/2010/main" val="37368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7556</TotalTime>
  <Words>1922</Words>
  <Application>Microsoft Office PowerPoint</Application>
  <PresentationFormat>On-screen Show (4:3)</PresentationFormat>
  <Paragraphs>209</Paragraphs>
  <Slides>12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NewsPrint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Fabio</dc:creator>
  <cp:lastModifiedBy>Fabio</cp:lastModifiedBy>
  <cp:revision>232</cp:revision>
  <cp:lastPrinted>2016-08-22T14:00:04Z</cp:lastPrinted>
  <dcterms:created xsi:type="dcterms:W3CDTF">2012-02-14T08:54:07Z</dcterms:created>
  <dcterms:modified xsi:type="dcterms:W3CDTF">2016-08-25T21:33:12Z</dcterms:modified>
</cp:coreProperties>
</file>