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748" r:id="rId2"/>
    <p:sldId id="267" r:id="rId3"/>
    <p:sldId id="265" r:id="rId4"/>
    <p:sldId id="269" r:id="rId5"/>
    <p:sldId id="270" r:id="rId6"/>
    <p:sldId id="271" r:id="rId7"/>
    <p:sldId id="272" r:id="rId8"/>
    <p:sldId id="274" r:id="rId9"/>
    <p:sldId id="276" r:id="rId10"/>
    <p:sldId id="275" r:id="rId11"/>
    <p:sldId id="277" r:id="rId12"/>
    <p:sldId id="278" r:id="rId13"/>
    <p:sldId id="279" r:id="rId14"/>
  </p:sldIdLst>
  <p:sldSz cx="9144000" cy="6858000" type="screen4x3"/>
  <p:notesSz cx="6732588" cy="9855200"/>
  <p:custDataLst>
    <p:tags r:id="rId1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p:restoredTop sz="94014"/>
  </p:normalViewPr>
  <p:slideViewPr>
    <p:cSldViewPr>
      <p:cViewPr varScale="1">
        <p:scale>
          <a:sx n="116" d="100"/>
          <a:sy n="116" d="100"/>
        </p:scale>
        <p:origin x="135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92B30834-EFD9-FE45-97D4-F52C02DA74CC}"/>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F59D71F2-CAB5-2C47-9BEB-6EFC010068FC}"/>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A03D3BA8-BA00-EA41-B0C2-C808B8AAA07B}"/>
              </a:ext>
            </a:extLst>
          </p:cNvPr>
          <p:cNvSpPr>
            <a:spLocks noGrp="1" noChangeArrowheads="1"/>
          </p:cNvSpPr>
          <p:nvPr>
            <p:ph type="sldNum" sz="quarter" idx="12"/>
          </p:nvPr>
        </p:nvSpPr>
        <p:spPr>
          <a:ln/>
        </p:spPr>
        <p:txBody>
          <a:bodyPr/>
          <a:lstStyle>
            <a:lvl1pPr>
              <a:defRPr/>
            </a:lvl1pPr>
          </a:lstStyle>
          <a:p>
            <a:pPr>
              <a:defRPr/>
            </a:pPr>
            <a:fld id="{6CF468D4-2276-5E44-9A7E-4EA5870F6C11}" type="slidenum">
              <a:rPr lang="it-IT" altLang="it-IT"/>
              <a:pPr>
                <a:defRPr/>
              </a:pPr>
              <a:t>‹#›</a:t>
            </a:fld>
            <a:endParaRPr lang="it-IT" altLang="it-IT"/>
          </a:p>
        </p:txBody>
      </p:sp>
    </p:spTree>
    <p:extLst>
      <p:ext uri="{BB962C8B-B14F-4D97-AF65-F5344CB8AC3E}">
        <p14:creationId xmlns:p14="http://schemas.microsoft.com/office/powerpoint/2010/main" val="321160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0C88530-7795-754D-9426-451F64BEF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1A88A98D-2356-F440-853D-4FE396D77061}"/>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1615A6AC-97FB-D045-A10A-37E6FC234237}"/>
              </a:ext>
            </a:extLst>
          </p:cNvPr>
          <p:cNvSpPr>
            <a:spLocks noGrp="1" noChangeArrowheads="1"/>
          </p:cNvSpPr>
          <p:nvPr>
            <p:ph type="sldNum" sz="quarter" idx="12"/>
          </p:nvPr>
        </p:nvSpPr>
        <p:spPr>
          <a:ln/>
        </p:spPr>
        <p:txBody>
          <a:bodyPr/>
          <a:lstStyle>
            <a:lvl1pPr>
              <a:defRPr/>
            </a:lvl1pPr>
          </a:lstStyle>
          <a:p>
            <a:pPr>
              <a:defRPr/>
            </a:pPr>
            <a:fld id="{8A14F453-3218-0640-AF0A-8D17501BD656}" type="slidenum">
              <a:rPr lang="it-IT" altLang="it-IT"/>
              <a:pPr>
                <a:defRPr/>
              </a:pPr>
              <a:t>‹#›</a:t>
            </a:fld>
            <a:endParaRPr lang="it-IT" altLang="it-IT"/>
          </a:p>
        </p:txBody>
      </p:sp>
    </p:spTree>
    <p:extLst>
      <p:ext uri="{BB962C8B-B14F-4D97-AF65-F5344CB8AC3E}">
        <p14:creationId xmlns:p14="http://schemas.microsoft.com/office/powerpoint/2010/main" val="356033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FC46D27-01E1-1D4F-A87A-4211B259185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B9D2EAAE-72A4-5145-8127-C17E3E10DC4C}"/>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7659ABEA-EDA7-954A-B8AF-2CF15DFD7468}"/>
              </a:ext>
            </a:extLst>
          </p:cNvPr>
          <p:cNvSpPr>
            <a:spLocks noGrp="1" noChangeArrowheads="1"/>
          </p:cNvSpPr>
          <p:nvPr>
            <p:ph type="sldNum" sz="quarter" idx="12"/>
          </p:nvPr>
        </p:nvSpPr>
        <p:spPr>
          <a:ln/>
        </p:spPr>
        <p:txBody>
          <a:bodyPr/>
          <a:lstStyle>
            <a:lvl1pPr>
              <a:defRPr/>
            </a:lvl1pPr>
          </a:lstStyle>
          <a:p>
            <a:pPr>
              <a:defRPr/>
            </a:pPr>
            <a:fld id="{FB1C893E-4DE0-A24C-BEC4-0395735AC8D5}" type="slidenum">
              <a:rPr lang="it-IT" altLang="it-IT"/>
              <a:pPr>
                <a:defRPr/>
              </a:pPr>
              <a:t>‹#›</a:t>
            </a:fld>
            <a:endParaRPr lang="it-IT" altLang="it-IT"/>
          </a:p>
        </p:txBody>
      </p:sp>
    </p:spTree>
    <p:extLst>
      <p:ext uri="{BB962C8B-B14F-4D97-AF65-F5344CB8AC3E}">
        <p14:creationId xmlns:p14="http://schemas.microsoft.com/office/powerpoint/2010/main" val="8893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9B2F837-2FD3-7B46-A500-205625894089}"/>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56DB3EE1-F8CD-8A4A-A386-F7BDBD4ABD1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E649C511-8699-0E43-891E-28C5B9FBB1F8}"/>
              </a:ext>
            </a:extLst>
          </p:cNvPr>
          <p:cNvSpPr>
            <a:spLocks noGrp="1" noChangeArrowheads="1"/>
          </p:cNvSpPr>
          <p:nvPr>
            <p:ph type="sldNum" sz="quarter" idx="12"/>
          </p:nvPr>
        </p:nvSpPr>
        <p:spPr>
          <a:ln/>
        </p:spPr>
        <p:txBody>
          <a:bodyPr/>
          <a:lstStyle>
            <a:lvl1pPr>
              <a:defRPr/>
            </a:lvl1pPr>
          </a:lstStyle>
          <a:p>
            <a:pPr>
              <a:defRPr/>
            </a:pPr>
            <a:fld id="{BD3A664A-9C7B-7748-AAF5-E0424ECF7DB9}" type="slidenum">
              <a:rPr lang="it-IT" altLang="it-IT"/>
              <a:pPr>
                <a:defRPr/>
              </a:pPr>
              <a:t>‹#›</a:t>
            </a:fld>
            <a:endParaRPr lang="it-IT" altLang="it-IT"/>
          </a:p>
        </p:txBody>
      </p:sp>
    </p:spTree>
    <p:extLst>
      <p:ext uri="{BB962C8B-B14F-4D97-AF65-F5344CB8AC3E}">
        <p14:creationId xmlns:p14="http://schemas.microsoft.com/office/powerpoint/2010/main" val="384710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336B767-DF89-2D44-A6F7-A4E510C4018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11A6D577-8DA8-BB43-A60C-92CD967E9595}"/>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7830FEF3-029B-F84D-A33B-15E5C822C6BC}"/>
              </a:ext>
            </a:extLst>
          </p:cNvPr>
          <p:cNvSpPr>
            <a:spLocks noGrp="1" noChangeArrowheads="1"/>
          </p:cNvSpPr>
          <p:nvPr>
            <p:ph type="sldNum" sz="quarter" idx="12"/>
          </p:nvPr>
        </p:nvSpPr>
        <p:spPr>
          <a:ln/>
        </p:spPr>
        <p:txBody>
          <a:bodyPr/>
          <a:lstStyle>
            <a:lvl1pPr>
              <a:defRPr/>
            </a:lvl1pPr>
          </a:lstStyle>
          <a:p>
            <a:pPr>
              <a:defRPr/>
            </a:pPr>
            <a:fld id="{E920478C-895D-4B4A-8094-636BBF1846AC}" type="slidenum">
              <a:rPr lang="it-IT" altLang="it-IT"/>
              <a:pPr>
                <a:defRPr/>
              </a:pPr>
              <a:t>‹#›</a:t>
            </a:fld>
            <a:endParaRPr lang="it-IT" altLang="it-IT"/>
          </a:p>
        </p:txBody>
      </p:sp>
    </p:spTree>
    <p:extLst>
      <p:ext uri="{BB962C8B-B14F-4D97-AF65-F5344CB8AC3E}">
        <p14:creationId xmlns:p14="http://schemas.microsoft.com/office/powerpoint/2010/main" val="207958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32545E7-F5AD-ED4C-A8C9-F823215FE00B}"/>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37FDB0BB-DF98-9E43-B8C9-22BB26BCEB3C}"/>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70B160D-2DFA-F848-8A34-F73FDE5B17CE}"/>
              </a:ext>
            </a:extLst>
          </p:cNvPr>
          <p:cNvSpPr>
            <a:spLocks noGrp="1" noChangeArrowheads="1"/>
          </p:cNvSpPr>
          <p:nvPr>
            <p:ph type="sldNum" sz="quarter" idx="12"/>
          </p:nvPr>
        </p:nvSpPr>
        <p:spPr>
          <a:ln/>
        </p:spPr>
        <p:txBody>
          <a:bodyPr/>
          <a:lstStyle>
            <a:lvl1pPr>
              <a:defRPr/>
            </a:lvl1pPr>
          </a:lstStyle>
          <a:p>
            <a:pPr>
              <a:defRPr/>
            </a:pPr>
            <a:fld id="{6E9692AB-70E0-274B-BBF3-9E47A4769D50}" type="slidenum">
              <a:rPr lang="it-IT" altLang="it-IT"/>
              <a:pPr>
                <a:defRPr/>
              </a:pPr>
              <a:t>‹#›</a:t>
            </a:fld>
            <a:endParaRPr lang="it-IT" altLang="it-IT"/>
          </a:p>
        </p:txBody>
      </p:sp>
    </p:spTree>
    <p:extLst>
      <p:ext uri="{BB962C8B-B14F-4D97-AF65-F5344CB8AC3E}">
        <p14:creationId xmlns:p14="http://schemas.microsoft.com/office/powerpoint/2010/main" val="67007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CC2287E-AC0C-5542-8177-2DE48F732F5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E751D7C-83D7-DE4A-BCAD-29564F63149B}"/>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3333A5F4-D7EF-DA4F-BA41-B20F0581B8FC}"/>
              </a:ext>
            </a:extLst>
          </p:cNvPr>
          <p:cNvSpPr>
            <a:spLocks noGrp="1" noChangeArrowheads="1"/>
          </p:cNvSpPr>
          <p:nvPr>
            <p:ph type="sldNum" sz="quarter" idx="12"/>
          </p:nvPr>
        </p:nvSpPr>
        <p:spPr>
          <a:ln/>
        </p:spPr>
        <p:txBody>
          <a:bodyPr/>
          <a:lstStyle>
            <a:lvl1pPr>
              <a:defRPr/>
            </a:lvl1pPr>
          </a:lstStyle>
          <a:p>
            <a:pPr>
              <a:defRPr/>
            </a:pPr>
            <a:fld id="{C15E19B0-6658-C74A-BBB7-F0B6A4CC0614}" type="slidenum">
              <a:rPr lang="it-IT" altLang="it-IT"/>
              <a:pPr>
                <a:defRPr/>
              </a:pPr>
              <a:t>‹#›</a:t>
            </a:fld>
            <a:endParaRPr lang="it-IT" altLang="it-IT"/>
          </a:p>
        </p:txBody>
      </p:sp>
    </p:spTree>
    <p:extLst>
      <p:ext uri="{BB962C8B-B14F-4D97-AF65-F5344CB8AC3E}">
        <p14:creationId xmlns:p14="http://schemas.microsoft.com/office/powerpoint/2010/main" val="325655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89AC4A4-B042-E34B-BF5A-F6631E088D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F3AB3702-DC21-6548-B23B-FF11A3508A3B}"/>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C80B002C-0C49-ED46-9D9E-1D0D8944DEE6}"/>
              </a:ext>
            </a:extLst>
          </p:cNvPr>
          <p:cNvSpPr>
            <a:spLocks noGrp="1" noChangeArrowheads="1"/>
          </p:cNvSpPr>
          <p:nvPr>
            <p:ph type="sldNum" sz="quarter" idx="12"/>
          </p:nvPr>
        </p:nvSpPr>
        <p:spPr>
          <a:ln/>
        </p:spPr>
        <p:txBody>
          <a:bodyPr/>
          <a:lstStyle>
            <a:lvl1pPr>
              <a:defRPr/>
            </a:lvl1pPr>
          </a:lstStyle>
          <a:p>
            <a:pPr>
              <a:defRPr/>
            </a:pPr>
            <a:fld id="{7FACD8CF-BE51-CF4F-9344-4C9D0DD9790B}" type="slidenum">
              <a:rPr lang="it-IT" altLang="it-IT"/>
              <a:pPr>
                <a:defRPr/>
              </a:pPr>
              <a:t>‹#›</a:t>
            </a:fld>
            <a:endParaRPr lang="it-IT" altLang="it-IT"/>
          </a:p>
        </p:txBody>
      </p:sp>
    </p:spTree>
    <p:extLst>
      <p:ext uri="{BB962C8B-B14F-4D97-AF65-F5344CB8AC3E}">
        <p14:creationId xmlns:p14="http://schemas.microsoft.com/office/powerpoint/2010/main" val="170372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56F8B9-288D-A243-A07F-EB52ECE8B21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33F5EB91-90F0-A743-9044-25CCB04D6CB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4B3B913F-1B43-2740-8709-BAB2FB1B623D}"/>
              </a:ext>
            </a:extLst>
          </p:cNvPr>
          <p:cNvSpPr>
            <a:spLocks noGrp="1" noChangeArrowheads="1"/>
          </p:cNvSpPr>
          <p:nvPr>
            <p:ph type="sldNum" sz="quarter" idx="12"/>
          </p:nvPr>
        </p:nvSpPr>
        <p:spPr>
          <a:ln/>
        </p:spPr>
        <p:txBody>
          <a:bodyPr/>
          <a:lstStyle>
            <a:lvl1pPr>
              <a:defRPr/>
            </a:lvl1pPr>
          </a:lstStyle>
          <a:p>
            <a:pPr>
              <a:defRPr/>
            </a:pPr>
            <a:fld id="{948D1EF3-3A2D-C341-BE2C-090A9A83C3B8}" type="slidenum">
              <a:rPr lang="it-IT" altLang="it-IT"/>
              <a:pPr>
                <a:defRPr/>
              </a:pPr>
              <a:t>‹#›</a:t>
            </a:fld>
            <a:endParaRPr lang="it-IT" altLang="it-IT"/>
          </a:p>
        </p:txBody>
      </p:sp>
    </p:spTree>
    <p:extLst>
      <p:ext uri="{BB962C8B-B14F-4D97-AF65-F5344CB8AC3E}">
        <p14:creationId xmlns:p14="http://schemas.microsoft.com/office/powerpoint/2010/main" val="148251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EBAD123-6AA5-C94D-BEAA-53DDC2618EF8}"/>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54C12614-8656-D145-B15D-E476D17D758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37A9BC75-3536-5B48-AA19-5296DD0E3062}"/>
              </a:ext>
            </a:extLst>
          </p:cNvPr>
          <p:cNvSpPr>
            <a:spLocks noGrp="1" noChangeArrowheads="1"/>
          </p:cNvSpPr>
          <p:nvPr>
            <p:ph type="sldNum" sz="quarter" idx="12"/>
          </p:nvPr>
        </p:nvSpPr>
        <p:spPr>
          <a:ln/>
        </p:spPr>
        <p:txBody>
          <a:bodyPr/>
          <a:lstStyle>
            <a:lvl1pPr>
              <a:defRPr/>
            </a:lvl1pPr>
          </a:lstStyle>
          <a:p>
            <a:pPr>
              <a:defRPr/>
            </a:pPr>
            <a:fld id="{AE80B7E4-E8FE-AE4F-835A-1133FAE43410}" type="slidenum">
              <a:rPr lang="it-IT" altLang="it-IT"/>
              <a:pPr>
                <a:defRPr/>
              </a:pPr>
              <a:t>‹#›</a:t>
            </a:fld>
            <a:endParaRPr lang="it-IT" altLang="it-IT"/>
          </a:p>
        </p:txBody>
      </p:sp>
    </p:spTree>
    <p:extLst>
      <p:ext uri="{BB962C8B-B14F-4D97-AF65-F5344CB8AC3E}">
        <p14:creationId xmlns:p14="http://schemas.microsoft.com/office/powerpoint/2010/main" val="402219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C65A70B-DFB4-1348-83A0-E2706CB1B77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1E8A6184-E3E9-B740-A8E6-387AA0603E3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1691F045-301C-E245-A69C-AC53E3314D94}"/>
              </a:ext>
            </a:extLst>
          </p:cNvPr>
          <p:cNvSpPr>
            <a:spLocks noGrp="1" noChangeArrowheads="1"/>
          </p:cNvSpPr>
          <p:nvPr>
            <p:ph type="sldNum" sz="quarter" idx="12"/>
          </p:nvPr>
        </p:nvSpPr>
        <p:spPr>
          <a:ln/>
        </p:spPr>
        <p:txBody>
          <a:bodyPr/>
          <a:lstStyle>
            <a:lvl1pPr>
              <a:defRPr/>
            </a:lvl1pPr>
          </a:lstStyle>
          <a:p>
            <a:pPr>
              <a:defRPr/>
            </a:pPr>
            <a:fld id="{7DD0E951-FDB5-4745-A5BA-97621654F732}" type="slidenum">
              <a:rPr lang="it-IT" altLang="it-IT"/>
              <a:pPr>
                <a:defRPr/>
              </a:pPr>
              <a:t>‹#›</a:t>
            </a:fld>
            <a:endParaRPr lang="it-IT" altLang="it-IT"/>
          </a:p>
        </p:txBody>
      </p:sp>
    </p:spTree>
    <p:extLst>
      <p:ext uri="{BB962C8B-B14F-4D97-AF65-F5344CB8AC3E}">
        <p14:creationId xmlns:p14="http://schemas.microsoft.com/office/powerpoint/2010/main" val="195028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5E179E-2F9E-134D-BD64-BCEB205B2E1D}"/>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B1C928AC-1C54-5E49-A3C6-A9A70DB88C5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1F11F01C-22F8-E64F-A2AB-C6A5ADE725DF}"/>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ltLang="it-IT"/>
          </a:p>
        </p:txBody>
      </p:sp>
      <p:sp>
        <p:nvSpPr>
          <p:cNvPr id="1029" name="Rectangle 5">
            <a:extLst>
              <a:ext uri="{FF2B5EF4-FFF2-40B4-BE49-F238E27FC236}">
                <a16:creationId xmlns:a16="http://schemas.microsoft.com/office/drawing/2014/main" id="{0C7159DD-FA45-2343-B422-C4C1EA0DA55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ltLang="it-IT"/>
          </a:p>
        </p:txBody>
      </p:sp>
      <p:sp>
        <p:nvSpPr>
          <p:cNvPr id="1030" name="Rectangle 6">
            <a:extLst>
              <a:ext uri="{FF2B5EF4-FFF2-40B4-BE49-F238E27FC236}">
                <a16:creationId xmlns:a16="http://schemas.microsoft.com/office/drawing/2014/main" id="{3B32AEEE-1AB9-5B48-B379-C204D3B79E24}"/>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C7338AC-8FE3-8E4F-99A6-722ECAD3FFDB}"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6FD355-C13A-CF45-8909-736E49F92F9F}"/>
              </a:ext>
            </a:extLst>
          </p:cNvPr>
          <p:cNvSpPr txBox="1">
            <a:spLocks/>
          </p:cNvSpPr>
          <p:nvPr/>
        </p:nvSpPr>
        <p:spPr bwMode="auto">
          <a:xfrm>
            <a:off x="131236" y="692697"/>
            <a:ext cx="8881527" cy="1296144"/>
          </a:xfrm>
          <a:prstGeom prst="rect">
            <a:avLst/>
          </a:prstGeom>
          <a:solidFill>
            <a:srgbClr val="FFFF00"/>
          </a:solidFill>
          <a:ln w="28575" cmpd="sng">
            <a:solidFill>
              <a:schemeClr val="accent2"/>
            </a:solidFill>
          </a:ln>
          <a:effec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r>
              <a:rPr lang="en-GB" sz="3600" b="1" dirty="0">
                <a:solidFill>
                  <a:srgbClr val="FF0000"/>
                </a:solidFill>
                <a:latin typeface="Book Antiqua"/>
                <a:cs typeface="Book Antiqua"/>
              </a:rPr>
              <a:t>Exotic nuclei and drip lines</a:t>
            </a:r>
            <a:br>
              <a:rPr lang="en-GB" sz="3600" b="1" dirty="0">
                <a:solidFill>
                  <a:srgbClr val="FF0000"/>
                </a:solidFill>
                <a:latin typeface="Book Antiqua"/>
                <a:cs typeface="Book Antiqua"/>
              </a:rPr>
            </a:br>
            <a:r>
              <a:rPr lang="en-GB" sz="3600" b="1" dirty="0">
                <a:solidFill>
                  <a:srgbClr val="FF0000"/>
                </a:solidFill>
                <a:latin typeface="Book Antiqua"/>
                <a:cs typeface="Book Antiqua"/>
              </a:rPr>
              <a:t>Part II</a:t>
            </a:r>
          </a:p>
        </p:txBody>
      </p:sp>
    </p:spTree>
    <p:extLst>
      <p:ext uri="{BB962C8B-B14F-4D97-AF65-F5344CB8AC3E}">
        <p14:creationId xmlns:p14="http://schemas.microsoft.com/office/powerpoint/2010/main" val="139815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txp_fig">
            <a:extLst>
              <a:ext uri="{FF2B5EF4-FFF2-40B4-BE49-F238E27FC236}">
                <a16:creationId xmlns:a16="http://schemas.microsoft.com/office/drawing/2014/main" id="{8F1BF6E3-C67F-7043-99E7-C47993AFEA05}"/>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85788" y="306388"/>
            <a:ext cx="4970462" cy="60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a:extLst>
              <a:ext uri="{FF2B5EF4-FFF2-40B4-BE49-F238E27FC236}">
                <a16:creationId xmlns:a16="http://schemas.microsoft.com/office/drawing/2014/main" id="{D7F7BE02-03BC-D940-BCB3-4B45597DEB13}"/>
              </a:ext>
            </a:extLst>
          </p:cNvPr>
          <p:cNvSpPr txBox="1">
            <a:spLocks noChangeArrowheads="1"/>
          </p:cNvSpPr>
          <p:nvPr/>
        </p:nvSpPr>
        <p:spPr bwMode="auto">
          <a:xfrm>
            <a:off x="395288" y="549275"/>
            <a:ext cx="8208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Let us the model (oversimplified !) for the case of </a:t>
            </a:r>
            <a:r>
              <a:rPr lang="it-IT" altLang="it-IT" sz="2400" baseline="30000"/>
              <a:t>11</a:t>
            </a:r>
            <a:r>
              <a:rPr lang="it-IT" altLang="it-IT" sz="2400"/>
              <a:t>Be, which is a one-neutron halo.</a:t>
            </a:r>
          </a:p>
        </p:txBody>
      </p:sp>
      <p:pic>
        <p:nvPicPr>
          <p:cNvPr id="30722" name="Picture 3">
            <a:extLst>
              <a:ext uri="{FF2B5EF4-FFF2-40B4-BE49-F238E27FC236}">
                <a16:creationId xmlns:a16="http://schemas.microsoft.com/office/drawing/2014/main" id="{A258CA50-F07C-874D-840A-EDBB933D8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371600"/>
            <a:ext cx="44640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4">
            <a:extLst>
              <a:ext uri="{FF2B5EF4-FFF2-40B4-BE49-F238E27FC236}">
                <a16:creationId xmlns:a16="http://schemas.microsoft.com/office/drawing/2014/main" id="{74655F21-8366-9B42-93C2-792831416662}"/>
              </a:ext>
            </a:extLst>
          </p:cNvPr>
          <p:cNvSpPr txBox="1">
            <a:spLocks noChangeArrowheads="1"/>
          </p:cNvSpPr>
          <p:nvPr/>
        </p:nvSpPr>
        <p:spPr bwMode="auto">
          <a:xfrm>
            <a:off x="395288" y="1651000"/>
            <a:ext cx="331311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400"/>
              <a:t>We know S</a:t>
            </a:r>
            <a:r>
              <a:rPr lang="it-IT" altLang="it-IT" sz="2400" baseline="-25000"/>
              <a:t>n</a:t>
            </a:r>
            <a:r>
              <a:rPr lang="it-IT" altLang="it-IT" sz="2400"/>
              <a:t> is about 0.5 MeV, so that </a:t>
            </a:r>
            <a:r>
              <a:rPr lang="el-GR" altLang="it-IT" sz="2400">
                <a:cs typeface="Times New Roman" panose="02020603050405020304" pitchFamily="18" charset="0"/>
              </a:rPr>
              <a:t>η</a:t>
            </a:r>
            <a:r>
              <a:rPr lang="en-US" altLang="it-IT" sz="2400">
                <a:cs typeface="Times New Roman" panose="02020603050405020304" pitchFamily="18" charset="0"/>
              </a:rPr>
              <a:t>~</a:t>
            </a:r>
            <a:r>
              <a:rPr lang="it-IT" altLang="it-IT" sz="2400"/>
              <a:t>1/6 fm</a:t>
            </a:r>
            <a:r>
              <a:rPr lang="it-IT" altLang="it-IT" sz="2400" baseline="30000"/>
              <a:t>-1</a:t>
            </a:r>
            <a:r>
              <a:rPr lang="it-IT" altLang="it-IT" sz="2400"/>
              <a:t>.</a:t>
            </a:r>
          </a:p>
          <a:p>
            <a:pPr algn="just" eaLnBrk="1" hangingPunct="1">
              <a:spcBef>
                <a:spcPct val="50000"/>
              </a:spcBef>
              <a:buFontTx/>
              <a:buNone/>
            </a:pPr>
            <a:r>
              <a:rPr lang="it-IT" altLang="it-IT" sz="2400"/>
              <a:t>The size of the neutron orbit in </a:t>
            </a:r>
            <a:r>
              <a:rPr lang="it-IT" altLang="it-IT" sz="2400" baseline="30000"/>
              <a:t>11</a:t>
            </a:r>
            <a:r>
              <a:rPr lang="it-IT" altLang="it-IT" sz="2400"/>
              <a:t>Be is two times the core size</a:t>
            </a:r>
          </a:p>
          <a:p>
            <a:pPr algn="just" eaLnBrk="1" hangingPunct="1">
              <a:spcBef>
                <a:spcPct val="50000"/>
              </a:spcBef>
              <a:buFontTx/>
              <a:buNone/>
            </a:pPr>
            <a:r>
              <a:rPr lang="it-IT" altLang="it-IT" sz="2400"/>
              <a:t>R</a:t>
            </a:r>
            <a:r>
              <a:rPr lang="it-IT" altLang="it-IT" sz="2400" baseline="-25000"/>
              <a:t>0</a:t>
            </a:r>
            <a:r>
              <a:rPr lang="it-IT" altLang="it-IT" sz="2400"/>
              <a:t> A</a:t>
            </a:r>
            <a:r>
              <a:rPr lang="it-IT" altLang="it-IT" sz="2400" baseline="30000"/>
              <a:t>1/3</a:t>
            </a:r>
            <a:r>
              <a:rPr lang="it-IT" altLang="it-IT" sz="2400"/>
              <a:t> = 2.67 fm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a:extLst>
              <a:ext uri="{FF2B5EF4-FFF2-40B4-BE49-F238E27FC236}">
                <a16:creationId xmlns:a16="http://schemas.microsoft.com/office/drawing/2014/main" id="{A227E028-037E-E645-AAAF-E9B6893CA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665538"/>
            <a:ext cx="4454525" cy="314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Text Box 3">
            <a:extLst>
              <a:ext uri="{FF2B5EF4-FFF2-40B4-BE49-F238E27FC236}">
                <a16:creationId xmlns:a16="http://schemas.microsoft.com/office/drawing/2014/main" id="{E7DF09CB-FB41-AA4B-80D1-1E45A28BBFC9}"/>
              </a:ext>
            </a:extLst>
          </p:cNvPr>
          <p:cNvSpPr txBox="1">
            <a:spLocks noChangeArrowheads="1"/>
          </p:cNvSpPr>
          <p:nvPr/>
        </p:nvSpPr>
        <p:spPr bwMode="auto">
          <a:xfrm>
            <a:off x="179388" y="836613"/>
            <a:ext cx="85693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pPr>
            <a:r>
              <a:rPr lang="it-IT" altLang="it-IT" sz="2000">
                <a:latin typeface="Arial" panose="020B0604020202020204" pitchFamily="34" charset="0"/>
              </a:rPr>
              <a:t> </a:t>
            </a:r>
            <a:r>
              <a:rPr lang="it-IT" altLang="it-IT" sz="2000">
                <a:solidFill>
                  <a:srgbClr val="FF0000"/>
                </a:solidFill>
                <a:latin typeface="Arial" panose="020B0604020202020204" pitchFamily="34" charset="0"/>
              </a:rPr>
              <a:t>Other experiments </a:t>
            </a:r>
            <a:r>
              <a:rPr lang="it-IT" altLang="it-IT" sz="2000">
                <a:latin typeface="Arial" panose="020B0604020202020204" pitchFamily="34" charset="0"/>
              </a:rPr>
              <a:t>which have been historically important, to make the character of halo nuclei evident, are: (i) momentum distributions of projectile fragments, and (ii) electromagnetic dissociation.</a:t>
            </a:r>
          </a:p>
          <a:p>
            <a:pPr algn="just" eaLnBrk="1" hangingPunct="1">
              <a:spcBef>
                <a:spcPct val="50000"/>
              </a:spcBef>
              <a:buFontTx/>
              <a:buNone/>
            </a:pPr>
            <a:r>
              <a:rPr lang="it-IT" altLang="it-IT" sz="2000">
                <a:latin typeface="Arial" panose="020B0604020202020204" pitchFamily="34" charset="0"/>
              </a:rPr>
              <a:t>These are reviewed in papers e.g. by I. Tanihata. </a:t>
            </a:r>
          </a:p>
          <a:p>
            <a:pPr algn="just" eaLnBrk="1" hangingPunct="1">
              <a:spcBef>
                <a:spcPct val="50000"/>
              </a:spcBef>
              <a:buFontTx/>
              <a:buNone/>
            </a:pPr>
            <a:r>
              <a:rPr lang="it-IT" altLang="it-IT" sz="2000">
                <a:latin typeface="Arial" panose="020B0604020202020204" pitchFamily="34" charset="0"/>
              </a:rPr>
              <a:t>The idea of the momentum distribution experiments is quite simple. If we hit, e.g., </a:t>
            </a:r>
            <a:r>
              <a:rPr lang="it-IT" altLang="it-IT" sz="2000" baseline="30000">
                <a:latin typeface="Arial" panose="020B0604020202020204" pitchFamily="34" charset="0"/>
              </a:rPr>
              <a:t>11</a:t>
            </a:r>
            <a:r>
              <a:rPr lang="it-IT" altLang="it-IT" sz="2000">
                <a:latin typeface="Arial" panose="020B0604020202020204" pitchFamily="34" charset="0"/>
              </a:rPr>
              <a:t>Li on a C target at 800 MeV/u we can measure the transverse momentum of the fragments and we find a “double” distribution. </a:t>
            </a:r>
          </a:p>
          <a:p>
            <a:pPr algn="just" eaLnBrk="1" hangingPunct="1">
              <a:spcBef>
                <a:spcPct val="50000"/>
              </a:spcBef>
              <a:buFontTx/>
              <a:buNone/>
            </a:pPr>
            <a:r>
              <a:rPr lang="it-IT" altLang="it-IT" sz="2000">
                <a:latin typeface="Arial" panose="020B0604020202020204" pitchFamily="34" charset="0"/>
              </a:rPr>
              <a:t>The component with “small width” has a </a:t>
            </a:r>
            <a:r>
              <a:rPr lang="el-GR" altLang="it-IT" sz="2000">
                <a:latin typeface="Arial" panose="020B0604020202020204" pitchFamily="34" charset="0"/>
                <a:cs typeface="Arial" panose="020B0604020202020204" pitchFamily="34" charset="0"/>
              </a:rPr>
              <a:t>Δ</a:t>
            </a:r>
            <a:r>
              <a:rPr lang="it-IT" altLang="it-IT" sz="2000">
                <a:latin typeface="Arial" panose="020B0604020202020204" pitchFamily="34" charset="0"/>
              </a:rPr>
              <a:t>p of about 19 MeV/c. From the            					uncertainity principle</a:t>
            </a:r>
          </a:p>
          <a:p>
            <a:pPr algn="just" eaLnBrk="1" hangingPunct="1">
              <a:spcBef>
                <a:spcPct val="50000"/>
              </a:spcBef>
              <a:buFontTx/>
              <a:buNone/>
            </a:pPr>
            <a:r>
              <a:rPr lang="it-IT" altLang="it-IT" sz="2000">
                <a:latin typeface="Arial" panose="020B0604020202020204" pitchFamily="34" charset="0"/>
              </a:rPr>
              <a:t>					</a:t>
            </a:r>
            <a:r>
              <a:rPr lang="el-GR" altLang="it-IT" sz="2000">
                <a:latin typeface="Arial" panose="020B0604020202020204" pitchFamily="34" charset="0"/>
                <a:cs typeface="Arial" panose="020B0604020202020204" pitchFamily="34" charset="0"/>
              </a:rPr>
              <a:t>Δ</a:t>
            </a:r>
            <a:r>
              <a:rPr lang="it-IT" altLang="it-IT" sz="2000">
                <a:latin typeface="Arial" panose="020B0604020202020204" pitchFamily="34" charset="0"/>
              </a:rPr>
              <a:t>x </a:t>
            </a:r>
            <a:r>
              <a:rPr lang="en-US" altLang="it-IT" sz="2000">
                <a:cs typeface="Times New Roman" panose="02020603050405020304" pitchFamily="18" charset="0"/>
              </a:rPr>
              <a:t>~ </a:t>
            </a:r>
            <a:r>
              <a:rPr lang="en-US" altLang="it-IT" sz="2000">
                <a:latin typeface="Arial" panose="020B0604020202020204" pitchFamily="34" charset="0"/>
                <a:cs typeface="Times New Roman" panose="02020603050405020304" pitchFamily="18" charset="0"/>
              </a:rPr>
              <a:t>hc/</a:t>
            </a:r>
            <a:r>
              <a:rPr lang="el-GR" altLang="it-IT" sz="2000">
                <a:latin typeface="Arial" panose="020B0604020202020204" pitchFamily="34" charset="0"/>
                <a:cs typeface="Arial" panose="020B0604020202020204" pitchFamily="34" charset="0"/>
              </a:rPr>
              <a:t>Δ</a:t>
            </a:r>
            <a:r>
              <a:rPr lang="en-US" altLang="it-IT" sz="2000">
                <a:latin typeface="Arial" panose="020B0604020202020204" pitchFamily="34" charset="0"/>
                <a:cs typeface="Times New Roman" panose="02020603050405020304" pitchFamily="18" charset="0"/>
              </a:rPr>
              <a:t>p </a:t>
            </a:r>
            <a:r>
              <a:rPr lang="en-US" altLang="it-IT" sz="2000">
                <a:cs typeface="Times New Roman" panose="02020603050405020304" pitchFamily="18" charset="0"/>
              </a:rPr>
              <a:t>~ </a:t>
            </a:r>
            <a:r>
              <a:rPr lang="en-US" altLang="it-IT" sz="2000">
                <a:latin typeface="Arial" panose="020B0604020202020204" pitchFamily="34" charset="0"/>
                <a:cs typeface="Times New Roman" panose="02020603050405020304" pitchFamily="18" charset="0"/>
              </a:rPr>
              <a:t>12 fm,</a:t>
            </a:r>
          </a:p>
          <a:p>
            <a:pPr algn="just" eaLnBrk="1" hangingPunct="1">
              <a:spcBef>
                <a:spcPct val="50000"/>
              </a:spcBef>
              <a:buFontTx/>
              <a:buNone/>
            </a:pPr>
            <a:r>
              <a:rPr lang="en-US" altLang="it-IT" sz="2000">
                <a:latin typeface="Arial" panose="020B0604020202020204" pitchFamily="34" charset="0"/>
                <a:cs typeface="Times New Roman" panose="02020603050405020304" pitchFamily="18" charset="0"/>
              </a:rPr>
              <a:t>					that is, the narrow component is 					arising from the halo.</a:t>
            </a:r>
            <a:endParaRPr lang="en-US" altLang="it-IT" sz="2000">
              <a:cs typeface="Times New Roman" panose="02020603050405020304" pitchFamily="18" charset="0"/>
            </a:endParaRPr>
          </a:p>
        </p:txBody>
      </p:sp>
      <p:sp>
        <p:nvSpPr>
          <p:cNvPr id="31747" name="Text Box 4">
            <a:extLst>
              <a:ext uri="{FF2B5EF4-FFF2-40B4-BE49-F238E27FC236}">
                <a16:creationId xmlns:a16="http://schemas.microsoft.com/office/drawing/2014/main" id="{F90D928D-08A2-B949-AB4B-22422B95E48C}"/>
              </a:ext>
            </a:extLst>
          </p:cNvPr>
          <p:cNvSpPr txBox="1">
            <a:spLocks noChangeArrowheads="1"/>
          </p:cNvSpPr>
          <p:nvPr/>
        </p:nvSpPr>
        <p:spPr bwMode="auto">
          <a:xfrm>
            <a:off x="3059113" y="188913"/>
            <a:ext cx="2592387"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chemeClr val="accent2"/>
                </a:solidFill>
                <a:latin typeface="Arial" panose="020B0604020202020204" pitchFamily="34" charset="0"/>
              </a:rPr>
              <a:t>Other evidences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a:extLst>
              <a:ext uri="{FF2B5EF4-FFF2-40B4-BE49-F238E27FC236}">
                <a16:creationId xmlns:a16="http://schemas.microsoft.com/office/drawing/2014/main" id="{1CDEECCA-A1DC-E14A-894D-C7B047C23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801688"/>
            <a:ext cx="7675563"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a:extLst>
              <a:ext uri="{FF2B5EF4-FFF2-40B4-BE49-F238E27FC236}">
                <a16:creationId xmlns:a16="http://schemas.microsoft.com/office/drawing/2014/main" id="{A4867DAA-D10C-4942-8867-94469C911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476250"/>
            <a:ext cx="70104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6">
            <a:extLst>
              <a:ext uri="{FF2B5EF4-FFF2-40B4-BE49-F238E27FC236}">
                <a16:creationId xmlns:a16="http://schemas.microsoft.com/office/drawing/2014/main" id="{A82531D1-4FA7-2E41-82BF-B218C659C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006600"/>
            <a:ext cx="369887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7">
            <a:extLst>
              <a:ext uri="{FF2B5EF4-FFF2-40B4-BE49-F238E27FC236}">
                <a16:creationId xmlns:a16="http://schemas.microsoft.com/office/drawing/2014/main" id="{5C13BEA0-1474-A44C-AE74-D0A6001F1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89138"/>
            <a:ext cx="3735388"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8">
            <a:extLst>
              <a:ext uri="{FF2B5EF4-FFF2-40B4-BE49-F238E27FC236}">
                <a16:creationId xmlns:a16="http://schemas.microsoft.com/office/drawing/2014/main" id="{40E7D934-FC9C-4A42-8382-643FD7AD1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5013325"/>
            <a:ext cx="3735388"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95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a:extLst>
              <a:ext uri="{FF2B5EF4-FFF2-40B4-BE49-F238E27FC236}">
                <a16:creationId xmlns:a16="http://schemas.microsoft.com/office/drawing/2014/main" id="{C58C0C37-527C-AE43-B324-B349F3C6C4A1}"/>
              </a:ext>
            </a:extLst>
          </p:cNvPr>
          <p:cNvSpPr txBox="1">
            <a:spLocks noChangeArrowheads="1"/>
          </p:cNvSpPr>
          <p:nvPr/>
        </p:nvSpPr>
        <p:spPr bwMode="auto">
          <a:xfrm>
            <a:off x="323850" y="676275"/>
            <a:ext cx="842486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i="1" dirty="0" err="1">
                <a:solidFill>
                  <a:schemeClr val="accent2"/>
                </a:solidFill>
                <a:latin typeface="Arial" panose="020B0604020202020204" pitchFamily="34" charset="0"/>
              </a:rPr>
              <a:t>Neutron-rich</a:t>
            </a:r>
            <a:r>
              <a:rPr lang="it-IT" altLang="it-IT" sz="2000" i="1" dirty="0">
                <a:solidFill>
                  <a:schemeClr val="accent2"/>
                </a:solidFill>
                <a:latin typeface="Arial" panose="020B0604020202020204" pitchFamily="34" charset="0"/>
              </a:rPr>
              <a:t> and </a:t>
            </a:r>
            <a:r>
              <a:rPr lang="it-IT" altLang="it-IT" sz="2000" i="1" dirty="0" err="1">
                <a:solidFill>
                  <a:schemeClr val="accent2"/>
                </a:solidFill>
                <a:latin typeface="Arial" panose="020B0604020202020204" pitchFamily="34" charset="0"/>
              </a:rPr>
              <a:t>proton</a:t>
            </a:r>
            <a:r>
              <a:rPr lang="it-IT" altLang="it-IT" sz="2000" i="1" dirty="0">
                <a:solidFill>
                  <a:schemeClr val="accent2"/>
                </a:solidFill>
                <a:latin typeface="Arial" panose="020B0604020202020204" pitchFamily="34" charset="0"/>
              </a:rPr>
              <a:t> </a:t>
            </a:r>
            <a:r>
              <a:rPr lang="it-IT" altLang="it-IT" sz="2000" i="1" dirty="0" err="1">
                <a:solidFill>
                  <a:schemeClr val="accent2"/>
                </a:solidFill>
                <a:latin typeface="Arial" panose="020B0604020202020204" pitchFamily="34" charset="0"/>
              </a:rPr>
              <a:t>rich</a:t>
            </a:r>
            <a:r>
              <a:rPr lang="it-IT" altLang="it-IT" sz="2000" i="1" dirty="0">
                <a:solidFill>
                  <a:schemeClr val="accent2"/>
                </a:solidFill>
                <a:latin typeface="Arial" panose="020B0604020202020204" pitchFamily="34" charset="0"/>
              </a:rPr>
              <a:t> nuclei in HF with </a:t>
            </a:r>
            <a:r>
              <a:rPr lang="it-IT" altLang="it-IT" sz="2000" i="1" dirty="0" err="1">
                <a:solidFill>
                  <a:schemeClr val="accent2"/>
                </a:solidFill>
                <a:latin typeface="Arial" panose="020B0604020202020204" pitchFamily="34" charset="0"/>
              </a:rPr>
              <a:t>effective</a:t>
            </a:r>
            <a:r>
              <a:rPr lang="it-IT" altLang="it-IT" sz="2000" i="1" dirty="0">
                <a:solidFill>
                  <a:schemeClr val="accent2"/>
                </a:solidFill>
                <a:latin typeface="Arial" panose="020B0604020202020204" pitchFamily="34" charset="0"/>
              </a:rPr>
              <a:t> </a:t>
            </a:r>
            <a:r>
              <a:rPr lang="it-IT" altLang="it-IT" sz="2000" i="1" dirty="0" err="1">
                <a:solidFill>
                  <a:schemeClr val="accent2"/>
                </a:solidFill>
                <a:latin typeface="Arial" panose="020B0604020202020204" pitchFamily="34" charset="0"/>
              </a:rPr>
              <a:t>forces</a:t>
            </a:r>
            <a:r>
              <a:rPr lang="it-IT" altLang="it-IT" sz="2000" i="1" dirty="0">
                <a:solidFill>
                  <a:schemeClr val="accent2"/>
                </a:solidFill>
                <a:latin typeface="Arial" panose="020B0604020202020204" pitchFamily="34" charset="0"/>
              </a:rPr>
              <a:t>:</a:t>
            </a:r>
          </a:p>
          <a:p>
            <a:pPr algn="just" eaLnBrk="1" hangingPunct="1">
              <a:spcBef>
                <a:spcPct val="50000"/>
              </a:spcBef>
              <a:buFontTx/>
              <a:buNone/>
            </a:pPr>
            <a:endParaRPr lang="it-IT" altLang="it-IT" sz="2000" i="1" dirty="0">
              <a:solidFill>
                <a:schemeClr val="accent2"/>
              </a:solidFill>
              <a:latin typeface="Arial" panose="020B0604020202020204" pitchFamily="34" charset="0"/>
            </a:endParaRPr>
          </a:p>
          <a:p>
            <a:pPr algn="just" eaLnBrk="1" hangingPunct="1">
              <a:spcBef>
                <a:spcPct val="50000"/>
              </a:spcBef>
              <a:buFontTx/>
              <a:buNone/>
            </a:pPr>
            <a:r>
              <a:rPr lang="it-IT" altLang="it-IT" sz="2000" dirty="0" err="1">
                <a:solidFill>
                  <a:schemeClr val="accent2"/>
                </a:solidFill>
                <a:latin typeface="Arial" panose="020B0604020202020204" pitchFamily="34" charset="0"/>
              </a:rPr>
              <a:t>Reminder</a:t>
            </a:r>
            <a:r>
              <a:rPr lang="it-IT" altLang="it-IT" sz="2000" dirty="0">
                <a:solidFill>
                  <a:schemeClr val="accent2"/>
                </a:solidFill>
                <a:latin typeface="Arial" panose="020B0604020202020204" pitchFamily="34" charset="0"/>
              </a:rPr>
              <a:t>: the </a:t>
            </a:r>
            <a:r>
              <a:rPr lang="it-IT" altLang="it-IT" sz="2000" dirty="0" err="1">
                <a:solidFill>
                  <a:schemeClr val="accent2"/>
                </a:solidFill>
                <a:latin typeface="Arial" panose="020B0604020202020204" pitchFamily="34" charset="0"/>
              </a:rPr>
              <a:t>pp</a:t>
            </a:r>
            <a:r>
              <a:rPr lang="it-IT" altLang="it-IT" sz="2000" dirty="0">
                <a:solidFill>
                  <a:schemeClr val="accent2"/>
                </a:solidFill>
                <a:latin typeface="Arial" panose="020B0604020202020204" pitchFamily="34" charset="0"/>
              </a:rPr>
              <a:t> and </a:t>
            </a:r>
            <a:r>
              <a:rPr lang="it-IT" altLang="it-IT" sz="2000" dirty="0" err="1">
                <a:solidFill>
                  <a:schemeClr val="accent2"/>
                </a:solidFill>
                <a:latin typeface="Arial" panose="020B0604020202020204" pitchFamily="34" charset="0"/>
              </a:rPr>
              <a:t>nn</a:t>
            </a:r>
            <a:r>
              <a:rPr lang="it-IT" altLang="it-IT" sz="2000" dirty="0">
                <a:solidFill>
                  <a:schemeClr val="accent2"/>
                </a:solidFill>
                <a:latin typeface="Arial" panose="020B0604020202020204" pitchFamily="34" charset="0"/>
              </a:rPr>
              <a:t> force </a:t>
            </a:r>
            <a:r>
              <a:rPr lang="it-IT" altLang="it-IT" sz="2000" dirty="0" err="1">
                <a:solidFill>
                  <a:schemeClr val="accent2"/>
                </a:solidFill>
                <a:latin typeface="Arial" panose="020B0604020202020204" pitchFamily="34" charset="0"/>
              </a:rPr>
              <a:t>is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active</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only</a:t>
            </a:r>
            <a:r>
              <a:rPr lang="it-IT" altLang="it-IT" sz="2000" dirty="0">
                <a:solidFill>
                  <a:schemeClr val="accent2"/>
                </a:solidFill>
                <a:latin typeface="Arial" panose="020B0604020202020204" pitchFamily="34" charset="0"/>
              </a:rPr>
              <a:t> in the T=1 </a:t>
            </a:r>
            <a:r>
              <a:rPr lang="it-IT" altLang="it-IT" sz="2000" dirty="0" err="1">
                <a:solidFill>
                  <a:schemeClr val="accent2"/>
                </a:solidFill>
                <a:latin typeface="Arial" panose="020B0604020202020204" pitchFamily="34" charset="0"/>
              </a:rPr>
              <a:t>channel</a:t>
            </a:r>
            <a:r>
              <a:rPr lang="it-IT" altLang="it-IT" sz="2000" dirty="0">
                <a:solidFill>
                  <a:schemeClr val="accent2"/>
                </a:solidFill>
                <a:latin typeface="Arial" panose="020B0604020202020204" pitchFamily="34" charset="0"/>
              </a:rPr>
              <a:t> (on </a:t>
            </a:r>
            <a:r>
              <a:rPr lang="it-IT" altLang="it-IT" sz="2000" dirty="0" err="1">
                <a:solidFill>
                  <a:schemeClr val="accent2"/>
                </a:solidFill>
                <a:latin typeface="Arial" panose="020B0604020202020204" pitchFamily="34" charset="0"/>
              </a:rPr>
              <a:t>average</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not</a:t>
            </a:r>
            <a:r>
              <a:rPr lang="it-IT" altLang="it-IT" sz="2000" dirty="0">
                <a:solidFill>
                  <a:schemeClr val="accent2"/>
                </a:solidFill>
                <a:latin typeface="Arial" panose="020B0604020202020204" pitchFamily="34" charset="0"/>
              </a:rPr>
              <a:t> so </a:t>
            </a:r>
            <a:r>
              <a:rPr lang="it-IT" altLang="it-IT" sz="2000" dirty="0" err="1">
                <a:solidFill>
                  <a:schemeClr val="accent2"/>
                </a:solidFill>
                <a:latin typeface="Arial" panose="020B0604020202020204" pitchFamily="34" charset="0"/>
              </a:rPr>
              <a:t>much</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attractive</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whereas</a:t>
            </a:r>
            <a:r>
              <a:rPr lang="it-IT" altLang="it-IT" sz="2000" dirty="0">
                <a:solidFill>
                  <a:schemeClr val="accent2"/>
                </a:solidFill>
                <a:latin typeface="Arial" panose="020B0604020202020204" pitchFamily="34" charset="0"/>
              </a:rPr>
              <a:t> the </a:t>
            </a:r>
            <a:r>
              <a:rPr lang="it-IT" altLang="it-IT" sz="2000" dirty="0" err="1">
                <a:solidFill>
                  <a:schemeClr val="accent2"/>
                </a:solidFill>
                <a:latin typeface="Arial" panose="020B0604020202020204" pitchFamily="34" charset="0"/>
              </a:rPr>
              <a:t>pn</a:t>
            </a:r>
            <a:r>
              <a:rPr lang="it-IT" altLang="it-IT" sz="2000" dirty="0">
                <a:solidFill>
                  <a:schemeClr val="accent2"/>
                </a:solidFill>
                <a:latin typeface="Arial" panose="020B0604020202020204" pitchFamily="34" charset="0"/>
              </a:rPr>
              <a:t> force </a:t>
            </a:r>
            <a:r>
              <a:rPr lang="it-IT" altLang="it-IT" sz="2000" dirty="0" err="1">
                <a:solidFill>
                  <a:schemeClr val="accent2"/>
                </a:solidFill>
                <a:latin typeface="Arial" panose="020B0604020202020204" pitchFamily="34" charset="0"/>
              </a:rPr>
              <a:t>is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active</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also</a:t>
            </a:r>
            <a:r>
              <a:rPr lang="it-IT" altLang="it-IT" sz="2000" dirty="0">
                <a:solidFill>
                  <a:schemeClr val="accent2"/>
                </a:solidFill>
                <a:latin typeface="Arial" panose="020B0604020202020204" pitchFamily="34" charset="0"/>
              </a:rPr>
              <a:t> in the T=0 </a:t>
            </a:r>
            <a:r>
              <a:rPr lang="it-IT" altLang="it-IT" sz="2000" dirty="0" err="1">
                <a:solidFill>
                  <a:schemeClr val="accent2"/>
                </a:solidFill>
                <a:latin typeface="Arial" panose="020B0604020202020204" pitchFamily="34" charset="0"/>
              </a:rPr>
              <a:t>channel</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which</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provides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stronger</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attraction</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This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is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known</a:t>
            </a:r>
            <a:r>
              <a:rPr lang="it-IT" altLang="it-IT" sz="2000" dirty="0">
                <a:solidFill>
                  <a:schemeClr val="accent2"/>
                </a:solidFill>
                <a:latin typeface="Arial" panose="020B0604020202020204" pitchFamily="34" charset="0"/>
              </a:rPr>
              <a:t> from the </a:t>
            </a:r>
            <a:r>
              <a:rPr lang="it-IT" altLang="it-IT" sz="2000" dirty="0" err="1">
                <a:solidFill>
                  <a:schemeClr val="accent2"/>
                </a:solidFill>
                <a:latin typeface="Arial" panose="020B0604020202020204" pitchFamily="34" charset="0"/>
              </a:rPr>
              <a:t>existence</a:t>
            </a:r>
            <a:r>
              <a:rPr lang="it-IT" altLang="it-IT" sz="2000" dirty="0">
                <a:solidFill>
                  <a:schemeClr val="accent2"/>
                </a:solidFill>
                <a:latin typeface="Arial" panose="020B0604020202020204" pitchFamily="34" charset="0"/>
              </a:rPr>
              <a:t> of the </a:t>
            </a:r>
            <a:r>
              <a:rPr lang="it-IT" altLang="it-IT" sz="2000" dirty="0" err="1">
                <a:solidFill>
                  <a:schemeClr val="accent2"/>
                </a:solidFill>
                <a:latin typeface="Arial" panose="020B0604020202020204" pitchFamily="34" charset="0"/>
              </a:rPr>
              <a:t>deuteron</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as</a:t>
            </a:r>
            <a:r>
              <a:rPr lang="it-IT" altLang="it-IT" sz="2000" dirty="0">
                <a:solidFill>
                  <a:schemeClr val="accent2"/>
                </a:solidFill>
                <a:latin typeface="Arial" panose="020B0604020202020204" pitchFamily="34" charset="0"/>
              </a:rPr>
              <a:t> a </a:t>
            </a:r>
            <a:r>
              <a:rPr lang="it-IT" altLang="it-IT" sz="2000" dirty="0" err="1">
                <a:solidFill>
                  <a:schemeClr val="accent2"/>
                </a:solidFill>
                <a:latin typeface="Arial" panose="020B0604020202020204" pitchFamily="34" charset="0"/>
              </a:rPr>
              <a:t>bound</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system</a:t>
            </a:r>
            <a:r>
              <a:rPr lang="it-IT" altLang="it-IT" sz="2000" dirty="0">
                <a:solidFill>
                  <a:schemeClr val="accent2"/>
                </a:solidFill>
                <a:latin typeface="Arial" panose="020B0604020202020204" pitchFamily="34" charset="0"/>
              </a:rPr>
              <a:t>, and the non-</a:t>
            </a:r>
            <a:r>
              <a:rPr lang="it-IT" altLang="it-IT" sz="2000" dirty="0" err="1">
                <a:solidFill>
                  <a:schemeClr val="accent2"/>
                </a:solidFill>
                <a:latin typeface="Arial" panose="020B0604020202020204" pitchFamily="34" charset="0"/>
              </a:rPr>
              <a:t>existence</a:t>
            </a:r>
            <a:r>
              <a:rPr lang="it-IT" altLang="it-IT" sz="2000" dirty="0">
                <a:solidFill>
                  <a:schemeClr val="accent2"/>
                </a:solidFill>
                <a:latin typeface="Arial" panose="020B0604020202020204" pitchFamily="34" charset="0"/>
              </a:rPr>
              <a:t> of the di-</a:t>
            </a:r>
            <a:r>
              <a:rPr lang="it-IT" altLang="it-IT" sz="2000" dirty="0" err="1">
                <a:solidFill>
                  <a:schemeClr val="accent2"/>
                </a:solidFill>
                <a:latin typeface="Arial" panose="020B0604020202020204" pitchFamily="34" charset="0"/>
              </a:rPr>
              <a:t>neutron</a:t>
            </a:r>
            <a:r>
              <a:rPr lang="it-IT" altLang="it-IT" sz="2000" dirty="0">
                <a:solidFill>
                  <a:schemeClr val="accent2"/>
                </a:solidFill>
                <a:latin typeface="Arial" panose="020B0604020202020204" pitchFamily="34" charset="0"/>
              </a:rPr>
              <a:t>.</a:t>
            </a:r>
          </a:p>
          <a:p>
            <a:pPr algn="just" eaLnBrk="1" hangingPunct="1">
              <a:spcBef>
                <a:spcPct val="50000"/>
              </a:spcBef>
              <a:buFontTx/>
              <a:buNone/>
            </a:pPr>
            <a:endParaRPr lang="it-IT" altLang="it-IT" sz="2000" dirty="0">
              <a:solidFill>
                <a:schemeClr val="accent2"/>
              </a:solidFill>
              <a:latin typeface="Arial" panose="020B0604020202020204" pitchFamily="34" charset="0"/>
            </a:endParaRPr>
          </a:p>
          <a:p>
            <a:pPr algn="just" eaLnBrk="1" hangingPunct="1">
              <a:spcBef>
                <a:spcPct val="50000"/>
              </a:spcBef>
              <a:buFontTx/>
              <a:buNone/>
            </a:pPr>
            <a:r>
              <a:rPr lang="it-IT" altLang="it-IT" sz="2000" dirty="0" err="1">
                <a:solidFill>
                  <a:schemeClr val="accent2"/>
                </a:solidFill>
                <a:latin typeface="Arial" panose="020B0604020202020204" pitchFamily="34" charset="0"/>
              </a:rPr>
              <a:t>Therefore</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neutrons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feel</a:t>
            </a:r>
            <a:r>
              <a:rPr lang="it-IT" altLang="it-IT" sz="2000" dirty="0">
                <a:solidFill>
                  <a:schemeClr val="accent2"/>
                </a:solidFill>
                <a:latin typeface="Arial" panose="020B0604020202020204" pitchFamily="34" charset="0"/>
              </a:rPr>
              <a:t> more the </a:t>
            </a:r>
            <a:r>
              <a:rPr lang="it-IT" altLang="it-IT" sz="2000" dirty="0" err="1">
                <a:solidFill>
                  <a:schemeClr val="accent2"/>
                </a:solidFill>
                <a:latin typeface="Arial" panose="020B0604020202020204" pitchFamily="34" charset="0"/>
              </a:rPr>
              <a:t>proton</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attraction</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than</a:t>
            </a:r>
            <a:r>
              <a:rPr lang="it-IT" altLang="it-IT" sz="2000" dirty="0">
                <a:solidFill>
                  <a:schemeClr val="accent2"/>
                </a:solidFill>
                <a:latin typeface="Arial" panose="020B0604020202020204" pitchFamily="34" charset="0"/>
              </a:rPr>
              <a:t> the </a:t>
            </a:r>
            <a:r>
              <a:rPr lang="it-IT" altLang="it-IT" sz="2000" dirty="0" err="1">
                <a:solidFill>
                  <a:schemeClr val="accent2"/>
                </a:solidFill>
                <a:latin typeface="Arial" panose="020B0604020202020204" pitchFamily="34" charset="0"/>
              </a:rPr>
              <a:t>attraction</a:t>
            </a:r>
            <a:r>
              <a:rPr lang="it-IT" altLang="it-IT" sz="2000" dirty="0">
                <a:solidFill>
                  <a:schemeClr val="accent2"/>
                </a:solidFill>
                <a:latin typeface="Arial" panose="020B0604020202020204" pitchFamily="34" charset="0"/>
              </a:rPr>
              <a:t> of the </a:t>
            </a:r>
            <a:r>
              <a:rPr lang="it-IT" altLang="it-IT" sz="2000" dirty="0" err="1">
                <a:solidFill>
                  <a:schemeClr val="accent2"/>
                </a:solidFill>
                <a:latin typeface="Arial" panose="020B0604020202020204" pitchFamily="34" charset="0"/>
              </a:rPr>
              <a:t>other</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neutrons</a:t>
            </a:r>
            <a:r>
              <a:rPr lang="it-IT" altLang="it-IT" sz="2000" dirty="0">
                <a:solidFill>
                  <a:schemeClr val="accent2"/>
                </a:solidFill>
                <a:latin typeface="Arial" panose="020B0604020202020204" pitchFamily="34" charset="0"/>
              </a:rPr>
              <a:t>. </a:t>
            </a:r>
            <a:r>
              <a:rPr lang="it-IT" altLang="it-IT" sz="2000" dirty="0">
                <a:solidFill>
                  <a:srgbClr val="FF0000"/>
                </a:solidFill>
                <a:latin typeface="Arial" panose="020B0604020202020204" pitchFamily="34" charset="0"/>
              </a:rPr>
              <a:t>In a </a:t>
            </a:r>
            <a:r>
              <a:rPr lang="it-IT" altLang="it-IT" sz="2000" dirty="0" err="1">
                <a:solidFill>
                  <a:srgbClr val="FF0000"/>
                </a:solidFill>
                <a:latin typeface="Arial" panose="020B0604020202020204" pitchFamily="34" charset="0"/>
              </a:rPr>
              <a:t>system</a:t>
            </a:r>
            <a:r>
              <a:rPr lang="it-IT" altLang="it-IT" sz="2000" dirty="0">
                <a:solidFill>
                  <a:srgbClr val="FF0000"/>
                </a:solidFill>
                <a:latin typeface="Arial" panose="020B0604020202020204" pitchFamily="34" charset="0"/>
              </a:rPr>
              <a:t> with </a:t>
            </a:r>
            <a:r>
              <a:rPr lang="it-IT" altLang="it-IT" sz="2000" dirty="0" err="1">
                <a:solidFill>
                  <a:srgbClr val="FF0000"/>
                </a:solidFill>
                <a:latin typeface="Arial" panose="020B0604020202020204" pitchFamily="34" charset="0"/>
              </a:rPr>
              <a:t>increasing</a:t>
            </a:r>
            <a:r>
              <a:rPr lang="it-IT" altLang="it-IT" sz="2000" dirty="0">
                <a:solidFill>
                  <a:srgbClr val="FF0000"/>
                </a:solidFill>
                <a:latin typeface="Arial" panose="020B0604020202020204" pitchFamily="34" charset="0"/>
              </a:rPr>
              <a:t> N-Z, the </a:t>
            </a:r>
            <a:r>
              <a:rPr lang="it-IT" altLang="it-IT" sz="2000" dirty="0" err="1">
                <a:solidFill>
                  <a:srgbClr val="FF0000"/>
                </a:solidFill>
                <a:latin typeface="Arial" panose="020B0604020202020204" pitchFamily="34" charset="0"/>
              </a:rPr>
              <a:t>neutrons</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become</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much</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less</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bound</a:t>
            </a:r>
            <a:r>
              <a:rPr lang="it-IT" altLang="it-IT" sz="2000" dirty="0">
                <a:solidFill>
                  <a:srgbClr val="FF0000"/>
                </a:solidFill>
                <a:latin typeface="Arial" panose="020B0604020202020204" pitchFamily="34" charset="0"/>
              </a:rPr>
              <a:t> with </a:t>
            </a:r>
            <a:r>
              <a:rPr lang="it-IT" altLang="it-IT" sz="2000" dirty="0" err="1">
                <a:solidFill>
                  <a:srgbClr val="FF0000"/>
                </a:solidFill>
                <a:latin typeface="Arial" panose="020B0604020202020204" pitchFamily="34" charset="0"/>
              </a:rPr>
              <a:t>respect</a:t>
            </a:r>
            <a:r>
              <a:rPr lang="it-IT" altLang="it-IT" sz="2000" dirty="0">
                <a:solidFill>
                  <a:srgbClr val="FF0000"/>
                </a:solidFill>
                <a:latin typeface="Arial" panose="020B0604020202020204" pitchFamily="34" charset="0"/>
              </a:rPr>
              <a:t> to the </a:t>
            </a:r>
            <a:r>
              <a:rPr lang="it-IT" altLang="it-IT" sz="2000" dirty="0" err="1">
                <a:solidFill>
                  <a:srgbClr val="FF0000"/>
                </a:solidFill>
                <a:latin typeface="Arial" panose="020B0604020202020204" pitchFamily="34" charset="0"/>
              </a:rPr>
              <a:t>protons</a:t>
            </a:r>
            <a:r>
              <a:rPr lang="it-IT" altLang="it-IT" sz="2000" dirty="0">
                <a:solidFill>
                  <a:srgbClr val="FF0000"/>
                </a:solidFill>
                <a:latin typeface="Arial" panose="020B0604020202020204" pitchFamily="34" charset="0"/>
              </a:rPr>
              <a:t>. </a:t>
            </a:r>
          </a:p>
          <a:p>
            <a:pPr algn="just" eaLnBrk="1" hangingPunct="1">
              <a:spcBef>
                <a:spcPct val="50000"/>
              </a:spcBef>
              <a:buFontTx/>
              <a:buNone/>
            </a:pPr>
            <a:endParaRPr lang="it-IT" altLang="it-IT" sz="2000" dirty="0">
              <a:solidFill>
                <a:srgbClr val="FF0000"/>
              </a:solidFill>
              <a:latin typeface="Arial" panose="020B0604020202020204" pitchFamily="34" charset="0"/>
            </a:endParaRPr>
          </a:p>
          <a:p>
            <a:pPr algn="just" eaLnBrk="1" hangingPunct="1">
              <a:spcBef>
                <a:spcPct val="50000"/>
              </a:spcBef>
              <a:buFontTx/>
              <a:buNone/>
            </a:pPr>
            <a:r>
              <a:rPr lang="it-IT" altLang="it-IT" sz="2000" dirty="0">
                <a:solidFill>
                  <a:schemeClr val="accent2"/>
                </a:solidFill>
                <a:latin typeface="Arial" panose="020B0604020202020204" pitchFamily="34" charset="0"/>
              </a:rPr>
              <a:t>For </a:t>
            </a:r>
            <a:r>
              <a:rPr lang="it-IT" altLang="it-IT" sz="2000" dirty="0" err="1">
                <a:solidFill>
                  <a:schemeClr val="accent2"/>
                </a:solidFill>
                <a:latin typeface="Arial" panose="020B0604020202020204" pitchFamily="34" charset="0"/>
              </a:rPr>
              <a:t>analogous</a:t>
            </a:r>
            <a:r>
              <a:rPr lang="it-IT" altLang="it-IT" sz="2000" dirty="0">
                <a:solidFill>
                  <a:schemeClr val="accent2"/>
                </a:solidFill>
                <a:latin typeface="Arial" panose="020B0604020202020204" pitchFamily="34" charset="0"/>
              </a:rPr>
              <a:t> </a:t>
            </a:r>
            <a:r>
              <a:rPr lang="it-IT" altLang="it-IT" sz="2000" dirty="0" err="1">
                <a:solidFill>
                  <a:schemeClr val="accent2"/>
                </a:solidFill>
                <a:latin typeface="Arial" panose="020B0604020202020204" pitchFamily="34" charset="0"/>
              </a:rPr>
              <a:t>reasons</a:t>
            </a:r>
            <a:r>
              <a:rPr lang="it-IT" altLang="it-IT" sz="2000" dirty="0">
                <a:solidFill>
                  <a:schemeClr val="accent2"/>
                </a:solidFill>
                <a:latin typeface="Arial" panose="020B0604020202020204" pitchFamily="34" charset="0"/>
              </a:rPr>
              <a:t>, </a:t>
            </a:r>
            <a:r>
              <a:rPr lang="it-IT" altLang="it-IT" sz="2000" dirty="0">
                <a:solidFill>
                  <a:srgbClr val="FF0000"/>
                </a:solidFill>
                <a:latin typeface="Arial" panose="020B0604020202020204" pitchFamily="34" charset="0"/>
              </a:rPr>
              <a:t>in a </a:t>
            </a:r>
            <a:r>
              <a:rPr lang="it-IT" altLang="it-IT" sz="2000" dirty="0" err="1">
                <a:solidFill>
                  <a:srgbClr val="FF0000"/>
                </a:solidFill>
                <a:latin typeface="Arial" panose="020B0604020202020204" pitchFamily="34" charset="0"/>
              </a:rPr>
              <a:t>system</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which</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is</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neutron</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deficient</a:t>
            </a:r>
            <a:r>
              <a:rPr lang="it-IT" altLang="it-IT" sz="2000" dirty="0">
                <a:solidFill>
                  <a:srgbClr val="FF0000"/>
                </a:solidFill>
                <a:latin typeface="Arial" panose="020B0604020202020204" pitchFamily="34" charset="0"/>
              </a:rPr>
              <a:t>, the </a:t>
            </a:r>
            <a:r>
              <a:rPr lang="it-IT" altLang="it-IT" sz="2000" dirty="0" err="1">
                <a:solidFill>
                  <a:srgbClr val="FF0000"/>
                </a:solidFill>
                <a:latin typeface="Arial" panose="020B0604020202020204" pitchFamily="34" charset="0"/>
              </a:rPr>
              <a:t>protons</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become</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much</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less</a:t>
            </a:r>
            <a:r>
              <a:rPr lang="it-IT" altLang="it-IT" sz="2000" dirty="0">
                <a:solidFill>
                  <a:srgbClr val="FF0000"/>
                </a:solidFill>
                <a:latin typeface="Arial" panose="020B0604020202020204" pitchFamily="34" charset="0"/>
              </a:rPr>
              <a:t> </a:t>
            </a:r>
            <a:r>
              <a:rPr lang="it-IT" altLang="it-IT" sz="2000" dirty="0" err="1">
                <a:solidFill>
                  <a:srgbClr val="FF0000"/>
                </a:solidFill>
                <a:latin typeface="Arial" panose="020B0604020202020204" pitchFamily="34" charset="0"/>
              </a:rPr>
              <a:t>bound</a:t>
            </a:r>
            <a:r>
              <a:rPr lang="it-IT" altLang="it-IT" sz="2000" dirty="0">
                <a:solidFill>
                  <a:srgbClr val="FF0000"/>
                </a:solidFill>
                <a:latin typeface="Arial" panose="020B0604020202020204" pitchFamily="34" charset="0"/>
              </a:rPr>
              <a:t> with </a:t>
            </a:r>
            <a:r>
              <a:rPr lang="it-IT" altLang="it-IT" sz="2000" dirty="0" err="1">
                <a:solidFill>
                  <a:srgbClr val="FF0000"/>
                </a:solidFill>
                <a:latin typeface="Arial" panose="020B0604020202020204" pitchFamily="34" charset="0"/>
              </a:rPr>
              <a:t>respect</a:t>
            </a:r>
            <a:r>
              <a:rPr lang="it-IT" altLang="it-IT" sz="2000" dirty="0">
                <a:solidFill>
                  <a:srgbClr val="FF0000"/>
                </a:solidFill>
                <a:latin typeface="Arial" panose="020B0604020202020204" pitchFamily="34" charset="0"/>
              </a:rPr>
              <a:t> to the </a:t>
            </a:r>
            <a:r>
              <a:rPr lang="it-IT" altLang="it-IT" sz="2000" dirty="0" err="1">
                <a:solidFill>
                  <a:srgbClr val="FF0000"/>
                </a:solidFill>
                <a:latin typeface="Arial" panose="020B0604020202020204" pitchFamily="34" charset="0"/>
              </a:rPr>
              <a:t>neutrons</a:t>
            </a:r>
            <a:r>
              <a:rPr lang="it-IT" altLang="it-IT" sz="2000" dirty="0">
                <a:solidFill>
                  <a:srgbClr val="FF0000"/>
                </a:solidFill>
                <a:latin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a:extLst>
              <a:ext uri="{FF2B5EF4-FFF2-40B4-BE49-F238E27FC236}">
                <a16:creationId xmlns:a16="http://schemas.microsoft.com/office/drawing/2014/main" id="{4A2CAA40-6BFD-3D47-BB40-15F318DBD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5084763"/>
            <a:ext cx="3662362"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5">
            <a:extLst>
              <a:ext uri="{FF2B5EF4-FFF2-40B4-BE49-F238E27FC236}">
                <a16:creationId xmlns:a16="http://schemas.microsoft.com/office/drawing/2014/main" id="{03E31324-DA46-B74D-89B9-D7AA606AD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2642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5EBF52F7-2712-8548-918F-4B4B9D2EB3B7}"/>
              </a:ext>
            </a:extLst>
          </p:cNvPr>
          <p:cNvSpPr txBox="1">
            <a:spLocks noChangeArrowheads="1"/>
          </p:cNvSpPr>
          <p:nvPr/>
        </p:nvSpPr>
        <p:spPr bwMode="auto">
          <a:xfrm>
            <a:off x="179388" y="981075"/>
            <a:ext cx="8569325"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pPr>
            <a:r>
              <a:rPr lang="it-IT" altLang="it-IT" sz="2000">
                <a:latin typeface="Arial" panose="020B0604020202020204" pitchFamily="34" charset="0"/>
              </a:rPr>
              <a:t> </a:t>
            </a:r>
            <a:r>
              <a:rPr lang="it-IT" altLang="it-IT" sz="2000">
                <a:solidFill>
                  <a:srgbClr val="FF0000"/>
                </a:solidFill>
                <a:latin typeface="Arial" panose="020B0604020202020204" pitchFamily="34" charset="0"/>
              </a:rPr>
              <a:t>Masses</a:t>
            </a:r>
            <a:r>
              <a:rPr lang="it-IT" altLang="it-IT" sz="2000">
                <a:latin typeface="Arial" panose="020B0604020202020204" pitchFamily="34" charset="0"/>
              </a:rPr>
              <a:t> (or equivalently binding energies) can be measured with good accuracy by means of mass spectrometry. </a:t>
            </a:r>
          </a:p>
          <a:p>
            <a:pPr algn="just" eaLnBrk="1" hangingPunct="1">
              <a:spcBef>
                <a:spcPct val="50000"/>
              </a:spcBef>
            </a:pPr>
            <a:r>
              <a:rPr lang="it-IT" altLang="it-IT" sz="2000">
                <a:latin typeface="Arial" panose="020B0604020202020204" pitchFamily="34" charset="0"/>
              </a:rPr>
              <a:t> </a:t>
            </a:r>
            <a:r>
              <a:rPr lang="it-IT" altLang="it-IT" sz="2000">
                <a:solidFill>
                  <a:srgbClr val="FF0000"/>
                </a:solidFill>
                <a:latin typeface="Arial" panose="020B0604020202020204" pitchFamily="34" charset="0"/>
              </a:rPr>
              <a:t>The difference between stable and unstable nuclei comes at the level of density measurements.</a:t>
            </a:r>
            <a:r>
              <a:rPr lang="it-IT" altLang="it-IT" sz="2000">
                <a:latin typeface="Arial" panose="020B0604020202020204" pitchFamily="34" charset="0"/>
              </a:rPr>
              <a:t> In the case of </a:t>
            </a:r>
            <a:r>
              <a:rPr lang="it-IT" altLang="it-IT" sz="2000" u="sng">
                <a:latin typeface="Arial" panose="020B0604020202020204" pitchFamily="34" charset="0"/>
              </a:rPr>
              <a:t>stable nuclei</a:t>
            </a:r>
            <a:r>
              <a:rPr lang="it-IT" altLang="it-IT" sz="2000">
                <a:latin typeface="Arial" panose="020B0604020202020204" pitchFamily="34" charset="0"/>
              </a:rPr>
              <a:t>, electron scattering has been the main source of information. The electromagnetic interaction is known, and this has allowed to interpret the data since the differential elastic cross section for electron scattering is expected to be the Mott cross section (corresponding to the diffusion on a point charge) multiplied by the form factor F(q</a:t>
            </a:r>
            <a:r>
              <a:rPr lang="it-IT" altLang="it-IT" sz="2000" baseline="30000">
                <a:latin typeface="Arial" panose="020B0604020202020204" pitchFamily="34" charset="0"/>
              </a:rPr>
              <a:t>2</a:t>
            </a:r>
            <a:r>
              <a:rPr lang="it-IT" altLang="it-IT" sz="2000">
                <a:latin typeface="Arial" panose="020B0604020202020204" pitchFamily="34" charset="0"/>
              </a:rPr>
              <a:t>) squared, that is, the Fourier transform of the nuclear charge density, </a:t>
            </a:r>
          </a:p>
          <a:p>
            <a:pPr algn="just" eaLnBrk="1" hangingPunct="1">
              <a:spcBef>
                <a:spcPct val="50000"/>
              </a:spcBef>
            </a:pPr>
            <a:endParaRPr lang="it-IT" altLang="it-IT" sz="2000">
              <a:latin typeface="Arial" panose="020B0604020202020204" pitchFamily="34" charset="0"/>
            </a:endParaRPr>
          </a:p>
          <a:p>
            <a:pPr algn="just" eaLnBrk="1" hangingPunct="1">
              <a:spcBef>
                <a:spcPct val="50000"/>
              </a:spcBef>
            </a:pPr>
            <a:endParaRPr lang="it-IT" altLang="it-IT" sz="2000">
              <a:latin typeface="Arial" panose="020B0604020202020204" pitchFamily="34" charset="0"/>
            </a:endParaRPr>
          </a:p>
          <a:p>
            <a:pPr algn="just" eaLnBrk="1" hangingPunct="1">
              <a:spcBef>
                <a:spcPct val="50000"/>
              </a:spcBef>
              <a:buFontTx/>
              <a:buNone/>
            </a:pPr>
            <a:endParaRPr lang="it-IT" altLang="it-IT" sz="2000">
              <a:latin typeface="Arial" panose="020B0604020202020204" pitchFamily="34" charset="0"/>
            </a:endParaRPr>
          </a:p>
          <a:p>
            <a:pPr algn="just" eaLnBrk="1" hangingPunct="1">
              <a:spcBef>
                <a:spcPct val="50000"/>
              </a:spcBef>
              <a:buFontTx/>
              <a:buNone/>
            </a:pPr>
            <a:r>
              <a:rPr lang="it-IT" altLang="it-IT" sz="2000">
                <a:latin typeface="Arial" panose="020B0604020202020204" pitchFamily="34" charset="0"/>
              </a:rPr>
              <a:t>In the case of </a:t>
            </a:r>
            <a:r>
              <a:rPr lang="it-IT" altLang="it-IT" sz="2000" u="sng">
                <a:latin typeface="Arial" panose="020B0604020202020204" pitchFamily="34" charset="0"/>
              </a:rPr>
              <a:t>unstable nuclei</a:t>
            </a:r>
            <a:r>
              <a:rPr lang="it-IT" altLang="it-IT" sz="2000">
                <a:latin typeface="Arial" panose="020B0604020202020204" pitchFamily="34" charset="0"/>
              </a:rPr>
              <a:t>, this is not possible. Sizes and densities have been measured using hadron scattering </a:t>
            </a:r>
            <a:r>
              <a:rPr lang="it-IT" altLang="it-IT" sz="2000">
                <a:latin typeface="Arial" panose="020B0604020202020204" pitchFamily="34" charset="0"/>
                <a:cs typeface="Arial" panose="020B0604020202020204" pitchFamily="34" charset="0"/>
              </a:rPr>
              <a:t>→ with the associated uncertainities !</a:t>
            </a:r>
          </a:p>
        </p:txBody>
      </p:sp>
      <p:sp>
        <p:nvSpPr>
          <p:cNvPr id="23554" name="Text Box 3">
            <a:extLst>
              <a:ext uri="{FF2B5EF4-FFF2-40B4-BE49-F238E27FC236}">
                <a16:creationId xmlns:a16="http://schemas.microsoft.com/office/drawing/2014/main" id="{B8A3CE3D-5C82-924A-B9A0-290911D92BC3}"/>
              </a:ext>
            </a:extLst>
          </p:cNvPr>
          <p:cNvSpPr txBox="1">
            <a:spLocks noChangeArrowheads="1"/>
          </p:cNvSpPr>
          <p:nvPr/>
        </p:nvSpPr>
        <p:spPr bwMode="auto">
          <a:xfrm>
            <a:off x="179388" y="333375"/>
            <a:ext cx="8713787"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dirty="0" err="1">
                <a:solidFill>
                  <a:schemeClr val="accent2"/>
                </a:solidFill>
                <a:latin typeface="Arial" panose="020B0604020202020204" pitchFamily="34" charset="0"/>
              </a:rPr>
              <a:t>Measurements</a:t>
            </a:r>
            <a:r>
              <a:rPr lang="it-IT" altLang="it-IT" sz="2400" dirty="0">
                <a:solidFill>
                  <a:schemeClr val="accent2"/>
                </a:solidFill>
                <a:latin typeface="Arial" panose="020B0604020202020204" pitchFamily="34" charset="0"/>
              </a:rPr>
              <a:t> of </a:t>
            </a:r>
            <a:r>
              <a:rPr lang="it-IT" altLang="it-IT" sz="2400" dirty="0" err="1">
                <a:solidFill>
                  <a:schemeClr val="accent2"/>
                </a:solidFill>
                <a:latin typeface="Arial" panose="020B0604020202020204" pitchFamily="34" charset="0"/>
              </a:rPr>
              <a:t>masses</a:t>
            </a:r>
            <a:r>
              <a:rPr lang="it-IT" altLang="it-IT" sz="2400" dirty="0">
                <a:solidFill>
                  <a:schemeClr val="accent2"/>
                </a:solidFill>
                <a:latin typeface="Arial" panose="020B0604020202020204" pitchFamily="34" charset="0"/>
              </a:rPr>
              <a:t> and </a:t>
            </a:r>
            <a:r>
              <a:rPr lang="it-IT" altLang="it-IT" sz="2400" dirty="0" err="1">
                <a:solidFill>
                  <a:schemeClr val="accent2"/>
                </a:solidFill>
                <a:latin typeface="Arial" panose="020B0604020202020204" pitchFamily="34" charset="0"/>
              </a:rPr>
              <a:t>densities</a:t>
            </a:r>
            <a:r>
              <a:rPr lang="it-IT" altLang="it-IT" sz="2400" dirty="0">
                <a:solidFill>
                  <a:schemeClr val="accent2"/>
                </a:solidFill>
                <a:latin typeface="Arial" panose="020B0604020202020204" pitchFamily="34" charset="0"/>
              </a:rPr>
              <a:t> of </a:t>
            </a:r>
            <a:r>
              <a:rPr lang="it-IT" altLang="it-IT" sz="2400" dirty="0" err="1">
                <a:solidFill>
                  <a:schemeClr val="accent2"/>
                </a:solidFill>
                <a:latin typeface="Arial" panose="020B0604020202020204" pitchFamily="34" charset="0"/>
              </a:rPr>
              <a:t>radioactive</a:t>
            </a:r>
            <a:r>
              <a:rPr lang="it-IT" altLang="it-IT" sz="2400" dirty="0">
                <a:solidFill>
                  <a:schemeClr val="accent2"/>
                </a:solidFill>
                <a:latin typeface="Arial" panose="020B0604020202020204" pitchFamily="34" charset="0"/>
              </a:rPr>
              <a:t> nuclei</a:t>
            </a:r>
          </a:p>
        </p:txBody>
      </p:sp>
      <p:pic>
        <p:nvPicPr>
          <p:cNvPr id="23555" name="Picture 4" descr="txp_fig">
            <a:extLst>
              <a:ext uri="{FF2B5EF4-FFF2-40B4-BE49-F238E27FC236}">
                <a16:creationId xmlns:a16="http://schemas.microsoft.com/office/drawing/2014/main" id="{1CEB6B30-9257-6742-88AD-2389E38AC84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827213" y="4348163"/>
            <a:ext cx="4968875"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bert_47">
            <a:extLst>
              <a:ext uri="{FF2B5EF4-FFF2-40B4-BE49-F238E27FC236}">
                <a16:creationId xmlns:a16="http://schemas.microsoft.com/office/drawing/2014/main" id="{7F28C2D6-6178-304D-A5E9-7382B9E5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15888"/>
            <a:ext cx="56515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3">
            <a:extLst>
              <a:ext uri="{FF2B5EF4-FFF2-40B4-BE49-F238E27FC236}">
                <a16:creationId xmlns:a16="http://schemas.microsoft.com/office/drawing/2014/main" id="{435E44B7-ED8E-7F47-A616-15587D1DF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188913"/>
            <a:ext cx="3671887"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4">
            <a:extLst>
              <a:ext uri="{FF2B5EF4-FFF2-40B4-BE49-F238E27FC236}">
                <a16:creationId xmlns:a16="http://schemas.microsoft.com/office/drawing/2014/main" id="{D38E81FD-EC67-9B40-AAFD-17955B72B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6381750"/>
            <a:ext cx="7972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Line 5">
            <a:extLst>
              <a:ext uri="{FF2B5EF4-FFF2-40B4-BE49-F238E27FC236}">
                <a16:creationId xmlns:a16="http://schemas.microsoft.com/office/drawing/2014/main" id="{AB2B5DFA-DB6E-BA4D-8648-C0398ABFBD7E}"/>
              </a:ext>
            </a:extLst>
          </p:cNvPr>
          <p:cNvSpPr>
            <a:spLocks noChangeShapeType="1"/>
          </p:cNvSpPr>
          <p:nvPr/>
        </p:nvSpPr>
        <p:spPr bwMode="auto">
          <a:xfrm>
            <a:off x="5003800" y="4005263"/>
            <a:ext cx="863600" cy="22320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1" name="Line 6">
            <a:extLst>
              <a:ext uri="{FF2B5EF4-FFF2-40B4-BE49-F238E27FC236}">
                <a16:creationId xmlns:a16="http://schemas.microsoft.com/office/drawing/2014/main" id="{807BA255-0877-EA41-A1C4-561BEF975A9C}"/>
              </a:ext>
            </a:extLst>
          </p:cNvPr>
          <p:cNvSpPr>
            <a:spLocks noChangeShapeType="1"/>
          </p:cNvSpPr>
          <p:nvPr/>
        </p:nvSpPr>
        <p:spPr bwMode="auto">
          <a:xfrm flipV="1">
            <a:off x="3492500" y="3429000"/>
            <a:ext cx="2087563" cy="1223963"/>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2" name="Line 7">
            <a:extLst>
              <a:ext uri="{FF2B5EF4-FFF2-40B4-BE49-F238E27FC236}">
                <a16:creationId xmlns:a16="http://schemas.microsoft.com/office/drawing/2014/main" id="{45F6B281-C561-A34B-9927-3597FFB9C7CC}"/>
              </a:ext>
            </a:extLst>
          </p:cNvPr>
          <p:cNvSpPr>
            <a:spLocks noChangeShapeType="1"/>
          </p:cNvSpPr>
          <p:nvPr/>
        </p:nvSpPr>
        <p:spPr bwMode="auto">
          <a:xfrm>
            <a:off x="5076825" y="4868863"/>
            <a:ext cx="1582738"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3" name="Text Box 8">
            <a:extLst>
              <a:ext uri="{FF2B5EF4-FFF2-40B4-BE49-F238E27FC236}">
                <a16:creationId xmlns:a16="http://schemas.microsoft.com/office/drawing/2014/main" id="{28C307EC-2330-A54C-96A1-4662E8EE9CD9}"/>
              </a:ext>
            </a:extLst>
          </p:cNvPr>
          <p:cNvSpPr txBox="1">
            <a:spLocks noChangeArrowheads="1"/>
          </p:cNvSpPr>
          <p:nvPr/>
        </p:nvSpPr>
        <p:spPr bwMode="auto">
          <a:xfrm>
            <a:off x="6661150" y="4708525"/>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400">
                <a:solidFill>
                  <a:srgbClr val="009900"/>
                </a:solidFill>
                <a:latin typeface="Abadi MT Condensed" pitchFamily="34" charset="0"/>
              </a:rPr>
              <a:t>Table 3.1: cf. next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DDE4F899-8875-C240-A9E8-56587418E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88975"/>
            <a:ext cx="88201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bert_57">
            <a:extLst>
              <a:ext uri="{FF2B5EF4-FFF2-40B4-BE49-F238E27FC236}">
                <a16:creationId xmlns:a16="http://schemas.microsoft.com/office/drawing/2014/main" id="{C19278E5-239D-8D4E-8DC7-0765249D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44450"/>
            <a:ext cx="5022850"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11C3EFE-C198-624E-8844-F45D95DA5E45}"/>
              </a:ext>
            </a:extLst>
          </p:cNvPr>
          <p:cNvSpPr>
            <a:spLocks noChangeArrowheads="1"/>
          </p:cNvSpPr>
          <p:nvPr/>
        </p:nvSpPr>
        <p:spPr bwMode="auto">
          <a:xfrm>
            <a:off x="671513" y="204788"/>
            <a:ext cx="8048625" cy="542925"/>
          </a:xfrm>
          <a:prstGeom prst="rect">
            <a:avLst/>
          </a:prstGeom>
          <a:solidFill>
            <a:schemeClr val="bg1"/>
          </a:solidFill>
          <a:ln w="9525">
            <a:solidFill>
              <a:schemeClr val="tx1"/>
            </a:solidFill>
            <a:miter lim="800000"/>
            <a:headEnd/>
            <a:tailEnd/>
          </a:ln>
          <a:effectLst>
            <a:outerShdw dist="35921" dir="2700000" algn="ctr" rotWithShape="0">
              <a:schemeClr val="accent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74" name="Rectangle 3">
            <a:extLst>
              <a:ext uri="{FF2B5EF4-FFF2-40B4-BE49-F238E27FC236}">
                <a16:creationId xmlns:a16="http://schemas.microsoft.com/office/drawing/2014/main" id="{D3FFF2FB-32EA-3046-8C3B-0FFBDEFC908B}"/>
              </a:ext>
            </a:extLst>
          </p:cNvPr>
          <p:cNvSpPr>
            <a:spLocks noChangeArrowheads="1"/>
          </p:cNvSpPr>
          <p:nvPr/>
        </p:nvSpPr>
        <p:spPr bwMode="auto">
          <a:xfrm>
            <a:off x="1890713" y="25447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75" name="Rectangle 4">
            <a:extLst>
              <a:ext uri="{FF2B5EF4-FFF2-40B4-BE49-F238E27FC236}">
                <a16:creationId xmlns:a16="http://schemas.microsoft.com/office/drawing/2014/main" id="{F7C2046A-BD94-7845-A158-1D6CBB27AE4A}"/>
              </a:ext>
            </a:extLst>
          </p:cNvPr>
          <p:cNvSpPr>
            <a:spLocks noChangeArrowheads="1"/>
          </p:cNvSpPr>
          <p:nvPr/>
        </p:nvSpPr>
        <p:spPr bwMode="auto">
          <a:xfrm>
            <a:off x="2043113" y="25447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76" name="Rectangle 5">
            <a:extLst>
              <a:ext uri="{FF2B5EF4-FFF2-40B4-BE49-F238E27FC236}">
                <a16:creationId xmlns:a16="http://schemas.microsoft.com/office/drawing/2014/main" id="{8A7D7399-C0AE-DF43-90DD-6EE01FAE628F}"/>
              </a:ext>
            </a:extLst>
          </p:cNvPr>
          <p:cNvSpPr>
            <a:spLocks noChangeArrowheads="1"/>
          </p:cNvSpPr>
          <p:nvPr/>
        </p:nvSpPr>
        <p:spPr bwMode="auto">
          <a:xfrm>
            <a:off x="2195513" y="2544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77" name="Rectangle 6">
            <a:extLst>
              <a:ext uri="{FF2B5EF4-FFF2-40B4-BE49-F238E27FC236}">
                <a16:creationId xmlns:a16="http://schemas.microsoft.com/office/drawing/2014/main" id="{555B1594-DDE2-5144-9624-F1C69E6A4491}"/>
              </a:ext>
            </a:extLst>
          </p:cNvPr>
          <p:cNvSpPr>
            <a:spLocks noChangeArrowheads="1"/>
          </p:cNvSpPr>
          <p:nvPr/>
        </p:nvSpPr>
        <p:spPr bwMode="auto">
          <a:xfrm>
            <a:off x="2043113" y="23923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78" name="Rectangle 7">
            <a:extLst>
              <a:ext uri="{FF2B5EF4-FFF2-40B4-BE49-F238E27FC236}">
                <a16:creationId xmlns:a16="http://schemas.microsoft.com/office/drawing/2014/main" id="{E871A2D3-D1D3-5D44-BD96-8C5128A5B4DF}"/>
              </a:ext>
            </a:extLst>
          </p:cNvPr>
          <p:cNvSpPr>
            <a:spLocks noChangeArrowheads="1"/>
          </p:cNvSpPr>
          <p:nvPr/>
        </p:nvSpPr>
        <p:spPr bwMode="auto">
          <a:xfrm>
            <a:off x="2195513" y="23923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79" name="Rectangle 8">
            <a:extLst>
              <a:ext uri="{FF2B5EF4-FFF2-40B4-BE49-F238E27FC236}">
                <a16:creationId xmlns:a16="http://schemas.microsoft.com/office/drawing/2014/main" id="{0A2EB800-B349-3A43-B3D0-643E33E053B4}"/>
              </a:ext>
            </a:extLst>
          </p:cNvPr>
          <p:cNvSpPr>
            <a:spLocks noChangeArrowheads="1"/>
          </p:cNvSpPr>
          <p:nvPr/>
        </p:nvSpPr>
        <p:spPr bwMode="auto">
          <a:xfrm>
            <a:off x="2500313" y="23923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0" name="Rectangle 9">
            <a:extLst>
              <a:ext uri="{FF2B5EF4-FFF2-40B4-BE49-F238E27FC236}">
                <a16:creationId xmlns:a16="http://schemas.microsoft.com/office/drawing/2014/main" id="{5A42F118-A41F-2944-8151-35DD8A4EAFDE}"/>
              </a:ext>
            </a:extLst>
          </p:cNvPr>
          <p:cNvSpPr>
            <a:spLocks noChangeArrowheads="1"/>
          </p:cNvSpPr>
          <p:nvPr/>
        </p:nvSpPr>
        <p:spPr bwMode="auto">
          <a:xfrm>
            <a:off x="2805113" y="2392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1" name="Rectangle 10">
            <a:extLst>
              <a:ext uri="{FF2B5EF4-FFF2-40B4-BE49-F238E27FC236}">
                <a16:creationId xmlns:a16="http://schemas.microsoft.com/office/drawing/2014/main" id="{39D78132-7265-B44D-843E-2C09C7460A92}"/>
              </a:ext>
            </a:extLst>
          </p:cNvPr>
          <p:cNvSpPr>
            <a:spLocks noChangeArrowheads="1"/>
          </p:cNvSpPr>
          <p:nvPr/>
        </p:nvSpPr>
        <p:spPr bwMode="auto">
          <a:xfrm>
            <a:off x="2347913" y="2239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2" name="Rectangle 11">
            <a:extLst>
              <a:ext uri="{FF2B5EF4-FFF2-40B4-BE49-F238E27FC236}">
                <a16:creationId xmlns:a16="http://schemas.microsoft.com/office/drawing/2014/main" id="{9800301E-D445-404B-AB65-C68CA25EFFF6}"/>
              </a:ext>
            </a:extLst>
          </p:cNvPr>
          <p:cNvSpPr>
            <a:spLocks noChangeArrowheads="1"/>
          </p:cNvSpPr>
          <p:nvPr/>
        </p:nvSpPr>
        <p:spPr bwMode="auto">
          <a:xfrm>
            <a:off x="2500313" y="2239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3" name="Rectangle 12">
            <a:extLst>
              <a:ext uri="{FF2B5EF4-FFF2-40B4-BE49-F238E27FC236}">
                <a16:creationId xmlns:a16="http://schemas.microsoft.com/office/drawing/2014/main" id="{67532548-086D-154C-BDF4-1E21D1948584}"/>
              </a:ext>
            </a:extLst>
          </p:cNvPr>
          <p:cNvSpPr>
            <a:spLocks noChangeArrowheads="1"/>
          </p:cNvSpPr>
          <p:nvPr/>
        </p:nvSpPr>
        <p:spPr bwMode="auto">
          <a:xfrm>
            <a:off x="2652713" y="2239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4" name="Rectangle 13">
            <a:extLst>
              <a:ext uri="{FF2B5EF4-FFF2-40B4-BE49-F238E27FC236}">
                <a16:creationId xmlns:a16="http://schemas.microsoft.com/office/drawing/2014/main" id="{61057D58-A89D-EB49-A486-6F95CEC17287}"/>
              </a:ext>
            </a:extLst>
          </p:cNvPr>
          <p:cNvSpPr>
            <a:spLocks noChangeArrowheads="1"/>
          </p:cNvSpPr>
          <p:nvPr/>
        </p:nvSpPr>
        <p:spPr bwMode="auto">
          <a:xfrm>
            <a:off x="2805113" y="2239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5" name="Rectangle 14">
            <a:extLst>
              <a:ext uri="{FF2B5EF4-FFF2-40B4-BE49-F238E27FC236}">
                <a16:creationId xmlns:a16="http://schemas.microsoft.com/office/drawing/2014/main" id="{0B43EE82-A55F-594A-94F7-8F0E49F2255B}"/>
              </a:ext>
            </a:extLst>
          </p:cNvPr>
          <p:cNvSpPr>
            <a:spLocks noChangeArrowheads="1"/>
          </p:cNvSpPr>
          <p:nvPr/>
        </p:nvSpPr>
        <p:spPr bwMode="auto">
          <a:xfrm>
            <a:off x="3109913" y="22399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6" name="Rectangle 15">
            <a:extLst>
              <a:ext uri="{FF2B5EF4-FFF2-40B4-BE49-F238E27FC236}">
                <a16:creationId xmlns:a16="http://schemas.microsoft.com/office/drawing/2014/main" id="{E35597B1-6165-4F41-BED9-9BF630B04D43}"/>
              </a:ext>
            </a:extLst>
          </p:cNvPr>
          <p:cNvSpPr>
            <a:spLocks noChangeArrowheads="1"/>
          </p:cNvSpPr>
          <p:nvPr/>
        </p:nvSpPr>
        <p:spPr bwMode="auto">
          <a:xfrm>
            <a:off x="2347913" y="20875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7" name="Rectangle 16">
            <a:extLst>
              <a:ext uri="{FF2B5EF4-FFF2-40B4-BE49-F238E27FC236}">
                <a16:creationId xmlns:a16="http://schemas.microsoft.com/office/drawing/2014/main" id="{71928BE1-4E20-DE44-99C6-F34EE9D06702}"/>
              </a:ext>
            </a:extLst>
          </p:cNvPr>
          <p:cNvSpPr>
            <a:spLocks noChangeArrowheads="1"/>
          </p:cNvSpPr>
          <p:nvPr/>
        </p:nvSpPr>
        <p:spPr bwMode="auto">
          <a:xfrm>
            <a:off x="2347913" y="19351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8" name="Rectangle 17">
            <a:extLst>
              <a:ext uri="{FF2B5EF4-FFF2-40B4-BE49-F238E27FC236}">
                <a16:creationId xmlns:a16="http://schemas.microsoft.com/office/drawing/2014/main" id="{F6602B33-E5B6-104D-9678-24958935C70F}"/>
              </a:ext>
            </a:extLst>
          </p:cNvPr>
          <p:cNvSpPr>
            <a:spLocks noChangeArrowheads="1"/>
          </p:cNvSpPr>
          <p:nvPr/>
        </p:nvSpPr>
        <p:spPr bwMode="auto">
          <a:xfrm>
            <a:off x="2347913" y="17827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89" name="Rectangle 18">
            <a:extLst>
              <a:ext uri="{FF2B5EF4-FFF2-40B4-BE49-F238E27FC236}">
                <a16:creationId xmlns:a16="http://schemas.microsoft.com/office/drawing/2014/main" id="{294353F6-06C8-4247-88AC-E0603E023098}"/>
              </a:ext>
            </a:extLst>
          </p:cNvPr>
          <p:cNvSpPr>
            <a:spLocks noChangeArrowheads="1"/>
          </p:cNvSpPr>
          <p:nvPr/>
        </p:nvSpPr>
        <p:spPr bwMode="auto">
          <a:xfrm>
            <a:off x="2652713" y="20875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0" name="Rectangle 19">
            <a:extLst>
              <a:ext uri="{FF2B5EF4-FFF2-40B4-BE49-F238E27FC236}">
                <a16:creationId xmlns:a16="http://schemas.microsoft.com/office/drawing/2014/main" id="{6D16638E-DA01-F147-BC97-4F1BDDE910B4}"/>
              </a:ext>
            </a:extLst>
          </p:cNvPr>
          <p:cNvSpPr>
            <a:spLocks noChangeArrowheads="1"/>
          </p:cNvSpPr>
          <p:nvPr/>
        </p:nvSpPr>
        <p:spPr bwMode="auto">
          <a:xfrm>
            <a:off x="2805113" y="2087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1" name="Rectangle 20">
            <a:extLst>
              <a:ext uri="{FF2B5EF4-FFF2-40B4-BE49-F238E27FC236}">
                <a16:creationId xmlns:a16="http://schemas.microsoft.com/office/drawing/2014/main" id="{092732ED-4E3B-C641-A954-311D97B26630}"/>
              </a:ext>
            </a:extLst>
          </p:cNvPr>
          <p:cNvSpPr>
            <a:spLocks noChangeArrowheads="1"/>
          </p:cNvSpPr>
          <p:nvPr/>
        </p:nvSpPr>
        <p:spPr bwMode="auto">
          <a:xfrm>
            <a:off x="2957513" y="20875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2" name="Rectangle 21">
            <a:extLst>
              <a:ext uri="{FF2B5EF4-FFF2-40B4-BE49-F238E27FC236}">
                <a16:creationId xmlns:a16="http://schemas.microsoft.com/office/drawing/2014/main" id="{4E8383EB-F706-6244-BC11-B9D27CDEB6FF}"/>
              </a:ext>
            </a:extLst>
          </p:cNvPr>
          <p:cNvSpPr>
            <a:spLocks noChangeArrowheads="1"/>
          </p:cNvSpPr>
          <p:nvPr/>
        </p:nvSpPr>
        <p:spPr bwMode="auto">
          <a:xfrm>
            <a:off x="3109913" y="2087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3" name="Rectangle 22">
            <a:extLst>
              <a:ext uri="{FF2B5EF4-FFF2-40B4-BE49-F238E27FC236}">
                <a16:creationId xmlns:a16="http://schemas.microsoft.com/office/drawing/2014/main" id="{5EC65992-39F3-9F48-97D4-791DE2067CF3}"/>
              </a:ext>
            </a:extLst>
          </p:cNvPr>
          <p:cNvSpPr>
            <a:spLocks noChangeArrowheads="1"/>
          </p:cNvSpPr>
          <p:nvPr/>
        </p:nvSpPr>
        <p:spPr bwMode="auto">
          <a:xfrm>
            <a:off x="3414713" y="20875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4" name="Rectangle 23">
            <a:extLst>
              <a:ext uri="{FF2B5EF4-FFF2-40B4-BE49-F238E27FC236}">
                <a16:creationId xmlns:a16="http://schemas.microsoft.com/office/drawing/2014/main" id="{8694C136-A362-0040-B64A-EF199B7C8328}"/>
              </a:ext>
            </a:extLst>
          </p:cNvPr>
          <p:cNvSpPr>
            <a:spLocks noChangeArrowheads="1"/>
          </p:cNvSpPr>
          <p:nvPr/>
        </p:nvSpPr>
        <p:spPr bwMode="auto">
          <a:xfrm>
            <a:off x="2652713" y="19351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5" name="Rectangle 24">
            <a:extLst>
              <a:ext uri="{FF2B5EF4-FFF2-40B4-BE49-F238E27FC236}">
                <a16:creationId xmlns:a16="http://schemas.microsoft.com/office/drawing/2014/main" id="{A2387AEA-78BE-C041-8146-B6746FE3462F}"/>
              </a:ext>
            </a:extLst>
          </p:cNvPr>
          <p:cNvSpPr>
            <a:spLocks noChangeArrowheads="1"/>
          </p:cNvSpPr>
          <p:nvPr/>
        </p:nvSpPr>
        <p:spPr bwMode="auto">
          <a:xfrm>
            <a:off x="2652713" y="17827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6" name="Rectangle 25">
            <a:extLst>
              <a:ext uri="{FF2B5EF4-FFF2-40B4-BE49-F238E27FC236}">
                <a16:creationId xmlns:a16="http://schemas.microsoft.com/office/drawing/2014/main" id="{0C5F856C-7C6F-DA4A-86D4-2A866ED5BDED}"/>
              </a:ext>
            </a:extLst>
          </p:cNvPr>
          <p:cNvSpPr>
            <a:spLocks noChangeArrowheads="1"/>
          </p:cNvSpPr>
          <p:nvPr/>
        </p:nvSpPr>
        <p:spPr bwMode="auto">
          <a:xfrm>
            <a:off x="2500313" y="17827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7" name="Rectangle 26">
            <a:extLst>
              <a:ext uri="{FF2B5EF4-FFF2-40B4-BE49-F238E27FC236}">
                <a16:creationId xmlns:a16="http://schemas.microsoft.com/office/drawing/2014/main" id="{B36B8775-1FEB-8844-9F38-D90D17E6BDE5}"/>
              </a:ext>
            </a:extLst>
          </p:cNvPr>
          <p:cNvSpPr>
            <a:spLocks noChangeArrowheads="1"/>
          </p:cNvSpPr>
          <p:nvPr/>
        </p:nvSpPr>
        <p:spPr bwMode="auto">
          <a:xfrm>
            <a:off x="2805113" y="19351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8" name="Rectangle 27">
            <a:extLst>
              <a:ext uri="{FF2B5EF4-FFF2-40B4-BE49-F238E27FC236}">
                <a16:creationId xmlns:a16="http://schemas.microsoft.com/office/drawing/2014/main" id="{10842C6D-8D4B-6848-B31D-7CE62AEAFDFC}"/>
              </a:ext>
            </a:extLst>
          </p:cNvPr>
          <p:cNvSpPr>
            <a:spLocks noChangeArrowheads="1"/>
          </p:cNvSpPr>
          <p:nvPr/>
        </p:nvSpPr>
        <p:spPr bwMode="auto">
          <a:xfrm>
            <a:off x="2957513" y="1935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699" name="Rectangle 28">
            <a:extLst>
              <a:ext uri="{FF2B5EF4-FFF2-40B4-BE49-F238E27FC236}">
                <a16:creationId xmlns:a16="http://schemas.microsoft.com/office/drawing/2014/main" id="{E68D929F-3136-B842-87C2-8595EBAE601D}"/>
              </a:ext>
            </a:extLst>
          </p:cNvPr>
          <p:cNvSpPr>
            <a:spLocks noChangeArrowheads="1"/>
          </p:cNvSpPr>
          <p:nvPr/>
        </p:nvSpPr>
        <p:spPr bwMode="auto">
          <a:xfrm>
            <a:off x="3109913" y="1935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0" name="Rectangle 29">
            <a:extLst>
              <a:ext uri="{FF2B5EF4-FFF2-40B4-BE49-F238E27FC236}">
                <a16:creationId xmlns:a16="http://schemas.microsoft.com/office/drawing/2014/main" id="{6BD54316-5076-8448-BC32-9E7B8B83C6C7}"/>
              </a:ext>
            </a:extLst>
          </p:cNvPr>
          <p:cNvSpPr>
            <a:spLocks noChangeArrowheads="1"/>
          </p:cNvSpPr>
          <p:nvPr/>
        </p:nvSpPr>
        <p:spPr bwMode="auto">
          <a:xfrm>
            <a:off x="3262313" y="19351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1" name="Rectangle 30">
            <a:extLst>
              <a:ext uri="{FF2B5EF4-FFF2-40B4-BE49-F238E27FC236}">
                <a16:creationId xmlns:a16="http://schemas.microsoft.com/office/drawing/2014/main" id="{6A1F99A1-4861-9D42-A9D9-87526C56E1C6}"/>
              </a:ext>
            </a:extLst>
          </p:cNvPr>
          <p:cNvSpPr>
            <a:spLocks noChangeArrowheads="1"/>
          </p:cNvSpPr>
          <p:nvPr/>
        </p:nvSpPr>
        <p:spPr bwMode="auto">
          <a:xfrm>
            <a:off x="3414713" y="1935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2" name="Rectangle 31">
            <a:extLst>
              <a:ext uri="{FF2B5EF4-FFF2-40B4-BE49-F238E27FC236}">
                <a16:creationId xmlns:a16="http://schemas.microsoft.com/office/drawing/2014/main" id="{0E6EA7E4-740A-AB46-B0A8-8144069A0554}"/>
              </a:ext>
            </a:extLst>
          </p:cNvPr>
          <p:cNvSpPr>
            <a:spLocks noChangeArrowheads="1"/>
          </p:cNvSpPr>
          <p:nvPr/>
        </p:nvSpPr>
        <p:spPr bwMode="auto">
          <a:xfrm>
            <a:off x="3719513" y="19351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3" name="Rectangle 32">
            <a:extLst>
              <a:ext uri="{FF2B5EF4-FFF2-40B4-BE49-F238E27FC236}">
                <a16:creationId xmlns:a16="http://schemas.microsoft.com/office/drawing/2014/main" id="{7B35DB5F-2C31-5F4E-8014-056020CAC35E}"/>
              </a:ext>
            </a:extLst>
          </p:cNvPr>
          <p:cNvSpPr>
            <a:spLocks noChangeArrowheads="1"/>
          </p:cNvSpPr>
          <p:nvPr/>
        </p:nvSpPr>
        <p:spPr bwMode="auto">
          <a:xfrm>
            <a:off x="4024313" y="19351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4" name="Rectangle 33">
            <a:extLst>
              <a:ext uri="{FF2B5EF4-FFF2-40B4-BE49-F238E27FC236}">
                <a16:creationId xmlns:a16="http://schemas.microsoft.com/office/drawing/2014/main" id="{A6572C99-BFEB-1248-9DCA-C8D278F91E27}"/>
              </a:ext>
            </a:extLst>
          </p:cNvPr>
          <p:cNvSpPr>
            <a:spLocks noChangeArrowheads="1"/>
          </p:cNvSpPr>
          <p:nvPr/>
        </p:nvSpPr>
        <p:spPr bwMode="auto">
          <a:xfrm>
            <a:off x="2805113" y="17827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5" name="Rectangle 34">
            <a:extLst>
              <a:ext uri="{FF2B5EF4-FFF2-40B4-BE49-F238E27FC236}">
                <a16:creationId xmlns:a16="http://schemas.microsoft.com/office/drawing/2014/main" id="{9B33ED15-EE8A-064F-A37C-6521E27E1FC5}"/>
              </a:ext>
            </a:extLst>
          </p:cNvPr>
          <p:cNvSpPr>
            <a:spLocks noChangeArrowheads="1"/>
          </p:cNvSpPr>
          <p:nvPr/>
        </p:nvSpPr>
        <p:spPr bwMode="auto">
          <a:xfrm>
            <a:off x="2957513" y="17827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6" name="Rectangle 35">
            <a:extLst>
              <a:ext uri="{FF2B5EF4-FFF2-40B4-BE49-F238E27FC236}">
                <a16:creationId xmlns:a16="http://schemas.microsoft.com/office/drawing/2014/main" id="{4079B739-61FD-E143-86B6-FB8580EA85A1}"/>
              </a:ext>
            </a:extLst>
          </p:cNvPr>
          <p:cNvSpPr>
            <a:spLocks noChangeArrowheads="1"/>
          </p:cNvSpPr>
          <p:nvPr/>
        </p:nvSpPr>
        <p:spPr bwMode="auto">
          <a:xfrm>
            <a:off x="3109913" y="1782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7" name="Rectangle 36">
            <a:extLst>
              <a:ext uri="{FF2B5EF4-FFF2-40B4-BE49-F238E27FC236}">
                <a16:creationId xmlns:a16="http://schemas.microsoft.com/office/drawing/2014/main" id="{859343AC-B8D3-814D-81F8-C9999A1AD2B0}"/>
              </a:ext>
            </a:extLst>
          </p:cNvPr>
          <p:cNvSpPr>
            <a:spLocks noChangeArrowheads="1"/>
          </p:cNvSpPr>
          <p:nvPr/>
        </p:nvSpPr>
        <p:spPr bwMode="auto">
          <a:xfrm>
            <a:off x="3262313" y="17827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8" name="Rectangle 37">
            <a:extLst>
              <a:ext uri="{FF2B5EF4-FFF2-40B4-BE49-F238E27FC236}">
                <a16:creationId xmlns:a16="http://schemas.microsoft.com/office/drawing/2014/main" id="{81E85479-01EA-CB4A-96C8-23CAC4248249}"/>
              </a:ext>
            </a:extLst>
          </p:cNvPr>
          <p:cNvSpPr>
            <a:spLocks noChangeArrowheads="1"/>
          </p:cNvSpPr>
          <p:nvPr/>
        </p:nvSpPr>
        <p:spPr bwMode="auto">
          <a:xfrm>
            <a:off x="3414713" y="1782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09" name="Rectangle 38">
            <a:extLst>
              <a:ext uri="{FF2B5EF4-FFF2-40B4-BE49-F238E27FC236}">
                <a16:creationId xmlns:a16="http://schemas.microsoft.com/office/drawing/2014/main" id="{9F3BE05B-1FA0-6344-8AEE-DC5004633544}"/>
              </a:ext>
            </a:extLst>
          </p:cNvPr>
          <p:cNvSpPr>
            <a:spLocks noChangeArrowheads="1"/>
          </p:cNvSpPr>
          <p:nvPr/>
        </p:nvSpPr>
        <p:spPr bwMode="auto">
          <a:xfrm>
            <a:off x="3567113" y="1782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0" name="Rectangle 39">
            <a:extLst>
              <a:ext uri="{FF2B5EF4-FFF2-40B4-BE49-F238E27FC236}">
                <a16:creationId xmlns:a16="http://schemas.microsoft.com/office/drawing/2014/main" id="{1385E7FF-47C7-FB45-854F-86F8C888F60E}"/>
              </a:ext>
            </a:extLst>
          </p:cNvPr>
          <p:cNvSpPr>
            <a:spLocks noChangeArrowheads="1"/>
          </p:cNvSpPr>
          <p:nvPr/>
        </p:nvSpPr>
        <p:spPr bwMode="auto">
          <a:xfrm>
            <a:off x="3719513" y="1782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1" name="Rectangle 40">
            <a:extLst>
              <a:ext uri="{FF2B5EF4-FFF2-40B4-BE49-F238E27FC236}">
                <a16:creationId xmlns:a16="http://schemas.microsoft.com/office/drawing/2014/main" id="{ED160D8B-2F70-E24A-A789-74DDBEB62726}"/>
              </a:ext>
            </a:extLst>
          </p:cNvPr>
          <p:cNvSpPr>
            <a:spLocks noChangeArrowheads="1"/>
          </p:cNvSpPr>
          <p:nvPr/>
        </p:nvSpPr>
        <p:spPr bwMode="auto">
          <a:xfrm>
            <a:off x="3871913" y="1782763"/>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2" name="Rectangle 41">
            <a:extLst>
              <a:ext uri="{FF2B5EF4-FFF2-40B4-BE49-F238E27FC236}">
                <a16:creationId xmlns:a16="http://schemas.microsoft.com/office/drawing/2014/main" id="{B8B62EDD-D5C0-3E47-A939-BCFAA5210849}"/>
              </a:ext>
            </a:extLst>
          </p:cNvPr>
          <p:cNvSpPr>
            <a:spLocks noChangeArrowheads="1"/>
          </p:cNvSpPr>
          <p:nvPr/>
        </p:nvSpPr>
        <p:spPr bwMode="auto">
          <a:xfrm>
            <a:off x="4024313" y="1782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3" name="Rectangle 42">
            <a:extLst>
              <a:ext uri="{FF2B5EF4-FFF2-40B4-BE49-F238E27FC236}">
                <a16:creationId xmlns:a16="http://schemas.microsoft.com/office/drawing/2014/main" id="{E5EB139D-DE7F-5A4C-BC07-C087F4F1A629}"/>
              </a:ext>
            </a:extLst>
          </p:cNvPr>
          <p:cNvSpPr>
            <a:spLocks noChangeArrowheads="1"/>
          </p:cNvSpPr>
          <p:nvPr/>
        </p:nvSpPr>
        <p:spPr bwMode="auto">
          <a:xfrm>
            <a:off x="4329113" y="17827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4" name="Rectangle 43">
            <a:extLst>
              <a:ext uri="{FF2B5EF4-FFF2-40B4-BE49-F238E27FC236}">
                <a16:creationId xmlns:a16="http://schemas.microsoft.com/office/drawing/2014/main" id="{6DB8365E-949C-F741-8B3C-78F24C2F2013}"/>
              </a:ext>
            </a:extLst>
          </p:cNvPr>
          <p:cNvSpPr>
            <a:spLocks noChangeArrowheads="1"/>
          </p:cNvSpPr>
          <p:nvPr/>
        </p:nvSpPr>
        <p:spPr bwMode="auto">
          <a:xfrm>
            <a:off x="2652713" y="16303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5" name="Rectangle 44">
            <a:extLst>
              <a:ext uri="{FF2B5EF4-FFF2-40B4-BE49-F238E27FC236}">
                <a16:creationId xmlns:a16="http://schemas.microsoft.com/office/drawing/2014/main" id="{C911D2CE-2275-4349-A317-CE5FD78EBB3D}"/>
              </a:ext>
            </a:extLst>
          </p:cNvPr>
          <p:cNvSpPr>
            <a:spLocks noChangeArrowheads="1"/>
          </p:cNvSpPr>
          <p:nvPr/>
        </p:nvSpPr>
        <p:spPr bwMode="auto">
          <a:xfrm>
            <a:off x="2652713" y="14779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6" name="Rectangle 45">
            <a:extLst>
              <a:ext uri="{FF2B5EF4-FFF2-40B4-BE49-F238E27FC236}">
                <a16:creationId xmlns:a16="http://schemas.microsoft.com/office/drawing/2014/main" id="{781F9A68-AF82-5441-AEC1-336D8C6B9DCD}"/>
              </a:ext>
            </a:extLst>
          </p:cNvPr>
          <p:cNvSpPr>
            <a:spLocks noChangeArrowheads="1"/>
          </p:cNvSpPr>
          <p:nvPr/>
        </p:nvSpPr>
        <p:spPr bwMode="auto">
          <a:xfrm>
            <a:off x="2805113" y="16303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7" name="Rectangle 46">
            <a:extLst>
              <a:ext uri="{FF2B5EF4-FFF2-40B4-BE49-F238E27FC236}">
                <a16:creationId xmlns:a16="http://schemas.microsoft.com/office/drawing/2014/main" id="{AA73F5C4-9F8C-3D40-B2AF-B98C32952BAA}"/>
              </a:ext>
            </a:extLst>
          </p:cNvPr>
          <p:cNvSpPr>
            <a:spLocks noChangeArrowheads="1"/>
          </p:cNvSpPr>
          <p:nvPr/>
        </p:nvSpPr>
        <p:spPr bwMode="auto">
          <a:xfrm>
            <a:off x="2957513" y="16303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8" name="Rectangle 47">
            <a:extLst>
              <a:ext uri="{FF2B5EF4-FFF2-40B4-BE49-F238E27FC236}">
                <a16:creationId xmlns:a16="http://schemas.microsoft.com/office/drawing/2014/main" id="{D6681975-E44E-014C-B0F0-4FCEFCB44814}"/>
              </a:ext>
            </a:extLst>
          </p:cNvPr>
          <p:cNvSpPr>
            <a:spLocks noChangeArrowheads="1"/>
          </p:cNvSpPr>
          <p:nvPr/>
        </p:nvSpPr>
        <p:spPr bwMode="auto">
          <a:xfrm>
            <a:off x="3109913" y="16303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19" name="Rectangle 48">
            <a:extLst>
              <a:ext uri="{FF2B5EF4-FFF2-40B4-BE49-F238E27FC236}">
                <a16:creationId xmlns:a16="http://schemas.microsoft.com/office/drawing/2014/main" id="{4BE7128F-D13B-694F-9048-B79B13A6A937}"/>
              </a:ext>
            </a:extLst>
          </p:cNvPr>
          <p:cNvSpPr>
            <a:spLocks noChangeArrowheads="1"/>
          </p:cNvSpPr>
          <p:nvPr/>
        </p:nvSpPr>
        <p:spPr bwMode="auto">
          <a:xfrm>
            <a:off x="32623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0" name="Rectangle 49">
            <a:extLst>
              <a:ext uri="{FF2B5EF4-FFF2-40B4-BE49-F238E27FC236}">
                <a16:creationId xmlns:a16="http://schemas.microsoft.com/office/drawing/2014/main" id="{8BCBA97C-5254-024E-93B1-D6C583140B0C}"/>
              </a:ext>
            </a:extLst>
          </p:cNvPr>
          <p:cNvSpPr>
            <a:spLocks noChangeArrowheads="1"/>
          </p:cNvSpPr>
          <p:nvPr/>
        </p:nvSpPr>
        <p:spPr bwMode="auto">
          <a:xfrm>
            <a:off x="34147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1" name="Rectangle 50">
            <a:extLst>
              <a:ext uri="{FF2B5EF4-FFF2-40B4-BE49-F238E27FC236}">
                <a16:creationId xmlns:a16="http://schemas.microsoft.com/office/drawing/2014/main" id="{51D0DC89-D522-3A47-A3C0-FBD0226A606B}"/>
              </a:ext>
            </a:extLst>
          </p:cNvPr>
          <p:cNvSpPr>
            <a:spLocks noChangeArrowheads="1"/>
          </p:cNvSpPr>
          <p:nvPr/>
        </p:nvSpPr>
        <p:spPr bwMode="auto">
          <a:xfrm>
            <a:off x="35671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2" name="Rectangle 51">
            <a:extLst>
              <a:ext uri="{FF2B5EF4-FFF2-40B4-BE49-F238E27FC236}">
                <a16:creationId xmlns:a16="http://schemas.microsoft.com/office/drawing/2014/main" id="{BBCF5D40-A025-F94A-B2B4-F2B5923003F0}"/>
              </a:ext>
            </a:extLst>
          </p:cNvPr>
          <p:cNvSpPr>
            <a:spLocks noChangeArrowheads="1"/>
          </p:cNvSpPr>
          <p:nvPr/>
        </p:nvSpPr>
        <p:spPr bwMode="auto">
          <a:xfrm>
            <a:off x="37195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3" name="Rectangle 52">
            <a:extLst>
              <a:ext uri="{FF2B5EF4-FFF2-40B4-BE49-F238E27FC236}">
                <a16:creationId xmlns:a16="http://schemas.microsoft.com/office/drawing/2014/main" id="{A693C004-0413-2742-9055-93124620045A}"/>
              </a:ext>
            </a:extLst>
          </p:cNvPr>
          <p:cNvSpPr>
            <a:spLocks noChangeArrowheads="1"/>
          </p:cNvSpPr>
          <p:nvPr/>
        </p:nvSpPr>
        <p:spPr bwMode="auto">
          <a:xfrm>
            <a:off x="38719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4" name="Rectangle 53">
            <a:extLst>
              <a:ext uri="{FF2B5EF4-FFF2-40B4-BE49-F238E27FC236}">
                <a16:creationId xmlns:a16="http://schemas.microsoft.com/office/drawing/2014/main" id="{D33EB424-1112-E54E-B6D7-19379F84E0F4}"/>
              </a:ext>
            </a:extLst>
          </p:cNvPr>
          <p:cNvSpPr>
            <a:spLocks noChangeArrowheads="1"/>
          </p:cNvSpPr>
          <p:nvPr/>
        </p:nvSpPr>
        <p:spPr bwMode="auto">
          <a:xfrm>
            <a:off x="40243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5" name="Rectangle 54">
            <a:extLst>
              <a:ext uri="{FF2B5EF4-FFF2-40B4-BE49-F238E27FC236}">
                <a16:creationId xmlns:a16="http://schemas.microsoft.com/office/drawing/2014/main" id="{24F7C847-8F39-A445-9E52-B878F7F45C89}"/>
              </a:ext>
            </a:extLst>
          </p:cNvPr>
          <p:cNvSpPr>
            <a:spLocks noChangeArrowheads="1"/>
          </p:cNvSpPr>
          <p:nvPr/>
        </p:nvSpPr>
        <p:spPr bwMode="auto">
          <a:xfrm>
            <a:off x="41767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6" name="Rectangle 55">
            <a:extLst>
              <a:ext uri="{FF2B5EF4-FFF2-40B4-BE49-F238E27FC236}">
                <a16:creationId xmlns:a16="http://schemas.microsoft.com/office/drawing/2014/main" id="{46D3A2B0-AF1F-0149-AB63-1003140196D4}"/>
              </a:ext>
            </a:extLst>
          </p:cNvPr>
          <p:cNvSpPr>
            <a:spLocks noChangeArrowheads="1"/>
          </p:cNvSpPr>
          <p:nvPr/>
        </p:nvSpPr>
        <p:spPr bwMode="auto">
          <a:xfrm>
            <a:off x="43291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7" name="Rectangle 56">
            <a:extLst>
              <a:ext uri="{FF2B5EF4-FFF2-40B4-BE49-F238E27FC236}">
                <a16:creationId xmlns:a16="http://schemas.microsoft.com/office/drawing/2014/main" id="{85594CE9-D7DD-BC44-9854-0A466F09280D}"/>
              </a:ext>
            </a:extLst>
          </p:cNvPr>
          <p:cNvSpPr>
            <a:spLocks noChangeArrowheads="1"/>
          </p:cNvSpPr>
          <p:nvPr/>
        </p:nvSpPr>
        <p:spPr bwMode="auto">
          <a:xfrm>
            <a:off x="2805113" y="14779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8" name="Rectangle 57">
            <a:extLst>
              <a:ext uri="{FF2B5EF4-FFF2-40B4-BE49-F238E27FC236}">
                <a16:creationId xmlns:a16="http://schemas.microsoft.com/office/drawing/2014/main" id="{5C77D5C1-80C8-3E49-93E3-3672F8DC9C1D}"/>
              </a:ext>
            </a:extLst>
          </p:cNvPr>
          <p:cNvSpPr>
            <a:spLocks noChangeArrowheads="1"/>
          </p:cNvSpPr>
          <p:nvPr/>
        </p:nvSpPr>
        <p:spPr bwMode="auto">
          <a:xfrm>
            <a:off x="4633913" y="16303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29" name="Rectangle 58">
            <a:extLst>
              <a:ext uri="{FF2B5EF4-FFF2-40B4-BE49-F238E27FC236}">
                <a16:creationId xmlns:a16="http://schemas.microsoft.com/office/drawing/2014/main" id="{42492A49-35B8-D041-99CD-1430547E8E38}"/>
              </a:ext>
            </a:extLst>
          </p:cNvPr>
          <p:cNvSpPr>
            <a:spLocks noChangeArrowheads="1"/>
          </p:cNvSpPr>
          <p:nvPr/>
        </p:nvSpPr>
        <p:spPr bwMode="auto">
          <a:xfrm>
            <a:off x="2957513" y="14779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0" name="Rectangle 59">
            <a:extLst>
              <a:ext uri="{FF2B5EF4-FFF2-40B4-BE49-F238E27FC236}">
                <a16:creationId xmlns:a16="http://schemas.microsoft.com/office/drawing/2014/main" id="{BA64D6D3-5558-4A4E-993A-825721046CE6}"/>
              </a:ext>
            </a:extLst>
          </p:cNvPr>
          <p:cNvSpPr>
            <a:spLocks noChangeArrowheads="1"/>
          </p:cNvSpPr>
          <p:nvPr/>
        </p:nvSpPr>
        <p:spPr bwMode="auto">
          <a:xfrm>
            <a:off x="3109913" y="1477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1" name="Rectangle 60">
            <a:extLst>
              <a:ext uri="{FF2B5EF4-FFF2-40B4-BE49-F238E27FC236}">
                <a16:creationId xmlns:a16="http://schemas.microsoft.com/office/drawing/2014/main" id="{6212456E-D4BF-6241-A59D-BF5D33502D25}"/>
              </a:ext>
            </a:extLst>
          </p:cNvPr>
          <p:cNvSpPr>
            <a:spLocks noChangeArrowheads="1"/>
          </p:cNvSpPr>
          <p:nvPr/>
        </p:nvSpPr>
        <p:spPr bwMode="auto">
          <a:xfrm>
            <a:off x="3262313" y="1477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2" name="Rectangle 61">
            <a:extLst>
              <a:ext uri="{FF2B5EF4-FFF2-40B4-BE49-F238E27FC236}">
                <a16:creationId xmlns:a16="http://schemas.microsoft.com/office/drawing/2014/main" id="{F729AF07-4A38-864D-8EAA-E038175AC80A}"/>
              </a:ext>
            </a:extLst>
          </p:cNvPr>
          <p:cNvSpPr>
            <a:spLocks noChangeArrowheads="1"/>
          </p:cNvSpPr>
          <p:nvPr/>
        </p:nvSpPr>
        <p:spPr bwMode="auto">
          <a:xfrm>
            <a:off x="3414713" y="1477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3" name="Rectangle 62">
            <a:extLst>
              <a:ext uri="{FF2B5EF4-FFF2-40B4-BE49-F238E27FC236}">
                <a16:creationId xmlns:a16="http://schemas.microsoft.com/office/drawing/2014/main" id="{3028B228-42E3-5442-9FD1-0CC130D62A73}"/>
              </a:ext>
            </a:extLst>
          </p:cNvPr>
          <p:cNvSpPr>
            <a:spLocks noChangeArrowheads="1"/>
          </p:cNvSpPr>
          <p:nvPr/>
        </p:nvSpPr>
        <p:spPr bwMode="auto">
          <a:xfrm>
            <a:off x="35671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4" name="Rectangle 63">
            <a:extLst>
              <a:ext uri="{FF2B5EF4-FFF2-40B4-BE49-F238E27FC236}">
                <a16:creationId xmlns:a16="http://schemas.microsoft.com/office/drawing/2014/main" id="{083D55AE-777F-4547-8E87-F623348EAE16}"/>
              </a:ext>
            </a:extLst>
          </p:cNvPr>
          <p:cNvSpPr>
            <a:spLocks noChangeArrowheads="1"/>
          </p:cNvSpPr>
          <p:nvPr/>
        </p:nvSpPr>
        <p:spPr bwMode="auto">
          <a:xfrm>
            <a:off x="37195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5" name="Rectangle 64">
            <a:extLst>
              <a:ext uri="{FF2B5EF4-FFF2-40B4-BE49-F238E27FC236}">
                <a16:creationId xmlns:a16="http://schemas.microsoft.com/office/drawing/2014/main" id="{592CCFAA-C8AC-974F-BF41-219F6A3B9992}"/>
              </a:ext>
            </a:extLst>
          </p:cNvPr>
          <p:cNvSpPr>
            <a:spLocks noChangeArrowheads="1"/>
          </p:cNvSpPr>
          <p:nvPr/>
        </p:nvSpPr>
        <p:spPr bwMode="auto">
          <a:xfrm>
            <a:off x="38719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6" name="Rectangle 65">
            <a:extLst>
              <a:ext uri="{FF2B5EF4-FFF2-40B4-BE49-F238E27FC236}">
                <a16:creationId xmlns:a16="http://schemas.microsoft.com/office/drawing/2014/main" id="{6851885A-4297-6A41-A4B2-48AE7D002763}"/>
              </a:ext>
            </a:extLst>
          </p:cNvPr>
          <p:cNvSpPr>
            <a:spLocks noChangeArrowheads="1"/>
          </p:cNvSpPr>
          <p:nvPr/>
        </p:nvSpPr>
        <p:spPr bwMode="auto">
          <a:xfrm>
            <a:off x="40243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7" name="Rectangle 66">
            <a:extLst>
              <a:ext uri="{FF2B5EF4-FFF2-40B4-BE49-F238E27FC236}">
                <a16:creationId xmlns:a16="http://schemas.microsoft.com/office/drawing/2014/main" id="{195F4B11-1AD8-0646-A3DF-94B65CCE79A1}"/>
              </a:ext>
            </a:extLst>
          </p:cNvPr>
          <p:cNvSpPr>
            <a:spLocks noChangeArrowheads="1"/>
          </p:cNvSpPr>
          <p:nvPr/>
        </p:nvSpPr>
        <p:spPr bwMode="auto">
          <a:xfrm>
            <a:off x="41767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8" name="Rectangle 67">
            <a:extLst>
              <a:ext uri="{FF2B5EF4-FFF2-40B4-BE49-F238E27FC236}">
                <a16:creationId xmlns:a16="http://schemas.microsoft.com/office/drawing/2014/main" id="{310FEF74-56FE-3449-94F5-B2AC69FCBA79}"/>
              </a:ext>
            </a:extLst>
          </p:cNvPr>
          <p:cNvSpPr>
            <a:spLocks noChangeArrowheads="1"/>
          </p:cNvSpPr>
          <p:nvPr/>
        </p:nvSpPr>
        <p:spPr bwMode="auto">
          <a:xfrm>
            <a:off x="43291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39" name="Rectangle 68">
            <a:extLst>
              <a:ext uri="{FF2B5EF4-FFF2-40B4-BE49-F238E27FC236}">
                <a16:creationId xmlns:a16="http://schemas.microsoft.com/office/drawing/2014/main" id="{CC7EC025-F81B-024B-9D5F-72C68AF6A954}"/>
              </a:ext>
            </a:extLst>
          </p:cNvPr>
          <p:cNvSpPr>
            <a:spLocks noChangeArrowheads="1"/>
          </p:cNvSpPr>
          <p:nvPr/>
        </p:nvSpPr>
        <p:spPr bwMode="auto">
          <a:xfrm>
            <a:off x="44815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0" name="Rectangle 69">
            <a:extLst>
              <a:ext uri="{FF2B5EF4-FFF2-40B4-BE49-F238E27FC236}">
                <a16:creationId xmlns:a16="http://schemas.microsoft.com/office/drawing/2014/main" id="{0F17C21E-0D84-174D-8F5E-7785D0D1EE71}"/>
              </a:ext>
            </a:extLst>
          </p:cNvPr>
          <p:cNvSpPr>
            <a:spLocks noChangeArrowheads="1"/>
          </p:cNvSpPr>
          <p:nvPr/>
        </p:nvSpPr>
        <p:spPr bwMode="auto">
          <a:xfrm>
            <a:off x="4633913" y="14779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1" name="Rectangle 70">
            <a:extLst>
              <a:ext uri="{FF2B5EF4-FFF2-40B4-BE49-F238E27FC236}">
                <a16:creationId xmlns:a16="http://schemas.microsoft.com/office/drawing/2014/main" id="{38505CC7-395E-AC48-9725-AC92FF96BA6D}"/>
              </a:ext>
            </a:extLst>
          </p:cNvPr>
          <p:cNvSpPr>
            <a:spLocks noChangeArrowheads="1"/>
          </p:cNvSpPr>
          <p:nvPr/>
        </p:nvSpPr>
        <p:spPr bwMode="auto">
          <a:xfrm>
            <a:off x="3109913" y="13255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2" name="Rectangle 71">
            <a:extLst>
              <a:ext uri="{FF2B5EF4-FFF2-40B4-BE49-F238E27FC236}">
                <a16:creationId xmlns:a16="http://schemas.microsoft.com/office/drawing/2014/main" id="{D961C36C-B22E-A84E-B064-56A724B52E9F}"/>
              </a:ext>
            </a:extLst>
          </p:cNvPr>
          <p:cNvSpPr>
            <a:spLocks noChangeArrowheads="1"/>
          </p:cNvSpPr>
          <p:nvPr/>
        </p:nvSpPr>
        <p:spPr bwMode="auto">
          <a:xfrm>
            <a:off x="3262313" y="13255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3" name="Rectangle 72">
            <a:extLst>
              <a:ext uri="{FF2B5EF4-FFF2-40B4-BE49-F238E27FC236}">
                <a16:creationId xmlns:a16="http://schemas.microsoft.com/office/drawing/2014/main" id="{467AD8E0-7E25-DF43-AC77-80E49C8FDD83}"/>
              </a:ext>
            </a:extLst>
          </p:cNvPr>
          <p:cNvSpPr>
            <a:spLocks noChangeArrowheads="1"/>
          </p:cNvSpPr>
          <p:nvPr/>
        </p:nvSpPr>
        <p:spPr bwMode="auto">
          <a:xfrm>
            <a:off x="3414713" y="13255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4" name="Rectangle 73">
            <a:extLst>
              <a:ext uri="{FF2B5EF4-FFF2-40B4-BE49-F238E27FC236}">
                <a16:creationId xmlns:a16="http://schemas.microsoft.com/office/drawing/2014/main" id="{33387619-6129-454C-AC9F-C25D5A9231D4}"/>
              </a:ext>
            </a:extLst>
          </p:cNvPr>
          <p:cNvSpPr>
            <a:spLocks noChangeArrowheads="1"/>
          </p:cNvSpPr>
          <p:nvPr/>
        </p:nvSpPr>
        <p:spPr bwMode="auto">
          <a:xfrm>
            <a:off x="35671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5" name="Rectangle 74">
            <a:extLst>
              <a:ext uri="{FF2B5EF4-FFF2-40B4-BE49-F238E27FC236}">
                <a16:creationId xmlns:a16="http://schemas.microsoft.com/office/drawing/2014/main" id="{1110C6FB-B1F3-4247-A67A-BCDA74EE9FC3}"/>
              </a:ext>
            </a:extLst>
          </p:cNvPr>
          <p:cNvSpPr>
            <a:spLocks noChangeArrowheads="1"/>
          </p:cNvSpPr>
          <p:nvPr/>
        </p:nvSpPr>
        <p:spPr bwMode="auto">
          <a:xfrm>
            <a:off x="37195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6" name="Rectangle 75">
            <a:extLst>
              <a:ext uri="{FF2B5EF4-FFF2-40B4-BE49-F238E27FC236}">
                <a16:creationId xmlns:a16="http://schemas.microsoft.com/office/drawing/2014/main" id="{416FC99C-C920-2B4D-82A6-BE39D3F4984E}"/>
              </a:ext>
            </a:extLst>
          </p:cNvPr>
          <p:cNvSpPr>
            <a:spLocks noChangeArrowheads="1"/>
          </p:cNvSpPr>
          <p:nvPr/>
        </p:nvSpPr>
        <p:spPr bwMode="auto">
          <a:xfrm>
            <a:off x="38719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7" name="Rectangle 76">
            <a:extLst>
              <a:ext uri="{FF2B5EF4-FFF2-40B4-BE49-F238E27FC236}">
                <a16:creationId xmlns:a16="http://schemas.microsoft.com/office/drawing/2014/main" id="{EEEF757D-50D4-6144-9489-D594437575E6}"/>
              </a:ext>
            </a:extLst>
          </p:cNvPr>
          <p:cNvSpPr>
            <a:spLocks noChangeArrowheads="1"/>
          </p:cNvSpPr>
          <p:nvPr/>
        </p:nvSpPr>
        <p:spPr bwMode="auto">
          <a:xfrm>
            <a:off x="40243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8" name="Rectangle 77">
            <a:extLst>
              <a:ext uri="{FF2B5EF4-FFF2-40B4-BE49-F238E27FC236}">
                <a16:creationId xmlns:a16="http://schemas.microsoft.com/office/drawing/2014/main" id="{22D3206D-CF72-1045-9539-CE0AA15E8ABC}"/>
              </a:ext>
            </a:extLst>
          </p:cNvPr>
          <p:cNvSpPr>
            <a:spLocks noChangeArrowheads="1"/>
          </p:cNvSpPr>
          <p:nvPr/>
        </p:nvSpPr>
        <p:spPr bwMode="auto">
          <a:xfrm>
            <a:off x="41767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49" name="Rectangle 78">
            <a:extLst>
              <a:ext uri="{FF2B5EF4-FFF2-40B4-BE49-F238E27FC236}">
                <a16:creationId xmlns:a16="http://schemas.microsoft.com/office/drawing/2014/main" id="{BF3CFE01-FECF-604F-9572-BBBA973155E5}"/>
              </a:ext>
            </a:extLst>
          </p:cNvPr>
          <p:cNvSpPr>
            <a:spLocks noChangeArrowheads="1"/>
          </p:cNvSpPr>
          <p:nvPr/>
        </p:nvSpPr>
        <p:spPr bwMode="auto">
          <a:xfrm>
            <a:off x="43291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0" name="Rectangle 79">
            <a:extLst>
              <a:ext uri="{FF2B5EF4-FFF2-40B4-BE49-F238E27FC236}">
                <a16:creationId xmlns:a16="http://schemas.microsoft.com/office/drawing/2014/main" id="{CE3208D2-113F-0E47-8921-85C579C024C1}"/>
              </a:ext>
            </a:extLst>
          </p:cNvPr>
          <p:cNvSpPr>
            <a:spLocks noChangeArrowheads="1"/>
          </p:cNvSpPr>
          <p:nvPr/>
        </p:nvSpPr>
        <p:spPr bwMode="auto">
          <a:xfrm>
            <a:off x="44815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1" name="Rectangle 80">
            <a:extLst>
              <a:ext uri="{FF2B5EF4-FFF2-40B4-BE49-F238E27FC236}">
                <a16:creationId xmlns:a16="http://schemas.microsoft.com/office/drawing/2014/main" id="{1EF3C25B-E604-5844-93D1-EBD91583F41E}"/>
              </a:ext>
            </a:extLst>
          </p:cNvPr>
          <p:cNvSpPr>
            <a:spLocks noChangeArrowheads="1"/>
          </p:cNvSpPr>
          <p:nvPr/>
        </p:nvSpPr>
        <p:spPr bwMode="auto">
          <a:xfrm>
            <a:off x="46339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2" name="Rectangle 81">
            <a:extLst>
              <a:ext uri="{FF2B5EF4-FFF2-40B4-BE49-F238E27FC236}">
                <a16:creationId xmlns:a16="http://schemas.microsoft.com/office/drawing/2014/main" id="{DA75D1FA-EEEA-744F-8472-F999218DCE45}"/>
              </a:ext>
            </a:extLst>
          </p:cNvPr>
          <p:cNvSpPr>
            <a:spLocks noChangeArrowheads="1"/>
          </p:cNvSpPr>
          <p:nvPr/>
        </p:nvSpPr>
        <p:spPr bwMode="auto">
          <a:xfrm>
            <a:off x="47863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3" name="Rectangle 82">
            <a:extLst>
              <a:ext uri="{FF2B5EF4-FFF2-40B4-BE49-F238E27FC236}">
                <a16:creationId xmlns:a16="http://schemas.microsoft.com/office/drawing/2014/main" id="{84DCDCC5-744C-4E4E-BC91-609176A372B5}"/>
              </a:ext>
            </a:extLst>
          </p:cNvPr>
          <p:cNvSpPr>
            <a:spLocks noChangeArrowheads="1"/>
          </p:cNvSpPr>
          <p:nvPr/>
        </p:nvSpPr>
        <p:spPr bwMode="auto">
          <a:xfrm>
            <a:off x="49387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4" name="Rectangle 83">
            <a:extLst>
              <a:ext uri="{FF2B5EF4-FFF2-40B4-BE49-F238E27FC236}">
                <a16:creationId xmlns:a16="http://schemas.microsoft.com/office/drawing/2014/main" id="{6F6024B3-995B-3E4C-9A4F-C544C0A26DC5}"/>
              </a:ext>
            </a:extLst>
          </p:cNvPr>
          <p:cNvSpPr>
            <a:spLocks noChangeArrowheads="1"/>
          </p:cNvSpPr>
          <p:nvPr/>
        </p:nvSpPr>
        <p:spPr bwMode="auto">
          <a:xfrm>
            <a:off x="52435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5" name="Rectangle 84">
            <a:extLst>
              <a:ext uri="{FF2B5EF4-FFF2-40B4-BE49-F238E27FC236}">
                <a16:creationId xmlns:a16="http://schemas.microsoft.com/office/drawing/2014/main" id="{88FA1253-61CC-DF45-988E-D7242A29A7DE}"/>
              </a:ext>
            </a:extLst>
          </p:cNvPr>
          <p:cNvSpPr>
            <a:spLocks noChangeArrowheads="1"/>
          </p:cNvSpPr>
          <p:nvPr/>
        </p:nvSpPr>
        <p:spPr bwMode="auto">
          <a:xfrm>
            <a:off x="5548313" y="13255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6" name="Rectangle 85">
            <a:extLst>
              <a:ext uri="{FF2B5EF4-FFF2-40B4-BE49-F238E27FC236}">
                <a16:creationId xmlns:a16="http://schemas.microsoft.com/office/drawing/2014/main" id="{62F2B593-8CCB-EA40-B65F-30A2EA4FE0B7}"/>
              </a:ext>
            </a:extLst>
          </p:cNvPr>
          <p:cNvSpPr>
            <a:spLocks noChangeArrowheads="1"/>
          </p:cNvSpPr>
          <p:nvPr/>
        </p:nvSpPr>
        <p:spPr bwMode="auto">
          <a:xfrm>
            <a:off x="2957513" y="11731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7" name="Rectangle 86">
            <a:extLst>
              <a:ext uri="{FF2B5EF4-FFF2-40B4-BE49-F238E27FC236}">
                <a16:creationId xmlns:a16="http://schemas.microsoft.com/office/drawing/2014/main" id="{416F93F0-35B2-8848-B4B3-6DC82F71B009}"/>
              </a:ext>
            </a:extLst>
          </p:cNvPr>
          <p:cNvSpPr>
            <a:spLocks noChangeArrowheads="1"/>
          </p:cNvSpPr>
          <p:nvPr/>
        </p:nvSpPr>
        <p:spPr bwMode="auto">
          <a:xfrm>
            <a:off x="3109913" y="11731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8" name="Rectangle 87">
            <a:extLst>
              <a:ext uri="{FF2B5EF4-FFF2-40B4-BE49-F238E27FC236}">
                <a16:creationId xmlns:a16="http://schemas.microsoft.com/office/drawing/2014/main" id="{5B780F26-E592-0D41-BD57-0253C0D7BCF3}"/>
              </a:ext>
            </a:extLst>
          </p:cNvPr>
          <p:cNvSpPr>
            <a:spLocks noChangeArrowheads="1"/>
          </p:cNvSpPr>
          <p:nvPr/>
        </p:nvSpPr>
        <p:spPr bwMode="auto">
          <a:xfrm>
            <a:off x="3262313" y="1173163"/>
            <a:ext cx="152400" cy="152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59" name="Rectangle 88">
            <a:extLst>
              <a:ext uri="{FF2B5EF4-FFF2-40B4-BE49-F238E27FC236}">
                <a16:creationId xmlns:a16="http://schemas.microsoft.com/office/drawing/2014/main" id="{5A881715-E0EB-E542-A04E-1A13A1912706}"/>
              </a:ext>
            </a:extLst>
          </p:cNvPr>
          <p:cNvSpPr>
            <a:spLocks noChangeArrowheads="1"/>
          </p:cNvSpPr>
          <p:nvPr/>
        </p:nvSpPr>
        <p:spPr bwMode="auto">
          <a:xfrm>
            <a:off x="3414713" y="11731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0" name="Rectangle 89">
            <a:extLst>
              <a:ext uri="{FF2B5EF4-FFF2-40B4-BE49-F238E27FC236}">
                <a16:creationId xmlns:a16="http://schemas.microsoft.com/office/drawing/2014/main" id="{1948E51D-FAC9-4840-A032-5BF1FCF59880}"/>
              </a:ext>
            </a:extLst>
          </p:cNvPr>
          <p:cNvSpPr>
            <a:spLocks noChangeArrowheads="1"/>
          </p:cNvSpPr>
          <p:nvPr/>
        </p:nvSpPr>
        <p:spPr bwMode="auto">
          <a:xfrm>
            <a:off x="3567113" y="11731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1" name="Rectangle 90">
            <a:extLst>
              <a:ext uri="{FF2B5EF4-FFF2-40B4-BE49-F238E27FC236}">
                <a16:creationId xmlns:a16="http://schemas.microsoft.com/office/drawing/2014/main" id="{C7D3212F-71E3-7441-9D68-39D28FF8EDC5}"/>
              </a:ext>
            </a:extLst>
          </p:cNvPr>
          <p:cNvSpPr>
            <a:spLocks noChangeArrowheads="1"/>
          </p:cNvSpPr>
          <p:nvPr/>
        </p:nvSpPr>
        <p:spPr bwMode="auto">
          <a:xfrm>
            <a:off x="3719513" y="11731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2" name="Rectangle 91">
            <a:extLst>
              <a:ext uri="{FF2B5EF4-FFF2-40B4-BE49-F238E27FC236}">
                <a16:creationId xmlns:a16="http://schemas.microsoft.com/office/drawing/2014/main" id="{F6FC33F5-E29F-E345-A658-83DBFAF18058}"/>
              </a:ext>
            </a:extLst>
          </p:cNvPr>
          <p:cNvSpPr>
            <a:spLocks noChangeArrowheads="1"/>
          </p:cNvSpPr>
          <p:nvPr/>
        </p:nvSpPr>
        <p:spPr bwMode="auto">
          <a:xfrm>
            <a:off x="38719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3" name="Rectangle 92">
            <a:extLst>
              <a:ext uri="{FF2B5EF4-FFF2-40B4-BE49-F238E27FC236}">
                <a16:creationId xmlns:a16="http://schemas.microsoft.com/office/drawing/2014/main" id="{CF3F7794-DB4F-034E-A608-BE324389F66B}"/>
              </a:ext>
            </a:extLst>
          </p:cNvPr>
          <p:cNvSpPr>
            <a:spLocks noChangeArrowheads="1"/>
          </p:cNvSpPr>
          <p:nvPr/>
        </p:nvSpPr>
        <p:spPr bwMode="auto">
          <a:xfrm>
            <a:off x="40243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4" name="Rectangle 93">
            <a:extLst>
              <a:ext uri="{FF2B5EF4-FFF2-40B4-BE49-F238E27FC236}">
                <a16:creationId xmlns:a16="http://schemas.microsoft.com/office/drawing/2014/main" id="{4BEF746D-6188-CF4A-9DEB-11332E292A36}"/>
              </a:ext>
            </a:extLst>
          </p:cNvPr>
          <p:cNvSpPr>
            <a:spLocks noChangeArrowheads="1"/>
          </p:cNvSpPr>
          <p:nvPr/>
        </p:nvSpPr>
        <p:spPr bwMode="auto">
          <a:xfrm>
            <a:off x="41767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5" name="Rectangle 94">
            <a:extLst>
              <a:ext uri="{FF2B5EF4-FFF2-40B4-BE49-F238E27FC236}">
                <a16:creationId xmlns:a16="http://schemas.microsoft.com/office/drawing/2014/main" id="{85777D62-9A2B-6F44-86BD-14A091ED9D9C}"/>
              </a:ext>
            </a:extLst>
          </p:cNvPr>
          <p:cNvSpPr>
            <a:spLocks noChangeArrowheads="1"/>
          </p:cNvSpPr>
          <p:nvPr/>
        </p:nvSpPr>
        <p:spPr bwMode="auto">
          <a:xfrm>
            <a:off x="43291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6" name="Rectangle 95">
            <a:extLst>
              <a:ext uri="{FF2B5EF4-FFF2-40B4-BE49-F238E27FC236}">
                <a16:creationId xmlns:a16="http://schemas.microsoft.com/office/drawing/2014/main" id="{7CFAF160-D55B-C040-A61C-78D1CF8A54A0}"/>
              </a:ext>
            </a:extLst>
          </p:cNvPr>
          <p:cNvSpPr>
            <a:spLocks noChangeArrowheads="1"/>
          </p:cNvSpPr>
          <p:nvPr/>
        </p:nvSpPr>
        <p:spPr bwMode="auto">
          <a:xfrm>
            <a:off x="44815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7" name="Rectangle 96">
            <a:extLst>
              <a:ext uri="{FF2B5EF4-FFF2-40B4-BE49-F238E27FC236}">
                <a16:creationId xmlns:a16="http://schemas.microsoft.com/office/drawing/2014/main" id="{0222D708-28D2-8345-826E-A839685F9340}"/>
              </a:ext>
            </a:extLst>
          </p:cNvPr>
          <p:cNvSpPr>
            <a:spLocks noChangeArrowheads="1"/>
          </p:cNvSpPr>
          <p:nvPr/>
        </p:nvSpPr>
        <p:spPr bwMode="auto">
          <a:xfrm>
            <a:off x="46339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8" name="Rectangle 97">
            <a:extLst>
              <a:ext uri="{FF2B5EF4-FFF2-40B4-BE49-F238E27FC236}">
                <a16:creationId xmlns:a16="http://schemas.microsoft.com/office/drawing/2014/main" id="{7D4309B2-09DD-A546-A543-56C76FAB389D}"/>
              </a:ext>
            </a:extLst>
          </p:cNvPr>
          <p:cNvSpPr>
            <a:spLocks noChangeArrowheads="1"/>
          </p:cNvSpPr>
          <p:nvPr/>
        </p:nvSpPr>
        <p:spPr bwMode="auto">
          <a:xfrm>
            <a:off x="47863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69" name="Rectangle 98">
            <a:extLst>
              <a:ext uri="{FF2B5EF4-FFF2-40B4-BE49-F238E27FC236}">
                <a16:creationId xmlns:a16="http://schemas.microsoft.com/office/drawing/2014/main" id="{25026CB2-4511-BA49-8BCC-EF7489675E9D}"/>
              </a:ext>
            </a:extLst>
          </p:cNvPr>
          <p:cNvSpPr>
            <a:spLocks noChangeArrowheads="1"/>
          </p:cNvSpPr>
          <p:nvPr/>
        </p:nvSpPr>
        <p:spPr bwMode="auto">
          <a:xfrm>
            <a:off x="49387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70" name="Rectangle 99">
            <a:extLst>
              <a:ext uri="{FF2B5EF4-FFF2-40B4-BE49-F238E27FC236}">
                <a16:creationId xmlns:a16="http://schemas.microsoft.com/office/drawing/2014/main" id="{9C57E7DF-D554-B348-B5BE-AF08F1264E21}"/>
              </a:ext>
            </a:extLst>
          </p:cNvPr>
          <p:cNvSpPr>
            <a:spLocks noChangeArrowheads="1"/>
          </p:cNvSpPr>
          <p:nvPr/>
        </p:nvSpPr>
        <p:spPr bwMode="auto">
          <a:xfrm>
            <a:off x="50911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71" name="Rectangle 100">
            <a:extLst>
              <a:ext uri="{FF2B5EF4-FFF2-40B4-BE49-F238E27FC236}">
                <a16:creationId xmlns:a16="http://schemas.microsoft.com/office/drawing/2014/main" id="{CA6B8F74-9B1C-4746-BB0D-F99176B6F7B3}"/>
              </a:ext>
            </a:extLst>
          </p:cNvPr>
          <p:cNvSpPr>
            <a:spLocks noChangeArrowheads="1"/>
          </p:cNvSpPr>
          <p:nvPr/>
        </p:nvSpPr>
        <p:spPr bwMode="auto">
          <a:xfrm>
            <a:off x="52435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72" name="Rectangle 101">
            <a:extLst>
              <a:ext uri="{FF2B5EF4-FFF2-40B4-BE49-F238E27FC236}">
                <a16:creationId xmlns:a16="http://schemas.microsoft.com/office/drawing/2014/main" id="{CA553906-D390-F144-A241-756E36FF8756}"/>
              </a:ext>
            </a:extLst>
          </p:cNvPr>
          <p:cNvSpPr>
            <a:spLocks noChangeArrowheads="1"/>
          </p:cNvSpPr>
          <p:nvPr/>
        </p:nvSpPr>
        <p:spPr bwMode="auto">
          <a:xfrm>
            <a:off x="53959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73" name="Rectangle 102">
            <a:extLst>
              <a:ext uri="{FF2B5EF4-FFF2-40B4-BE49-F238E27FC236}">
                <a16:creationId xmlns:a16="http://schemas.microsoft.com/office/drawing/2014/main" id="{652173E5-DDC8-734F-9167-8CE8FAF13F5F}"/>
              </a:ext>
            </a:extLst>
          </p:cNvPr>
          <p:cNvSpPr>
            <a:spLocks noChangeArrowheads="1"/>
          </p:cNvSpPr>
          <p:nvPr/>
        </p:nvSpPr>
        <p:spPr bwMode="auto">
          <a:xfrm>
            <a:off x="5548313" y="1173163"/>
            <a:ext cx="152400" cy="152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774" name="Line 103">
            <a:extLst>
              <a:ext uri="{FF2B5EF4-FFF2-40B4-BE49-F238E27FC236}">
                <a16:creationId xmlns:a16="http://schemas.microsoft.com/office/drawing/2014/main" id="{457A4DC8-57A4-B642-81BB-5B610A65D9F1}"/>
              </a:ext>
            </a:extLst>
          </p:cNvPr>
          <p:cNvSpPr>
            <a:spLocks noChangeShapeType="1"/>
          </p:cNvSpPr>
          <p:nvPr/>
        </p:nvSpPr>
        <p:spPr bwMode="auto">
          <a:xfrm>
            <a:off x="5243513" y="1173163"/>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75" name="Line 104">
            <a:extLst>
              <a:ext uri="{FF2B5EF4-FFF2-40B4-BE49-F238E27FC236}">
                <a16:creationId xmlns:a16="http://schemas.microsoft.com/office/drawing/2014/main" id="{2901C45D-C462-BE49-BC9C-87D548A45617}"/>
              </a:ext>
            </a:extLst>
          </p:cNvPr>
          <p:cNvSpPr>
            <a:spLocks noChangeShapeType="1"/>
          </p:cNvSpPr>
          <p:nvPr/>
        </p:nvSpPr>
        <p:spPr bwMode="auto">
          <a:xfrm>
            <a:off x="5395913" y="1173163"/>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76" name="Line 105">
            <a:extLst>
              <a:ext uri="{FF2B5EF4-FFF2-40B4-BE49-F238E27FC236}">
                <a16:creationId xmlns:a16="http://schemas.microsoft.com/office/drawing/2014/main" id="{CECDCCD4-B6BC-2846-B387-149613E2BB05}"/>
              </a:ext>
            </a:extLst>
          </p:cNvPr>
          <p:cNvSpPr>
            <a:spLocks noChangeShapeType="1"/>
          </p:cNvSpPr>
          <p:nvPr/>
        </p:nvSpPr>
        <p:spPr bwMode="auto">
          <a:xfrm>
            <a:off x="1966913" y="2544763"/>
            <a:ext cx="1066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77" name="Line 106">
            <a:extLst>
              <a:ext uri="{FF2B5EF4-FFF2-40B4-BE49-F238E27FC236}">
                <a16:creationId xmlns:a16="http://schemas.microsoft.com/office/drawing/2014/main" id="{0CAD2898-F6D8-8348-88C8-13D074C25240}"/>
              </a:ext>
            </a:extLst>
          </p:cNvPr>
          <p:cNvSpPr>
            <a:spLocks noChangeShapeType="1"/>
          </p:cNvSpPr>
          <p:nvPr/>
        </p:nvSpPr>
        <p:spPr bwMode="auto">
          <a:xfrm>
            <a:off x="1966913" y="2392363"/>
            <a:ext cx="1066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78" name="Line 107">
            <a:extLst>
              <a:ext uri="{FF2B5EF4-FFF2-40B4-BE49-F238E27FC236}">
                <a16:creationId xmlns:a16="http://schemas.microsoft.com/office/drawing/2014/main" id="{DA2EB64C-CEFB-FE43-A27A-842D15F55EBB}"/>
              </a:ext>
            </a:extLst>
          </p:cNvPr>
          <p:cNvSpPr>
            <a:spLocks noChangeShapeType="1"/>
          </p:cNvSpPr>
          <p:nvPr/>
        </p:nvSpPr>
        <p:spPr bwMode="auto">
          <a:xfrm>
            <a:off x="2652713" y="1630363"/>
            <a:ext cx="213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79" name="Line 108">
            <a:extLst>
              <a:ext uri="{FF2B5EF4-FFF2-40B4-BE49-F238E27FC236}">
                <a16:creationId xmlns:a16="http://schemas.microsoft.com/office/drawing/2014/main" id="{E3F87C93-956F-B542-BF77-9F96137451B9}"/>
              </a:ext>
            </a:extLst>
          </p:cNvPr>
          <p:cNvSpPr>
            <a:spLocks noChangeShapeType="1"/>
          </p:cNvSpPr>
          <p:nvPr/>
        </p:nvSpPr>
        <p:spPr bwMode="auto">
          <a:xfrm>
            <a:off x="2652713" y="1477963"/>
            <a:ext cx="213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80" name="Line 109">
            <a:extLst>
              <a:ext uri="{FF2B5EF4-FFF2-40B4-BE49-F238E27FC236}">
                <a16:creationId xmlns:a16="http://schemas.microsoft.com/office/drawing/2014/main" id="{4BCA7899-9C9E-D544-A5A5-BE0DFBD564E6}"/>
              </a:ext>
            </a:extLst>
          </p:cNvPr>
          <p:cNvSpPr>
            <a:spLocks noChangeShapeType="1"/>
          </p:cNvSpPr>
          <p:nvPr/>
        </p:nvSpPr>
        <p:spPr bwMode="auto">
          <a:xfrm>
            <a:off x="3109913" y="1173163"/>
            <a:ext cx="0" cy="129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81" name="Line 110">
            <a:extLst>
              <a:ext uri="{FF2B5EF4-FFF2-40B4-BE49-F238E27FC236}">
                <a16:creationId xmlns:a16="http://schemas.microsoft.com/office/drawing/2014/main" id="{01430073-2C5C-3F49-9E72-DA279774A415}"/>
              </a:ext>
            </a:extLst>
          </p:cNvPr>
          <p:cNvSpPr>
            <a:spLocks noChangeShapeType="1"/>
          </p:cNvSpPr>
          <p:nvPr/>
        </p:nvSpPr>
        <p:spPr bwMode="auto">
          <a:xfrm>
            <a:off x="3262313" y="1173163"/>
            <a:ext cx="0" cy="129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82" name="Text Box 111">
            <a:extLst>
              <a:ext uri="{FF2B5EF4-FFF2-40B4-BE49-F238E27FC236}">
                <a16:creationId xmlns:a16="http://schemas.microsoft.com/office/drawing/2014/main" id="{98A2C8C9-37F4-D043-8B0F-2029EBCDE724}"/>
              </a:ext>
            </a:extLst>
          </p:cNvPr>
          <p:cNvSpPr txBox="1">
            <a:spLocks noChangeArrowheads="1"/>
          </p:cNvSpPr>
          <p:nvPr/>
        </p:nvSpPr>
        <p:spPr bwMode="auto">
          <a:xfrm>
            <a:off x="1570038" y="2452688"/>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H</a:t>
            </a:r>
            <a:endParaRPr lang="en-US" altLang="ja-JP" sz="2400">
              <a:ea typeface="ＭＳ Ｐゴシック" panose="020B0600070205080204" pitchFamily="34" charset="-128"/>
            </a:endParaRPr>
          </a:p>
        </p:txBody>
      </p:sp>
      <p:sp>
        <p:nvSpPr>
          <p:cNvPr id="28783" name="Text Box 112">
            <a:extLst>
              <a:ext uri="{FF2B5EF4-FFF2-40B4-BE49-F238E27FC236}">
                <a16:creationId xmlns:a16="http://schemas.microsoft.com/office/drawing/2014/main" id="{C2323E92-1EFD-B847-9C4F-C4B3B1608B0D}"/>
              </a:ext>
            </a:extLst>
          </p:cNvPr>
          <p:cNvSpPr txBox="1">
            <a:spLocks noChangeArrowheads="1"/>
          </p:cNvSpPr>
          <p:nvPr/>
        </p:nvSpPr>
        <p:spPr bwMode="auto">
          <a:xfrm>
            <a:off x="1662113" y="226377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He</a:t>
            </a:r>
            <a:endParaRPr lang="en-US" altLang="ja-JP" sz="2400">
              <a:ea typeface="ＭＳ Ｐゴシック" panose="020B0600070205080204" pitchFamily="34" charset="-128"/>
            </a:endParaRPr>
          </a:p>
        </p:txBody>
      </p:sp>
      <p:sp>
        <p:nvSpPr>
          <p:cNvPr id="28784" name="Text Box 113">
            <a:extLst>
              <a:ext uri="{FF2B5EF4-FFF2-40B4-BE49-F238E27FC236}">
                <a16:creationId xmlns:a16="http://schemas.microsoft.com/office/drawing/2014/main" id="{67473263-F622-0D42-92E4-006EC305C73C}"/>
              </a:ext>
            </a:extLst>
          </p:cNvPr>
          <p:cNvSpPr txBox="1">
            <a:spLocks noChangeArrowheads="1"/>
          </p:cNvSpPr>
          <p:nvPr/>
        </p:nvSpPr>
        <p:spPr bwMode="auto">
          <a:xfrm>
            <a:off x="2043113" y="2132013"/>
            <a:ext cx="341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Li</a:t>
            </a:r>
            <a:endParaRPr lang="en-US" altLang="ja-JP" sz="2400">
              <a:ea typeface="ＭＳ Ｐゴシック" panose="020B0600070205080204" pitchFamily="34" charset="-128"/>
            </a:endParaRPr>
          </a:p>
        </p:txBody>
      </p:sp>
      <p:sp>
        <p:nvSpPr>
          <p:cNvPr id="28785" name="Text Box 114">
            <a:extLst>
              <a:ext uri="{FF2B5EF4-FFF2-40B4-BE49-F238E27FC236}">
                <a16:creationId xmlns:a16="http://schemas.microsoft.com/office/drawing/2014/main" id="{0512D6DD-4797-DE46-B6C5-BB980716B4F0}"/>
              </a:ext>
            </a:extLst>
          </p:cNvPr>
          <p:cNvSpPr txBox="1">
            <a:spLocks noChangeArrowheads="1"/>
          </p:cNvSpPr>
          <p:nvPr/>
        </p:nvSpPr>
        <p:spPr bwMode="auto">
          <a:xfrm>
            <a:off x="1966913" y="20113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Be</a:t>
            </a:r>
            <a:endParaRPr lang="en-US" altLang="ja-JP" sz="2400">
              <a:ea typeface="ＭＳ Ｐゴシック" panose="020B0600070205080204" pitchFamily="34" charset="-128"/>
            </a:endParaRPr>
          </a:p>
        </p:txBody>
      </p:sp>
      <p:sp>
        <p:nvSpPr>
          <p:cNvPr id="28786" name="Text Box 115">
            <a:extLst>
              <a:ext uri="{FF2B5EF4-FFF2-40B4-BE49-F238E27FC236}">
                <a16:creationId xmlns:a16="http://schemas.microsoft.com/office/drawing/2014/main" id="{49D19434-1E70-294A-AA83-2CCD934DA9FF}"/>
              </a:ext>
            </a:extLst>
          </p:cNvPr>
          <p:cNvSpPr txBox="1">
            <a:spLocks noChangeArrowheads="1"/>
          </p:cNvSpPr>
          <p:nvPr/>
        </p:nvSpPr>
        <p:spPr bwMode="auto">
          <a:xfrm>
            <a:off x="2043113" y="1858963"/>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B</a:t>
            </a:r>
            <a:endParaRPr lang="en-US" altLang="ja-JP" sz="2400">
              <a:ea typeface="ＭＳ Ｐゴシック" panose="020B0600070205080204" pitchFamily="34" charset="-128"/>
            </a:endParaRPr>
          </a:p>
        </p:txBody>
      </p:sp>
      <p:sp>
        <p:nvSpPr>
          <p:cNvPr id="28787" name="Text Box 116">
            <a:extLst>
              <a:ext uri="{FF2B5EF4-FFF2-40B4-BE49-F238E27FC236}">
                <a16:creationId xmlns:a16="http://schemas.microsoft.com/office/drawing/2014/main" id="{2DC49219-F93F-AC4E-8C1C-777E41D238E6}"/>
              </a:ext>
            </a:extLst>
          </p:cNvPr>
          <p:cNvSpPr txBox="1">
            <a:spLocks noChangeArrowheads="1"/>
          </p:cNvSpPr>
          <p:nvPr/>
        </p:nvSpPr>
        <p:spPr bwMode="auto">
          <a:xfrm>
            <a:off x="2043113" y="1706563"/>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C</a:t>
            </a:r>
            <a:endParaRPr lang="en-US" altLang="ja-JP" sz="2400">
              <a:ea typeface="ＭＳ Ｐゴシック" panose="020B0600070205080204" pitchFamily="34" charset="-128"/>
            </a:endParaRPr>
          </a:p>
        </p:txBody>
      </p:sp>
      <p:sp>
        <p:nvSpPr>
          <p:cNvPr id="28788" name="Text Box 117">
            <a:extLst>
              <a:ext uri="{FF2B5EF4-FFF2-40B4-BE49-F238E27FC236}">
                <a16:creationId xmlns:a16="http://schemas.microsoft.com/office/drawing/2014/main" id="{D180F8E0-B8CC-9B4B-92D1-F0247B578662}"/>
              </a:ext>
            </a:extLst>
          </p:cNvPr>
          <p:cNvSpPr txBox="1">
            <a:spLocks noChangeArrowheads="1"/>
          </p:cNvSpPr>
          <p:nvPr/>
        </p:nvSpPr>
        <p:spPr bwMode="auto">
          <a:xfrm>
            <a:off x="2424113" y="1554163"/>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N</a:t>
            </a:r>
            <a:endParaRPr lang="en-US" altLang="ja-JP" sz="2400">
              <a:ea typeface="ＭＳ Ｐゴシック" panose="020B0600070205080204" pitchFamily="34" charset="-128"/>
            </a:endParaRPr>
          </a:p>
        </p:txBody>
      </p:sp>
      <p:sp>
        <p:nvSpPr>
          <p:cNvPr id="28789" name="Text Box 118">
            <a:extLst>
              <a:ext uri="{FF2B5EF4-FFF2-40B4-BE49-F238E27FC236}">
                <a16:creationId xmlns:a16="http://schemas.microsoft.com/office/drawing/2014/main" id="{05BAC451-51C5-0844-A0D0-72C0A977254D}"/>
              </a:ext>
            </a:extLst>
          </p:cNvPr>
          <p:cNvSpPr txBox="1">
            <a:spLocks noChangeArrowheads="1"/>
          </p:cNvSpPr>
          <p:nvPr/>
        </p:nvSpPr>
        <p:spPr bwMode="auto">
          <a:xfrm>
            <a:off x="2424113" y="1401763"/>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O</a:t>
            </a:r>
            <a:endParaRPr lang="en-US" altLang="ja-JP" sz="2400">
              <a:ea typeface="ＭＳ Ｐゴシック" panose="020B0600070205080204" pitchFamily="34" charset="-128"/>
            </a:endParaRPr>
          </a:p>
        </p:txBody>
      </p:sp>
      <p:sp>
        <p:nvSpPr>
          <p:cNvPr id="28790" name="Text Box 119">
            <a:extLst>
              <a:ext uri="{FF2B5EF4-FFF2-40B4-BE49-F238E27FC236}">
                <a16:creationId xmlns:a16="http://schemas.microsoft.com/office/drawing/2014/main" id="{E39FE350-19DF-5842-B917-A9E13785BA43}"/>
              </a:ext>
            </a:extLst>
          </p:cNvPr>
          <p:cNvSpPr txBox="1">
            <a:spLocks noChangeArrowheads="1"/>
          </p:cNvSpPr>
          <p:nvPr/>
        </p:nvSpPr>
        <p:spPr bwMode="auto">
          <a:xfrm>
            <a:off x="2881313" y="124936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F</a:t>
            </a:r>
            <a:endParaRPr lang="en-US" altLang="ja-JP" sz="2400">
              <a:ea typeface="ＭＳ Ｐゴシック" panose="020B0600070205080204" pitchFamily="34" charset="-128"/>
            </a:endParaRPr>
          </a:p>
        </p:txBody>
      </p:sp>
      <p:sp>
        <p:nvSpPr>
          <p:cNvPr id="28791" name="Text Box 120">
            <a:extLst>
              <a:ext uri="{FF2B5EF4-FFF2-40B4-BE49-F238E27FC236}">
                <a16:creationId xmlns:a16="http://schemas.microsoft.com/office/drawing/2014/main" id="{5CCE68F5-EECE-6B45-BB10-493932DB726D}"/>
              </a:ext>
            </a:extLst>
          </p:cNvPr>
          <p:cNvSpPr txBox="1">
            <a:spLocks noChangeArrowheads="1"/>
          </p:cNvSpPr>
          <p:nvPr/>
        </p:nvSpPr>
        <p:spPr bwMode="auto">
          <a:xfrm>
            <a:off x="2576513" y="1096963"/>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latin typeface="Helvetica" pitchFamily="2" charset="0"/>
                <a:ea typeface="ＭＳ Ｐゴシック" panose="020B0600070205080204" pitchFamily="34" charset="-128"/>
              </a:rPr>
              <a:t>Ne</a:t>
            </a:r>
            <a:endParaRPr lang="en-US" altLang="ja-JP" sz="2400">
              <a:ea typeface="ＭＳ Ｐゴシック" panose="020B0600070205080204" pitchFamily="34" charset="-128"/>
            </a:endParaRPr>
          </a:p>
        </p:txBody>
      </p:sp>
      <p:sp>
        <p:nvSpPr>
          <p:cNvPr id="28792" name="Freeform 121">
            <a:extLst>
              <a:ext uri="{FF2B5EF4-FFF2-40B4-BE49-F238E27FC236}">
                <a16:creationId xmlns:a16="http://schemas.microsoft.com/office/drawing/2014/main" id="{6C141AF4-45D7-A943-B9CD-07C0D5BAA2A8}"/>
              </a:ext>
            </a:extLst>
          </p:cNvPr>
          <p:cNvSpPr>
            <a:spLocks/>
          </p:cNvSpPr>
          <p:nvPr/>
        </p:nvSpPr>
        <p:spPr bwMode="auto">
          <a:xfrm>
            <a:off x="2805113" y="1477963"/>
            <a:ext cx="3048000" cy="1143000"/>
          </a:xfrm>
          <a:custGeom>
            <a:avLst/>
            <a:gdLst>
              <a:gd name="T0" fmla="*/ 0 w 1920"/>
              <a:gd name="T1" fmla="*/ 2147483646 h 720"/>
              <a:gd name="T2" fmla="*/ 2147483646 w 1920"/>
              <a:gd name="T3" fmla="*/ 2147483646 h 720"/>
              <a:gd name="T4" fmla="*/ 2147483646 w 1920"/>
              <a:gd name="T5" fmla="*/ 2147483646 h 720"/>
              <a:gd name="T6" fmla="*/ 2147483646 w 1920"/>
              <a:gd name="T7" fmla="*/ 2147483646 h 720"/>
              <a:gd name="T8" fmla="*/ 2147483646 w 1920"/>
              <a:gd name="T9" fmla="*/ 2147483646 h 720"/>
              <a:gd name="T10" fmla="*/ 2147483646 w 1920"/>
              <a:gd name="T11" fmla="*/ 2147483646 h 720"/>
              <a:gd name="T12" fmla="*/ 2147483646 w 1920"/>
              <a:gd name="T13" fmla="*/ 2147483646 h 720"/>
              <a:gd name="T14" fmla="*/ 2147483646 w 1920"/>
              <a:gd name="T15" fmla="*/ 0 h 7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0" h="720">
                <a:moveTo>
                  <a:pt x="0" y="720"/>
                </a:moveTo>
                <a:cubicBezTo>
                  <a:pt x="80" y="692"/>
                  <a:pt x="160" y="664"/>
                  <a:pt x="240" y="624"/>
                </a:cubicBezTo>
                <a:cubicBezTo>
                  <a:pt x="320" y="584"/>
                  <a:pt x="408" y="512"/>
                  <a:pt x="480" y="480"/>
                </a:cubicBezTo>
                <a:cubicBezTo>
                  <a:pt x="552" y="448"/>
                  <a:pt x="584" y="456"/>
                  <a:pt x="672" y="432"/>
                </a:cubicBezTo>
                <a:cubicBezTo>
                  <a:pt x="760" y="408"/>
                  <a:pt x="904" y="384"/>
                  <a:pt x="1008" y="336"/>
                </a:cubicBezTo>
                <a:cubicBezTo>
                  <a:pt x="1112" y="288"/>
                  <a:pt x="1232" y="192"/>
                  <a:pt x="1296" y="144"/>
                </a:cubicBezTo>
                <a:cubicBezTo>
                  <a:pt x="1360" y="96"/>
                  <a:pt x="1288" y="72"/>
                  <a:pt x="1392" y="48"/>
                </a:cubicBezTo>
                <a:cubicBezTo>
                  <a:pt x="1496" y="24"/>
                  <a:pt x="1832" y="8"/>
                  <a:pt x="192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93" name="Text Box 122">
            <a:extLst>
              <a:ext uri="{FF2B5EF4-FFF2-40B4-BE49-F238E27FC236}">
                <a16:creationId xmlns:a16="http://schemas.microsoft.com/office/drawing/2014/main" id="{0E054DDC-D9DE-8542-9E52-B1C8DDC34D18}"/>
              </a:ext>
            </a:extLst>
          </p:cNvPr>
          <p:cNvSpPr txBox="1">
            <a:spLocks noChangeArrowheads="1"/>
          </p:cNvSpPr>
          <p:nvPr/>
        </p:nvSpPr>
        <p:spPr bwMode="auto">
          <a:xfrm rot="-1447868">
            <a:off x="3497263" y="2039938"/>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800">
                <a:latin typeface="Helvetica" pitchFamily="2" charset="0"/>
                <a:ea typeface="ＭＳ Ｐゴシック" panose="020B0600070205080204" pitchFamily="34" charset="-128"/>
              </a:rPr>
              <a:t>Neutron Dripline</a:t>
            </a:r>
          </a:p>
        </p:txBody>
      </p:sp>
      <p:sp>
        <p:nvSpPr>
          <p:cNvPr id="28794" name="Text Box 123">
            <a:extLst>
              <a:ext uri="{FF2B5EF4-FFF2-40B4-BE49-F238E27FC236}">
                <a16:creationId xmlns:a16="http://schemas.microsoft.com/office/drawing/2014/main" id="{F9FEDE75-8DF1-FC47-BC62-985EDED1B041}"/>
              </a:ext>
            </a:extLst>
          </p:cNvPr>
          <p:cNvSpPr txBox="1">
            <a:spLocks noChangeArrowheads="1"/>
          </p:cNvSpPr>
          <p:nvPr/>
        </p:nvSpPr>
        <p:spPr bwMode="auto">
          <a:xfrm>
            <a:off x="2957513" y="2468563"/>
            <a:ext cx="56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ea typeface="ＭＳ Ｐゴシック" panose="020B0600070205080204" pitchFamily="34" charset="-128"/>
              </a:rPr>
              <a:t>N</a:t>
            </a:r>
            <a:r>
              <a:rPr lang="en-US" altLang="ja-JP" sz="1600">
                <a:latin typeface="Helvetica" pitchFamily="2" charset="0"/>
                <a:ea typeface="ＭＳ Ｐゴシック" panose="020B0600070205080204" pitchFamily="34" charset="-128"/>
              </a:rPr>
              <a:t>=8</a:t>
            </a:r>
            <a:endParaRPr lang="en-US" altLang="ja-JP" sz="2400">
              <a:ea typeface="ＭＳ Ｐゴシック" panose="020B0600070205080204" pitchFamily="34" charset="-128"/>
            </a:endParaRPr>
          </a:p>
        </p:txBody>
      </p:sp>
      <p:sp>
        <p:nvSpPr>
          <p:cNvPr id="28795" name="Text Box 124">
            <a:extLst>
              <a:ext uri="{FF2B5EF4-FFF2-40B4-BE49-F238E27FC236}">
                <a16:creationId xmlns:a16="http://schemas.microsoft.com/office/drawing/2014/main" id="{C0D5D83E-450B-804B-8395-710DD36A294C}"/>
              </a:ext>
            </a:extLst>
          </p:cNvPr>
          <p:cNvSpPr txBox="1">
            <a:spLocks noChangeArrowheads="1"/>
          </p:cNvSpPr>
          <p:nvPr/>
        </p:nvSpPr>
        <p:spPr bwMode="auto">
          <a:xfrm>
            <a:off x="5243513" y="1477963"/>
            <a:ext cx="674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600">
                <a:ea typeface="ＭＳ Ｐゴシック" panose="020B0600070205080204" pitchFamily="34" charset="-128"/>
              </a:rPr>
              <a:t>N</a:t>
            </a:r>
            <a:r>
              <a:rPr lang="en-US" altLang="ja-JP" sz="1600">
                <a:latin typeface="Helvetica" pitchFamily="2" charset="0"/>
                <a:ea typeface="ＭＳ Ｐゴシック" panose="020B0600070205080204" pitchFamily="34" charset="-128"/>
              </a:rPr>
              <a:t>=20</a:t>
            </a:r>
            <a:endParaRPr lang="en-US" altLang="ja-JP" sz="2400">
              <a:ea typeface="ＭＳ Ｐゴシック" panose="020B0600070205080204" pitchFamily="34" charset="-128"/>
            </a:endParaRPr>
          </a:p>
        </p:txBody>
      </p:sp>
      <p:sp>
        <p:nvSpPr>
          <p:cNvPr id="28796" name="Line 125">
            <a:extLst>
              <a:ext uri="{FF2B5EF4-FFF2-40B4-BE49-F238E27FC236}">
                <a16:creationId xmlns:a16="http://schemas.microsoft.com/office/drawing/2014/main" id="{BCDE9EC6-9749-104D-A4B3-1CC8C8A415F0}"/>
              </a:ext>
            </a:extLst>
          </p:cNvPr>
          <p:cNvSpPr>
            <a:spLocks noChangeShapeType="1"/>
          </p:cNvSpPr>
          <p:nvPr/>
        </p:nvSpPr>
        <p:spPr bwMode="auto">
          <a:xfrm flipH="1">
            <a:off x="2881313" y="2163763"/>
            <a:ext cx="152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97" name="Text Box 126">
            <a:extLst>
              <a:ext uri="{FF2B5EF4-FFF2-40B4-BE49-F238E27FC236}">
                <a16:creationId xmlns:a16="http://schemas.microsoft.com/office/drawing/2014/main" id="{88C4039C-7914-5448-B014-AC0FB388CF8D}"/>
              </a:ext>
            </a:extLst>
          </p:cNvPr>
          <p:cNvSpPr txBox="1">
            <a:spLocks noChangeArrowheads="1"/>
          </p:cNvSpPr>
          <p:nvPr/>
        </p:nvSpPr>
        <p:spPr bwMode="auto">
          <a:xfrm>
            <a:off x="2805113" y="3094038"/>
            <a:ext cx="631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000" baseline="30000">
                <a:ea typeface="ＭＳ Ｐゴシック" panose="020B0600070205080204" pitchFamily="34" charset="-128"/>
              </a:rPr>
              <a:t>11</a:t>
            </a:r>
            <a:r>
              <a:rPr lang="en-US" altLang="ja-JP" sz="2000">
                <a:ea typeface="ＭＳ Ｐゴシック" panose="020B0600070205080204" pitchFamily="34" charset="-128"/>
              </a:rPr>
              <a:t>Be</a:t>
            </a:r>
            <a:endParaRPr lang="en-US" altLang="ja-JP" sz="2400">
              <a:ea typeface="ＭＳ Ｐゴシック" panose="020B0600070205080204" pitchFamily="34" charset="-128"/>
            </a:endParaRPr>
          </a:p>
        </p:txBody>
      </p:sp>
      <p:sp>
        <p:nvSpPr>
          <p:cNvPr id="28798" name="Line 127">
            <a:extLst>
              <a:ext uri="{FF2B5EF4-FFF2-40B4-BE49-F238E27FC236}">
                <a16:creationId xmlns:a16="http://schemas.microsoft.com/office/drawing/2014/main" id="{1DD3022D-1933-CF4B-80CD-B3F48691B08A}"/>
              </a:ext>
            </a:extLst>
          </p:cNvPr>
          <p:cNvSpPr>
            <a:spLocks noChangeShapeType="1"/>
          </p:cNvSpPr>
          <p:nvPr/>
        </p:nvSpPr>
        <p:spPr bwMode="auto">
          <a:xfrm flipH="1" flipV="1">
            <a:off x="3948113" y="1858963"/>
            <a:ext cx="228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99" name="Text Box 128">
            <a:extLst>
              <a:ext uri="{FF2B5EF4-FFF2-40B4-BE49-F238E27FC236}">
                <a16:creationId xmlns:a16="http://schemas.microsoft.com/office/drawing/2014/main" id="{B897F2AD-689E-854E-AC07-A277BE29D2FD}"/>
              </a:ext>
            </a:extLst>
          </p:cNvPr>
          <p:cNvSpPr txBox="1">
            <a:spLocks noChangeArrowheads="1"/>
          </p:cNvSpPr>
          <p:nvPr/>
        </p:nvSpPr>
        <p:spPr bwMode="auto">
          <a:xfrm>
            <a:off x="3948113" y="2849563"/>
            <a:ext cx="519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000" baseline="30000">
                <a:ea typeface="ＭＳ Ｐゴシック" panose="020B0600070205080204" pitchFamily="34" charset="-128"/>
              </a:rPr>
              <a:t>19</a:t>
            </a:r>
            <a:r>
              <a:rPr lang="en-US" altLang="ja-JP" sz="2000">
                <a:ea typeface="ＭＳ Ｐゴシック" panose="020B0600070205080204" pitchFamily="34" charset="-128"/>
              </a:rPr>
              <a:t>C</a:t>
            </a:r>
            <a:endParaRPr lang="en-US" altLang="ja-JP" sz="2400">
              <a:ea typeface="ＭＳ Ｐゴシック" panose="020B0600070205080204" pitchFamily="34" charset="-128"/>
            </a:endParaRPr>
          </a:p>
        </p:txBody>
      </p:sp>
      <p:sp>
        <p:nvSpPr>
          <p:cNvPr id="28800" name="Line 129">
            <a:extLst>
              <a:ext uri="{FF2B5EF4-FFF2-40B4-BE49-F238E27FC236}">
                <a16:creationId xmlns:a16="http://schemas.microsoft.com/office/drawing/2014/main" id="{745722A9-B042-814A-924C-C0418066CD35}"/>
              </a:ext>
            </a:extLst>
          </p:cNvPr>
          <p:cNvSpPr>
            <a:spLocks noChangeShapeType="1"/>
          </p:cNvSpPr>
          <p:nvPr/>
        </p:nvSpPr>
        <p:spPr bwMode="auto">
          <a:xfrm flipV="1">
            <a:off x="1204913" y="1935163"/>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01" name="Line 130">
            <a:extLst>
              <a:ext uri="{FF2B5EF4-FFF2-40B4-BE49-F238E27FC236}">
                <a16:creationId xmlns:a16="http://schemas.microsoft.com/office/drawing/2014/main" id="{3E7DB2E3-4C46-194D-BF26-DDE9B6C5AB5E}"/>
              </a:ext>
            </a:extLst>
          </p:cNvPr>
          <p:cNvSpPr>
            <a:spLocks noChangeShapeType="1"/>
          </p:cNvSpPr>
          <p:nvPr/>
        </p:nvSpPr>
        <p:spPr bwMode="auto">
          <a:xfrm>
            <a:off x="1204913" y="3078163"/>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02" name="Text Box 131">
            <a:extLst>
              <a:ext uri="{FF2B5EF4-FFF2-40B4-BE49-F238E27FC236}">
                <a16:creationId xmlns:a16="http://schemas.microsoft.com/office/drawing/2014/main" id="{C9D9A808-E0AC-EA48-916C-9C37FAE0324D}"/>
              </a:ext>
            </a:extLst>
          </p:cNvPr>
          <p:cNvSpPr txBox="1">
            <a:spLocks noChangeArrowheads="1"/>
          </p:cNvSpPr>
          <p:nvPr/>
        </p:nvSpPr>
        <p:spPr bwMode="auto">
          <a:xfrm>
            <a:off x="2043113" y="30797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800">
                <a:ea typeface="ＭＳ Ｐゴシック" panose="020B0600070205080204" pitchFamily="34" charset="-128"/>
              </a:rPr>
              <a:t>N</a:t>
            </a:r>
            <a:endParaRPr lang="en-US" altLang="ja-JP" sz="2400">
              <a:ea typeface="ＭＳ Ｐゴシック" panose="020B0600070205080204" pitchFamily="34" charset="-128"/>
            </a:endParaRPr>
          </a:p>
        </p:txBody>
      </p:sp>
      <p:sp>
        <p:nvSpPr>
          <p:cNvPr id="28803" name="Text Box 132">
            <a:extLst>
              <a:ext uri="{FF2B5EF4-FFF2-40B4-BE49-F238E27FC236}">
                <a16:creationId xmlns:a16="http://schemas.microsoft.com/office/drawing/2014/main" id="{3E734067-524A-5440-BA62-1B1CAD745DFD}"/>
              </a:ext>
            </a:extLst>
          </p:cNvPr>
          <p:cNvSpPr txBox="1">
            <a:spLocks noChangeArrowheads="1"/>
          </p:cNvSpPr>
          <p:nvPr/>
        </p:nvSpPr>
        <p:spPr bwMode="auto">
          <a:xfrm>
            <a:off x="823913" y="18748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800">
                <a:ea typeface="ＭＳ Ｐゴシック" panose="020B0600070205080204" pitchFamily="34" charset="-128"/>
              </a:rPr>
              <a:t>Z</a:t>
            </a:r>
            <a:endParaRPr lang="en-US" altLang="ja-JP" sz="2400">
              <a:ea typeface="ＭＳ Ｐゴシック" panose="020B0600070205080204" pitchFamily="34" charset="-128"/>
            </a:endParaRPr>
          </a:p>
        </p:txBody>
      </p:sp>
      <p:sp>
        <p:nvSpPr>
          <p:cNvPr id="28804" name="Rectangle 133">
            <a:extLst>
              <a:ext uri="{FF2B5EF4-FFF2-40B4-BE49-F238E27FC236}">
                <a16:creationId xmlns:a16="http://schemas.microsoft.com/office/drawing/2014/main" id="{E440BD3A-8C41-B742-BE7A-01A44806CFD7}"/>
              </a:ext>
            </a:extLst>
          </p:cNvPr>
          <p:cNvSpPr>
            <a:spLocks noChangeArrowheads="1"/>
          </p:cNvSpPr>
          <p:nvPr/>
        </p:nvSpPr>
        <p:spPr bwMode="auto">
          <a:xfrm>
            <a:off x="5853113" y="1951038"/>
            <a:ext cx="152400" cy="1524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805" name="Text Box 134">
            <a:extLst>
              <a:ext uri="{FF2B5EF4-FFF2-40B4-BE49-F238E27FC236}">
                <a16:creationId xmlns:a16="http://schemas.microsoft.com/office/drawing/2014/main" id="{F15B217B-FCEF-1A48-9D07-13287AB1F664}"/>
              </a:ext>
            </a:extLst>
          </p:cNvPr>
          <p:cNvSpPr txBox="1">
            <a:spLocks noChangeArrowheads="1"/>
          </p:cNvSpPr>
          <p:nvPr/>
        </p:nvSpPr>
        <p:spPr bwMode="auto">
          <a:xfrm>
            <a:off x="6065838" y="183515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800">
                <a:latin typeface="Helvetica" pitchFamily="2" charset="0"/>
                <a:ea typeface="ＭＳ Ｐゴシック" panose="020B0600070205080204" pitchFamily="34" charset="-128"/>
              </a:rPr>
              <a:t>Neutron halos</a:t>
            </a:r>
          </a:p>
        </p:txBody>
      </p:sp>
      <p:sp>
        <p:nvSpPr>
          <p:cNvPr id="28806" name="Text Box 135">
            <a:extLst>
              <a:ext uri="{FF2B5EF4-FFF2-40B4-BE49-F238E27FC236}">
                <a16:creationId xmlns:a16="http://schemas.microsoft.com/office/drawing/2014/main" id="{0AC4FE65-6465-5C43-AB35-817B7501C33E}"/>
              </a:ext>
            </a:extLst>
          </p:cNvPr>
          <p:cNvSpPr txBox="1">
            <a:spLocks noChangeArrowheads="1"/>
          </p:cNvSpPr>
          <p:nvPr/>
        </p:nvSpPr>
        <p:spPr bwMode="auto">
          <a:xfrm>
            <a:off x="3338513" y="2849563"/>
            <a:ext cx="574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000" baseline="30000">
                <a:ea typeface="ＭＳ Ｐゴシック" panose="020B0600070205080204" pitchFamily="34" charset="-128"/>
              </a:rPr>
              <a:t>11</a:t>
            </a:r>
            <a:r>
              <a:rPr lang="en-US" altLang="ja-JP" sz="2000">
                <a:ea typeface="ＭＳ Ｐゴシック" panose="020B0600070205080204" pitchFamily="34" charset="-128"/>
              </a:rPr>
              <a:t>Li</a:t>
            </a:r>
            <a:endParaRPr lang="en-US" altLang="ja-JP" sz="2400">
              <a:ea typeface="ＭＳ Ｐゴシック" panose="020B0600070205080204" pitchFamily="34" charset="-128"/>
            </a:endParaRPr>
          </a:p>
        </p:txBody>
      </p:sp>
      <p:sp>
        <p:nvSpPr>
          <p:cNvPr id="28807" name="Line 136">
            <a:extLst>
              <a:ext uri="{FF2B5EF4-FFF2-40B4-BE49-F238E27FC236}">
                <a16:creationId xmlns:a16="http://schemas.microsoft.com/office/drawing/2014/main" id="{3B03FFB4-F707-A240-986F-A253D6324AD9}"/>
              </a:ext>
            </a:extLst>
          </p:cNvPr>
          <p:cNvSpPr>
            <a:spLocks noChangeShapeType="1"/>
          </p:cNvSpPr>
          <p:nvPr/>
        </p:nvSpPr>
        <p:spPr bwMode="auto">
          <a:xfrm flipH="1" flipV="1">
            <a:off x="3186113" y="2332038"/>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08" name="Text Box 137">
            <a:extLst>
              <a:ext uri="{FF2B5EF4-FFF2-40B4-BE49-F238E27FC236}">
                <a16:creationId xmlns:a16="http://schemas.microsoft.com/office/drawing/2014/main" id="{69E25AE2-FEAA-D041-9004-24FCB4F91C55}"/>
              </a:ext>
            </a:extLst>
          </p:cNvPr>
          <p:cNvSpPr txBox="1">
            <a:spLocks noChangeArrowheads="1"/>
          </p:cNvSpPr>
          <p:nvPr/>
        </p:nvSpPr>
        <p:spPr bwMode="auto">
          <a:xfrm>
            <a:off x="5149850" y="4986338"/>
            <a:ext cx="65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400" baseline="30000">
                <a:ea typeface="ＭＳ Ｐゴシック" panose="020B0600070205080204" pitchFamily="34" charset="-128"/>
              </a:rPr>
              <a:t>11</a:t>
            </a:r>
            <a:r>
              <a:rPr lang="en-US" altLang="ja-JP" sz="2400">
                <a:ea typeface="ＭＳ Ｐゴシック" panose="020B0600070205080204" pitchFamily="34" charset="-128"/>
              </a:rPr>
              <a:t>Li</a:t>
            </a:r>
          </a:p>
        </p:txBody>
      </p:sp>
      <p:sp>
        <p:nvSpPr>
          <p:cNvPr id="28809" name="Text Box 138">
            <a:extLst>
              <a:ext uri="{FF2B5EF4-FFF2-40B4-BE49-F238E27FC236}">
                <a16:creationId xmlns:a16="http://schemas.microsoft.com/office/drawing/2014/main" id="{C4F8A568-8B0C-AF4C-A57B-7A65D6795A12}"/>
              </a:ext>
            </a:extLst>
          </p:cNvPr>
          <p:cNvSpPr txBox="1">
            <a:spLocks noChangeArrowheads="1"/>
          </p:cNvSpPr>
          <p:nvPr/>
        </p:nvSpPr>
        <p:spPr bwMode="auto">
          <a:xfrm>
            <a:off x="1997075" y="5081588"/>
            <a:ext cx="725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400" baseline="30000">
                <a:ea typeface="ＭＳ Ｐゴシック" panose="020B0600070205080204" pitchFamily="34" charset="-128"/>
              </a:rPr>
              <a:t>11</a:t>
            </a:r>
            <a:r>
              <a:rPr lang="en-US" altLang="ja-JP" sz="2400">
                <a:ea typeface="ＭＳ Ｐゴシック" panose="020B0600070205080204" pitchFamily="34" charset="-128"/>
              </a:rPr>
              <a:t>Be</a:t>
            </a:r>
          </a:p>
        </p:txBody>
      </p:sp>
      <p:sp>
        <p:nvSpPr>
          <p:cNvPr id="28810" name="Text Box 139">
            <a:extLst>
              <a:ext uri="{FF2B5EF4-FFF2-40B4-BE49-F238E27FC236}">
                <a16:creationId xmlns:a16="http://schemas.microsoft.com/office/drawing/2014/main" id="{25E8968D-C9F4-0243-BF61-3FA0D13A2E11}"/>
              </a:ext>
            </a:extLst>
          </p:cNvPr>
          <p:cNvSpPr txBox="1">
            <a:spLocks noChangeArrowheads="1"/>
          </p:cNvSpPr>
          <p:nvPr/>
        </p:nvSpPr>
        <p:spPr bwMode="auto">
          <a:xfrm>
            <a:off x="5646738" y="3716338"/>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400">
                <a:ea typeface="ＭＳ Ｐゴシック" panose="020B0600070205080204" pitchFamily="34" charset="-128"/>
              </a:rPr>
              <a:t>2n halo nucleus</a:t>
            </a:r>
          </a:p>
        </p:txBody>
      </p:sp>
      <p:sp>
        <p:nvSpPr>
          <p:cNvPr id="28811" name="Text Box 140">
            <a:extLst>
              <a:ext uri="{FF2B5EF4-FFF2-40B4-BE49-F238E27FC236}">
                <a16:creationId xmlns:a16="http://schemas.microsoft.com/office/drawing/2014/main" id="{C0216777-C3F9-394D-ADCD-9782ACCFB60B}"/>
              </a:ext>
            </a:extLst>
          </p:cNvPr>
          <p:cNvSpPr txBox="1">
            <a:spLocks noChangeArrowheads="1"/>
          </p:cNvSpPr>
          <p:nvPr/>
        </p:nvSpPr>
        <p:spPr bwMode="auto">
          <a:xfrm>
            <a:off x="2311400" y="4043363"/>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400">
                <a:ea typeface="ＭＳ Ｐゴシック" panose="020B0600070205080204" pitchFamily="34" charset="-128"/>
              </a:rPr>
              <a:t>1n halo nucleus</a:t>
            </a:r>
          </a:p>
        </p:txBody>
      </p:sp>
      <p:sp>
        <p:nvSpPr>
          <p:cNvPr id="28812" name="Rectangle 141">
            <a:extLst>
              <a:ext uri="{FF2B5EF4-FFF2-40B4-BE49-F238E27FC236}">
                <a16:creationId xmlns:a16="http://schemas.microsoft.com/office/drawing/2014/main" id="{74A09735-E1F3-E94A-9166-2E3FA4F6E624}"/>
              </a:ext>
            </a:extLst>
          </p:cNvPr>
          <p:cNvSpPr>
            <a:spLocks noChangeArrowheads="1"/>
          </p:cNvSpPr>
          <p:nvPr/>
        </p:nvSpPr>
        <p:spPr bwMode="auto">
          <a:xfrm>
            <a:off x="731838" y="185738"/>
            <a:ext cx="8012112"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ja-JP" sz="2800">
                <a:solidFill>
                  <a:schemeClr val="tx2"/>
                </a:solidFill>
                <a:ea typeface="ＭＳ Ｐゴシック" panose="020B0600070205080204" pitchFamily="34" charset="-128"/>
              </a:rPr>
              <a:t>Examples: </a:t>
            </a:r>
            <a:r>
              <a:rPr lang="en-US" altLang="ja-JP" sz="2800" baseline="30000">
                <a:solidFill>
                  <a:schemeClr val="tx2"/>
                </a:solidFill>
                <a:ea typeface="ＭＳ Ｐゴシック" panose="020B0600070205080204" pitchFamily="34" charset="-128"/>
              </a:rPr>
              <a:t>11</a:t>
            </a:r>
            <a:r>
              <a:rPr lang="en-US" altLang="ja-JP" sz="2800">
                <a:solidFill>
                  <a:schemeClr val="tx2"/>
                </a:solidFill>
                <a:ea typeface="ＭＳ Ｐゴシック" panose="020B0600070205080204" pitchFamily="34" charset="-128"/>
              </a:rPr>
              <a:t>Li and </a:t>
            </a:r>
            <a:r>
              <a:rPr lang="en-US" altLang="ja-JP" sz="2800" baseline="30000">
                <a:solidFill>
                  <a:schemeClr val="tx2"/>
                </a:solidFill>
                <a:ea typeface="ＭＳ Ｐゴシック" panose="020B0600070205080204" pitchFamily="34" charset="-128"/>
              </a:rPr>
              <a:t>11</a:t>
            </a:r>
            <a:r>
              <a:rPr lang="en-US" altLang="ja-JP" sz="2800">
                <a:solidFill>
                  <a:schemeClr val="tx2"/>
                </a:solidFill>
                <a:ea typeface="ＭＳ Ｐゴシック" panose="020B0600070205080204" pitchFamily="34" charset="-128"/>
              </a:rPr>
              <a:t>Be (courtesy: T. Nakamura)</a:t>
            </a:r>
          </a:p>
        </p:txBody>
      </p:sp>
      <p:sp>
        <p:nvSpPr>
          <p:cNvPr id="28813" name="Oval 142">
            <a:extLst>
              <a:ext uri="{FF2B5EF4-FFF2-40B4-BE49-F238E27FC236}">
                <a16:creationId xmlns:a16="http://schemas.microsoft.com/office/drawing/2014/main" id="{EEE7B182-EAF6-714E-ACFD-7BB615A69D21}"/>
              </a:ext>
            </a:extLst>
          </p:cNvPr>
          <p:cNvSpPr>
            <a:spLocks noChangeArrowheads="1"/>
          </p:cNvSpPr>
          <p:nvPr/>
        </p:nvSpPr>
        <p:spPr bwMode="auto">
          <a:xfrm>
            <a:off x="5745163" y="4079875"/>
            <a:ext cx="2062162" cy="2062163"/>
          </a:xfrm>
          <a:prstGeom prst="ellipse">
            <a:avLst/>
          </a:prstGeom>
          <a:gradFill rotWithShape="1">
            <a:gsLst>
              <a:gs pos="0">
                <a:srgbClr val="0000FF"/>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kumimoji="1" lang="it-IT" altLang="it-IT" sz="2000">
              <a:latin typeface="Arial" panose="020B0604020202020204" pitchFamily="34" charset="0"/>
              <a:ea typeface="ＭＳ Ｐゴシック" panose="020B0600070205080204" pitchFamily="34" charset="-128"/>
            </a:endParaRPr>
          </a:p>
        </p:txBody>
      </p:sp>
      <p:sp>
        <p:nvSpPr>
          <p:cNvPr id="28814" name="Oval 143">
            <a:extLst>
              <a:ext uri="{FF2B5EF4-FFF2-40B4-BE49-F238E27FC236}">
                <a16:creationId xmlns:a16="http://schemas.microsoft.com/office/drawing/2014/main" id="{59F8866D-F7D6-B44F-A0E5-1A6856E95BD5}"/>
              </a:ext>
            </a:extLst>
          </p:cNvPr>
          <p:cNvSpPr>
            <a:spLocks noChangeArrowheads="1"/>
          </p:cNvSpPr>
          <p:nvPr/>
        </p:nvSpPr>
        <p:spPr bwMode="auto">
          <a:xfrm>
            <a:off x="6561138" y="4870450"/>
            <a:ext cx="492125" cy="492125"/>
          </a:xfrm>
          <a:prstGeom prst="ellipse">
            <a:avLst/>
          </a:prstGeom>
          <a:gradFill rotWithShape="1">
            <a:gsLst>
              <a:gs pos="0">
                <a:srgbClr val="0099FF"/>
              </a:gs>
              <a:gs pos="100000">
                <a:srgbClr val="004776"/>
              </a:gs>
            </a:gsLst>
            <a:lin ang="27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815" name="Oval 144">
            <a:extLst>
              <a:ext uri="{FF2B5EF4-FFF2-40B4-BE49-F238E27FC236}">
                <a16:creationId xmlns:a16="http://schemas.microsoft.com/office/drawing/2014/main" id="{7C598996-691A-BB41-A580-3E08E34ABBCA}"/>
              </a:ext>
            </a:extLst>
          </p:cNvPr>
          <p:cNvSpPr>
            <a:spLocks noChangeArrowheads="1"/>
          </p:cNvSpPr>
          <p:nvPr/>
        </p:nvSpPr>
        <p:spPr bwMode="auto">
          <a:xfrm>
            <a:off x="6897688" y="5665788"/>
            <a:ext cx="130175" cy="130175"/>
          </a:xfrm>
          <a:prstGeom prst="ellipse">
            <a:avLst/>
          </a:prstGeom>
          <a:gradFill rotWithShape="1">
            <a:gsLst>
              <a:gs pos="0">
                <a:srgbClr val="FF0000"/>
              </a:gs>
              <a:gs pos="100000">
                <a:srgbClr val="76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816" name="Oval 145">
            <a:extLst>
              <a:ext uri="{FF2B5EF4-FFF2-40B4-BE49-F238E27FC236}">
                <a16:creationId xmlns:a16="http://schemas.microsoft.com/office/drawing/2014/main" id="{5606A54D-CA63-2F41-93CF-39B2C88A7A0F}"/>
              </a:ext>
            </a:extLst>
          </p:cNvPr>
          <p:cNvSpPr>
            <a:spLocks noChangeArrowheads="1"/>
          </p:cNvSpPr>
          <p:nvPr/>
        </p:nvSpPr>
        <p:spPr bwMode="auto">
          <a:xfrm>
            <a:off x="6127750" y="4795838"/>
            <a:ext cx="130175" cy="130175"/>
          </a:xfrm>
          <a:prstGeom prst="ellipse">
            <a:avLst/>
          </a:prstGeom>
          <a:gradFill rotWithShape="1">
            <a:gsLst>
              <a:gs pos="0">
                <a:srgbClr val="FF0000"/>
              </a:gs>
              <a:gs pos="100000">
                <a:srgbClr val="76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817" name="Text Box 146">
            <a:extLst>
              <a:ext uri="{FF2B5EF4-FFF2-40B4-BE49-F238E27FC236}">
                <a16:creationId xmlns:a16="http://schemas.microsoft.com/office/drawing/2014/main" id="{012BDB06-8877-D14D-9001-182451FAB09E}"/>
              </a:ext>
            </a:extLst>
          </p:cNvPr>
          <p:cNvSpPr txBox="1">
            <a:spLocks noChangeArrowheads="1"/>
          </p:cNvSpPr>
          <p:nvPr/>
        </p:nvSpPr>
        <p:spPr bwMode="auto">
          <a:xfrm>
            <a:off x="6578600" y="4951413"/>
            <a:ext cx="561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aseline="30000">
                <a:solidFill>
                  <a:schemeClr val="bg1"/>
                </a:solidFill>
                <a:latin typeface="Arial" panose="020B0604020202020204" pitchFamily="34" charset="0"/>
                <a:ea typeface="ＭＳ Ｐゴシック" panose="020B0600070205080204" pitchFamily="34" charset="-128"/>
              </a:rPr>
              <a:t>9</a:t>
            </a:r>
            <a:r>
              <a:rPr lang="en-US" altLang="ja-JP" sz="2000">
                <a:solidFill>
                  <a:schemeClr val="bg1"/>
                </a:solidFill>
                <a:latin typeface="Arial" panose="020B0604020202020204" pitchFamily="34" charset="0"/>
                <a:ea typeface="ＭＳ Ｐゴシック" panose="020B0600070205080204" pitchFamily="34" charset="-128"/>
              </a:rPr>
              <a:t>L</a:t>
            </a:r>
            <a:r>
              <a:rPr kumimoji="1" lang="en-US" altLang="ja-JP" sz="2000">
                <a:solidFill>
                  <a:schemeClr val="bg1"/>
                </a:solidFill>
                <a:latin typeface="Arial" panose="020B0604020202020204" pitchFamily="34" charset="0"/>
                <a:ea typeface="ＭＳ Ｐゴシック" panose="020B0600070205080204" pitchFamily="34" charset="-128"/>
              </a:rPr>
              <a:t>i</a:t>
            </a:r>
          </a:p>
        </p:txBody>
      </p:sp>
      <p:sp>
        <p:nvSpPr>
          <p:cNvPr id="28818" name="Text Box 147">
            <a:extLst>
              <a:ext uri="{FF2B5EF4-FFF2-40B4-BE49-F238E27FC236}">
                <a16:creationId xmlns:a16="http://schemas.microsoft.com/office/drawing/2014/main" id="{9ECBFA03-7B22-B641-9CA7-0FA7B47D18F0}"/>
              </a:ext>
            </a:extLst>
          </p:cNvPr>
          <p:cNvSpPr txBox="1">
            <a:spLocks noChangeArrowheads="1"/>
          </p:cNvSpPr>
          <p:nvPr/>
        </p:nvSpPr>
        <p:spPr bwMode="auto">
          <a:xfrm>
            <a:off x="6704013" y="57213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2000">
                <a:latin typeface="Arial" panose="020B0604020202020204" pitchFamily="34" charset="0"/>
                <a:ea typeface="ＭＳ Ｐゴシック" panose="020B0600070205080204" pitchFamily="34" charset="-128"/>
              </a:rPr>
              <a:t>n</a:t>
            </a:r>
          </a:p>
        </p:txBody>
      </p:sp>
      <p:sp>
        <p:nvSpPr>
          <p:cNvPr id="28819" name="Text Box 148">
            <a:extLst>
              <a:ext uri="{FF2B5EF4-FFF2-40B4-BE49-F238E27FC236}">
                <a16:creationId xmlns:a16="http://schemas.microsoft.com/office/drawing/2014/main" id="{FC59CC6B-88B7-E142-9388-06E69564EE85}"/>
              </a:ext>
            </a:extLst>
          </p:cNvPr>
          <p:cNvSpPr txBox="1">
            <a:spLocks noChangeArrowheads="1"/>
          </p:cNvSpPr>
          <p:nvPr/>
        </p:nvSpPr>
        <p:spPr bwMode="auto">
          <a:xfrm>
            <a:off x="6007100" y="48641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2000">
                <a:latin typeface="Arial" panose="020B0604020202020204" pitchFamily="34" charset="0"/>
                <a:ea typeface="ＭＳ Ｐゴシック" panose="020B0600070205080204" pitchFamily="34" charset="-128"/>
              </a:rPr>
              <a:t>n</a:t>
            </a:r>
          </a:p>
        </p:txBody>
      </p:sp>
      <p:sp>
        <p:nvSpPr>
          <p:cNvPr id="28820" name="Oval 149">
            <a:extLst>
              <a:ext uri="{FF2B5EF4-FFF2-40B4-BE49-F238E27FC236}">
                <a16:creationId xmlns:a16="http://schemas.microsoft.com/office/drawing/2014/main" id="{1B3FADB3-4B42-8542-BDB3-CF1753879C2B}"/>
              </a:ext>
            </a:extLst>
          </p:cNvPr>
          <p:cNvSpPr>
            <a:spLocks noChangeArrowheads="1"/>
          </p:cNvSpPr>
          <p:nvPr/>
        </p:nvSpPr>
        <p:spPr bwMode="auto">
          <a:xfrm>
            <a:off x="2763838" y="4381500"/>
            <a:ext cx="1766887" cy="1752600"/>
          </a:xfrm>
          <a:prstGeom prst="ellipse">
            <a:avLst/>
          </a:prstGeom>
          <a:gradFill rotWithShape="1">
            <a:gsLst>
              <a:gs pos="0">
                <a:srgbClr val="0000FF"/>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kumimoji="1" lang="it-IT" altLang="it-IT" sz="2000">
              <a:latin typeface="Arial" panose="020B0604020202020204" pitchFamily="34" charset="0"/>
              <a:ea typeface="ＭＳ Ｐゴシック" panose="020B0600070205080204" pitchFamily="34" charset="-128"/>
            </a:endParaRPr>
          </a:p>
        </p:txBody>
      </p:sp>
      <p:sp>
        <p:nvSpPr>
          <p:cNvPr id="28821" name="Oval 150">
            <a:extLst>
              <a:ext uri="{FF2B5EF4-FFF2-40B4-BE49-F238E27FC236}">
                <a16:creationId xmlns:a16="http://schemas.microsoft.com/office/drawing/2014/main" id="{ED5048A4-C828-C746-95C5-79C1492A4383}"/>
              </a:ext>
            </a:extLst>
          </p:cNvPr>
          <p:cNvSpPr>
            <a:spLocks noChangeArrowheads="1"/>
          </p:cNvSpPr>
          <p:nvPr/>
        </p:nvSpPr>
        <p:spPr bwMode="auto">
          <a:xfrm>
            <a:off x="3402013" y="4995863"/>
            <a:ext cx="492125" cy="492125"/>
          </a:xfrm>
          <a:prstGeom prst="ellipse">
            <a:avLst/>
          </a:prstGeom>
          <a:gradFill rotWithShape="1">
            <a:gsLst>
              <a:gs pos="0">
                <a:srgbClr val="0099FF"/>
              </a:gs>
              <a:gs pos="100000">
                <a:srgbClr val="004776"/>
              </a:gs>
            </a:gsLst>
            <a:lin ang="2700000" scaled="1"/>
          </a:gra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822" name="Oval 151">
            <a:extLst>
              <a:ext uri="{FF2B5EF4-FFF2-40B4-BE49-F238E27FC236}">
                <a16:creationId xmlns:a16="http://schemas.microsoft.com/office/drawing/2014/main" id="{42463D0D-0845-9F45-8F70-C308BAE5D11E}"/>
              </a:ext>
            </a:extLst>
          </p:cNvPr>
          <p:cNvSpPr>
            <a:spLocks noChangeArrowheads="1"/>
          </p:cNvSpPr>
          <p:nvPr/>
        </p:nvSpPr>
        <p:spPr bwMode="auto">
          <a:xfrm>
            <a:off x="3159125" y="4906963"/>
            <a:ext cx="130175" cy="130175"/>
          </a:xfrm>
          <a:prstGeom prst="ellipse">
            <a:avLst/>
          </a:prstGeom>
          <a:gradFill rotWithShape="1">
            <a:gsLst>
              <a:gs pos="0">
                <a:srgbClr val="FF0000"/>
              </a:gs>
              <a:gs pos="100000">
                <a:srgbClr val="76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it-IT" sz="2400"/>
          </a:p>
        </p:txBody>
      </p:sp>
      <p:sp>
        <p:nvSpPr>
          <p:cNvPr id="28823" name="Text Box 152">
            <a:extLst>
              <a:ext uri="{FF2B5EF4-FFF2-40B4-BE49-F238E27FC236}">
                <a16:creationId xmlns:a16="http://schemas.microsoft.com/office/drawing/2014/main" id="{A6A3DE37-72F2-9745-9957-1779C9DEA569}"/>
              </a:ext>
            </a:extLst>
          </p:cNvPr>
          <p:cNvSpPr txBox="1">
            <a:spLocks noChangeArrowheads="1"/>
          </p:cNvSpPr>
          <p:nvPr/>
        </p:nvSpPr>
        <p:spPr bwMode="auto">
          <a:xfrm>
            <a:off x="3302000" y="5076825"/>
            <a:ext cx="91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aseline="30000">
                <a:solidFill>
                  <a:schemeClr val="bg1"/>
                </a:solidFill>
                <a:latin typeface="Arial" panose="020B0604020202020204" pitchFamily="34" charset="0"/>
                <a:ea typeface="ＭＳ Ｐゴシック" panose="020B0600070205080204" pitchFamily="34" charset="-128"/>
              </a:rPr>
              <a:t>10</a:t>
            </a:r>
            <a:r>
              <a:rPr lang="en-US" altLang="ja-JP" sz="2000">
                <a:solidFill>
                  <a:schemeClr val="bg1"/>
                </a:solidFill>
                <a:latin typeface="Arial" panose="020B0604020202020204" pitchFamily="34" charset="0"/>
                <a:ea typeface="ＭＳ Ｐゴシック" panose="020B0600070205080204" pitchFamily="34" charset="-128"/>
              </a:rPr>
              <a:t>Be</a:t>
            </a:r>
            <a:endParaRPr kumimoji="1" lang="en-US" altLang="ja-JP" sz="2000">
              <a:solidFill>
                <a:schemeClr val="bg1"/>
              </a:solidFill>
              <a:latin typeface="Arial" panose="020B0604020202020204" pitchFamily="34" charset="0"/>
              <a:ea typeface="ＭＳ Ｐゴシック" panose="020B0600070205080204" pitchFamily="34" charset="-128"/>
            </a:endParaRPr>
          </a:p>
        </p:txBody>
      </p:sp>
      <p:sp>
        <p:nvSpPr>
          <p:cNvPr id="28824" name="Text Box 153">
            <a:extLst>
              <a:ext uri="{FF2B5EF4-FFF2-40B4-BE49-F238E27FC236}">
                <a16:creationId xmlns:a16="http://schemas.microsoft.com/office/drawing/2014/main" id="{47E98D90-A9FC-A441-B315-91FA6D939E13}"/>
              </a:ext>
            </a:extLst>
          </p:cNvPr>
          <p:cNvSpPr txBox="1">
            <a:spLocks noChangeArrowheads="1"/>
          </p:cNvSpPr>
          <p:nvPr/>
        </p:nvSpPr>
        <p:spPr bwMode="auto">
          <a:xfrm>
            <a:off x="2936875" y="498951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2000">
                <a:latin typeface="Arial" panose="020B0604020202020204" pitchFamily="34" charset="0"/>
                <a:ea typeface="ＭＳ Ｐゴシック" panose="020B0600070205080204" pitchFamily="34" charset="-128"/>
              </a:rPr>
              <a:t>n</a:t>
            </a:r>
          </a:p>
        </p:txBody>
      </p:sp>
      <p:sp>
        <p:nvSpPr>
          <p:cNvPr id="28825" name="Text Box 154">
            <a:extLst>
              <a:ext uri="{FF2B5EF4-FFF2-40B4-BE49-F238E27FC236}">
                <a16:creationId xmlns:a16="http://schemas.microsoft.com/office/drawing/2014/main" id="{92DB7B9A-09F7-5E4B-A741-D0F41EF07D9F}"/>
              </a:ext>
            </a:extLst>
          </p:cNvPr>
          <p:cNvSpPr txBox="1">
            <a:spLocks noChangeArrowheads="1"/>
          </p:cNvSpPr>
          <p:nvPr/>
        </p:nvSpPr>
        <p:spPr bwMode="auto">
          <a:xfrm>
            <a:off x="2212975" y="6083300"/>
            <a:ext cx="1392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1800">
                <a:latin typeface="Arial" panose="020B0604020202020204" pitchFamily="34" charset="0"/>
                <a:ea typeface="ＭＳ Ｐゴシック" panose="020B0600070205080204" pitchFamily="34" charset="-128"/>
              </a:rPr>
              <a:t>S</a:t>
            </a:r>
            <a:r>
              <a:rPr kumimoji="1" lang="en-US" altLang="ja-JP" sz="1800" baseline="-25000">
                <a:latin typeface="Arial" panose="020B0604020202020204" pitchFamily="34" charset="0"/>
                <a:ea typeface="ＭＳ Ｐゴシック" panose="020B0600070205080204" pitchFamily="34" charset="-128"/>
              </a:rPr>
              <a:t>n</a:t>
            </a:r>
            <a:r>
              <a:rPr kumimoji="1" lang="en-US" altLang="ja-JP" sz="1800">
                <a:latin typeface="Arial" panose="020B0604020202020204" pitchFamily="34" charset="0"/>
                <a:ea typeface="ＭＳ Ｐゴシック" panose="020B0600070205080204" pitchFamily="34" charset="-128"/>
              </a:rPr>
              <a:t>=504 keV</a:t>
            </a:r>
          </a:p>
        </p:txBody>
      </p:sp>
      <p:sp>
        <p:nvSpPr>
          <p:cNvPr id="28826" name="Text Box 155">
            <a:extLst>
              <a:ext uri="{FF2B5EF4-FFF2-40B4-BE49-F238E27FC236}">
                <a16:creationId xmlns:a16="http://schemas.microsoft.com/office/drawing/2014/main" id="{4C621377-FAC3-0243-8632-E3E671D8B6C3}"/>
              </a:ext>
            </a:extLst>
          </p:cNvPr>
          <p:cNvSpPr txBox="1">
            <a:spLocks noChangeArrowheads="1"/>
          </p:cNvSpPr>
          <p:nvPr/>
        </p:nvSpPr>
        <p:spPr bwMode="auto">
          <a:xfrm>
            <a:off x="5451475" y="6103938"/>
            <a:ext cx="1639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1800">
                <a:latin typeface="Arial" panose="020B0604020202020204" pitchFamily="34" charset="0"/>
                <a:ea typeface="ＭＳ Ｐゴシック" panose="020B0600070205080204" pitchFamily="34" charset="-128"/>
              </a:rPr>
              <a:t>S</a:t>
            </a:r>
            <a:r>
              <a:rPr kumimoji="1" lang="en-US" altLang="ja-JP" sz="1800" baseline="-25000">
                <a:latin typeface="Arial" panose="020B0604020202020204" pitchFamily="34" charset="0"/>
                <a:ea typeface="ＭＳ Ｐゴシック" panose="020B0600070205080204" pitchFamily="34" charset="-128"/>
              </a:rPr>
              <a:t>2n</a:t>
            </a:r>
            <a:r>
              <a:rPr kumimoji="1" lang="en-US" altLang="ja-JP" sz="1800">
                <a:latin typeface="Arial" panose="020B0604020202020204" pitchFamily="34" charset="0"/>
                <a:ea typeface="ＭＳ Ｐゴシック" panose="020B0600070205080204" pitchFamily="34" charset="-128"/>
              </a:rPr>
              <a:t>=300 keV</a:t>
            </a:r>
          </a:p>
        </p:txBody>
      </p:sp>
      <p:sp>
        <p:nvSpPr>
          <p:cNvPr id="28827" name="Text Box 156">
            <a:extLst>
              <a:ext uri="{FF2B5EF4-FFF2-40B4-BE49-F238E27FC236}">
                <a16:creationId xmlns:a16="http://schemas.microsoft.com/office/drawing/2014/main" id="{22374B7D-E1BA-FB4B-9BC6-8D51A7F8C53D}"/>
              </a:ext>
            </a:extLst>
          </p:cNvPr>
          <p:cNvSpPr txBox="1">
            <a:spLocks noChangeArrowheads="1"/>
          </p:cNvSpPr>
          <p:nvPr/>
        </p:nvSpPr>
        <p:spPr bwMode="auto">
          <a:xfrm>
            <a:off x="3905250" y="3187700"/>
            <a:ext cx="631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000" baseline="30000">
                <a:ea typeface="ＭＳ Ｐゴシック" panose="020B0600070205080204" pitchFamily="34" charset="-128"/>
              </a:rPr>
              <a:t>14</a:t>
            </a:r>
            <a:r>
              <a:rPr lang="en-US" altLang="ja-JP" sz="2000">
                <a:ea typeface="ＭＳ Ｐゴシック" panose="020B0600070205080204" pitchFamily="34" charset="-128"/>
              </a:rPr>
              <a:t>Be</a:t>
            </a:r>
            <a:endParaRPr lang="en-US" altLang="ja-JP" sz="2400">
              <a:ea typeface="ＭＳ Ｐゴシック" panose="020B0600070205080204" pitchFamily="34" charset="-128"/>
            </a:endParaRPr>
          </a:p>
        </p:txBody>
      </p:sp>
      <p:sp>
        <p:nvSpPr>
          <p:cNvPr id="28828" name="Line 157">
            <a:extLst>
              <a:ext uri="{FF2B5EF4-FFF2-40B4-BE49-F238E27FC236}">
                <a16:creationId xmlns:a16="http://schemas.microsoft.com/office/drawing/2014/main" id="{2C5939F9-C021-9F4C-BA04-4F6456B011A0}"/>
              </a:ext>
            </a:extLst>
          </p:cNvPr>
          <p:cNvSpPr>
            <a:spLocks noChangeShapeType="1"/>
          </p:cNvSpPr>
          <p:nvPr/>
        </p:nvSpPr>
        <p:spPr bwMode="auto">
          <a:xfrm flipH="1" flipV="1">
            <a:off x="3490913" y="2163763"/>
            <a:ext cx="563562" cy="1036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3;&#10;\begin{document}&#13;&#10;\begin{eqnarray}&#13;&#10;{d\sigma\over d\Omega} &amp; = &amp;&#13;&#10;\left( {d\sigma \over d\Omega} \right)_{\rm Mott}&#13;&#10;\vert F(q^2) \vert^2 \nonumber \\&#13;&#10;\rho_{\rm charge}(r) &amp; = &amp;&#13;&#10;{1\over 2\pi^2 r}\int_0^\infty &#13;&#10;F(q^2)sin(qr)q dq \nonumber&#13;&#10;\end{eqnarray}&#13;&#10;\end{document}&#13;&#10;"/>
  <p:tag name="EXTERNALNAME" val="txp_fig"/>
  <p:tag name="BLEND" val="Falso"/>
  <p:tag name="TRANSPARENT" val="Falso"/>
  <p:tag name="KEEPFILES" val="Falso"/>
  <p:tag name="DEBUGPAUSE" val="Falso"/>
  <p:tag name="RESOLUTION" val="1200"/>
  <p:tag name="TIMEOUT" val="(none)"/>
  <p:tag name="BOXWIDTH" val="348"/>
  <p:tag name="BOXHEIGHT" val="200"/>
  <p:tag name="BOXFONT" val="10"/>
  <p:tag name="BOXWRAP" val="Falso"/>
  <p:tag name="WORKAROUNDTRANSPARENCYBUG" val="Falso"/>
  <p:tag name="ALLOWFONTSUBSTITUTION" val="Falso"/>
  <p:tag name="BITMAPFORMAT" val="pngmono"/>
  <p:tag name="ORIGWIDTH" val="394"/>
  <p:tag name="PICTUREFILESIZE" val="4536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3;&#10;\begin{document}&#13;&#10;In oder to understand the correlation between &#13;&#10;the appearance of a halo and the small binding&#13;&#10;energy of a neutron, we use a simple model (square well).&#13;&#10;It is well known that in this case, namely&#13;&#10;\begin{equation}&#13;&#10;V = -V_0 (r&lt;r_0)\ \ \ \ = 0 (r&gt;r_0),&#13;&#10;\end{equation}&#13;&#10;the radial Schr\&quot;odinger equation takes the &#13;&#10;form&#13;&#10;\begin{equation}&#13;&#10;-{\hbar^2\over 2\mu}{d^2u\over dr^2}&#13;&#10;+V_{\rm eff}(r)u = Eu,&#13;&#10;\end{equation}&#13;&#10;where $\mu$ is the reduced mass and &#13;&#10;the effective potential includes the &#13;&#10;centrifugal term. For $\ell$=0, the centrifugal&#13;&#10;barrier is absent and the solution &#13;&#10;for negative energy is &#13;&#10;\begin{eqnarray}&#13;&#10;u(r)&amp; = &amp; Asin(kr), \ \ \ {\rm for}\ r&lt;r_0 &#13;&#10;\nonumber\\&#13;&#10;    &amp; = &amp; Be^{-\eta r}, \ \ \ {\rm for}\ &#13;&#10;r&lt;r_0,&#13;&#10;\end{eqnarray}&#13;&#10;where&#13;&#10;\begin{eqnarray}&#13;&#10;k &amp; = &amp; \sqrt{{2\mu\over\hbar^2}(V_0+E)}&#13;&#10;\hfill\nonumber \\&#13;&#10;\eta &amp; = &amp; \sqrt{2\mu|E|\over\hbar^2}.&#13;&#10;\end{eqnarray}&#13;&#10;Matching the wavefunction and its derivative at&#13;&#10;$r=r_0$ gives the equation for the eigenvalues&#13;&#10;\begin{equation}&#13;&#10;k cot kr_0 = -\eta.&#13;&#10;\end{equation}&#13;&#10;\end{document}&#13;&#10;"/>
  <p:tag name="EXTERNALNAME" val="txp_fig"/>
  <p:tag name="BLEND" val="Falso"/>
  <p:tag name="TRANSPARENT" val="Falso"/>
  <p:tag name="KEEPFILES" val="Falso"/>
  <p:tag name="DEBUGPAUSE" val="Falso"/>
  <p:tag name="RESOLUTION" val="1200"/>
  <p:tag name="TIMEOUT" val="(none)"/>
  <p:tag name="BOXWIDTH" val="348"/>
  <p:tag name="BOXHEIGHT" val="200"/>
  <p:tag name="BOXFONT" val="10"/>
  <p:tag name="BOXWRAP" val="Falso"/>
  <p:tag name="WORKAROUNDTRANSPARENCYBUG" val="Falso"/>
  <p:tag name="ALLOWFONTSUBSTITUTION" val="Falso"/>
  <p:tag name="BITMAPFORMAT" val="pngmono"/>
  <p:tag name="ORIGWIDTH" val="468"/>
  <p:tag name="PICTUREFILESIZE" val="360305"/>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1841</TotalTime>
  <Words>577</Words>
  <Application>Microsoft Macintosh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 MT Condensed</vt:lpstr>
      <vt:lpstr>Arial</vt:lpstr>
      <vt:lpstr>Book Antiqua</vt:lpstr>
      <vt:lpstr>Helvetica</vt:lpstr>
      <vt:lpstr>Times New Roman</vt: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Gianluca Colo'</cp:lastModifiedBy>
  <cp:revision>28</cp:revision>
  <dcterms:created xsi:type="dcterms:W3CDTF">1601-01-01T00:00:00Z</dcterms:created>
  <dcterms:modified xsi:type="dcterms:W3CDTF">2021-03-25T17:59:13Z</dcterms:modified>
</cp:coreProperties>
</file>