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748" r:id="rId2"/>
    <p:sldId id="268" r:id="rId3"/>
    <p:sldId id="261" r:id="rId4"/>
    <p:sldId id="747" r:id="rId5"/>
    <p:sldId id="266" r:id="rId6"/>
    <p:sldId id="737" r:id="rId7"/>
    <p:sldId id="746" r:id="rId8"/>
    <p:sldId id="262" r:id="rId9"/>
    <p:sldId id="264" r:id="rId10"/>
  </p:sldIdLst>
  <p:sldSz cx="9144000" cy="6858000" type="screen4x3"/>
  <p:notesSz cx="6732588" cy="98552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6"/>
    <p:restoredTop sz="94014"/>
  </p:normalViewPr>
  <p:slideViewPr>
    <p:cSldViewPr>
      <p:cViewPr varScale="1">
        <p:scale>
          <a:sx n="116" d="100"/>
          <a:sy n="116" d="100"/>
        </p:scale>
        <p:origin x="15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B30834-EFD9-FE45-97D4-F52C02DA7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9D71F2-CAB5-2C47-9BEB-6EFC01006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3D3BA8-BA00-EA41-B0C2-C808B8AA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68D4-2276-5E44-9A7E-4EA5870F6C1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1605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C88530-7795-754D-9426-451F64BEF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88A98D-2356-F440-853D-4FE396D77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15A6AC-97FB-D045-A10A-37E6FC234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F453-3218-0640-AF0A-8D17501BD65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0339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46D27-01E1-1D4F-A87A-4211B2591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D2EAAE-72A4-5145-8127-C17E3E10D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59ABEA-EDA7-954A-B8AF-2CF15DFD7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893E-4DE0-A24C-BEC4-0395735AC8D5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93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B2F837-2FD3-7B46-A500-205625894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B3EE1-F8CD-8A4A-A386-F7BDBD4AB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49C511-8699-0E43-891E-28C5B9FBB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664A-9C7B-7748-AAF5-E0424ECF7DB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710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36B767-DF89-2D44-A6F7-A4E510C40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A6D577-8DA8-BB43-A60C-92CD967E9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30FEF3-029B-F84D-A33B-15E5C822C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0478C-895D-4B4A-8094-636BBF1846A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958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2545E7-F5AD-ED4C-A8C9-F823215FE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FDB0BB-DF98-9E43-B8C9-22BB26BCEB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0B160D-2DFA-F848-8A34-F73FDE5B1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92AB-70E0-274B-BBF3-9E47A4769D50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007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C2287E-AC0C-5542-8177-2DE48F732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751D7C-83D7-DE4A-BCAD-29564F631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33A5F4-D7EF-DA4F-BA41-B20F0581B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E19B0-6658-C74A-BBB7-F0B6A4CC061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655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9AC4A4-B042-E34B-BF5A-F6631E088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AB3702-DC21-6548-B23B-FF11A3508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0B002C-0C49-ED46-9D9E-1D0D8944D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CD8CF-BE51-CF4F-9344-4C9D0DD9790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372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56F8B9-288D-A243-A07F-EB52ECE8B2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F5EB91-90F0-A743-9044-25CCB04D6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3B913F-1B43-2740-8709-BAB2FB1B6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1EF3-3A2D-C341-BE2C-090A9A83C3B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251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BAD123-6AA5-C94D-BEAA-53DDC2618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12614-8656-D145-B15D-E476D17D7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A9BC75-3536-5B48-AA19-5296DD0E3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B7E4-E8FE-AE4F-835A-1133FAE43410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219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65A70B-DFB4-1348-83A0-E2706CB1B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A6184-E3E9-B740-A8E6-387AA0603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1F045-301C-E245-A69C-AC53E3314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E951-FDB5-4745-A5BA-97621654F73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02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5E179E-2F9E-134D-BD64-BCEB205B2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C928AC-1C54-5E49-A3C6-A9A70DB88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11F01C-22F8-E64F-A2AB-C6A5ADE725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7159DD-FA45-2343-B422-C4C1EA0DA5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32AEEE-1AB9-5B48-B379-C204D3B79E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C7338AC-8FE3-8E4F-99A6-722ECAD3FFD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scl.msu.edu/~thoennes/isotop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6FD355-C13A-CF45-8909-736E49F92F9F}"/>
              </a:ext>
            </a:extLst>
          </p:cNvPr>
          <p:cNvSpPr txBox="1">
            <a:spLocks/>
          </p:cNvSpPr>
          <p:nvPr/>
        </p:nvSpPr>
        <p:spPr bwMode="auto">
          <a:xfrm>
            <a:off x="131236" y="692697"/>
            <a:ext cx="8881527" cy="1296144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3600" b="1" dirty="0">
                <a:solidFill>
                  <a:srgbClr val="FF0000"/>
                </a:solidFill>
                <a:latin typeface="Book Antiqua"/>
                <a:cs typeface="Book Antiqua"/>
              </a:rPr>
              <a:t>Exotic nuclei and drip lines</a:t>
            </a:r>
            <a:br>
              <a:rPr lang="en-GB" sz="3600" b="1" dirty="0">
                <a:solidFill>
                  <a:srgbClr val="FF0000"/>
                </a:solidFill>
                <a:latin typeface="Book Antiqua"/>
                <a:cs typeface="Book Antiqua"/>
              </a:rPr>
            </a:br>
            <a:r>
              <a:rPr lang="en-GB" sz="3600" b="1" dirty="0">
                <a:solidFill>
                  <a:srgbClr val="FF0000"/>
                </a:solidFill>
                <a:latin typeface="Book Antiqua"/>
                <a:cs typeface="Book Antiqua"/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139815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4">
            <a:extLst>
              <a:ext uri="{FF2B5EF4-FFF2-40B4-BE49-F238E27FC236}">
                <a16:creationId xmlns:a16="http://schemas.microsoft.com/office/drawing/2014/main" id="{BEE2F00D-D74B-B246-91B1-FA4175458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95425"/>
            <a:ext cx="84978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Unstable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vs.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stable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nuclei: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neutron-rich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proton-rich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systems</a:t>
            </a:r>
            <a:endParaRPr lang="it-IT" altLang="it-IT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Limit of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nuclear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stability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definition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of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drip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lines</a:t>
            </a:r>
            <a:endParaRPr lang="it-IT" altLang="it-IT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>
            <a:extLst>
              <a:ext uri="{FF2B5EF4-FFF2-40B4-BE49-F238E27FC236}">
                <a16:creationId xmlns:a16="http://schemas.microsoft.com/office/drawing/2014/main" id="{65DD35CA-4BE2-7044-82F5-02907DE2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874713"/>
            <a:ext cx="7675563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5">
            <a:extLst>
              <a:ext uri="{FF2B5EF4-FFF2-40B4-BE49-F238E27FC236}">
                <a16:creationId xmlns:a16="http://schemas.microsoft.com/office/drawing/2014/main" id="{29B40D74-2C7C-4F43-A43D-FAB67CCCF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181725"/>
            <a:ext cx="843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9900"/>
                </a:solidFill>
                <a:latin typeface="Abadi MT Condensed" pitchFamily="34" charset="0"/>
              </a:rPr>
              <a:t>From: Exotic Nuclei, J. Enders, TU Darmstadt, Summer 2003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749729-21F2-854D-91A4-DEEAE3650D01}"/>
              </a:ext>
            </a:extLst>
          </p:cNvPr>
          <p:cNvGrpSpPr>
            <a:grpSpLocks/>
          </p:cNvGrpSpPr>
          <p:nvPr/>
        </p:nvGrpSpPr>
        <p:grpSpPr bwMode="auto">
          <a:xfrm>
            <a:off x="5672798" y="861745"/>
            <a:ext cx="3421063" cy="2967037"/>
            <a:chOff x="654050" y="979488"/>
            <a:chExt cx="3421063" cy="2966536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8282761D-F3A2-104E-BA12-66FFEE609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050" y="979488"/>
              <a:ext cx="2143125" cy="2966536"/>
              <a:chOff x="208236" y="1119116"/>
              <a:chExt cx="2698942" cy="3414918"/>
            </a:xfrm>
          </p:grpSpPr>
          <p:sp>
            <p:nvSpPr>
              <p:cNvPr id="8" name="TextBox 171">
                <a:extLst>
                  <a:ext uri="{FF2B5EF4-FFF2-40B4-BE49-F238E27FC236}">
                    <a16:creationId xmlns:a16="http://schemas.microsoft.com/office/drawing/2014/main" id="{0F1A60CE-6CA5-0748-B868-0B52C52724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480" y="2277968"/>
                <a:ext cx="4191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IT" sz="1800"/>
                  <a:t>82</a:t>
                </a:r>
              </a:p>
            </p:txBody>
          </p:sp>
          <p:grpSp>
            <p:nvGrpSpPr>
              <p:cNvPr id="9" name="Group 156">
                <a:extLst>
                  <a:ext uri="{FF2B5EF4-FFF2-40B4-BE49-F238E27FC236}">
                    <a16:creationId xmlns:a16="http://schemas.microsoft.com/office/drawing/2014/main" id="{33544B81-BD48-CD48-AC9B-00219718A7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236" y="1119117"/>
                <a:ext cx="2698737" cy="2683585"/>
                <a:chOff x="467544" y="655093"/>
                <a:chExt cx="7262435" cy="4826283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5AFC00D-A65E-304B-B948-37C1878C12D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94523" y="2708845"/>
                  <a:ext cx="14633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E67683FA-2333-2F47-BA15-63B50D73E05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94523" y="2860001"/>
                  <a:ext cx="14633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082A00E3-4550-4648-AAC7-B08D8E8D4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83763" y="2646412"/>
                  <a:ext cx="145797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26E7CF0E-8F3D-D14D-9746-D3106F2AE75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67621" y="2583976"/>
                  <a:ext cx="1495637" cy="328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B42E794A-4C71-CB4D-B338-B01C7573888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242941" y="3070305"/>
                  <a:ext cx="143107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187DFEF-469D-6441-ADB8-BB6126FC5C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57880" y="2245519"/>
                  <a:ext cx="2453276" cy="328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3156A9C-9724-A24C-A8D7-8E938305274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36360" y="2708845"/>
                  <a:ext cx="158171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3ABE0412-D91D-D74E-AC38-931661C88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9645" y="655091"/>
                  <a:ext cx="7015508" cy="1597000"/>
                </a:xfrm>
                <a:custGeom>
                  <a:avLst/>
                  <a:gdLst>
                    <a:gd name="T0" fmla="*/ 583520 w 7219665"/>
                    <a:gd name="T1" fmla="*/ 750726 h 1596788"/>
                    <a:gd name="T2" fmla="*/ 822233 w 7219665"/>
                    <a:gd name="T3" fmla="*/ 778025 h 1596788"/>
                    <a:gd name="T4" fmla="*/ 1074208 w 7219665"/>
                    <a:gd name="T5" fmla="*/ 1010068 h 1596788"/>
                    <a:gd name="T6" fmla="*/ 1246612 w 7219665"/>
                    <a:gd name="T7" fmla="*/ 1351307 h 1596788"/>
                    <a:gd name="T8" fmla="*/ 1326183 w 7219665"/>
                    <a:gd name="T9" fmla="*/ 1597000 h 1596788"/>
                    <a:gd name="T10" fmla="*/ 7015508 w 7219665"/>
                    <a:gd name="T11" fmla="*/ 1583350 h 1596788"/>
                    <a:gd name="T12" fmla="*/ 7002246 w 7219665"/>
                    <a:gd name="T13" fmla="*/ 13649 h 1596788"/>
                    <a:gd name="T14" fmla="*/ 0 w 7219665"/>
                    <a:gd name="T15" fmla="*/ 0 h 1596788"/>
                    <a:gd name="T16" fmla="*/ 13261 w 7219665"/>
                    <a:gd name="T17" fmla="*/ 778025 h 1596788"/>
                    <a:gd name="T18" fmla="*/ 583520 w 7219665"/>
                    <a:gd name="T19" fmla="*/ 750726 h 15967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219665" h="1596788">
                      <a:moveTo>
                        <a:pt x="600501" y="750626"/>
                      </a:moveTo>
                      <a:lnTo>
                        <a:pt x="846161" y="777922"/>
                      </a:lnTo>
                      <a:lnTo>
                        <a:pt x="1105468" y="1009934"/>
                      </a:lnTo>
                      <a:lnTo>
                        <a:pt x="1282889" y="1351128"/>
                      </a:lnTo>
                      <a:lnTo>
                        <a:pt x="1364776" y="1596788"/>
                      </a:lnTo>
                      <a:lnTo>
                        <a:pt x="7219665" y="1583140"/>
                      </a:lnTo>
                      <a:lnTo>
                        <a:pt x="7206017" y="13647"/>
                      </a:lnTo>
                      <a:lnTo>
                        <a:pt x="0" y="0"/>
                      </a:lnTo>
                      <a:lnTo>
                        <a:pt x="13647" y="777922"/>
                      </a:lnTo>
                      <a:lnTo>
                        <a:pt x="600501" y="7506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AE6F3"/>
                    </a:gs>
                    <a:gs pos="50000">
                      <a:srgbClr val="B7C1CD"/>
                    </a:gs>
                    <a:gs pos="100000">
                      <a:srgbClr val="7F868E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GB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C70F002-17A7-9249-8A0F-AD38130184C5}"/>
                    </a:ext>
                  </a:extLst>
                </p:cNvPr>
                <p:cNvCxnSpPr>
                  <a:cxnSpLocks noChangeShapeType="1"/>
                  <a:endCxn id="50" idx="4"/>
                </p:cNvCxnSpPr>
                <p:nvPr/>
              </p:nvCxnSpPr>
              <p:spPr bwMode="auto">
                <a:xfrm>
                  <a:off x="3647120" y="2629980"/>
                  <a:ext cx="1608616" cy="328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7C8DB11-9ED7-3D42-BA43-77F0126D99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264461" y="3244465"/>
                  <a:ext cx="1393419" cy="328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559BA849-7BD6-7B45-A6B6-EFFF68A09B9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62243" y="2528115"/>
                  <a:ext cx="1495637" cy="328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204358E0-169F-3347-9E0A-883A44E9203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140723" y="2468967"/>
                  <a:ext cx="1522536" cy="328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EEF22DA-BBE0-FE43-9787-73C7EF7712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129963" y="2429535"/>
                  <a:ext cx="1517157" cy="328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5AFE6EF-333D-F84C-AE7E-0ACE8E6A261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124581" y="2386816"/>
                  <a:ext cx="1522539" cy="328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D6FEE6B-2B94-D04C-BA3E-0A6E36EA827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086923" y="2314524"/>
                  <a:ext cx="156019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B7A17D1-EE08-A741-8D86-ED86A86AA98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092301" y="2353956"/>
                  <a:ext cx="156019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4DAB054-D7EB-D541-A469-3917D86CDCE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086923" y="2278379"/>
                  <a:ext cx="1560197" cy="328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1AAAE4F-D5FC-6F48-B601-45902BBCBEE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070781" y="2235660"/>
                  <a:ext cx="1581717" cy="985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21855A9D-3D0D-174B-B7A5-295C0BB4BBD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049261" y="2192942"/>
                  <a:ext cx="160323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6F0B53FD-C3C9-7146-B495-2F9324579F8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866342" y="1792050"/>
                  <a:ext cx="1786157" cy="0"/>
                </a:xfrm>
                <a:prstGeom prst="line">
                  <a:avLst/>
                </a:prstGeom>
                <a:noFill/>
                <a:ln w="76200">
                  <a:solidFill>
                    <a:srgbClr val="595959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66CAA1A-5D57-5F47-9F4F-D6B1C8A39C6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57880" y="2294808"/>
                  <a:ext cx="1963695" cy="657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71C1565-48C8-8D4C-8B97-0115FED7271A}"/>
                    </a:ext>
                  </a:extLst>
                </p:cNvPr>
                <p:cNvCxnSpPr>
                  <a:cxnSpLocks noChangeShapeType="1"/>
                  <a:endCxn id="50" idx="3"/>
                </p:cNvCxnSpPr>
                <p:nvPr/>
              </p:nvCxnSpPr>
              <p:spPr bwMode="auto">
                <a:xfrm flipV="1">
                  <a:off x="3668640" y="2360528"/>
                  <a:ext cx="1775397" cy="328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8BE2987-2A64-BA49-86CD-FF195D3F26C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63258" y="2455823"/>
                  <a:ext cx="169469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DF16D35-61E8-0244-892A-550AD6E308E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57880" y="2537972"/>
                  <a:ext cx="1640895" cy="985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7115676-1235-3E4C-97EB-69C79C1B5C7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63258" y="2590548"/>
                  <a:ext cx="159785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6574F7D-394C-2A4C-BC52-0A1606A2EA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52498" y="2761421"/>
                  <a:ext cx="154943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01E75810-B1C2-8340-A210-2268F8846AD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63258" y="2830428"/>
                  <a:ext cx="152253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96B5A67-696E-7749-8DE8-06DD556926F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63258" y="2915864"/>
                  <a:ext cx="1506397" cy="657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DFF3DAE7-662A-9B47-860C-2FF73DF04AD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63258" y="3017729"/>
                  <a:ext cx="1484877" cy="985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8FEB682-92EB-9645-964E-48D43405A14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52498" y="3126169"/>
                  <a:ext cx="1484877" cy="985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C0B3B9C3-B8C1-3440-978F-B22B5E57A01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47120" y="3182030"/>
                  <a:ext cx="1484877" cy="985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3D669C0A-7E53-6B40-9854-A504668BBD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3663258" y="2399960"/>
                  <a:ext cx="1732357" cy="985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45F650C-7A61-FC43-83D0-650D178E417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52498" y="2491968"/>
                  <a:ext cx="1667797" cy="985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214ADC21-FCBA-8545-97AF-20DD5A1BF107}"/>
                    </a:ext>
                  </a:extLst>
                </p:cNvPr>
                <p:cNvCxnSpPr>
                  <a:cxnSpLocks noChangeShapeType="1"/>
                  <a:endCxn id="21" idx="5"/>
                </p:cNvCxnSpPr>
                <p:nvPr/>
              </p:nvCxnSpPr>
              <p:spPr bwMode="auto">
                <a:xfrm>
                  <a:off x="467544" y="2238947"/>
                  <a:ext cx="7257609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972EE519-A3E3-EF4B-A147-C952555D1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7501" y="3313470"/>
                  <a:ext cx="1355758" cy="1748156"/>
                </a:xfrm>
                <a:custGeom>
                  <a:avLst/>
                  <a:gdLst>
                    <a:gd name="T0" fmla="*/ 0 w 1356527"/>
                    <a:gd name="T1" fmla="*/ 0 h 1748413"/>
                    <a:gd name="T2" fmla="*/ 155661 w 1356527"/>
                    <a:gd name="T3" fmla="*/ 1019758 h 1748413"/>
                    <a:gd name="T4" fmla="*/ 160682 w 1356527"/>
                    <a:gd name="T5" fmla="*/ 1361352 h 1748413"/>
                    <a:gd name="T6" fmla="*/ 251066 w 1356527"/>
                    <a:gd name="T7" fmla="*/ 1587407 h 1748413"/>
                    <a:gd name="T8" fmla="*/ 406727 w 1356527"/>
                    <a:gd name="T9" fmla="*/ 1692898 h 1748413"/>
                    <a:gd name="T10" fmla="*/ 597538 w 1356527"/>
                    <a:gd name="T11" fmla="*/ 1748156 h 1748413"/>
                    <a:gd name="T12" fmla="*/ 803412 w 1356527"/>
                    <a:gd name="T13" fmla="*/ 1712992 h 1748413"/>
                    <a:gd name="T14" fmla="*/ 969116 w 1356527"/>
                    <a:gd name="T15" fmla="*/ 1597453 h 1748413"/>
                    <a:gd name="T16" fmla="*/ 1169969 w 1356527"/>
                    <a:gd name="T17" fmla="*/ 1552242 h 1748413"/>
                    <a:gd name="T18" fmla="*/ 1355758 w 1356527"/>
                    <a:gd name="T19" fmla="*/ 1517078 h 1748413"/>
                    <a:gd name="T20" fmla="*/ 1355758 w 1356527"/>
                    <a:gd name="T21" fmla="*/ 5023 h 1748413"/>
                    <a:gd name="T22" fmla="*/ 0 w 1356527"/>
                    <a:gd name="T23" fmla="*/ 0 h 17484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6527" h="1748413">
                      <a:moveTo>
                        <a:pt x="0" y="0"/>
                      </a:moveTo>
                      <a:lnTo>
                        <a:pt x="155749" y="1019908"/>
                      </a:lnTo>
                      <a:cubicBezTo>
                        <a:pt x="157424" y="1133789"/>
                        <a:pt x="159098" y="1247671"/>
                        <a:pt x="160773" y="1361552"/>
                      </a:cubicBezTo>
                      <a:lnTo>
                        <a:pt x="251208" y="1587640"/>
                      </a:lnTo>
                      <a:lnTo>
                        <a:pt x="406958" y="1693147"/>
                      </a:lnTo>
                      <a:lnTo>
                        <a:pt x="597877" y="1748413"/>
                      </a:lnTo>
                      <a:lnTo>
                        <a:pt x="803868" y="1713244"/>
                      </a:lnTo>
                      <a:lnTo>
                        <a:pt x="969666" y="1597688"/>
                      </a:lnTo>
                      <a:lnTo>
                        <a:pt x="1170633" y="1552470"/>
                      </a:lnTo>
                      <a:lnTo>
                        <a:pt x="1356527" y="1517301"/>
                      </a:lnTo>
                      <a:lnTo>
                        <a:pt x="1356527" y="50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E0000"/>
                    </a:gs>
                    <a:gs pos="50000">
                      <a:srgbClr val="AD0000"/>
                    </a:gs>
                    <a:gs pos="100000">
                      <a:srgbClr val="770000"/>
                    </a:gs>
                  </a:gsLst>
                  <a:lin ang="5400000" scaled="1"/>
                </a:gradFill>
                <a:ln w="9525" cap="flat" cmpd="sng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en-GB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32CCF945-FB0F-184E-B817-6B11A5D2E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7880" y="3313470"/>
                  <a:ext cx="1463357" cy="2073472"/>
                </a:xfrm>
                <a:custGeom>
                  <a:avLst/>
                  <a:gdLst>
                    <a:gd name="T0" fmla="*/ 0 w 1462035"/>
                    <a:gd name="T1" fmla="*/ 0 h 2074985"/>
                    <a:gd name="T2" fmla="*/ 1463357 w 1462035"/>
                    <a:gd name="T3" fmla="*/ 5020 h 2074985"/>
                    <a:gd name="T4" fmla="*/ 1372840 w 1462035"/>
                    <a:gd name="T5" fmla="*/ 667728 h 2074985"/>
                    <a:gd name="T6" fmla="*/ 1277295 w 1462035"/>
                    <a:gd name="T7" fmla="*/ 1300313 h 2074985"/>
                    <a:gd name="T8" fmla="*/ 1221979 w 1462035"/>
                    <a:gd name="T9" fmla="*/ 1661789 h 2074985"/>
                    <a:gd name="T10" fmla="*/ 1071117 w 1462035"/>
                    <a:gd name="T11" fmla="*/ 1947959 h 2074985"/>
                    <a:gd name="T12" fmla="*/ 854882 w 1462035"/>
                    <a:gd name="T13" fmla="*/ 2073472 h 2074985"/>
                    <a:gd name="T14" fmla="*/ 613503 w 1462035"/>
                    <a:gd name="T15" fmla="*/ 2058410 h 2074985"/>
                    <a:gd name="T16" fmla="*/ 432470 w 1462035"/>
                    <a:gd name="T17" fmla="*/ 1922856 h 2074985"/>
                    <a:gd name="T18" fmla="*/ 236350 w 1462035"/>
                    <a:gd name="T19" fmla="*/ 1857590 h 2074985"/>
                    <a:gd name="T20" fmla="*/ 75431 w 1462035"/>
                    <a:gd name="T21" fmla="*/ 1842529 h 2074985"/>
                    <a:gd name="T22" fmla="*/ 5029 w 1462035"/>
                    <a:gd name="T23" fmla="*/ 1857590 h 2074985"/>
                    <a:gd name="T24" fmla="*/ 0 w 1462035"/>
                    <a:gd name="T25" fmla="*/ 0 h 207498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62035" h="2074985">
                      <a:moveTo>
                        <a:pt x="0" y="0"/>
                      </a:moveTo>
                      <a:lnTo>
                        <a:pt x="1462035" y="5024"/>
                      </a:lnTo>
                      <a:lnTo>
                        <a:pt x="1371600" y="668215"/>
                      </a:lnTo>
                      <a:lnTo>
                        <a:pt x="1276141" y="1301262"/>
                      </a:lnTo>
                      <a:lnTo>
                        <a:pt x="1220875" y="1663002"/>
                      </a:lnTo>
                      <a:lnTo>
                        <a:pt x="1070149" y="1949380"/>
                      </a:lnTo>
                      <a:lnTo>
                        <a:pt x="854110" y="2074985"/>
                      </a:lnTo>
                      <a:lnTo>
                        <a:pt x="612949" y="2059912"/>
                      </a:lnTo>
                      <a:lnTo>
                        <a:pt x="432079" y="1924259"/>
                      </a:lnTo>
                      <a:lnTo>
                        <a:pt x="236136" y="1858945"/>
                      </a:lnTo>
                      <a:lnTo>
                        <a:pt x="75363" y="1843873"/>
                      </a:lnTo>
                      <a:lnTo>
                        <a:pt x="5024" y="1858945"/>
                      </a:lnTo>
                      <a:cubicBezTo>
                        <a:pt x="3349" y="1239297"/>
                        <a:pt x="1675" y="619648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4B8DDE"/>
                    </a:gs>
                    <a:gs pos="50000">
                      <a:srgbClr val="3E76BB"/>
                    </a:gs>
                    <a:gs pos="100000">
                      <a:srgbClr val="285081"/>
                    </a:gs>
                  </a:gsLst>
                  <a:lin ang="5400000" scaled="1"/>
                </a:gradFill>
                <a:ln w="9525" cap="flat" cmpd="sng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en-GB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C87E1A23-F8C6-5D44-AEAA-DF73B16327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4018" y="2238947"/>
                  <a:ext cx="2958995" cy="3167711"/>
                </a:xfrm>
                <a:custGeom>
                  <a:avLst/>
                  <a:gdLst>
                    <a:gd name="T0" fmla="*/ 2958995 w 2961564"/>
                    <a:gd name="T1" fmla="*/ 0 h 3168555"/>
                    <a:gd name="T2" fmla="*/ 2399922 w 2961564"/>
                    <a:gd name="T3" fmla="*/ 13644 h 3168555"/>
                    <a:gd name="T4" fmla="*/ 2072660 w 2961564"/>
                    <a:gd name="T5" fmla="*/ 40932 h 3168555"/>
                    <a:gd name="T6" fmla="*/ 1772670 w 2961564"/>
                    <a:gd name="T7" fmla="*/ 122797 h 3168555"/>
                    <a:gd name="T8" fmla="*/ 1581767 w 2961564"/>
                    <a:gd name="T9" fmla="*/ 395680 h 3168555"/>
                    <a:gd name="T10" fmla="*/ 1486316 w 2961564"/>
                    <a:gd name="T11" fmla="*/ 736783 h 3168555"/>
                    <a:gd name="T12" fmla="*/ 1418136 w 2961564"/>
                    <a:gd name="T13" fmla="*/ 1296192 h 3168555"/>
                    <a:gd name="T14" fmla="*/ 1309048 w 2961564"/>
                    <a:gd name="T15" fmla="*/ 1978398 h 3168555"/>
                    <a:gd name="T16" fmla="*/ 1240869 w 2961564"/>
                    <a:gd name="T17" fmla="*/ 2510519 h 3168555"/>
                    <a:gd name="T18" fmla="*/ 1159053 w 2961564"/>
                    <a:gd name="T19" fmla="*/ 2851622 h 3168555"/>
                    <a:gd name="T20" fmla="*/ 981787 w 2961564"/>
                    <a:gd name="T21" fmla="*/ 3083572 h 3168555"/>
                    <a:gd name="T22" fmla="*/ 736340 w 2961564"/>
                    <a:gd name="T23" fmla="*/ 3165437 h 3168555"/>
                    <a:gd name="T24" fmla="*/ 531800 w 2961564"/>
                    <a:gd name="T25" fmla="*/ 3097217 h 3168555"/>
                    <a:gd name="T26" fmla="*/ 368169 w 2961564"/>
                    <a:gd name="T27" fmla="*/ 2974420 h 3168555"/>
                    <a:gd name="T28" fmla="*/ 122723 w 2961564"/>
                    <a:gd name="T29" fmla="*/ 2919843 h 3168555"/>
                    <a:gd name="T30" fmla="*/ 0 w 2961564"/>
                    <a:gd name="T31" fmla="*/ 2933486 h 31685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961564" h="3168555">
                      <a:moveTo>
                        <a:pt x="2961564" y="0"/>
                      </a:moveTo>
                      <a:lnTo>
                        <a:pt x="2402006" y="13648"/>
                      </a:lnTo>
                      <a:cubicBezTo>
                        <a:pt x="2254155" y="20472"/>
                        <a:pt x="2179092" y="22746"/>
                        <a:pt x="2074459" y="40943"/>
                      </a:cubicBezTo>
                      <a:cubicBezTo>
                        <a:pt x="1969826" y="59140"/>
                        <a:pt x="1856096" y="63690"/>
                        <a:pt x="1774209" y="122830"/>
                      </a:cubicBezTo>
                      <a:cubicBezTo>
                        <a:pt x="1692323" y="181970"/>
                        <a:pt x="1630907" y="293427"/>
                        <a:pt x="1583140" y="395785"/>
                      </a:cubicBezTo>
                      <a:cubicBezTo>
                        <a:pt x="1535373" y="498143"/>
                        <a:pt x="1514902" y="586854"/>
                        <a:pt x="1487606" y="736979"/>
                      </a:cubicBezTo>
                      <a:cubicBezTo>
                        <a:pt x="1460310" y="887104"/>
                        <a:pt x="1448937" y="1089546"/>
                        <a:pt x="1419367" y="1296537"/>
                      </a:cubicBezTo>
                      <a:cubicBezTo>
                        <a:pt x="1389797" y="1503528"/>
                        <a:pt x="1339755" y="1776483"/>
                        <a:pt x="1310185" y="1978925"/>
                      </a:cubicBezTo>
                      <a:cubicBezTo>
                        <a:pt x="1280615" y="2181367"/>
                        <a:pt x="1266967" y="2365612"/>
                        <a:pt x="1241946" y="2511188"/>
                      </a:cubicBezTo>
                      <a:cubicBezTo>
                        <a:pt x="1216925" y="2656764"/>
                        <a:pt x="1203277" y="2756848"/>
                        <a:pt x="1160059" y="2852382"/>
                      </a:cubicBezTo>
                      <a:cubicBezTo>
                        <a:pt x="1116841" y="2947916"/>
                        <a:pt x="1053152" y="3032078"/>
                        <a:pt x="982639" y="3084394"/>
                      </a:cubicBezTo>
                      <a:cubicBezTo>
                        <a:pt x="912126" y="3136710"/>
                        <a:pt x="812042" y="3164005"/>
                        <a:pt x="736979" y="3166280"/>
                      </a:cubicBezTo>
                      <a:cubicBezTo>
                        <a:pt x="661916" y="3168555"/>
                        <a:pt x="593677" y="3129887"/>
                        <a:pt x="532262" y="3098042"/>
                      </a:cubicBezTo>
                      <a:cubicBezTo>
                        <a:pt x="470847" y="3066197"/>
                        <a:pt x="436728" y="3004782"/>
                        <a:pt x="368489" y="2975212"/>
                      </a:cubicBezTo>
                      <a:cubicBezTo>
                        <a:pt x="300250" y="2945642"/>
                        <a:pt x="184245" y="2927445"/>
                        <a:pt x="122830" y="2920621"/>
                      </a:cubicBezTo>
                      <a:cubicBezTo>
                        <a:pt x="61415" y="2913797"/>
                        <a:pt x="30707" y="2924032"/>
                        <a:pt x="0" y="2934268"/>
                      </a:cubicBezTo>
                    </a:path>
                  </a:pathLst>
                </a:custGeom>
                <a:noFill/>
                <a:ln w="571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GB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5B0E8EF-0781-9B4E-9A1F-3F65E2F400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1723" y="1755902"/>
                  <a:ext cx="1780775" cy="62435"/>
                </a:xfrm>
                <a:prstGeom prst="rect">
                  <a:avLst/>
                </a:prstGeom>
                <a:gradFill rotWithShape="1">
                  <a:gsLst>
                    <a:gs pos="0">
                      <a:srgbClr val="484848"/>
                    </a:gs>
                    <a:gs pos="50000">
                      <a:srgbClr val="6A6A6A"/>
                    </a:gs>
                    <a:gs pos="100000">
                      <a:srgbClr val="7F7F7F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8DE1B02-A19E-BD4E-9F9B-BA143578CB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563" y="2015498"/>
                  <a:ext cx="1689317" cy="49289"/>
                </a:xfrm>
                <a:prstGeom prst="rect">
                  <a:avLst/>
                </a:prstGeom>
                <a:gradFill rotWithShape="1">
                  <a:gsLst>
                    <a:gs pos="0">
                      <a:srgbClr val="484848"/>
                    </a:gs>
                    <a:gs pos="50000">
                      <a:srgbClr val="6A6A6A"/>
                    </a:gs>
                    <a:gs pos="100000">
                      <a:srgbClr val="7F7F7F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BF6D0466-E710-8C48-B3C7-9A0A90DED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7880" y="1581745"/>
                  <a:ext cx="4061891" cy="124868"/>
                </a:xfrm>
                <a:prstGeom prst="rect">
                  <a:avLst/>
                </a:prstGeom>
                <a:gradFill rotWithShape="1">
                  <a:gsLst>
                    <a:gs pos="0">
                      <a:srgbClr val="484848"/>
                    </a:gs>
                    <a:gs pos="50000">
                      <a:srgbClr val="6A6A6A"/>
                    </a:gs>
                    <a:gs pos="100000">
                      <a:srgbClr val="7F7F7F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361E34E-530F-2C43-8D3A-D9E005EB4A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9400" y="2002354"/>
                  <a:ext cx="4051131" cy="121581"/>
                </a:xfrm>
                <a:prstGeom prst="rect">
                  <a:avLst/>
                </a:prstGeom>
                <a:gradFill rotWithShape="1">
                  <a:gsLst>
                    <a:gs pos="0">
                      <a:srgbClr val="484848"/>
                    </a:gs>
                    <a:gs pos="50000">
                      <a:srgbClr val="6A6A6A"/>
                    </a:gs>
                    <a:gs pos="100000">
                      <a:srgbClr val="7F7F7F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879CE432-56BA-ED48-A5BC-F34C53C2B2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6981" y="2146938"/>
                  <a:ext cx="1646277" cy="2924547"/>
                </a:xfrm>
                <a:custGeom>
                  <a:avLst/>
                  <a:gdLst>
                    <a:gd name="T0" fmla="*/ 0 w 1644650"/>
                    <a:gd name="T1" fmla="*/ 0 h 2927350"/>
                    <a:gd name="T2" fmla="*/ 1646277 w 1644650"/>
                    <a:gd name="T3" fmla="*/ 0 h 2927350"/>
                    <a:gd name="T4" fmla="*/ 1646277 w 1644650"/>
                    <a:gd name="T5" fmla="*/ 2702510 h 2927350"/>
                    <a:gd name="T6" fmla="*/ 1436520 w 1644650"/>
                    <a:gd name="T7" fmla="*/ 2708854 h 2927350"/>
                    <a:gd name="T8" fmla="*/ 1258544 w 1644650"/>
                    <a:gd name="T9" fmla="*/ 2772293 h 2927350"/>
                    <a:gd name="T10" fmla="*/ 1118706 w 1644650"/>
                    <a:gd name="T11" fmla="*/ 2867452 h 2927350"/>
                    <a:gd name="T12" fmla="*/ 940730 w 1644650"/>
                    <a:gd name="T13" fmla="*/ 2924547 h 2927350"/>
                    <a:gd name="T14" fmla="*/ 699191 w 1644650"/>
                    <a:gd name="T15" fmla="*/ 2854764 h 2927350"/>
                    <a:gd name="T16" fmla="*/ 527571 w 1644650"/>
                    <a:gd name="T17" fmla="*/ 2721542 h 2927350"/>
                    <a:gd name="T18" fmla="*/ 444940 w 1644650"/>
                    <a:gd name="T19" fmla="*/ 2556600 h 2927350"/>
                    <a:gd name="T20" fmla="*/ 438583 w 1644650"/>
                    <a:gd name="T21" fmla="*/ 2328219 h 2927350"/>
                    <a:gd name="T22" fmla="*/ 400446 w 1644650"/>
                    <a:gd name="T23" fmla="*/ 2030054 h 2927350"/>
                    <a:gd name="T24" fmla="*/ 305102 w 1644650"/>
                    <a:gd name="T25" fmla="*/ 1497165 h 2927350"/>
                    <a:gd name="T26" fmla="*/ 216114 w 1644650"/>
                    <a:gd name="T27" fmla="*/ 862773 h 2927350"/>
                    <a:gd name="T28" fmla="*/ 158907 w 1644650"/>
                    <a:gd name="T29" fmla="*/ 482138 h 2927350"/>
                    <a:gd name="T30" fmla="*/ 57207 w 1644650"/>
                    <a:gd name="T31" fmla="*/ 126878 h 2927350"/>
                    <a:gd name="T32" fmla="*/ 0 w 1644650"/>
                    <a:gd name="T33" fmla="*/ 0 h 292735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44650" h="2927350">
                      <a:moveTo>
                        <a:pt x="0" y="0"/>
                      </a:moveTo>
                      <a:lnTo>
                        <a:pt x="1644650" y="0"/>
                      </a:lnTo>
                      <a:lnTo>
                        <a:pt x="1644650" y="2705100"/>
                      </a:lnTo>
                      <a:lnTo>
                        <a:pt x="1435100" y="2711450"/>
                      </a:lnTo>
                      <a:lnTo>
                        <a:pt x="1257300" y="2774950"/>
                      </a:lnTo>
                      <a:lnTo>
                        <a:pt x="1117600" y="2870200"/>
                      </a:lnTo>
                      <a:lnTo>
                        <a:pt x="939800" y="2927350"/>
                      </a:lnTo>
                      <a:lnTo>
                        <a:pt x="698500" y="2857500"/>
                      </a:lnTo>
                      <a:lnTo>
                        <a:pt x="527050" y="2724150"/>
                      </a:lnTo>
                      <a:lnTo>
                        <a:pt x="444500" y="2559050"/>
                      </a:lnTo>
                      <a:lnTo>
                        <a:pt x="438150" y="2330450"/>
                      </a:lnTo>
                      <a:lnTo>
                        <a:pt x="400050" y="2032000"/>
                      </a:lnTo>
                      <a:lnTo>
                        <a:pt x="304800" y="1498600"/>
                      </a:lnTo>
                      <a:lnTo>
                        <a:pt x="215900" y="863600"/>
                      </a:lnTo>
                      <a:lnTo>
                        <a:pt x="158750" y="482600"/>
                      </a:lnTo>
                      <a:lnTo>
                        <a:pt x="57150" y="127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E0000"/>
                    </a:gs>
                    <a:gs pos="50000">
                      <a:srgbClr val="AD0000"/>
                    </a:gs>
                    <a:gs pos="100000">
                      <a:srgbClr val="770000"/>
                    </a:gs>
                  </a:gsLst>
                  <a:lin ang="5400000" scaled="1"/>
                </a:gradFill>
                <a:ln w="9525" cap="flat" cmpd="sng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en-GB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AAB77F48-138A-CD48-AB99-B21A0A88C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0223" y="1384585"/>
                  <a:ext cx="2727657" cy="3693473"/>
                </a:xfrm>
                <a:custGeom>
                  <a:avLst/>
                  <a:gdLst>
                    <a:gd name="T0" fmla="*/ 0 w 2729552"/>
                    <a:gd name="T1" fmla="*/ 347755 h 3696268"/>
                    <a:gd name="T2" fmla="*/ 218212 w 2729552"/>
                    <a:gd name="T3" fmla="*/ 129555 h 3696268"/>
                    <a:gd name="T4" fmla="*/ 340957 w 2729552"/>
                    <a:gd name="T5" fmla="*/ 20456 h 3696268"/>
                    <a:gd name="T6" fmla="*/ 463702 w 2729552"/>
                    <a:gd name="T7" fmla="*/ 6819 h 3696268"/>
                    <a:gd name="T8" fmla="*/ 654637 w 2729552"/>
                    <a:gd name="T9" fmla="*/ 47731 h 3696268"/>
                    <a:gd name="T10" fmla="*/ 872850 w 2729552"/>
                    <a:gd name="T11" fmla="*/ 279567 h 3696268"/>
                    <a:gd name="T12" fmla="*/ 1104701 w 2729552"/>
                    <a:gd name="T13" fmla="*/ 797790 h 3696268"/>
                    <a:gd name="T14" fmla="*/ 1241084 w 2729552"/>
                    <a:gd name="T15" fmla="*/ 1193276 h 3696268"/>
                    <a:gd name="T16" fmla="*/ 1350190 w 2729552"/>
                    <a:gd name="T17" fmla="*/ 1943335 h 3696268"/>
                    <a:gd name="T18" fmla="*/ 1500211 w 2729552"/>
                    <a:gd name="T19" fmla="*/ 2897956 h 3696268"/>
                    <a:gd name="T20" fmla="*/ 1541126 w 2729552"/>
                    <a:gd name="T21" fmla="*/ 3347991 h 3696268"/>
                    <a:gd name="T22" fmla="*/ 1691147 w 2729552"/>
                    <a:gd name="T23" fmla="*/ 3552554 h 3696268"/>
                    <a:gd name="T24" fmla="*/ 1950275 w 2729552"/>
                    <a:gd name="T25" fmla="*/ 3675290 h 3696268"/>
                    <a:gd name="T26" fmla="*/ 2127573 w 2729552"/>
                    <a:gd name="T27" fmla="*/ 3661653 h 3696268"/>
                    <a:gd name="T28" fmla="*/ 2318508 w 2729552"/>
                    <a:gd name="T29" fmla="*/ 3538916 h 3696268"/>
                    <a:gd name="T30" fmla="*/ 2591274 w 2729552"/>
                    <a:gd name="T31" fmla="*/ 3457091 h 3696268"/>
                    <a:gd name="T32" fmla="*/ 2727657 w 2729552"/>
                    <a:gd name="T33" fmla="*/ 3457091 h 36962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729552" h="3696268">
                      <a:moveTo>
                        <a:pt x="0" y="348018"/>
                      </a:moveTo>
                      <a:cubicBezTo>
                        <a:pt x="83024" y="264994"/>
                        <a:pt x="161498" y="184244"/>
                        <a:pt x="218364" y="129653"/>
                      </a:cubicBezTo>
                      <a:cubicBezTo>
                        <a:pt x="275230" y="75062"/>
                        <a:pt x="300251" y="40942"/>
                        <a:pt x="341194" y="20471"/>
                      </a:cubicBezTo>
                      <a:cubicBezTo>
                        <a:pt x="382137" y="0"/>
                        <a:pt x="411708" y="2275"/>
                        <a:pt x="464024" y="6824"/>
                      </a:cubicBezTo>
                      <a:cubicBezTo>
                        <a:pt x="516340" y="11373"/>
                        <a:pt x="586853" y="2275"/>
                        <a:pt x="655092" y="47767"/>
                      </a:cubicBezTo>
                      <a:cubicBezTo>
                        <a:pt x="723331" y="93260"/>
                        <a:pt x="798393" y="154675"/>
                        <a:pt x="873456" y="279779"/>
                      </a:cubicBezTo>
                      <a:cubicBezTo>
                        <a:pt x="948519" y="404884"/>
                        <a:pt x="1044053" y="645994"/>
                        <a:pt x="1105468" y="798394"/>
                      </a:cubicBezTo>
                      <a:cubicBezTo>
                        <a:pt x="1166883" y="950794"/>
                        <a:pt x="1201003" y="1003110"/>
                        <a:pt x="1241946" y="1194179"/>
                      </a:cubicBezTo>
                      <a:cubicBezTo>
                        <a:pt x="1282889" y="1385248"/>
                        <a:pt x="1307910" y="1660478"/>
                        <a:pt x="1351128" y="1944806"/>
                      </a:cubicBezTo>
                      <a:cubicBezTo>
                        <a:pt x="1394346" y="2229134"/>
                        <a:pt x="1469408" y="2665863"/>
                        <a:pt x="1501253" y="2900149"/>
                      </a:cubicBezTo>
                      <a:cubicBezTo>
                        <a:pt x="1533098" y="3134435"/>
                        <a:pt x="1510352" y="3241343"/>
                        <a:pt x="1542197" y="3350525"/>
                      </a:cubicBezTo>
                      <a:cubicBezTo>
                        <a:pt x="1574042" y="3459707"/>
                        <a:pt x="1624083" y="3500651"/>
                        <a:pt x="1692322" y="3555242"/>
                      </a:cubicBezTo>
                      <a:cubicBezTo>
                        <a:pt x="1760561" y="3609833"/>
                        <a:pt x="1878842" y="3659874"/>
                        <a:pt x="1951630" y="3678071"/>
                      </a:cubicBezTo>
                      <a:cubicBezTo>
                        <a:pt x="2024418" y="3696268"/>
                        <a:pt x="2067636" y="3687170"/>
                        <a:pt x="2129051" y="3664424"/>
                      </a:cubicBezTo>
                      <a:cubicBezTo>
                        <a:pt x="2190466" y="3641678"/>
                        <a:pt x="2242782" y="3575714"/>
                        <a:pt x="2320119" y="3541594"/>
                      </a:cubicBezTo>
                      <a:cubicBezTo>
                        <a:pt x="2397456" y="3507475"/>
                        <a:pt x="2524835" y="3473355"/>
                        <a:pt x="2593074" y="3459707"/>
                      </a:cubicBezTo>
                      <a:cubicBezTo>
                        <a:pt x="2661313" y="3446059"/>
                        <a:pt x="2695432" y="3452883"/>
                        <a:pt x="2729552" y="3459707"/>
                      </a:cubicBezTo>
                    </a:path>
                  </a:pathLst>
                </a:custGeom>
                <a:noFill/>
                <a:ln w="571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GB"/>
                </a:p>
              </p:txBody>
            </p: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201B160F-BAF1-874F-91D0-C83D4600561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481946" y="3300923"/>
                  <a:ext cx="4357246" cy="5378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F5274469-1390-A343-958E-FCE823F149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907570" y="3629602"/>
                <a:ext cx="999608" cy="904432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3CF401-B22C-B042-8813-499CC8737381}"/>
                  </a:ext>
                </a:extLst>
              </p:cNvPr>
              <p:cNvSpPr txBox="1"/>
              <p:nvPr/>
            </p:nvSpPr>
            <p:spPr>
              <a:xfrm>
                <a:off x="628071" y="1119116"/>
                <a:ext cx="1955234" cy="3690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IT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proton-rich nuclei</a:t>
                </a:r>
              </a:p>
            </p:txBody>
          </p:sp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2825F7EF-C3DB-1448-9BD5-88407E6C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9817" y="2687781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IT" sz="2800">
                    <a:solidFill>
                      <a:schemeClr val="bg1"/>
                    </a:solidFill>
                    <a:latin typeface="Symbol" pitchFamily="2" charset="2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13" name="TextBox 15">
                <a:extLst>
                  <a:ext uri="{FF2B5EF4-FFF2-40B4-BE49-F238E27FC236}">
                    <a16:creationId xmlns:a16="http://schemas.microsoft.com/office/drawing/2014/main" id="{26D98925-59B9-074D-B192-1FE305CE6D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68572" y="2687781"/>
                <a:ext cx="37221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IT" sz="2800">
                    <a:solidFill>
                      <a:schemeClr val="bg1"/>
                    </a:solidFill>
                    <a:latin typeface="Symbol" pitchFamily="2" charset="2"/>
                    <a:cs typeface="Arial" panose="020B0604020202020204" pitchFamily="34" charset="0"/>
                  </a:rPr>
                  <a:t>n</a:t>
                </a:r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106EF159-5012-A04D-83DE-640962A6F3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8806" y="1776521"/>
              <a:ext cx="2706307" cy="930817"/>
              <a:chOff x="1108364" y="2036618"/>
              <a:chExt cx="3408185" cy="1071507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9201A60B-2553-224E-A89A-E5516DE73C41}"/>
                  </a:ext>
                </a:extLst>
              </p:cNvPr>
              <p:cNvCxnSpPr/>
              <p:nvPr/>
            </p:nvCxnSpPr>
            <p:spPr>
              <a:xfrm>
                <a:off x="1107884" y="2036338"/>
                <a:ext cx="623756" cy="58103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8">
                <a:extLst>
                  <a:ext uri="{FF2B5EF4-FFF2-40B4-BE49-F238E27FC236}">
                    <a16:creationId xmlns:a16="http://schemas.microsoft.com/office/drawing/2014/main" id="{66F92BC3-ABCE-9C4E-AB8E-078ACEF8AE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8908" y="2258279"/>
                <a:ext cx="151355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IT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b</a:t>
                </a:r>
                <a:r>
                  <a:rPr lang="en-US" altLang="en-IT" baseline="30000">
                    <a:solidFill>
                      <a:srgbClr val="FF0000"/>
                    </a:solidFill>
                    <a:latin typeface="Symbol" pitchFamily="2" charset="2"/>
                    <a:cs typeface="Arial" panose="020B0604020202020204" pitchFamily="34" charset="0"/>
                  </a:rPr>
                  <a:t>+</a:t>
                </a:r>
                <a:r>
                  <a:rPr lang="en-US" altLang="en-IT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decay:</a:t>
                </a:r>
              </a:p>
            </p:txBody>
          </p:sp>
          <p:graphicFrame>
            <p:nvGraphicFramePr>
              <p:cNvPr id="7" name="Object 9">
                <a:extLst>
                  <a:ext uri="{FF2B5EF4-FFF2-40B4-BE49-F238E27FC236}">
                    <a16:creationId xmlns:a16="http://schemas.microsoft.com/office/drawing/2014/main" id="{4F1773DA-569D-DE45-A618-0F96992CAF5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62564" y="2532499"/>
              <a:ext cx="2453985" cy="5756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063" name="Equation" r:id="rId3" imgW="23698200" imgH="5562600" progId="Equation.DSMT4">
                      <p:embed/>
                    </p:oleObj>
                  </mc:Choice>
                  <mc:Fallback>
                    <p:oleObj name="Equation" r:id="rId3" imgW="23698200" imgH="5562600" progId="Equation.DSMT4">
                      <p:embed/>
                      <p:pic>
                        <p:nvPicPr>
                          <p:cNvPr id="20547" name="Object 9">
                            <a:extLst>
                              <a:ext uri="{FF2B5EF4-FFF2-40B4-BE49-F238E27FC236}">
                                <a16:creationId xmlns:a16="http://schemas.microsoft.com/office/drawing/2014/main" id="{EDB35A32-4977-F047-994C-805DB68F714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62564" y="2532499"/>
                            <a:ext cx="2453985" cy="5756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417B5A-1D9F-A145-B2A2-36401E4525BA}"/>
              </a:ext>
            </a:extLst>
          </p:cNvPr>
          <p:cNvGrpSpPr>
            <a:grpSpLocks/>
          </p:cNvGrpSpPr>
          <p:nvPr/>
        </p:nvGrpSpPr>
        <p:grpSpPr bwMode="auto">
          <a:xfrm>
            <a:off x="656963" y="884337"/>
            <a:ext cx="3611562" cy="2284412"/>
            <a:chOff x="3195510" y="4052348"/>
            <a:chExt cx="4756966" cy="2805652"/>
          </a:xfrm>
        </p:grpSpPr>
        <p:grpSp>
          <p:nvGrpSpPr>
            <p:cNvPr id="59" name="Group 61">
              <a:extLst>
                <a:ext uri="{FF2B5EF4-FFF2-40B4-BE49-F238E27FC236}">
                  <a16:creationId xmlns:a16="http://schemas.microsoft.com/office/drawing/2014/main" id="{D15DB718-DB48-1B4B-A3FE-5206729F9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5510" y="4052348"/>
              <a:ext cx="3176133" cy="2805652"/>
              <a:chOff x="3195510" y="4052348"/>
              <a:chExt cx="3176133" cy="2805652"/>
            </a:xfrm>
          </p:grpSpPr>
          <p:grpSp>
            <p:nvGrpSpPr>
              <p:cNvPr id="64" name="Group 106">
                <a:extLst>
                  <a:ext uri="{FF2B5EF4-FFF2-40B4-BE49-F238E27FC236}">
                    <a16:creationId xmlns:a16="http://schemas.microsoft.com/office/drawing/2014/main" id="{A8809F2D-9746-964E-9212-B6A7B7D106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1020" y="4101153"/>
                <a:ext cx="2780623" cy="2756847"/>
                <a:chOff x="467544" y="655093"/>
                <a:chExt cx="7262435" cy="4826283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699CFAF6-F5B6-BA4E-9CD2-EF0890CE01E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92461" y="2709784"/>
                  <a:ext cx="146360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DA6F1D15-5B88-CA48-821C-A07D5B71DD5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92461" y="2859969"/>
                  <a:ext cx="146360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DDB0A46D-7F41-E349-A232-8D8CDC54F97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81538" y="2648345"/>
                  <a:ext cx="146360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3C6CD11D-459E-8148-AA61-970D0094692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65156" y="2583494"/>
                  <a:ext cx="1496371" cy="34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D0A53E7A-DA63-6B4C-9A92-B803CF0EEF0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241613" y="3071593"/>
                  <a:ext cx="143083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073CD6BE-40A4-2D47-BDB8-66F5692C478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56065" y="2248991"/>
                  <a:ext cx="245208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420A148-9B42-8248-9AF3-686FCC0B091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34220" y="2709784"/>
                  <a:ext cx="158375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72110318-8094-D14B-B69B-6559C29F54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012" y="654983"/>
                  <a:ext cx="7017656" cy="1597420"/>
                </a:xfrm>
                <a:custGeom>
                  <a:avLst/>
                  <a:gdLst>
                    <a:gd name="T0" fmla="*/ 583699 w 7219665"/>
                    <a:gd name="T1" fmla="*/ 750923 h 1596788"/>
                    <a:gd name="T2" fmla="*/ 822485 w 7219665"/>
                    <a:gd name="T3" fmla="*/ 778230 h 1596788"/>
                    <a:gd name="T4" fmla="*/ 1074537 w 7219665"/>
                    <a:gd name="T5" fmla="*/ 1010334 h 1596788"/>
                    <a:gd name="T6" fmla="*/ 1246993 w 7219665"/>
                    <a:gd name="T7" fmla="*/ 1351663 h 1596788"/>
                    <a:gd name="T8" fmla="*/ 1326589 w 7219665"/>
                    <a:gd name="T9" fmla="*/ 1597420 h 1596788"/>
                    <a:gd name="T10" fmla="*/ 7017656 w 7219665"/>
                    <a:gd name="T11" fmla="*/ 1583767 h 1596788"/>
                    <a:gd name="T12" fmla="*/ 7004390 w 7219665"/>
                    <a:gd name="T13" fmla="*/ 13652 h 1596788"/>
                    <a:gd name="T14" fmla="*/ 0 w 7219665"/>
                    <a:gd name="T15" fmla="*/ 0 h 1596788"/>
                    <a:gd name="T16" fmla="*/ 13265 w 7219665"/>
                    <a:gd name="T17" fmla="*/ 778230 h 1596788"/>
                    <a:gd name="T18" fmla="*/ 583699 w 7219665"/>
                    <a:gd name="T19" fmla="*/ 750923 h 15967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219665" h="1596788">
                      <a:moveTo>
                        <a:pt x="600501" y="750626"/>
                      </a:moveTo>
                      <a:lnTo>
                        <a:pt x="846161" y="777922"/>
                      </a:lnTo>
                      <a:lnTo>
                        <a:pt x="1105468" y="1009934"/>
                      </a:lnTo>
                      <a:lnTo>
                        <a:pt x="1282889" y="1351128"/>
                      </a:lnTo>
                      <a:lnTo>
                        <a:pt x="1364776" y="1596788"/>
                      </a:lnTo>
                      <a:lnTo>
                        <a:pt x="7219665" y="1583140"/>
                      </a:lnTo>
                      <a:lnTo>
                        <a:pt x="7206017" y="13647"/>
                      </a:lnTo>
                      <a:lnTo>
                        <a:pt x="0" y="0"/>
                      </a:lnTo>
                      <a:lnTo>
                        <a:pt x="13647" y="777922"/>
                      </a:lnTo>
                      <a:lnTo>
                        <a:pt x="600501" y="75062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AE6F3"/>
                    </a:gs>
                    <a:gs pos="50000">
                      <a:srgbClr val="B7C1CD"/>
                    </a:gs>
                    <a:gs pos="100000">
                      <a:srgbClr val="7F868E"/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GB"/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1FD5F8D7-6F9D-C041-A129-9ABAA7112DB0}"/>
                    </a:ext>
                  </a:extLst>
                </p:cNvPr>
                <p:cNvCxnSpPr>
                  <a:cxnSpLocks noChangeShapeType="1"/>
                  <a:endCxn id="110" idx="4"/>
                </p:cNvCxnSpPr>
                <p:nvPr/>
              </p:nvCxnSpPr>
              <p:spPr bwMode="auto">
                <a:xfrm>
                  <a:off x="3650605" y="2631280"/>
                  <a:ext cx="1605596" cy="34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F8071A89-5492-DB41-8444-FE0D0D8898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263458" y="3245672"/>
                  <a:ext cx="1392607" cy="34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516F53B6-596B-DB4D-954E-9E6A8D3C3E2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65156" y="2528881"/>
                  <a:ext cx="1490908" cy="34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54778650-B599-B348-86BB-F61FB53F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143311" y="2470854"/>
                  <a:ext cx="151821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02A32DFD-7F36-A041-96F8-11714B88335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126926" y="2429894"/>
                  <a:ext cx="1523679" cy="341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DAC7CE44-8281-3F49-A800-5C237C615D1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121467" y="2388935"/>
                  <a:ext cx="152367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798D07B0-499D-2C47-9962-6E0231554BA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088699" y="2313842"/>
                  <a:ext cx="1561906" cy="341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C9BAE364-FAD4-C34B-BCAE-5F62E5E656E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094159" y="2354802"/>
                  <a:ext cx="155644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58BCC12E-2306-A74D-9ED3-D787F109BF6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083236" y="2279710"/>
                  <a:ext cx="156190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509DD38E-1AD6-E049-A007-1F5F577D96E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072314" y="2235338"/>
                  <a:ext cx="1578291" cy="1023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2CE70DA6-7F4A-E048-BB8F-6B3F9E5DA89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2050469" y="2194378"/>
                  <a:ext cx="16001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B2F3FC94-67C7-7B40-AD79-DB9371B128A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870251" y="1791610"/>
                  <a:ext cx="1780354" cy="3412"/>
                </a:xfrm>
                <a:prstGeom prst="line">
                  <a:avLst/>
                </a:prstGeom>
                <a:noFill/>
                <a:ln w="76200">
                  <a:solidFill>
                    <a:srgbClr val="595959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72098B99-DFCE-8146-8EFE-F4C1FB843E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56065" y="2296777"/>
                  <a:ext cx="1966035" cy="34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D03BADA1-04DF-9B46-B85C-2DEC2B414236}"/>
                    </a:ext>
                  </a:extLst>
                </p:cNvPr>
                <p:cNvCxnSpPr>
                  <a:cxnSpLocks noChangeShapeType="1"/>
                  <a:endCxn id="110" idx="3"/>
                </p:cNvCxnSpPr>
                <p:nvPr/>
              </p:nvCxnSpPr>
              <p:spPr bwMode="auto">
                <a:xfrm flipV="1">
                  <a:off x="3672450" y="2361629"/>
                  <a:ext cx="1774891" cy="341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74827FE2-90DE-2747-9388-9DC503BF773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61528" y="2457201"/>
                  <a:ext cx="169297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3C667E69-8642-5345-B0A7-0C7081908F3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56065" y="2539120"/>
                  <a:ext cx="1643826" cy="682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94B0694A-2C03-8641-AD78-E645C89152F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61528" y="2590320"/>
                  <a:ext cx="1600133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6267FE85-9E54-9A4B-ACA1-31FD56BF459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50605" y="2760985"/>
                  <a:ext cx="1550983" cy="34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E8EE55F2-A400-2A41-BED3-B01AEFC1A7C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61528" y="2829250"/>
                  <a:ext cx="1523676" cy="34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671164E4-C451-0546-90DC-008E48298BE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61528" y="2917996"/>
                  <a:ext cx="1507294" cy="682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CC04024A-8234-F248-9CF9-C1FDFE53836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61528" y="3016980"/>
                  <a:ext cx="1485449" cy="1024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D2DB8110-AD57-9D41-AACA-7796C737853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50605" y="3126206"/>
                  <a:ext cx="1485449" cy="136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7A6BB2E-976F-BF47-8799-86FC3B725DA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50605" y="3180818"/>
                  <a:ext cx="1479986" cy="136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7FEDEE89-8687-314D-97AB-F1E933C6AF7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3661528" y="2402588"/>
                  <a:ext cx="1736665" cy="682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E81A4F61-F9AC-374A-8FE7-81A93A2D332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650605" y="2491334"/>
                  <a:ext cx="1671130" cy="1024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5BC27B4F-00C5-A04C-994B-053D451BD0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66718" y="2238750"/>
                  <a:ext cx="6329543" cy="27306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19A4084B-C3D0-F546-81EF-91653FD15F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7148" y="3317350"/>
                  <a:ext cx="1354380" cy="1747605"/>
                </a:xfrm>
                <a:custGeom>
                  <a:avLst/>
                  <a:gdLst>
                    <a:gd name="T0" fmla="*/ 0 w 1356527"/>
                    <a:gd name="T1" fmla="*/ 0 h 1748413"/>
                    <a:gd name="T2" fmla="*/ 155502 w 1356527"/>
                    <a:gd name="T3" fmla="*/ 1019437 h 1748413"/>
                    <a:gd name="T4" fmla="*/ 160519 w 1356527"/>
                    <a:gd name="T5" fmla="*/ 1360923 h 1748413"/>
                    <a:gd name="T6" fmla="*/ 250810 w 1356527"/>
                    <a:gd name="T7" fmla="*/ 1586906 h 1748413"/>
                    <a:gd name="T8" fmla="*/ 406314 w 1356527"/>
                    <a:gd name="T9" fmla="*/ 1692365 h 1748413"/>
                    <a:gd name="T10" fmla="*/ 596931 w 1356527"/>
                    <a:gd name="T11" fmla="*/ 1747605 h 1748413"/>
                    <a:gd name="T12" fmla="*/ 802596 w 1356527"/>
                    <a:gd name="T13" fmla="*/ 1712452 h 1748413"/>
                    <a:gd name="T14" fmla="*/ 968131 w 1356527"/>
                    <a:gd name="T15" fmla="*/ 1596950 h 1748413"/>
                    <a:gd name="T16" fmla="*/ 1168780 w 1356527"/>
                    <a:gd name="T17" fmla="*/ 1551753 h 1748413"/>
                    <a:gd name="T18" fmla="*/ 1354380 w 1356527"/>
                    <a:gd name="T19" fmla="*/ 1516600 h 1748413"/>
                    <a:gd name="T20" fmla="*/ 1354380 w 1356527"/>
                    <a:gd name="T21" fmla="*/ 5022 h 1748413"/>
                    <a:gd name="T22" fmla="*/ 0 w 1356527"/>
                    <a:gd name="T23" fmla="*/ 0 h 17484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56527" h="1748413">
                      <a:moveTo>
                        <a:pt x="0" y="0"/>
                      </a:moveTo>
                      <a:lnTo>
                        <a:pt x="155749" y="1019908"/>
                      </a:lnTo>
                      <a:cubicBezTo>
                        <a:pt x="157424" y="1133789"/>
                        <a:pt x="159098" y="1247671"/>
                        <a:pt x="160773" y="1361552"/>
                      </a:cubicBezTo>
                      <a:lnTo>
                        <a:pt x="251208" y="1587640"/>
                      </a:lnTo>
                      <a:lnTo>
                        <a:pt x="406958" y="1693147"/>
                      </a:lnTo>
                      <a:lnTo>
                        <a:pt x="597877" y="1748413"/>
                      </a:lnTo>
                      <a:lnTo>
                        <a:pt x="803868" y="1713244"/>
                      </a:lnTo>
                      <a:lnTo>
                        <a:pt x="969666" y="1597688"/>
                      </a:lnTo>
                      <a:lnTo>
                        <a:pt x="1170633" y="1552470"/>
                      </a:lnTo>
                      <a:lnTo>
                        <a:pt x="1356527" y="1517301"/>
                      </a:lnTo>
                      <a:lnTo>
                        <a:pt x="1356527" y="50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E0000"/>
                    </a:gs>
                    <a:gs pos="50000">
                      <a:srgbClr val="AD0000"/>
                    </a:gs>
                    <a:gs pos="100000">
                      <a:srgbClr val="770000"/>
                    </a:gs>
                  </a:gsLst>
                  <a:lin ang="5400000" scaled="1"/>
                </a:gradFill>
                <a:ln w="9525" cap="flat" cmpd="sng">
                  <a:solidFill>
                    <a:srgbClr val="4A7EBB"/>
                  </a:solidFill>
                  <a:prstDash val="solid"/>
                  <a:round/>
                  <a:headEnd/>
                  <a:tailEnd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endParaRPr lang="en-GB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E5A70DB-C1F9-3543-AF8D-05E654773C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0251" y="1757477"/>
                  <a:ext cx="1780354" cy="61439"/>
                </a:xfrm>
                <a:prstGeom prst="rect">
                  <a:avLst/>
                </a:prstGeom>
                <a:gradFill rotWithShape="1">
                  <a:gsLst>
                    <a:gs pos="0">
                      <a:srgbClr val="484848"/>
                    </a:gs>
                    <a:gs pos="50000">
                      <a:srgbClr val="6A6A6A"/>
                    </a:gs>
                    <a:gs pos="100000">
                      <a:srgbClr val="7F7F7F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F6C07196-2FD1-DD44-B049-F5F2BF9F7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553" y="2016887"/>
                  <a:ext cx="1687512" cy="47786"/>
                </a:xfrm>
                <a:prstGeom prst="rect">
                  <a:avLst/>
                </a:prstGeom>
                <a:gradFill rotWithShape="1">
                  <a:gsLst>
                    <a:gs pos="0">
                      <a:srgbClr val="484848"/>
                    </a:gs>
                    <a:gs pos="50000">
                      <a:srgbClr val="6A6A6A"/>
                    </a:gs>
                    <a:gs pos="100000">
                      <a:srgbClr val="7F7F7F"/>
                    </a:gs>
                  </a:gsLst>
                  <a:lin ang="18900000" scaled="1"/>
                </a:gradFill>
                <a:ln>
                  <a:noFill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5ABEAF42-8C5F-EF48-80B1-E00AD873C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6065" y="1583398"/>
                  <a:ext cx="4063140" cy="122878"/>
                </a:xfrm>
                <a:prstGeom prst="rect">
                  <a:avLst/>
                </a:prstGeom>
                <a:gradFill rotWithShape="1">
                  <a:gsLst>
                    <a:gs pos="0">
                      <a:srgbClr val="484848"/>
                    </a:gs>
                    <a:gs pos="50000">
                      <a:srgbClr val="6A6A6A"/>
                    </a:gs>
                    <a:gs pos="100000">
                      <a:srgbClr val="7F7F7F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A6345D62-E686-1B4E-A111-74A3B80BDF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3372" y="2003234"/>
                  <a:ext cx="4046754" cy="122878"/>
                </a:xfrm>
                <a:prstGeom prst="rect">
                  <a:avLst/>
                </a:prstGeom>
                <a:gradFill rotWithShape="1">
                  <a:gsLst>
                    <a:gs pos="0">
                      <a:srgbClr val="484848"/>
                    </a:gs>
                    <a:gs pos="50000">
                      <a:srgbClr val="6A6A6A"/>
                    </a:gs>
                    <a:gs pos="100000">
                      <a:srgbClr val="7F7F7F"/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220E4AD6-5B12-3D43-84D8-8B3F34C0F7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5460" y="1385427"/>
                  <a:ext cx="2730605" cy="3696595"/>
                </a:xfrm>
                <a:custGeom>
                  <a:avLst/>
                  <a:gdLst>
                    <a:gd name="T0" fmla="*/ 0 w 2729552"/>
                    <a:gd name="T1" fmla="*/ 348049 h 3696268"/>
                    <a:gd name="T2" fmla="*/ 218448 w 2729552"/>
                    <a:gd name="T3" fmla="*/ 129664 h 3696268"/>
                    <a:gd name="T4" fmla="*/ 341326 w 2729552"/>
                    <a:gd name="T5" fmla="*/ 20473 h 3696268"/>
                    <a:gd name="T6" fmla="*/ 464203 w 2729552"/>
                    <a:gd name="T7" fmla="*/ 6825 h 3696268"/>
                    <a:gd name="T8" fmla="*/ 655345 w 2729552"/>
                    <a:gd name="T9" fmla="*/ 47771 h 3696268"/>
                    <a:gd name="T10" fmla="*/ 873793 w 2729552"/>
                    <a:gd name="T11" fmla="*/ 279804 h 3696268"/>
                    <a:gd name="T12" fmla="*/ 1105894 w 2729552"/>
                    <a:gd name="T13" fmla="*/ 798465 h 3696268"/>
                    <a:gd name="T14" fmla="*/ 1242425 w 2729552"/>
                    <a:gd name="T15" fmla="*/ 1194285 h 3696268"/>
                    <a:gd name="T16" fmla="*/ 1351649 w 2729552"/>
                    <a:gd name="T17" fmla="*/ 1944978 h 3696268"/>
                    <a:gd name="T18" fmla="*/ 1501832 w 2729552"/>
                    <a:gd name="T19" fmla="*/ 2900406 h 3696268"/>
                    <a:gd name="T20" fmla="*/ 1542792 w 2729552"/>
                    <a:gd name="T21" fmla="*/ 3350821 h 3696268"/>
                    <a:gd name="T22" fmla="*/ 1692975 w 2729552"/>
                    <a:gd name="T23" fmla="*/ 3555557 h 3696268"/>
                    <a:gd name="T24" fmla="*/ 1952383 w 2729552"/>
                    <a:gd name="T25" fmla="*/ 3678396 h 3696268"/>
                    <a:gd name="T26" fmla="*/ 2129872 w 2729552"/>
                    <a:gd name="T27" fmla="*/ 3664748 h 3696268"/>
                    <a:gd name="T28" fmla="*/ 2321014 w 2729552"/>
                    <a:gd name="T29" fmla="*/ 3541907 h 3696268"/>
                    <a:gd name="T30" fmla="*/ 2594074 w 2729552"/>
                    <a:gd name="T31" fmla="*/ 3460013 h 3696268"/>
                    <a:gd name="T32" fmla="*/ 2730605 w 2729552"/>
                    <a:gd name="T33" fmla="*/ 3460013 h 369626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729552" h="3696268">
                      <a:moveTo>
                        <a:pt x="0" y="348018"/>
                      </a:moveTo>
                      <a:cubicBezTo>
                        <a:pt x="83024" y="264994"/>
                        <a:pt x="161498" y="184244"/>
                        <a:pt x="218364" y="129653"/>
                      </a:cubicBezTo>
                      <a:cubicBezTo>
                        <a:pt x="275230" y="75062"/>
                        <a:pt x="300251" y="40942"/>
                        <a:pt x="341194" y="20471"/>
                      </a:cubicBezTo>
                      <a:cubicBezTo>
                        <a:pt x="382137" y="0"/>
                        <a:pt x="411708" y="2275"/>
                        <a:pt x="464024" y="6824"/>
                      </a:cubicBezTo>
                      <a:cubicBezTo>
                        <a:pt x="516340" y="11373"/>
                        <a:pt x="586853" y="2275"/>
                        <a:pt x="655092" y="47767"/>
                      </a:cubicBezTo>
                      <a:cubicBezTo>
                        <a:pt x="723331" y="93260"/>
                        <a:pt x="798393" y="154675"/>
                        <a:pt x="873456" y="279779"/>
                      </a:cubicBezTo>
                      <a:cubicBezTo>
                        <a:pt x="948519" y="404884"/>
                        <a:pt x="1044053" y="645994"/>
                        <a:pt x="1105468" y="798394"/>
                      </a:cubicBezTo>
                      <a:cubicBezTo>
                        <a:pt x="1166883" y="950794"/>
                        <a:pt x="1201003" y="1003110"/>
                        <a:pt x="1241946" y="1194179"/>
                      </a:cubicBezTo>
                      <a:cubicBezTo>
                        <a:pt x="1282889" y="1385248"/>
                        <a:pt x="1307910" y="1660478"/>
                        <a:pt x="1351128" y="1944806"/>
                      </a:cubicBezTo>
                      <a:cubicBezTo>
                        <a:pt x="1394346" y="2229134"/>
                        <a:pt x="1469408" y="2665863"/>
                        <a:pt x="1501253" y="2900149"/>
                      </a:cubicBezTo>
                      <a:cubicBezTo>
                        <a:pt x="1533098" y="3134435"/>
                        <a:pt x="1510352" y="3241343"/>
                        <a:pt x="1542197" y="3350525"/>
                      </a:cubicBezTo>
                      <a:cubicBezTo>
                        <a:pt x="1574042" y="3459707"/>
                        <a:pt x="1624083" y="3500651"/>
                        <a:pt x="1692322" y="3555242"/>
                      </a:cubicBezTo>
                      <a:cubicBezTo>
                        <a:pt x="1760561" y="3609833"/>
                        <a:pt x="1878842" y="3659874"/>
                        <a:pt x="1951630" y="3678071"/>
                      </a:cubicBezTo>
                      <a:cubicBezTo>
                        <a:pt x="2024418" y="3696268"/>
                        <a:pt x="2067636" y="3687170"/>
                        <a:pt x="2129051" y="3664424"/>
                      </a:cubicBezTo>
                      <a:cubicBezTo>
                        <a:pt x="2190466" y="3641678"/>
                        <a:pt x="2242782" y="3575714"/>
                        <a:pt x="2320119" y="3541594"/>
                      </a:cubicBezTo>
                      <a:cubicBezTo>
                        <a:pt x="2397456" y="3507475"/>
                        <a:pt x="2524835" y="3473355"/>
                        <a:pt x="2593074" y="3459707"/>
                      </a:cubicBezTo>
                      <a:cubicBezTo>
                        <a:pt x="2661313" y="3446059"/>
                        <a:pt x="2695432" y="3452883"/>
                        <a:pt x="2729552" y="3459707"/>
                      </a:cubicBezTo>
                    </a:path>
                  </a:pathLst>
                </a:custGeom>
                <a:noFill/>
                <a:ln w="571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GB"/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089AD8C6-B214-A14E-A88E-5755DB537C92}"/>
                    </a:ext>
                  </a:extLst>
                </p:cNvPr>
                <p:cNvSpPr/>
                <p:nvPr/>
              </p:nvSpPr>
              <p:spPr>
                <a:xfrm>
                  <a:off x="3663950" y="2425700"/>
                  <a:ext cx="1714500" cy="2971800"/>
                </a:xfrm>
                <a:custGeom>
                  <a:avLst/>
                  <a:gdLst>
                    <a:gd name="connsiteX0" fmla="*/ 0 w 1714500"/>
                    <a:gd name="connsiteY0" fmla="*/ 0 h 2971800"/>
                    <a:gd name="connsiteX1" fmla="*/ 1714500 w 1714500"/>
                    <a:gd name="connsiteY1" fmla="*/ 6350 h 2971800"/>
                    <a:gd name="connsiteX2" fmla="*/ 1606550 w 1714500"/>
                    <a:gd name="connsiteY2" fmla="*/ 190500 h 2971800"/>
                    <a:gd name="connsiteX3" fmla="*/ 1524000 w 1714500"/>
                    <a:gd name="connsiteY3" fmla="*/ 444500 h 2971800"/>
                    <a:gd name="connsiteX4" fmla="*/ 1454150 w 1714500"/>
                    <a:gd name="connsiteY4" fmla="*/ 869950 h 2971800"/>
                    <a:gd name="connsiteX5" fmla="*/ 1365250 w 1714500"/>
                    <a:gd name="connsiteY5" fmla="*/ 1504950 h 2971800"/>
                    <a:gd name="connsiteX6" fmla="*/ 1295400 w 1714500"/>
                    <a:gd name="connsiteY6" fmla="*/ 1987550 h 2971800"/>
                    <a:gd name="connsiteX7" fmla="*/ 1238250 w 1714500"/>
                    <a:gd name="connsiteY7" fmla="*/ 2425700 h 2971800"/>
                    <a:gd name="connsiteX8" fmla="*/ 1162050 w 1714500"/>
                    <a:gd name="connsiteY8" fmla="*/ 2698750 h 2971800"/>
                    <a:gd name="connsiteX9" fmla="*/ 1041400 w 1714500"/>
                    <a:gd name="connsiteY9" fmla="*/ 2857500 h 2971800"/>
                    <a:gd name="connsiteX10" fmla="*/ 882650 w 1714500"/>
                    <a:gd name="connsiteY10" fmla="*/ 2959100 h 2971800"/>
                    <a:gd name="connsiteX11" fmla="*/ 711200 w 1714500"/>
                    <a:gd name="connsiteY11" fmla="*/ 2971800 h 2971800"/>
                    <a:gd name="connsiteX12" fmla="*/ 533400 w 1714500"/>
                    <a:gd name="connsiteY12" fmla="*/ 2895600 h 2971800"/>
                    <a:gd name="connsiteX13" fmla="*/ 381000 w 1714500"/>
                    <a:gd name="connsiteY13" fmla="*/ 2787650 h 2971800"/>
                    <a:gd name="connsiteX14" fmla="*/ 146050 w 1714500"/>
                    <a:gd name="connsiteY14" fmla="*/ 2743200 h 2971800"/>
                    <a:gd name="connsiteX15" fmla="*/ 6350 w 1714500"/>
                    <a:gd name="connsiteY15" fmla="*/ 2730500 h 2971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14500" h="2971800">
                      <a:moveTo>
                        <a:pt x="0" y="0"/>
                      </a:moveTo>
                      <a:lnTo>
                        <a:pt x="1714500" y="6350"/>
                      </a:lnTo>
                      <a:lnTo>
                        <a:pt x="1606550" y="190500"/>
                      </a:lnTo>
                      <a:lnTo>
                        <a:pt x="1524000" y="444500"/>
                      </a:lnTo>
                      <a:lnTo>
                        <a:pt x="1454150" y="869950"/>
                      </a:lnTo>
                      <a:lnTo>
                        <a:pt x="1365250" y="1504950"/>
                      </a:lnTo>
                      <a:lnTo>
                        <a:pt x="1295400" y="1987550"/>
                      </a:lnTo>
                      <a:lnTo>
                        <a:pt x="1238250" y="2425700"/>
                      </a:lnTo>
                      <a:lnTo>
                        <a:pt x="1162050" y="2698750"/>
                      </a:lnTo>
                      <a:lnTo>
                        <a:pt x="1041400" y="2857500"/>
                      </a:lnTo>
                      <a:lnTo>
                        <a:pt x="882650" y="2959100"/>
                      </a:lnTo>
                      <a:lnTo>
                        <a:pt x="711200" y="2971800"/>
                      </a:lnTo>
                      <a:lnTo>
                        <a:pt x="533400" y="2895600"/>
                      </a:lnTo>
                      <a:lnTo>
                        <a:pt x="381000" y="2787650"/>
                      </a:lnTo>
                      <a:lnTo>
                        <a:pt x="146050" y="2743200"/>
                      </a:lnTo>
                      <a:lnTo>
                        <a:pt x="6350" y="2730500"/>
                      </a:lnTo>
                    </a:path>
                  </a:pathLst>
                </a:custGeom>
                <a:gradFill flip="none" rotWithShape="1">
                  <a:gsLst>
                    <a:gs pos="0">
                      <a:schemeClr val="tx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FC4EC290-1CA9-0B4F-88BA-B1D9FE68D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2450" y="2238750"/>
                  <a:ext cx="2959976" cy="3167534"/>
                </a:xfrm>
                <a:custGeom>
                  <a:avLst/>
                  <a:gdLst>
                    <a:gd name="T0" fmla="*/ 2959976 w 2961564"/>
                    <a:gd name="T1" fmla="*/ 0 h 3168555"/>
                    <a:gd name="T2" fmla="*/ 2400718 w 2961564"/>
                    <a:gd name="T3" fmla="*/ 13644 h 3168555"/>
                    <a:gd name="T4" fmla="*/ 2073347 w 2961564"/>
                    <a:gd name="T5" fmla="*/ 40930 h 3168555"/>
                    <a:gd name="T6" fmla="*/ 1773258 w 2961564"/>
                    <a:gd name="T7" fmla="*/ 122790 h 3168555"/>
                    <a:gd name="T8" fmla="*/ 1582291 w 2961564"/>
                    <a:gd name="T9" fmla="*/ 395657 h 3168555"/>
                    <a:gd name="T10" fmla="*/ 1486808 w 2961564"/>
                    <a:gd name="T11" fmla="*/ 736742 h 3168555"/>
                    <a:gd name="T12" fmla="*/ 1418606 w 2961564"/>
                    <a:gd name="T13" fmla="*/ 1296119 h 3168555"/>
                    <a:gd name="T14" fmla="*/ 1309482 w 2961564"/>
                    <a:gd name="T15" fmla="*/ 1978287 h 3168555"/>
                    <a:gd name="T16" fmla="*/ 1241280 w 2961564"/>
                    <a:gd name="T17" fmla="*/ 2510379 h 3168555"/>
                    <a:gd name="T18" fmla="*/ 1159437 w 2961564"/>
                    <a:gd name="T19" fmla="*/ 2851463 h 3168555"/>
                    <a:gd name="T20" fmla="*/ 982112 w 2961564"/>
                    <a:gd name="T21" fmla="*/ 3083400 h 3168555"/>
                    <a:gd name="T22" fmla="*/ 736584 w 2961564"/>
                    <a:gd name="T23" fmla="*/ 3165260 h 3168555"/>
                    <a:gd name="T24" fmla="*/ 531977 w 2961564"/>
                    <a:gd name="T25" fmla="*/ 3097044 h 3168555"/>
                    <a:gd name="T26" fmla="*/ 368291 w 2961564"/>
                    <a:gd name="T27" fmla="*/ 2974253 h 3168555"/>
                    <a:gd name="T28" fmla="*/ 122764 w 2961564"/>
                    <a:gd name="T29" fmla="*/ 2919680 h 3168555"/>
                    <a:gd name="T30" fmla="*/ 0 w 2961564"/>
                    <a:gd name="T31" fmla="*/ 2933322 h 31685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961564" h="3168555">
                      <a:moveTo>
                        <a:pt x="2961564" y="0"/>
                      </a:moveTo>
                      <a:lnTo>
                        <a:pt x="2402006" y="13648"/>
                      </a:lnTo>
                      <a:cubicBezTo>
                        <a:pt x="2254155" y="20472"/>
                        <a:pt x="2179092" y="22746"/>
                        <a:pt x="2074459" y="40943"/>
                      </a:cubicBezTo>
                      <a:cubicBezTo>
                        <a:pt x="1969826" y="59140"/>
                        <a:pt x="1856096" y="63690"/>
                        <a:pt x="1774209" y="122830"/>
                      </a:cubicBezTo>
                      <a:cubicBezTo>
                        <a:pt x="1692323" y="181970"/>
                        <a:pt x="1630907" y="293427"/>
                        <a:pt x="1583140" y="395785"/>
                      </a:cubicBezTo>
                      <a:cubicBezTo>
                        <a:pt x="1535373" y="498143"/>
                        <a:pt x="1514902" y="586854"/>
                        <a:pt x="1487606" y="736979"/>
                      </a:cubicBezTo>
                      <a:cubicBezTo>
                        <a:pt x="1460310" y="887104"/>
                        <a:pt x="1448937" y="1089546"/>
                        <a:pt x="1419367" y="1296537"/>
                      </a:cubicBezTo>
                      <a:cubicBezTo>
                        <a:pt x="1389797" y="1503528"/>
                        <a:pt x="1339755" y="1776483"/>
                        <a:pt x="1310185" y="1978925"/>
                      </a:cubicBezTo>
                      <a:cubicBezTo>
                        <a:pt x="1280615" y="2181367"/>
                        <a:pt x="1266967" y="2365612"/>
                        <a:pt x="1241946" y="2511188"/>
                      </a:cubicBezTo>
                      <a:cubicBezTo>
                        <a:pt x="1216925" y="2656764"/>
                        <a:pt x="1203277" y="2756848"/>
                        <a:pt x="1160059" y="2852382"/>
                      </a:cubicBezTo>
                      <a:cubicBezTo>
                        <a:pt x="1116841" y="2947916"/>
                        <a:pt x="1053152" y="3032078"/>
                        <a:pt x="982639" y="3084394"/>
                      </a:cubicBezTo>
                      <a:cubicBezTo>
                        <a:pt x="912126" y="3136710"/>
                        <a:pt x="812042" y="3164005"/>
                        <a:pt x="736979" y="3166280"/>
                      </a:cubicBezTo>
                      <a:cubicBezTo>
                        <a:pt x="661916" y="3168555"/>
                        <a:pt x="593677" y="3129887"/>
                        <a:pt x="532262" y="3098042"/>
                      </a:cubicBezTo>
                      <a:cubicBezTo>
                        <a:pt x="470847" y="3066197"/>
                        <a:pt x="436728" y="3004782"/>
                        <a:pt x="368489" y="2975212"/>
                      </a:cubicBezTo>
                      <a:cubicBezTo>
                        <a:pt x="300250" y="2945642"/>
                        <a:pt x="184245" y="2927445"/>
                        <a:pt x="122830" y="2920621"/>
                      </a:cubicBezTo>
                      <a:cubicBezTo>
                        <a:pt x="61415" y="2913797"/>
                        <a:pt x="30707" y="2924032"/>
                        <a:pt x="0" y="2934268"/>
                      </a:cubicBezTo>
                    </a:path>
                  </a:pathLst>
                </a:custGeom>
                <a:noFill/>
                <a:ln w="571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en-GB"/>
                </a:p>
              </p:txBody>
            </p: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00BC353E-96A0-D040-8BBC-AF2C7C08C94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481117" y="3300965"/>
                  <a:ext cx="4355359" cy="5463"/>
                </a:xfrm>
                <a:prstGeom prst="straightConnector1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24576090-F64C-D247-8899-B22EAD601AE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95510" y="5343065"/>
                <a:ext cx="989030" cy="432839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C8A5326-734A-C94D-8378-584D9A19EEE0}"/>
                  </a:ext>
                </a:extLst>
              </p:cNvPr>
              <p:cNvSpPr txBox="1"/>
              <p:nvPr/>
            </p:nvSpPr>
            <p:spPr>
              <a:xfrm>
                <a:off x="3883440" y="4052348"/>
                <a:ext cx="2082611" cy="3684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IT" sz="18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neutron-rich nuclei</a:t>
                </a:r>
              </a:p>
            </p:txBody>
          </p:sp>
          <p:sp>
            <p:nvSpPr>
              <p:cNvPr id="67" name="TextBox 69">
                <a:extLst>
                  <a:ext uri="{FF2B5EF4-FFF2-40B4-BE49-F238E27FC236}">
                    <a16:creationId xmlns:a16="http://schemas.microsoft.com/office/drawing/2014/main" id="{60B47463-93EE-F349-8BC3-BF37CBC56E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8035" y="584661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IT" sz="2800">
                    <a:solidFill>
                      <a:schemeClr val="bg1"/>
                    </a:solidFill>
                    <a:latin typeface="Symbol" pitchFamily="2" charset="2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68" name="TextBox 70">
                <a:extLst>
                  <a:ext uri="{FF2B5EF4-FFF2-40B4-BE49-F238E27FC236}">
                    <a16:creationId xmlns:a16="http://schemas.microsoft.com/office/drawing/2014/main" id="{F38852AE-ACDF-4C41-9ECC-8A4AF82546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790" y="5846618"/>
                <a:ext cx="37221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IT" sz="2800">
                    <a:solidFill>
                      <a:schemeClr val="bg1"/>
                    </a:solidFill>
                    <a:latin typeface="Symbol" pitchFamily="2" charset="2"/>
                    <a:cs typeface="Arial" panose="020B0604020202020204" pitchFamily="34" charset="0"/>
                  </a:rPr>
                  <a:t>n</a:t>
                </a:r>
              </a:p>
            </p:txBody>
          </p:sp>
        </p:grpSp>
        <p:grpSp>
          <p:nvGrpSpPr>
            <p:cNvPr id="60" name="Group 62">
              <a:extLst>
                <a:ext uri="{FF2B5EF4-FFF2-40B4-BE49-F238E27FC236}">
                  <a16:creationId xmlns:a16="http://schemas.microsoft.com/office/drawing/2014/main" id="{5342409D-5574-EC44-83EF-D91591AFD1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847" y="5099349"/>
              <a:ext cx="3218629" cy="1442625"/>
              <a:chOff x="4733847" y="5099349"/>
              <a:chExt cx="3218629" cy="1442625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BCB7787C-F1DC-2D42-810C-07F95DB04919}"/>
                  </a:ext>
                </a:extLst>
              </p:cNvPr>
              <p:cNvCxnSpPr/>
              <p:nvPr/>
            </p:nvCxnSpPr>
            <p:spPr>
              <a:xfrm flipH="1">
                <a:off x="4734467" y="5099349"/>
                <a:ext cx="512288" cy="469884"/>
              </a:xfrm>
              <a:prstGeom prst="straightConnector1">
                <a:avLst/>
              </a:prstGeom>
              <a:ln w="762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4">
                <a:extLst>
                  <a:ext uri="{FF2B5EF4-FFF2-40B4-BE49-F238E27FC236}">
                    <a16:creationId xmlns:a16="http://schemas.microsoft.com/office/drawing/2014/main" id="{93C4003E-4CF0-D540-BBEC-6370298FF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4835" y="5486388"/>
                <a:ext cx="14574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IT">
                    <a:solidFill>
                      <a:srgbClr val="0000FF"/>
                    </a:solidFill>
                    <a:latin typeface="Symbol" pitchFamily="2" charset="2"/>
                    <a:cs typeface="Arial" panose="020B0604020202020204" pitchFamily="34" charset="0"/>
                  </a:rPr>
                  <a:t>b</a:t>
                </a:r>
                <a:r>
                  <a:rPr lang="en-US" altLang="en-IT" baseline="30000">
                    <a:solidFill>
                      <a:srgbClr val="0000FF"/>
                    </a:solidFill>
                    <a:latin typeface="Symbol" pitchFamily="2" charset="2"/>
                    <a:cs typeface="Arial" panose="020B0604020202020204" pitchFamily="34" charset="0"/>
                  </a:rPr>
                  <a:t>-</a:t>
                </a:r>
                <a:r>
                  <a:rPr lang="en-US" altLang="en-IT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decay:</a:t>
                </a:r>
              </a:p>
            </p:txBody>
          </p:sp>
          <p:graphicFrame>
            <p:nvGraphicFramePr>
              <p:cNvPr id="63" name="Object 65">
                <a:extLst>
                  <a:ext uri="{FF2B5EF4-FFF2-40B4-BE49-F238E27FC236}">
                    <a16:creationId xmlns:a16="http://schemas.microsoft.com/office/drawing/2014/main" id="{92F2315D-EE8C-9B47-BF39-47FC48B7B2F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98491" y="5966348"/>
              <a:ext cx="2453985" cy="5756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064" name="Equation" r:id="rId5" imgW="23698200" imgH="5562600" progId="Equation.3">
                      <p:embed/>
                    </p:oleObj>
                  </mc:Choice>
                  <mc:Fallback>
                    <p:oleObj name="Equation" r:id="rId5" imgW="23698200" imgH="5562600" progId="Equation.3">
                      <p:embed/>
                      <p:pic>
                        <p:nvPicPr>
                          <p:cNvPr id="20492" name="Object 65">
                            <a:extLst>
                              <a:ext uri="{FF2B5EF4-FFF2-40B4-BE49-F238E27FC236}">
                                <a16:creationId xmlns:a16="http://schemas.microsoft.com/office/drawing/2014/main" id="{DE2D81C1-3870-C845-AB0E-37BA4E88251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98491" y="5966348"/>
                            <a:ext cx="2453985" cy="5756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12" name="Text Box 4">
            <a:extLst>
              <a:ext uri="{FF2B5EF4-FFF2-40B4-BE49-F238E27FC236}">
                <a16:creationId xmlns:a16="http://schemas.microsoft.com/office/drawing/2014/main" id="{06341B64-9E8B-0E4B-A047-C768D7AAA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63" y="4120881"/>
            <a:ext cx="815715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Nuclei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that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are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neutron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- or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proton-rich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undergo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800" dirty="0">
                <a:solidFill>
                  <a:schemeClr val="accent2"/>
                </a:solidFill>
                <a:cs typeface="Times New Roman" panose="02020603050405020304" pitchFamily="18" charset="0"/>
              </a:rPr>
              <a:t>β-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decay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Although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unstable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,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these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nuclei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exist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as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bound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systems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. The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limit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of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nuclear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stability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with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respect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to the strong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interaction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is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the </a:t>
            </a:r>
            <a:r>
              <a:rPr lang="it-IT" altLang="it-IT" sz="2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drip</a:t>
            </a:r>
            <a:r>
              <a:rPr lang="it-IT" altLang="it-IT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line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Neutron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and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proton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drip</a:t>
            </a:r>
            <a:r>
              <a:rPr lang="it-IT" altLang="it-IT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lines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are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sketched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in the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previous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slide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but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they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are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only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partially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known</a:t>
            </a:r>
            <a:r>
              <a:rPr lang="it-IT" altLang="it-IT" sz="2400" dirty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06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>
            <a:extLst>
              <a:ext uri="{FF2B5EF4-FFF2-40B4-BE49-F238E27FC236}">
                <a16:creationId xmlns:a16="http://schemas.microsoft.com/office/drawing/2014/main" id="{E232ECC8-65C3-1049-82C2-DCEFBAD15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92213"/>
            <a:ext cx="7993063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Lifetimes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for beta-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decay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can be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quite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long and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unstable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nuclei can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nonetheless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be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studied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nowadays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using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RIB (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Radioactive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Isotope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Beam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)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facilities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We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meet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, by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further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increasing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(or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decreasing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) N-Z the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neutron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(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proton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)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drip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line.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These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are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defined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as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the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limits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beyond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which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the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systems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are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unstable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against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particle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emission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. In the case of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neutrons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, the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one-neutron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or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two-neutron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separation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energies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(S</a:t>
            </a:r>
            <a:r>
              <a:rPr lang="it-IT" altLang="it-IT" sz="2000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n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= BE(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N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)-BE(N-1) or S</a:t>
            </a:r>
            <a:r>
              <a:rPr lang="it-IT" altLang="it-IT" sz="2000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2n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)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become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zero.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In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certain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cases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,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systems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beyond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the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drip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lines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can be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studied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: for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instance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,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if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the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lifetime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is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relatively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long due to the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fact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that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the extra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neutron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(or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proton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)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has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a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resonant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state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available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But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this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is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not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the </a:t>
            </a:r>
            <a:r>
              <a:rPr lang="it-IT" altLang="it-IT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rule</a:t>
            </a:r>
            <a:r>
              <a:rPr lang="it-IT" altLang="it-IT" sz="2000" dirty="0">
                <a:solidFill>
                  <a:schemeClr val="accent2"/>
                </a:solidFill>
                <a:latin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1040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4F67541-4332-7C4D-86B7-220A9CBAD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176213"/>
            <a:ext cx="8229600" cy="723900"/>
          </a:xfrm>
        </p:spPr>
        <p:txBody>
          <a:bodyPr/>
          <a:lstStyle/>
          <a:p>
            <a:pPr eaLnBrk="1" hangingPunct="1"/>
            <a:r>
              <a:rPr lang="en-GB" altLang="it-IT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Discovering new exotic isotopes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F71504DA-9FE7-E045-B316-B1F4D6008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08063"/>
            <a:ext cx="4992688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>
            <a:extLst>
              <a:ext uri="{FF2B5EF4-FFF2-40B4-BE49-F238E27FC236}">
                <a16:creationId xmlns:a16="http://schemas.microsoft.com/office/drawing/2014/main" id="{51D76BB7-0A84-5C47-8A55-54E126FF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1008063"/>
            <a:ext cx="28067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0">
            <a:extLst>
              <a:ext uri="{FF2B5EF4-FFF2-40B4-BE49-F238E27FC236}">
                <a16:creationId xmlns:a16="http://schemas.microsoft.com/office/drawing/2014/main" id="{110C19A3-97CA-264B-BC14-5F15140FD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038" y="4868863"/>
            <a:ext cx="42862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M. </a:t>
            </a:r>
            <a:r>
              <a:rPr lang="en-GB" altLang="it-IT" sz="1600" dirty="0" err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Thoennessen</a:t>
            </a:r>
            <a:r>
              <a:rPr lang="en-GB" altLang="it-IT" sz="16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, B. Sherrill, Nature 473, 25 (2011).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it-IT" sz="1600" dirty="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  <a:hlinkClick r:id="rId4"/>
              </a:rPr>
              <a:t>http://www.nscl.msu.edu/~thoennes/isotopes/</a:t>
            </a:r>
            <a:endParaRPr lang="en-GB" altLang="it-IT" sz="1600" dirty="0">
              <a:solidFill>
                <a:srgbClr val="0000FF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it-IT" sz="1600" dirty="0">
              <a:solidFill>
                <a:srgbClr val="0000FF"/>
              </a:solidFill>
              <a:latin typeface="Arial Narrow" panose="020B0604020202020204" pitchFamily="34" charset="0"/>
              <a:ea typeface="ＭＳ Ｐゴシック" panose="020B0600070205080204" pitchFamily="34" charset="-128"/>
              <a:cs typeface="Arial Narrow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In this web page new discovered isotopes are reported.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it-IT" sz="1600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Updated to 2020.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536CDC7E-9EED-1E4E-8A17-117C96EA3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88" y="134938"/>
            <a:ext cx="8612187" cy="744537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it-IT" sz="36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Model extrapolations to the drip line</a:t>
            </a:r>
            <a:endParaRPr lang="en-US" altLang="it-IT" sz="2800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6386" name="Group 5">
            <a:extLst>
              <a:ext uri="{FF2B5EF4-FFF2-40B4-BE49-F238E27FC236}">
                <a16:creationId xmlns:a16="http://schemas.microsoft.com/office/drawing/2014/main" id="{7892F78E-E953-8648-9705-015631E532B2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1209675"/>
            <a:ext cx="8458200" cy="5338763"/>
            <a:chOff x="0" y="1084263"/>
            <a:chExt cx="7735888" cy="4762500"/>
          </a:xfrm>
        </p:grpSpPr>
        <p:pic>
          <p:nvPicPr>
            <p:cNvPr id="16387" name="Picture 1">
              <a:extLst>
                <a:ext uri="{FF2B5EF4-FFF2-40B4-BE49-F238E27FC236}">
                  <a16:creationId xmlns:a16="http://schemas.microsoft.com/office/drawing/2014/main" id="{83E6E203-C789-214E-B667-62896DB68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8" y="1084263"/>
              <a:ext cx="5000625" cy="222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TextBox 7">
              <a:extLst>
                <a:ext uri="{FF2B5EF4-FFF2-40B4-BE49-F238E27FC236}">
                  <a16:creationId xmlns:a16="http://schemas.microsoft.com/office/drawing/2014/main" id="{E9DEF218-E018-1E48-A5C6-F374A993C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3375" y="1585913"/>
              <a:ext cx="2322513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800">
                  <a:solidFill>
                    <a:srgbClr val="FF0000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rPr>
                <a:t>J. Erler </a:t>
              </a:r>
              <a:r>
                <a:rPr lang="en-GB" altLang="it-IT" sz="1800" i="1">
                  <a:solidFill>
                    <a:srgbClr val="FF0000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rPr>
                <a:t>et al.</a:t>
              </a:r>
              <a:r>
                <a:rPr lang="en-GB" altLang="it-IT" sz="1800">
                  <a:solidFill>
                    <a:srgbClr val="FF0000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rPr>
                <a:t>, Nature 486, 509 (2012) - SEDF </a:t>
              </a:r>
            </a:p>
          </p:txBody>
        </p:sp>
        <p:pic>
          <p:nvPicPr>
            <p:cNvPr id="16389" name="Picture 1">
              <a:extLst>
                <a:ext uri="{FF2B5EF4-FFF2-40B4-BE49-F238E27FC236}">
                  <a16:creationId xmlns:a16="http://schemas.microsoft.com/office/drawing/2014/main" id="{4D02D354-C95E-0142-8420-99F877427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84550"/>
              <a:ext cx="5408613" cy="246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Box 2">
              <a:extLst>
                <a:ext uri="{FF2B5EF4-FFF2-40B4-BE49-F238E27FC236}">
                  <a16:creationId xmlns:a16="http://schemas.microsoft.com/office/drawing/2014/main" id="{0FDE7177-D2E5-2B4F-A387-0FC0A6FA0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3375" y="3797300"/>
              <a:ext cx="2322513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 sz="1800">
                  <a:solidFill>
                    <a:srgbClr val="FF0000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rPr>
                <a:t>A.V. Afanasjev </a:t>
              </a:r>
              <a:r>
                <a:rPr lang="en-GB" altLang="it-IT" sz="1800" i="1">
                  <a:solidFill>
                    <a:srgbClr val="FF0000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rPr>
                <a:t>et al.</a:t>
              </a:r>
              <a:r>
                <a:rPr lang="en-GB" altLang="it-IT" sz="1800">
                  <a:solidFill>
                    <a:srgbClr val="FF0000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rPr>
                <a:t>, Phys. Lett. B726, 680 (2013) - CEDF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>
            <a:extLst>
              <a:ext uri="{FF2B5EF4-FFF2-40B4-BE49-F238E27FC236}">
                <a16:creationId xmlns:a16="http://schemas.microsoft.com/office/drawing/2014/main" id="{EE96835F-D952-AF45-AC52-23F607DB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90600"/>
            <a:ext cx="2808287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In the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previous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figures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 err="1">
                <a:latin typeface="Arial" panose="020B0604020202020204" pitchFamily="34" charset="0"/>
              </a:rPr>
              <a:t>black</a:t>
            </a:r>
            <a:r>
              <a:rPr lang="it-IT" altLang="it-IT" sz="1800" dirty="0"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latin typeface="Arial" panose="020B0604020202020204" pitchFamily="34" charset="0"/>
              </a:rPr>
              <a:t>dots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correspond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to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stable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nuclei: i.e., infinite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lifetime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Stable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nuclei can be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found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around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the so-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called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stability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line.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First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problems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: for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each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A (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that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is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, for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each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isobaric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chain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),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which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is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the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nucleus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with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largest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binding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energy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? And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how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does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this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evolve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if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we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move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towards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right (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left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) in the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previous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figure,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that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is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,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if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we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move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increasing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 (</a:t>
            </a:r>
            <a:r>
              <a:rPr lang="it-IT" altLang="it-IT" sz="1800" dirty="0" err="1">
                <a:solidFill>
                  <a:schemeClr val="accent2"/>
                </a:solidFill>
                <a:latin typeface="Arial" panose="020B0604020202020204" pitchFamily="34" charset="0"/>
              </a:rPr>
              <a:t>decreasing</a:t>
            </a:r>
            <a:r>
              <a:rPr lang="it-IT" altLang="it-IT" sz="1800" dirty="0">
                <a:solidFill>
                  <a:schemeClr val="accent2"/>
                </a:solidFill>
                <a:latin typeface="Arial" panose="020B0604020202020204" pitchFamily="34" charset="0"/>
              </a:rPr>
              <a:t>) (N-Z) ?</a:t>
            </a:r>
          </a:p>
        </p:txBody>
      </p:sp>
      <p:sp>
        <p:nvSpPr>
          <p:cNvPr id="17410" name="AutoShape 8">
            <a:extLst>
              <a:ext uri="{FF2B5EF4-FFF2-40B4-BE49-F238E27FC236}">
                <a16:creationId xmlns:a16="http://schemas.microsoft.com/office/drawing/2014/main" id="{2193DE6B-95C4-3349-B17E-7EBCEE6D8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33375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2400"/>
          </a:p>
        </p:txBody>
      </p:sp>
      <p:pic>
        <p:nvPicPr>
          <p:cNvPr id="17411" name="Picture 11" descr="txp_fig">
            <a:extLst>
              <a:ext uri="{FF2B5EF4-FFF2-40B4-BE49-F238E27FC236}">
                <a16:creationId xmlns:a16="http://schemas.microsoft.com/office/drawing/2014/main" id="{E65C395B-F98E-C646-A080-F51693A507D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747713"/>
            <a:ext cx="5226050" cy="57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txp_fig">
            <a:extLst>
              <a:ext uri="{FF2B5EF4-FFF2-40B4-BE49-F238E27FC236}">
                <a16:creationId xmlns:a16="http://schemas.microsoft.com/office/drawing/2014/main" id="{16E27EF0-5315-F542-BFC3-DA6D71AEEE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98463"/>
            <a:ext cx="4795838" cy="354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Text Box 7">
            <a:extLst>
              <a:ext uri="{FF2B5EF4-FFF2-40B4-BE49-F238E27FC236}">
                <a16:creationId xmlns:a16="http://schemas.microsoft.com/office/drawing/2014/main" id="{C40B14BF-D20F-0444-BAA3-A33861147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196975"/>
            <a:ext cx="23749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  <a:latin typeface="Arial" panose="020B0604020202020204" pitchFamily="34" charset="0"/>
              </a:rPr>
              <a:t>Values: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it-IT" altLang="it-IT" sz="2000" baseline="-25000">
                <a:solidFill>
                  <a:schemeClr val="accent2"/>
                </a:solidFill>
                <a:latin typeface="Arial" panose="020B0604020202020204" pitchFamily="34" charset="0"/>
              </a:rPr>
              <a:t>V</a:t>
            </a:r>
            <a:r>
              <a:rPr lang="it-IT" altLang="it-IT" sz="2000">
                <a:solidFill>
                  <a:schemeClr val="accent2"/>
                </a:solidFill>
                <a:latin typeface="Arial" panose="020B0604020202020204" pitchFamily="34" charset="0"/>
              </a:rPr>
              <a:t>=15.85 MeV a</a:t>
            </a:r>
            <a:r>
              <a:rPr lang="it-IT" altLang="it-IT" sz="2000" baseline="-25000">
                <a:solidFill>
                  <a:schemeClr val="accent2"/>
                </a:solidFill>
                <a:latin typeface="Arial" panose="020B0604020202020204" pitchFamily="34" charset="0"/>
              </a:rPr>
              <a:t>S</a:t>
            </a:r>
            <a:r>
              <a:rPr lang="it-IT" altLang="it-IT" sz="2000">
                <a:solidFill>
                  <a:schemeClr val="accent2"/>
                </a:solidFill>
                <a:latin typeface="Arial" panose="020B0604020202020204" pitchFamily="34" charset="0"/>
              </a:rPr>
              <a:t>=18.34 MeV a</a:t>
            </a:r>
            <a:r>
              <a:rPr lang="it-IT" altLang="it-IT" sz="2000" baseline="-25000">
                <a:solidFill>
                  <a:schemeClr val="accent2"/>
                </a:solidFill>
                <a:latin typeface="Arial" panose="020B0604020202020204" pitchFamily="34" charset="0"/>
              </a:rPr>
              <a:t>C</a:t>
            </a:r>
            <a:r>
              <a:rPr lang="it-IT" altLang="it-IT" sz="2000">
                <a:solidFill>
                  <a:schemeClr val="accent2"/>
                </a:solidFill>
                <a:latin typeface="Arial" panose="020B0604020202020204" pitchFamily="34" charset="0"/>
              </a:rPr>
              <a:t>=0.71 MeV a</a:t>
            </a:r>
            <a:r>
              <a:rPr lang="it-IT" altLang="it-IT" sz="2000" baseline="-25000">
                <a:solidFill>
                  <a:schemeClr val="accent2"/>
                </a:solidFill>
                <a:latin typeface="Arial" panose="020B0604020202020204" pitchFamily="34" charset="0"/>
              </a:rPr>
              <a:t>A</a:t>
            </a:r>
            <a:r>
              <a:rPr lang="it-IT" altLang="it-IT" sz="2000">
                <a:solidFill>
                  <a:schemeClr val="accent2"/>
                </a:solidFill>
                <a:latin typeface="Arial" panose="020B0604020202020204" pitchFamily="34" charset="0"/>
              </a:rPr>
              <a:t>=23.21  MeV</a:t>
            </a:r>
          </a:p>
        </p:txBody>
      </p:sp>
      <p:pic>
        <p:nvPicPr>
          <p:cNvPr id="18435" name="Picture 8">
            <a:extLst>
              <a:ext uri="{FF2B5EF4-FFF2-40B4-BE49-F238E27FC236}">
                <a16:creationId xmlns:a16="http://schemas.microsoft.com/office/drawing/2014/main" id="{AE4A646F-ECDB-F846-9DBB-74A0E2913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38625"/>
            <a:ext cx="3671887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Line 9">
            <a:extLst>
              <a:ext uri="{FF2B5EF4-FFF2-40B4-BE49-F238E27FC236}">
                <a16:creationId xmlns:a16="http://schemas.microsoft.com/office/drawing/2014/main" id="{62678A9E-E63D-3948-A466-E381087A9555}"/>
              </a:ext>
            </a:extLst>
          </p:cNvPr>
          <p:cNvSpPr>
            <a:spLocks noChangeShapeType="1"/>
          </p:cNvSpPr>
          <p:nvPr/>
        </p:nvSpPr>
        <p:spPr bwMode="auto">
          <a:xfrm rot="2700000">
            <a:off x="827881" y="5444332"/>
            <a:ext cx="18716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7" name="Text Box 10">
            <a:extLst>
              <a:ext uri="{FF2B5EF4-FFF2-40B4-BE49-F238E27FC236}">
                <a16:creationId xmlns:a16="http://schemas.microsoft.com/office/drawing/2014/main" id="{C901AC68-459B-BD40-9CC3-CD234C43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943475"/>
            <a:ext cx="4032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rgbClr val="FF0000"/>
                </a:solidFill>
                <a:latin typeface="Arial" panose="020B0604020202020204" pitchFamily="34" charset="0"/>
              </a:rPr>
              <a:t>The blue line represents constant A: for A=120 we meet Z</a:t>
            </a:r>
            <a:r>
              <a:rPr lang="it-IT" altLang="it-IT" sz="2000" baseline="-25000">
                <a:solidFill>
                  <a:srgbClr val="FF0000"/>
                </a:solidFill>
                <a:latin typeface="Arial" panose="020B0604020202020204" pitchFamily="34" charset="0"/>
              </a:rPr>
              <a:t>0 </a:t>
            </a:r>
            <a:r>
              <a:rPr lang="it-IT" altLang="it-IT" sz="2000">
                <a:solidFill>
                  <a:srgbClr val="FF0000"/>
                </a:solidFill>
                <a:latin typeface="Arial" panose="020B0604020202020204" pitchFamily="34" charset="0"/>
              </a:rPr>
              <a:t>close to 50 (i.e., Sn).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The solution of the first problem can be attempted &#13;&#10;by using the well-known Bethe-Weisz\&quot;acker &#13;&#10;mass formula. We take this problem from [Hey94].&#13;&#10;\begin{eqnarray}&#13;&#10;&amp;&amp; M(A,Z)c^2 = Zm_pc^2 + (A-Z)m_nc^2 &#13;&#10;\hfill\nonumber \\&#13;&#10;&amp;&amp; - a_VA + a_SA^{2/3} + a_A(A-2Z)^2A^{-1} &#13;&#10;\hfill\nonumber \\&#13;&#10;&amp;&amp; + a_CZ(Z-1)A^{-1/3} + &#13;&#10;\hfill\nonumber \\&#13;&#10;&amp;&amp; {\rm pairing\ term:\ }0,\pm\delta.&#13;&#10;\end{eqnarray}&#13;&#10;If we wish, for each A, the nucleus with the lowest&#13;&#10;mass, or largest binding energy, we must re-write&#13;&#10;the above equation (neglecting the pairing term) as &#13;&#10;\begin{equation}&#13;&#10;M(A,Z)c^2 = f(A)+pZ+qZ^2,&#13;&#10;\end{equation}&#13;&#10;where the constants $p$ and $q$ can be easily obtained,&#13;&#10;and then&#13;&#10;\begin{equation}&#13;&#10;{\partial\over\partial Z}Mc^2 = 0 &#13;&#10;\end{equation}&#13;&#10;is solved for &#13;&#10;\begin{equation}&#13;&#10;Z_0={-p\over 2q}.&#13;&#10;\end{equation}&#13;&#10;\end{document}&#13;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48"/>
  <p:tag name="BOXHEIGHT" val="200"/>
  <p:tag name="BOXFONT" val="10"/>
  <p:tag name="BOXWRAP" val="Falso"/>
  <p:tag name="WORKAROUNDTRANSPARENCYBUG" val="Falso"/>
  <p:tag name="ALLOWFONTSUBSTITUTION" val="Falso"/>
  <p:tag name="BITMAPFORMAT" val="pngmono"/>
  <p:tag name="ORIGWIDTH" val="510"/>
  <p:tag name="PICTUREFILESIZE" val="2887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We can obtain $Z_0$ (value of $Z$ corresponding to&#13;&#10;the lowest mass) by replacing the values of&#13;&#10;$p$ and $q$ and then multiplying the numerator&#13;&#10;and denominator by $A/8a_A$: &#13;&#10;\begin{equation}&#13;&#10;Z_0 = {&#13;&#10;{A\over 2}+(m_n-m_p)c^2{A\over 8a_A}&#13;&#10;+{a_CA^{2/3}\over 8a_A} &#13;&#10;\over &#13;&#10;1+{1 \over 4}{a_C\over a_A}A^{2/3}&#13;&#10;}.&#13;&#10;\end{equation}&#13;&#10;In the numerator, the second and third terms&#13;&#10;are negligible with respect to the first one.&#13;&#10;This leads to&#13;&#10;\begin{equation}&#13;&#10;Z_0 = &#13;&#10;{{A\over 2} \over &#13;&#10;1+0.0077A^{2/3}}.&#13;&#10;\end{equation}&#13;&#10;\end{document}&#13;&#10;"/>
  <p:tag name="EXTERNALNAME" val="txp_fig"/>
  <p:tag name="BLEND" val="Falso"/>
  <p:tag name="TRANSPARENT" val="Falso"/>
  <p:tag name="KEEPFILES" val="Falso"/>
  <p:tag name="DEBUGPAUSE" val="Falso"/>
  <p:tag name="RESOLUTION" val="1200"/>
  <p:tag name="TIMEOUT" val="(none)"/>
  <p:tag name="BOXWIDTH" val="348"/>
  <p:tag name="BOXHEIGHT" val="200"/>
  <p:tag name="BOXFONT" val="10"/>
  <p:tag name="BOXWRAP" val="Falso"/>
  <p:tag name="WORKAROUNDTRANSPARENCYBUG" val="Falso"/>
  <p:tag name="ALLOWFONTSUBSTITUTION" val="Falso"/>
  <p:tag name="BITMAPFORMAT" val="pngmono"/>
  <p:tag name="ORIGWIDTH" val="468"/>
  <p:tag name="PICTUREFILESIZE" val="174778"/>
</p:tagLst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</TotalTime>
  <Words>465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Abadi MT Condensed</vt:lpstr>
      <vt:lpstr>Arial</vt:lpstr>
      <vt:lpstr>Arial Narrow</vt:lpstr>
      <vt:lpstr>Book Antiqua</vt:lpstr>
      <vt:lpstr>Calibri</vt:lpstr>
      <vt:lpstr>Symbol</vt:lpstr>
      <vt:lpstr>Times New Roman</vt:lpstr>
      <vt:lpstr>Struttura predefinita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Discovering new exotic isotopes</vt:lpstr>
      <vt:lpstr>Model extrapolations to the drip line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Gianluca Colo'</cp:lastModifiedBy>
  <cp:revision>26</cp:revision>
  <dcterms:created xsi:type="dcterms:W3CDTF">1601-01-01T00:00:00Z</dcterms:created>
  <dcterms:modified xsi:type="dcterms:W3CDTF">2021-03-25T13:23:08Z</dcterms:modified>
</cp:coreProperties>
</file>